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7" r:id="rId1"/>
  </p:sldMasterIdLst>
  <p:notesMasterIdLst>
    <p:notesMasterId r:id="rId15"/>
  </p:notesMasterIdLst>
  <p:sldIdLst>
    <p:sldId id="256" r:id="rId2"/>
    <p:sldId id="288" r:id="rId3"/>
    <p:sldId id="321" r:id="rId4"/>
    <p:sldId id="324" r:id="rId5"/>
    <p:sldId id="325" r:id="rId6"/>
    <p:sldId id="328" r:id="rId7"/>
    <p:sldId id="330" r:id="rId8"/>
    <p:sldId id="329" r:id="rId9"/>
    <p:sldId id="331" r:id="rId10"/>
    <p:sldId id="333" r:id="rId11"/>
    <p:sldId id="332" r:id="rId12"/>
    <p:sldId id="334" r:id="rId13"/>
    <p:sldId id="335" r:id="rId1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1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160821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Presentations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Headings: Calibri Bold 44 in Maroon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Subheadings: Calibri 32 in Gray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Text: Calibri 18 in Black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3880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369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172641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634752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690609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714745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979982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0786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55649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et IT NH CC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772400" cy="320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200" marR="0" lvl="0" indent="-2540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533400" y="5181600"/>
            <a:ext cx="72390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7009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118694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0500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3663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68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3199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5600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0786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5062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69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ctrTitle"/>
          </p:nvPr>
        </p:nvSpPr>
        <p:spPr>
          <a:xfrm>
            <a:off x="1951860" y="4297102"/>
            <a:ext cx="6600451" cy="16985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rgbClr val="800000"/>
              </a:buClr>
              <a:buSzPct val="25000"/>
              <a:buFont typeface="Arial"/>
              <a:buNone/>
            </a:pPr>
            <a:r>
              <a:rPr lang="en-US" sz="4400" b="1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Containers</a:t>
            </a:r>
            <a:endParaRPr lang="en-US" sz="4400" b="1" dirty="0">
              <a:solidFill>
                <a:schemeClr val="tx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ubTitle" idx="1"/>
          </p:nvPr>
        </p:nvSpPr>
        <p:spPr>
          <a:xfrm>
            <a:off x="1942416" y="309552"/>
            <a:ext cx="6600451" cy="112628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SzPct val="25000"/>
            </a:pPr>
            <a:r>
              <a:rPr lang="en-US" b="1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AGGP </a:t>
            </a:r>
            <a:r>
              <a:rPr lang="en-US" b="1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101c</a:t>
            </a:r>
          </a:p>
          <a:p>
            <a:pPr lvl="0">
              <a:spcBef>
                <a:spcPts val="0"/>
              </a:spcBef>
              <a:buSzPct val="25000"/>
            </a:pPr>
            <a:r>
              <a:rPr lang="en-US" b="1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Introduction </a:t>
            </a:r>
            <a:r>
              <a:rPr lang="en-US" b="1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to Game Design </a:t>
            </a:r>
            <a:r>
              <a:rPr lang="en-US" b="1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and </a:t>
            </a:r>
          </a:p>
          <a:p>
            <a:pPr lvl="0">
              <a:spcBef>
                <a:spcPts val="0"/>
              </a:spcBef>
              <a:buSzPct val="25000"/>
            </a:pPr>
            <a:r>
              <a:rPr lang="en-US" b="1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Creation </a:t>
            </a:r>
            <a:r>
              <a:rPr lang="en-US" b="1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with Programming</a:t>
            </a:r>
            <a:endParaRPr lang="en-US" sz="3200" b="0" i="0" u="none" strike="noStrike" cap="none" dirty="0">
              <a:solidFill>
                <a:schemeClr val="tx1"/>
              </a:solidFill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Private Arrays and Lists</a:t>
            </a:r>
            <a:endParaRPr lang="en-US" sz="3600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cs typeface="Courier New" panose="02070309020205020404" pitchFamily="49" charset="0"/>
              </a:rPr>
              <a:t>YOU ARE RESPONSIBLE FOR INITALIZING </a:t>
            </a:r>
            <a:endParaRPr lang="en-US" b="1" dirty="0" smtClean="0"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>
                <a:cs typeface="Courier New" panose="02070309020205020404" pitchFamily="49" charset="0"/>
              </a:rPr>
              <a:t>When an Array or List is </a:t>
            </a:r>
            <a:r>
              <a:rPr lang="en-US" b="1" dirty="0">
                <a:cs typeface="Courier New" panose="02070309020205020404" pitchFamily="49" charset="0"/>
              </a:rPr>
              <a:t>declared </a:t>
            </a:r>
            <a:endParaRPr lang="en-US" b="1" dirty="0" smtClean="0">
              <a:cs typeface="Courier New" panose="020703090202050204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b="1" dirty="0" smtClean="0">
                <a:cs typeface="Courier New" panose="02070309020205020404" pitchFamily="49" charset="0"/>
              </a:rPr>
              <a:t> private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b="1" dirty="0" smtClean="0">
                <a:cs typeface="Courier New" panose="02070309020205020404" pitchFamily="49" charset="0"/>
              </a:rPr>
              <a:t> protected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b="1" dirty="0" smtClean="0">
                <a:cs typeface="Courier New" panose="02070309020205020404" pitchFamily="49" charset="0"/>
              </a:rPr>
              <a:t> local in a method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35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Operations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203200" indent="0">
              <a:buNone/>
            </a:pPr>
            <a:r>
              <a:rPr lang="en-US" sz="2000" b="1" dirty="0" smtClean="0">
                <a:latin typeface="+mn-lt"/>
              </a:rPr>
              <a:t>List Declare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listName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2000" b="1" dirty="0" smtClean="0">
              <a:latin typeface="+mn-lt"/>
            </a:endParaRPr>
          </a:p>
          <a:p>
            <a:pPr marL="203200" indent="0">
              <a:buNone/>
            </a:pPr>
            <a:r>
              <a:rPr lang="en-US" sz="2000" b="1" dirty="0" smtClean="0">
                <a:latin typeface="+mn-lt"/>
              </a:rPr>
              <a:t>List Initiation</a:t>
            </a:r>
            <a:r>
              <a:rPr lang="en-US" sz="2000" b="1" dirty="0">
                <a:latin typeface="+mn-lt"/>
              </a:rPr>
              <a:t>	</a:t>
            </a:r>
            <a:r>
              <a:rPr lang="en-US" sz="2000" b="1" dirty="0" smtClean="0">
                <a:latin typeface="+mn-lt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listName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List&lt;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&gt;(); </a:t>
            </a:r>
          </a:p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Add item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listName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.Add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itemToAdd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Remove item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listName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.Remove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itemToRemove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Remove item at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listName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.RemoveAt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indexToRemove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Is item in List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listName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.Contains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000" b="1" dirty="0">
                <a:latin typeface="+mn-lt"/>
                <a:cs typeface="Courier New" panose="02070309020205020404" pitchFamily="49" charset="0"/>
              </a:rPr>
              <a:t>Clear List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listName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.Clear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List Size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listName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.Count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95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Initialization Examples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203200" indent="0">
              <a:buNone/>
            </a:pPr>
            <a:r>
              <a:rPr lang="en-US" sz="2000" b="1" i="1" dirty="0">
                <a:latin typeface="+mn-lt"/>
              </a:rPr>
              <a:t>Initiation with </a:t>
            </a:r>
            <a:r>
              <a:rPr lang="en-US" sz="2000" b="1" i="1" dirty="0" smtClean="0">
                <a:latin typeface="+mn-lt"/>
              </a:rPr>
              <a:t>default values</a:t>
            </a:r>
            <a:endParaRPr lang="en-US" sz="2000" b="1" i="1" dirty="0">
              <a:latin typeface="+mn-lt"/>
            </a:endParaRPr>
          </a:p>
          <a:p>
            <a:pPr marL="20320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intArray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[5];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string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string[6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20320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000" b="1" dirty="0" err="1" smtClean="0">
                <a:latin typeface="+mn-lt"/>
              </a:rPr>
              <a:t>Int</a:t>
            </a:r>
            <a:r>
              <a:rPr lang="en-US" sz="2000" b="1" dirty="0" smtClean="0">
                <a:latin typeface="+mn-lt"/>
              </a:rPr>
              <a:t> Array values</a:t>
            </a:r>
            <a:r>
              <a:rPr lang="en-US" sz="2000" b="1" i="1" dirty="0"/>
              <a:t>	</a:t>
            </a:r>
            <a:r>
              <a:rPr lang="en-US" sz="2000" b="1" i="1" dirty="0" smtClean="0"/>
              <a:t>	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{0,0,0,0,0}</a:t>
            </a:r>
          </a:p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String Array values</a:t>
            </a: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	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{“”, “”, “”, “”, “”, “”,}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320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3200" indent="0">
              <a:buNone/>
            </a:pPr>
            <a:endParaRPr lang="en-US" sz="20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0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Initialization Examples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203200" indent="0">
              <a:buNone/>
            </a:pPr>
            <a:r>
              <a:rPr lang="en-US" sz="2000" b="1" i="1" dirty="0">
                <a:latin typeface="+mn-lt"/>
              </a:rPr>
              <a:t>Initiation with </a:t>
            </a:r>
            <a:r>
              <a:rPr lang="en-US" sz="2000" b="1" i="1" dirty="0" smtClean="0">
                <a:latin typeface="+mn-lt"/>
              </a:rPr>
              <a:t>default values</a:t>
            </a:r>
            <a:endParaRPr lang="en-US" sz="2000" b="1" i="1" dirty="0">
              <a:latin typeface="+mn-lt"/>
            </a:endParaRPr>
          </a:p>
          <a:p>
            <a:pPr marL="20320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intArray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[5];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string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string[6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20320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000" b="1" dirty="0" err="1" smtClean="0">
                <a:latin typeface="+mn-lt"/>
              </a:rPr>
              <a:t>Int</a:t>
            </a:r>
            <a:r>
              <a:rPr lang="en-US" sz="2000" b="1" dirty="0" smtClean="0">
                <a:latin typeface="+mn-lt"/>
              </a:rPr>
              <a:t> Array values</a:t>
            </a:r>
            <a:r>
              <a:rPr lang="en-US" sz="2000" b="1" i="1" dirty="0"/>
              <a:t>	</a:t>
            </a:r>
            <a:r>
              <a:rPr lang="en-US" sz="2000" b="1" i="1" dirty="0" smtClean="0"/>
              <a:t>	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{0,0,0,0,0}</a:t>
            </a:r>
          </a:p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String Array values</a:t>
            </a: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	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{“”, “”, “”, “”, “”, “”,}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320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3200" indent="0">
              <a:buNone/>
            </a:pPr>
            <a:endParaRPr lang="en-US" sz="20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81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Containers is the generic term for an object and\or data structure that holds multiple values or reference of a specific type. </a:t>
            </a:r>
            <a:endParaRPr lang="en-US" sz="2000" b="1" dirty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There are several types of Containers. The two you’ll use most often in C#: </a:t>
            </a:r>
          </a:p>
          <a:p>
            <a:pPr marL="203200" indent="0" algn="ctr">
              <a:buNone/>
            </a:pPr>
            <a:r>
              <a:rPr lang="en-US" sz="4400" b="1" dirty="0" smtClean="0">
                <a:latin typeface="+mn-lt"/>
                <a:cs typeface="Courier New" panose="02070309020205020404" pitchFamily="49" charset="0"/>
              </a:rPr>
              <a:t>Array</a:t>
            </a:r>
          </a:p>
          <a:p>
            <a:pPr marL="203200" indent="0" algn="ctr">
              <a:buNone/>
            </a:pPr>
            <a:r>
              <a:rPr lang="en-US" sz="4400" b="1" dirty="0" smtClean="0">
                <a:latin typeface="+mn-lt"/>
                <a:cs typeface="Courier New" panose="02070309020205020404" pitchFamily="49" charset="0"/>
              </a:rPr>
              <a:t>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2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dirty="0" smtClean="0">
                <a:latin typeface="+mn-lt"/>
                <a:cs typeface="Courier New" panose="02070309020205020404" pitchFamily="49" charset="0"/>
              </a:rPr>
              <a:t>To </a:t>
            </a:r>
            <a:r>
              <a:rPr lang="en-US" sz="1800" b="1" dirty="0" smtClean="0">
                <a:latin typeface="+mn-lt"/>
                <a:cs typeface="Courier New" panose="02070309020205020404" pitchFamily="49" charset="0"/>
              </a:rPr>
              <a:t>declare </a:t>
            </a:r>
            <a:r>
              <a:rPr lang="en-US" sz="1800" b="1" dirty="0">
                <a:latin typeface="+mn-lt"/>
                <a:cs typeface="Courier New" panose="02070309020205020404" pitchFamily="49" charset="0"/>
              </a:rPr>
              <a:t>an </a:t>
            </a:r>
            <a:r>
              <a:rPr lang="en-US" sz="1800" b="1" dirty="0" smtClean="0">
                <a:latin typeface="+mn-lt"/>
                <a:cs typeface="Courier New" panose="02070309020205020404" pitchFamily="49" charset="0"/>
              </a:rPr>
              <a:t>array</a:t>
            </a:r>
            <a:r>
              <a:rPr lang="en-US" sz="1800" b="1" dirty="0">
                <a:latin typeface="+mn-lt"/>
                <a:cs typeface="Courier New" panose="02070309020205020404" pitchFamily="49" charset="0"/>
              </a:rPr>
              <a:t>: </a:t>
            </a:r>
          </a:p>
          <a:p>
            <a:pPr marL="203200" indent="0">
              <a:buNone/>
            </a:pPr>
            <a:r>
              <a:rPr lang="en-US" sz="1800" dirty="0">
                <a:latin typeface="+mn-lt"/>
              </a:rPr>
              <a:t>	</a:t>
            </a:r>
            <a:r>
              <a:rPr lang="en-US" sz="1800" dirty="0"/>
              <a:t>	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type[]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arrayName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03200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cs typeface="Courier New" panose="02070309020205020404" pitchFamily="49" charset="0"/>
              </a:rPr>
              <a:t>Arrays are </a:t>
            </a:r>
            <a:r>
              <a:rPr lang="en-US" sz="1800" dirty="0" smtClean="0">
                <a:latin typeface="+mn-lt"/>
                <a:cs typeface="Courier New" panose="02070309020205020404" pitchFamily="49" charset="0"/>
              </a:rPr>
              <a:t>containers </a:t>
            </a:r>
            <a:r>
              <a:rPr lang="en-US" sz="1800" dirty="0">
                <a:latin typeface="+mn-lt"/>
                <a:cs typeface="Courier New" panose="02070309020205020404" pitchFamily="49" charset="0"/>
              </a:rPr>
              <a:t>of a </a:t>
            </a:r>
            <a:r>
              <a:rPr lang="en-US" sz="1800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+mn-lt"/>
                <a:cs typeface="Courier New" panose="02070309020205020404" pitchFamily="49" charset="0"/>
              </a:rPr>
              <a:t>fixed </a:t>
            </a:r>
            <a:r>
              <a:rPr lang="en-US" b="1" dirty="0">
                <a:latin typeface="+mn-lt"/>
                <a:cs typeface="Courier New" panose="02070309020205020404" pitchFamily="49" charset="0"/>
              </a:rPr>
              <a:t>size</a:t>
            </a:r>
            <a:r>
              <a:rPr lang="en-US" sz="1800" dirty="0">
                <a:latin typeface="+mn-lt"/>
                <a:cs typeface="Courier New" panose="02070309020205020404" pitchFamily="49" charset="0"/>
              </a:rPr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cs typeface="Courier New" panose="02070309020205020404" pitchFamily="49" charset="0"/>
              </a:rPr>
              <a:t>The size of an array is called its length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cs typeface="Courier New" panose="02070309020205020404" pitchFamily="49" charset="0"/>
              </a:rPr>
              <a:t>Arrays of Primitives and structures are Value Type Arrays.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cs typeface="Courier New" panose="02070309020205020404" pitchFamily="49" charset="0"/>
              </a:rPr>
              <a:t>The array will be initialized with the default value of the type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cs typeface="Courier New" panose="02070309020205020404" pitchFamily="49" charset="0"/>
              </a:rPr>
              <a:t>Arrays of Objects are Reference type Arrays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cs typeface="Courier New" panose="02070309020205020404" pitchFamily="49" charset="0"/>
              </a:rPr>
              <a:t>The Array will be initialized with null in all array locations.</a:t>
            </a:r>
            <a:endParaRPr lang="en-US" sz="1800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14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dirty="0" smtClean="0">
                <a:latin typeface="+mn-lt"/>
                <a:cs typeface="Courier New" panose="02070309020205020404" pitchFamily="49" charset="0"/>
              </a:rPr>
              <a:t>To </a:t>
            </a:r>
            <a:r>
              <a:rPr lang="en-US" sz="1800" b="1" dirty="0" smtClean="0">
                <a:latin typeface="+mn-lt"/>
                <a:cs typeface="Courier New" panose="02070309020205020404" pitchFamily="49" charset="0"/>
              </a:rPr>
              <a:t>declare </a:t>
            </a:r>
            <a:r>
              <a:rPr lang="en-US" sz="1800" b="1" dirty="0" smtClean="0">
                <a:latin typeface="+mn-lt"/>
                <a:cs typeface="Courier New" panose="02070309020205020404" pitchFamily="49" charset="0"/>
              </a:rPr>
              <a:t>a list: </a:t>
            </a:r>
            <a:endParaRPr lang="en-US" sz="1800" b="1" dirty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1800" dirty="0">
                <a:latin typeface="+mn-lt"/>
              </a:rPr>
              <a:t>	</a:t>
            </a:r>
            <a:r>
              <a:rPr lang="en-US" sz="1800" dirty="0"/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List&lt;type&gt;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listName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03200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cs typeface="Courier New" panose="02070309020205020404" pitchFamily="49" charset="0"/>
              </a:rPr>
              <a:t>Lists are constrainers of </a:t>
            </a:r>
            <a:r>
              <a:rPr lang="en-US" sz="1800" dirty="0" smtClean="0">
                <a:latin typeface="+mn-lt"/>
                <a:cs typeface="Courier New" panose="02070309020205020404" pitchFamily="49" charset="0"/>
              </a:rPr>
              <a:t>a  </a:t>
            </a:r>
            <a:r>
              <a:rPr lang="en-US" b="1" dirty="0">
                <a:latin typeface="+mn-lt"/>
                <a:cs typeface="Courier New" panose="02070309020205020404" pitchFamily="49" charset="0"/>
              </a:rPr>
              <a:t>variable size</a:t>
            </a:r>
            <a:r>
              <a:rPr lang="en-US" sz="1800" dirty="0">
                <a:latin typeface="+mn-lt"/>
                <a:cs typeface="Courier New" panose="02070309020205020404" pitchFamily="49" charset="0"/>
              </a:rPr>
              <a:t>. </a:t>
            </a:r>
            <a:endParaRPr lang="en-US" sz="1800" dirty="0" smtClean="0">
              <a:latin typeface="+mn-lt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+mn-lt"/>
                <a:cs typeface="Courier New" panose="02070309020205020404" pitchFamily="49" charset="0"/>
              </a:rPr>
              <a:t>Can Easily Add, Remove, and Clear them. </a:t>
            </a:r>
            <a:endParaRPr lang="en-US" sz="1800" dirty="0">
              <a:latin typeface="+mn-lt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cs typeface="Courier New" panose="02070309020205020404" pitchFamily="49" charset="0"/>
              </a:rPr>
              <a:t>The size of a list is called its </a:t>
            </a:r>
            <a:r>
              <a:rPr lang="en-US" sz="1800" dirty="0" smtClean="0">
                <a:latin typeface="+mn-lt"/>
                <a:cs typeface="Courier New" panose="02070309020205020404" pitchFamily="49" charset="0"/>
              </a:rPr>
              <a:t>count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+mn-lt"/>
                <a:cs typeface="Courier New" panose="02070309020205020404" pitchFamily="49" charset="0"/>
              </a:rPr>
              <a:t>By Default, a list starts with nothing in it. </a:t>
            </a:r>
            <a:endParaRPr lang="en-US" sz="1800" dirty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09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Public Arrays </a:t>
            </a:r>
            <a:r>
              <a:rPr lang="en-US" dirty="0"/>
              <a:t>and Lists </a:t>
            </a:r>
            <a:br>
              <a:rPr lang="en-US" dirty="0"/>
            </a:br>
            <a:r>
              <a:rPr lang="en-US" sz="3600" i="1" dirty="0"/>
              <a:t>Initialized </a:t>
            </a:r>
            <a:r>
              <a:rPr lang="en-US" sz="3600" i="1" dirty="0" smtClean="0"/>
              <a:t>in </a:t>
            </a:r>
            <a:r>
              <a:rPr lang="en-US" sz="3600" i="1" dirty="0"/>
              <a:t>the Unity Editor</a:t>
            </a:r>
            <a:endParaRPr lang="en-US" sz="3600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dirty="0" smtClean="0">
                <a:cs typeface="Courier New" panose="02070309020205020404" pitchFamily="49" charset="0"/>
              </a:rPr>
              <a:t>Any Array or </a:t>
            </a:r>
            <a:r>
              <a:rPr lang="en-US" sz="1800" b="1" dirty="0" smtClean="0">
                <a:cs typeface="Courier New" panose="02070309020205020404" pitchFamily="49" charset="0"/>
              </a:rPr>
              <a:t>List made </a:t>
            </a:r>
            <a:r>
              <a:rPr lang="en-US" sz="1800" b="1" dirty="0">
                <a:cs typeface="Courier New" panose="02070309020205020404" pitchFamily="49" charset="0"/>
              </a:rPr>
              <a:t>a</a:t>
            </a:r>
            <a:r>
              <a:rPr lang="en-US" sz="1800" b="1" dirty="0" smtClean="0">
                <a:cs typeface="Courier New" panose="02070309020205020404" pitchFamily="49" charset="0"/>
              </a:rPr>
              <a:t> public </a:t>
            </a:r>
            <a:r>
              <a:rPr lang="en-US" sz="1800" b="1" dirty="0" smtClean="0">
                <a:cs typeface="Courier New" panose="02070309020205020404" pitchFamily="49" charset="0"/>
              </a:rPr>
              <a:t>member of a class is editable in the editor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b="1" dirty="0"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IntArray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0320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GameObject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GameObjectArray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public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GameObject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GameObjectList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50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Public Arrays and Lists </a:t>
            </a:r>
            <a:br>
              <a:rPr lang="en-US" dirty="0"/>
            </a:br>
            <a:r>
              <a:rPr lang="en-US" sz="3600" i="1" dirty="0"/>
              <a:t>Initialized in the Unity Editor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1800" b="1" dirty="0"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169"/>
            <a:ext cx="3651412" cy="30876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247" y="1600169"/>
            <a:ext cx="4016552" cy="339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70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Accessing Elements</a:t>
            </a:r>
            <a:endParaRPr lang="en-US" sz="3600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dirty="0" smtClean="0">
                <a:cs typeface="Courier New" panose="02070309020205020404" pitchFamily="49" charset="0"/>
              </a:rPr>
              <a:t>An Element is a singular part of an Array of List.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 smtClean="0">
                <a:cs typeface="Courier New" panose="02070309020205020404" pitchFamily="49" charset="0"/>
              </a:rPr>
              <a:t>We use Array Notation using the hard brackets ‘[‘ and ‘]’ to access an element in an array or List. </a:t>
            </a:r>
          </a:p>
          <a:p>
            <a:pPr marL="203200" indent="0" algn="ctr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containerName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[index]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 smtClean="0">
                <a:cs typeface="Courier New" panose="02070309020205020404" pitchFamily="49" charset="0"/>
              </a:rPr>
              <a:t>We can get the information and set the information this was as you can with any other variable. </a:t>
            </a:r>
          </a:p>
          <a:p>
            <a:pPr marL="203200" indent="0" algn="ctr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containerName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[index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= value; 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3200" indent="0" algn="ctr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ariable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containerName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[index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800" b="1" dirty="0" smtClean="0"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59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Accessing Elements</a:t>
            </a:r>
            <a:endParaRPr lang="en-US" sz="3600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20320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ShowNameAtFirstElement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0320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Debug.Log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("First in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GameObjectArray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: " 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+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GameObjectArray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[0].name);</a:t>
            </a:r>
          </a:p>
          <a:p>
            <a:pPr marL="20320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Debug.Log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("First in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GameObjectList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: " 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+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GameObjectList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[0].name);</a:t>
            </a:r>
          </a:p>
          <a:p>
            <a:pPr marL="20320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0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Container Size</a:t>
            </a:r>
            <a:endParaRPr lang="en-US" sz="3600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20320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ShowLengths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0320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Debug.Log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IntArray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: " +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IntArray.Length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20320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Debug.Log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GameObjectArray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: " 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+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GameObjectArray.Length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20320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Debug.Log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GameObjectList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: " 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+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GameObjectList.Count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20320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45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2634</TotalTime>
  <Words>244</Words>
  <Application>Microsoft Office PowerPoint</Application>
  <PresentationFormat>On-screen Show (4:3)</PresentationFormat>
  <Paragraphs>91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Courier New</vt:lpstr>
      <vt:lpstr>Wingdings 3</vt:lpstr>
      <vt:lpstr>Wisp</vt:lpstr>
      <vt:lpstr>Containers</vt:lpstr>
      <vt:lpstr>Containers</vt:lpstr>
      <vt:lpstr>Arrays</vt:lpstr>
      <vt:lpstr>Lists</vt:lpstr>
      <vt:lpstr>Public Arrays and Lists  Initialized in the Unity Editor</vt:lpstr>
      <vt:lpstr>Public Arrays and Lists  Initialized in the Unity Editor</vt:lpstr>
      <vt:lpstr>Accessing Elements</vt:lpstr>
      <vt:lpstr>Accessing Elements</vt:lpstr>
      <vt:lpstr>Container Size</vt:lpstr>
      <vt:lpstr>Private Arrays and Lists</vt:lpstr>
      <vt:lpstr>List Operations</vt:lpstr>
      <vt:lpstr>Arrays Initialization Examples</vt:lpstr>
      <vt:lpstr>Arrays Initialization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Scripting  Part I</dc:title>
  <dc:creator>NHTI</dc:creator>
  <cp:lastModifiedBy>NHTI</cp:lastModifiedBy>
  <cp:revision>84</cp:revision>
  <dcterms:modified xsi:type="dcterms:W3CDTF">2017-10-19T00:36:38Z</dcterms:modified>
</cp:coreProperties>
</file>