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7" r:id="rId1"/>
  </p:sldMasterIdLst>
  <p:notesMasterIdLst>
    <p:notesMasterId r:id="rId19"/>
  </p:notesMasterIdLst>
  <p:sldIdLst>
    <p:sldId id="256" r:id="rId2"/>
    <p:sldId id="289" r:id="rId3"/>
    <p:sldId id="288" r:id="rId4"/>
    <p:sldId id="299" r:id="rId5"/>
    <p:sldId id="300" r:id="rId6"/>
    <p:sldId id="290" r:id="rId7"/>
    <p:sldId id="291" r:id="rId8"/>
    <p:sldId id="301" r:id="rId9"/>
    <p:sldId id="303" r:id="rId10"/>
    <p:sldId id="292" r:id="rId11"/>
    <p:sldId id="293" r:id="rId12"/>
    <p:sldId id="294" r:id="rId13"/>
    <p:sldId id="295" r:id="rId14"/>
    <p:sldId id="296" r:id="rId15"/>
    <p:sldId id="298" r:id="rId16"/>
    <p:sldId id="297" r:id="rId17"/>
    <p:sldId id="302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16082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Headings: Calibri Bold 44 in Maroon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Subheadings: Calibri 32 in Gray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Text: Calibri 18 in Black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388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369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17264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63475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69060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71474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97998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0786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5564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t IT NH CC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772400" cy="32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2540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33400" y="5181600"/>
            <a:ext cx="7239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700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11869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050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366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8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319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560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078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506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69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ScriptReference/Rigidbody.html" TargetMode="External"/><Relationship Id="rId2" Type="http://schemas.openxmlformats.org/officeDocument/2006/relationships/hyperlink" Target="https://docs.unity3d.com/Manual/class-Rigidbody.html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docs.unity3d.com/ScriptReference/Collider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ScriptReference/Rigidbody.AddForce.html" TargetMode="External"/><Relationship Id="rId2" Type="http://schemas.openxmlformats.org/officeDocument/2006/relationships/hyperlink" Target="https://docs.unity3d.com/ScriptReference/Rigidbody.html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docs.unity3d.com/ScriptReference/Rigidbody.AddExplosionForce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1951860" y="4297102"/>
            <a:ext cx="6600451" cy="16985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4400" b="1" i="0" u="none" strike="noStrike" cap="none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Scripting</a:t>
            </a:r>
            <a:r>
              <a:rPr lang="en-US" sz="4400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4400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/>
            </a:r>
            <a:br>
              <a:rPr lang="en-US" sz="4400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</a:br>
            <a:r>
              <a:rPr lang="en-US" sz="4400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Collision</a:t>
            </a:r>
            <a:endParaRPr lang="en-US" sz="4400" b="1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1942416" y="309552"/>
            <a:ext cx="6600451" cy="11262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AGGP </a:t>
            </a: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101c</a:t>
            </a:r>
          </a:p>
          <a:p>
            <a:pPr lvl="0">
              <a:spcBef>
                <a:spcPts val="0"/>
              </a:spcBef>
              <a:buSzPct val="25000"/>
            </a:pP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Introduction </a:t>
            </a: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to Game Design </a:t>
            </a: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and </a:t>
            </a:r>
          </a:p>
          <a:p>
            <a:pPr lvl="0">
              <a:spcBef>
                <a:spcPts val="0"/>
              </a:spcBef>
              <a:buSzPct val="25000"/>
            </a:pP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Creation </a:t>
            </a: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with Programming</a:t>
            </a:r>
            <a:endParaRPr lang="en-US" sz="3200" b="0" i="0" u="none" strike="noStrike" cap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endParaRPr lang="en-US" sz="40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611796"/>
              </p:ext>
            </p:extLst>
          </p:nvPr>
        </p:nvGraphicFramePr>
        <p:xfrm>
          <a:off x="667614" y="2279747"/>
          <a:ext cx="7807185" cy="29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Image" r:id="rId3" imgW="5333040" imgH="1980720" progId="Photoshop.Image.18">
                  <p:embed/>
                </p:oleObj>
              </mc:Choice>
              <mc:Fallback>
                <p:oleObj name="Image" r:id="rId3" imgW="5333040" imgH="1980720" progId="Photoshop.Image.18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7614" y="2279747"/>
                        <a:ext cx="7807185" cy="290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876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Collider Settings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Edit Collider :	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[Button] Adjust Collider Visually</a:t>
            </a: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Is Trigger : 	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True: Trigger; False: Physical Collider</a:t>
            </a:r>
            <a:endParaRPr lang="en-US" sz="2000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Material : 	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Applied Physics Material</a:t>
            </a: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Center:		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Center of object of Physics calculations.</a:t>
            </a: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Size : 			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Changes the Size of Collider</a:t>
            </a:r>
          </a:p>
          <a:p>
            <a:pPr marL="203200" indent="0">
              <a:buNone/>
            </a:pPr>
            <a:endParaRPr lang="en-US" sz="2000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Some Colliders have extra properties to adjust shape or size. </a:t>
            </a:r>
            <a:endParaRPr lang="en-US" sz="20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8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 Colliders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The Mesh Collider uses the actual 3D model to perform collision against. </a:t>
            </a:r>
          </a:p>
          <a:p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Performance issues can arise as </a:t>
            </a:r>
            <a:r>
              <a:rPr lang="en-US" sz="2000" b="1" dirty="0">
                <a:latin typeface="+mn-lt"/>
                <a:cs typeface="Courier New" panose="02070309020205020404" pitchFamily="49" charset="0"/>
              </a:rPr>
              <a:t>each 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polygon is a collision calculations </a:t>
            </a:r>
          </a:p>
          <a:p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Has a sever limit on number of polygons allowed. </a:t>
            </a:r>
          </a:p>
          <a:p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There are better practices and performance when using multiple primitive colliders. </a:t>
            </a:r>
            <a:endParaRPr lang="en-US" sz="20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3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 Materials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endParaRPr lang="en-US" sz="40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979289"/>
              </p:ext>
            </p:extLst>
          </p:nvPr>
        </p:nvGraphicFramePr>
        <p:xfrm>
          <a:off x="453888" y="1592132"/>
          <a:ext cx="7788591" cy="2714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Image" r:id="rId3" imgW="5320440" imgH="1853640" progId="Photoshop.Image.18">
                  <p:embed/>
                </p:oleObj>
              </mc:Choice>
              <mc:Fallback>
                <p:oleObj name="Image" r:id="rId3" imgW="5320440" imgH="185364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888" y="1592132"/>
                        <a:ext cx="7788591" cy="27147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520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 Materials </a:t>
            </a:r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Dynamic Friction :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Friction when object is Already Moving</a:t>
            </a: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Static Friction	 :	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Friction when object is Stationary</a:t>
            </a:r>
          </a:p>
          <a:p>
            <a:pPr marL="203200" indent="0">
              <a:buNone/>
            </a:pPr>
            <a:r>
              <a:rPr lang="en-US" sz="2000" b="1" dirty="0">
                <a:latin typeface="+mn-lt"/>
                <a:cs typeface="Courier New" panose="02070309020205020404" pitchFamily="49" charset="0"/>
              </a:rPr>
              <a:t>	</a:t>
            </a:r>
            <a:r>
              <a:rPr lang="en-US" sz="1600" i="1" dirty="0" smtClean="0">
                <a:latin typeface="+mn-lt"/>
                <a:cs typeface="Courier New" panose="02070309020205020404" pitchFamily="49" charset="0"/>
              </a:rPr>
              <a:t>Lower Numbers reduce friction and is more slippery</a:t>
            </a:r>
            <a:endParaRPr lang="en-US" sz="1600" i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Friction Combine :</a:t>
            </a:r>
            <a:r>
              <a:rPr lang="en-US" sz="2000" b="1" dirty="0">
                <a:latin typeface="+mn-lt"/>
                <a:cs typeface="Courier New" panose="02070309020205020404" pitchFamily="49" charset="0"/>
              </a:rPr>
              <a:t>  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The Friction of 2 colliding objects </a:t>
            </a: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Bounce Combine </a:t>
            </a:r>
            <a:r>
              <a:rPr lang="en-US" sz="2000" b="1" dirty="0">
                <a:latin typeface="+mn-lt"/>
                <a:cs typeface="Courier New" panose="02070309020205020404" pitchFamily="49" charset="0"/>
              </a:rPr>
              <a:t>:  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The Bounce of </a:t>
            </a:r>
            <a:r>
              <a:rPr lang="en-US" sz="2000" dirty="0">
                <a:latin typeface="+mn-lt"/>
                <a:cs typeface="Courier New" panose="02070309020205020404" pitchFamily="49" charset="0"/>
              </a:rPr>
              <a:t>2 colliding objects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9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Collider - Collision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cs typeface="Courier New" panose="02070309020205020404" pitchFamily="49" charset="0"/>
              </a:rPr>
              <a:t>void </a:t>
            </a:r>
            <a:r>
              <a:rPr lang="en-US" sz="2000" b="1" dirty="0" err="1" smtClean="0">
                <a:cs typeface="Courier New" panose="02070309020205020404" pitchFamily="49" charset="0"/>
              </a:rPr>
              <a:t>OnCollisionEnter</a:t>
            </a:r>
            <a:r>
              <a:rPr lang="en-US" sz="2000" b="1" dirty="0">
                <a:cs typeface="Courier New" panose="02070309020205020404" pitchFamily="49" charset="0"/>
              </a:rPr>
              <a:t>( Collider other </a:t>
            </a:r>
            <a:r>
              <a:rPr lang="en-US" sz="2000" b="1" dirty="0" smtClean="0">
                <a:cs typeface="Courier New" panose="02070309020205020404" pitchFamily="49" charset="0"/>
              </a:rPr>
              <a:t>)</a:t>
            </a:r>
          </a:p>
          <a:p>
            <a:pPr marL="203200" indent="0">
              <a:buNone/>
            </a:pPr>
            <a:r>
              <a:rPr lang="en-US" sz="2000" dirty="0" smtClean="0"/>
              <a:t>			Called </a:t>
            </a:r>
            <a:r>
              <a:rPr lang="en-US" sz="2000" dirty="0"/>
              <a:t>when this collider/</a:t>
            </a:r>
            <a:r>
              <a:rPr lang="en-US" sz="2000" dirty="0" err="1"/>
              <a:t>rigidbody</a:t>
            </a:r>
            <a:r>
              <a:rPr lang="en-US" sz="2000" dirty="0"/>
              <a:t> has begun touching </a:t>
            </a:r>
            <a:r>
              <a:rPr lang="en-US" sz="2000" dirty="0" smtClean="0"/>
              <a:t>					another </a:t>
            </a:r>
            <a:r>
              <a:rPr lang="en-US" sz="2000" dirty="0" err="1"/>
              <a:t>rigidbody</a:t>
            </a:r>
            <a:r>
              <a:rPr lang="en-US" sz="2000" dirty="0"/>
              <a:t>/collider.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>
                <a:cs typeface="Courier New" panose="02070309020205020404" pitchFamily="49" charset="0"/>
              </a:rPr>
              <a:t>void </a:t>
            </a:r>
            <a:r>
              <a:rPr lang="en-US" sz="2000" b="1" dirty="0" err="1" smtClean="0">
                <a:cs typeface="Courier New" panose="02070309020205020404" pitchFamily="49" charset="0"/>
              </a:rPr>
              <a:t>OnCollisionExit</a:t>
            </a:r>
            <a:r>
              <a:rPr lang="en-US" sz="2000" b="1" dirty="0">
                <a:cs typeface="Courier New" panose="02070309020205020404" pitchFamily="49" charset="0"/>
              </a:rPr>
              <a:t>( Collider other </a:t>
            </a:r>
            <a:r>
              <a:rPr lang="en-US" sz="2000" b="1" dirty="0" smtClean="0">
                <a:cs typeface="Courier New" panose="02070309020205020404" pitchFamily="49" charset="0"/>
              </a:rPr>
              <a:t>)</a:t>
            </a:r>
          </a:p>
          <a:p>
            <a:pPr marL="203200" indent="0">
              <a:buNone/>
            </a:pPr>
            <a:r>
              <a:rPr lang="en-US" sz="2000" b="1" dirty="0"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cs typeface="Courier New" panose="02070309020205020404" pitchFamily="49" charset="0"/>
              </a:rPr>
              <a:t>		</a:t>
            </a:r>
            <a:r>
              <a:rPr lang="en-US" sz="2000" dirty="0"/>
              <a:t> called when this collider/</a:t>
            </a:r>
            <a:r>
              <a:rPr lang="en-US" sz="2000" dirty="0" err="1"/>
              <a:t>rigidbody</a:t>
            </a:r>
            <a:r>
              <a:rPr lang="en-US" sz="2000" dirty="0"/>
              <a:t> has stopped touching </a:t>
            </a:r>
            <a:r>
              <a:rPr lang="en-US" sz="2000" dirty="0" smtClean="0"/>
              <a:t>				another </a:t>
            </a:r>
            <a:r>
              <a:rPr lang="en-US" sz="2000" dirty="0" err="1"/>
              <a:t>rigidbody</a:t>
            </a:r>
            <a:r>
              <a:rPr lang="en-US" sz="2000" dirty="0"/>
              <a:t>/collider.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cs typeface="Courier New" panose="02070309020205020404" pitchFamily="49" charset="0"/>
              </a:rPr>
              <a:t>void </a:t>
            </a:r>
            <a:r>
              <a:rPr lang="en-US" sz="2000" b="1" dirty="0" err="1" smtClean="0">
                <a:cs typeface="Courier New" panose="02070309020205020404" pitchFamily="49" charset="0"/>
              </a:rPr>
              <a:t>OnCollisionStay</a:t>
            </a:r>
            <a:r>
              <a:rPr lang="en-US" sz="2000" b="1" dirty="0" smtClean="0">
                <a:cs typeface="Courier New" panose="02070309020205020404" pitchFamily="49" charset="0"/>
              </a:rPr>
              <a:t>( </a:t>
            </a:r>
            <a:r>
              <a:rPr lang="en-US" sz="2000" b="1" dirty="0">
                <a:cs typeface="Courier New" panose="02070309020205020404" pitchFamily="49" charset="0"/>
              </a:rPr>
              <a:t>Collider other </a:t>
            </a:r>
            <a:r>
              <a:rPr lang="en-US" sz="2000" b="1" dirty="0" smtClean="0">
                <a:cs typeface="Courier New" panose="02070309020205020404" pitchFamily="49" charset="0"/>
              </a:rPr>
              <a:t>)</a:t>
            </a:r>
          </a:p>
          <a:p>
            <a:pPr marL="203200" indent="0">
              <a:buNone/>
            </a:pPr>
            <a:r>
              <a:rPr lang="en-US" sz="2000" b="1" dirty="0"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cs typeface="Courier New" panose="02070309020205020404" pitchFamily="49" charset="0"/>
              </a:rPr>
              <a:t>		</a:t>
            </a:r>
            <a:r>
              <a:rPr lang="en-US" sz="2000" dirty="0"/>
              <a:t>called once per frame for every collider/</a:t>
            </a:r>
            <a:r>
              <a:rPr lang="en-US" sz="2000" dirty="0" err="1"/>
              <a:t>rigidbody</a:t>
            </a:r>
            <a:r>
              <a:rPr lang="en-US" sz="2000" dirty="0"/>
              <a:t> </a:t>
            </a:r>
            <a:r>
              <a:rPr lang="en-US" sz="2000" dirty="0" smtClean="0"/>
              <a:t>that					 </a:t>
            </a:r>
            <a:r>
              <a:rPr lang="en-US" sz="2000" dirty="0"/>
              <a:t>is touching </a:t>
            </a:r>
            <a:r>
              <a:rPr lang="en-US" sz="2000" dirty="0" err="1"/>
              <a:t>rigidbody</a:t>
            </a:r>
            <a:r>
              <a:rPr lang="en-US" sz="2000" dirty="0"/>
              <a:t>/collider.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69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Collider - Trigger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cs typeface="Courier New" panose="02070309020205020404" pitchFamily="49" charset="0"/>
              </a:rPr>
              <a:t>void </a:t>
            </a:r>
            <a:r>
              <a:rPr lang="en-US" sz="2000" b="1" dirty="0" err="1">
                <a:cs typeface="Courier New" panose="02070309020205020404" pitchFamily="49" charset="0"/>
              </a:rPr>
              <a:t>OnTriggerEnter</a:t>
            </a:r>
            <a:r>
              <a:rPr lang="en-US" sz="2000" b="1" dirty="0">
                <a:cs typeface="Courier New" panose="02070309020205020404" pitchFamily="49" charset="0"/>
              </a:rPr>
              <a:t>( Collider other </a:t>
            </a:r>
            <a:r>
              <a:rPr lang="en-US" sz="2000" b="1" dirty="0" smtClean="0">
                <a:cs typeface="Courier New" panose="02070309020205020404" pitchFamily="49" charset="0"/>
              </a:rPr>
              <a:t>)</a:t>
            </a:r>
          </a:p>
          <a:p>
            <a:pPr marL="203200" indent="0">
              <a:buNone/>
            </a:pPr>
            <a:r>
              <a:rPr lang="en-US" sz="2000" dirty="0" smtClean="0"/>
              <a:t>			</a:t>
            </a:r>
            <a:r>
              <a:rPr lang="en-US" sz="2000" dirty="0"/>
              <a:t> is called when the Collider other enters the trigger</a:t>
            </a:r>
            <a:r>
              <a:rPr lang="en-US" sz="2000" dirty="0" smtClean="0"/>
              <a:t>.</a:t>
            </a:r>
          </a:p>
          <a:p>
            <a:pPr marL="203200" indent="0">
              <a:buNone/>
            </a:pPr>
            <a:r>
              <a:rPr lang="en-US" sz="2000" b="1" dirty="0" smtClean="0">
                <a:cs typeface="Courier New" panose="02070309020205020404" pitchFamily="49" charset="0"/>
              </a:rPr>
              <a:t>void </a:t>
            </a:r>
            <a:r>
              <a:rPr lang="en-US" sz="2000" b="1" dirty="0" err="1">
                <a:cs typeface="Courier New" panose="02070309020205020404" pitchFamily="49" charset="0"/>
              </a:rPr>
              <a:t>OnTriggerExit</a:t>
            </a:r>
            <a:r>
              <a:rPr lang="en-US" sz="2000" b="1" dirty="0">
                <a:cs typeface="Courier New" panose="02070309020205020404" pitchFamily="49" charset="0"/>
              </a:rPr>
              <a:t>( Collider other </a:t>
            </a:r>
            <a:r>
              <a:rPr lang="en-US" sz="2000" b="1" dirty="0" smtClean="0">
                <a:cs typeface="Courier New" panose="02070309020205020404" pitchFamily="49" charset="0"/>
              </a:rPr>
              <a:t>)</a:t>
            </a:r>
          </a:p>
          <a:p>
            <a:pPr marL="203200" indent="0">
              <a:buNone/>
            </a:pPr>
            <a:r>
              <a:rPr lang="en-US" sz="2000" b="1" dirty="0"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cs typeface="Courier New" panose="02070309020205020404" pitchFamily="49" charset="0"/>
              </a:rPr>
              <a:t>		</a:t>
            </a:r>
            <a:r>
              <a:rPr lang="en-US" sz="2000" dirty="0"/>
              <a:t> called when the Collider other has stopped </a:t>
            </a:r>
            <a:r>
              <a:rPr lang="en-US" sz="2000" dirty="0" smtClean="0"/>
              <a:t>								touching </a:t>
            </a:r>
            <a:r>
              <a:rPr lang="en-US" sz="2000" dirty="0"/>
              <a:t>the trigger</a:t>
            </a:r>
            <a:r>
              <a:rPr lang="en-US" sz="2000" dirty="0" smtClean="0"/>
              <a:t>.</a:t>
            </a:r>
          </a:p>
          <a:p>
            <a:pPr marL="203200" indent="0">
              <a:buNone/>
            </a:pPr>
            <a:r>
              <a:rPr lang="en-US" sz="2000" b="1" dirty="0" smtClean="0">
                <a:cs typeface="Courier New" panose="02070309020205020404" pitchFamily="49" charset="0"/>
              </a:rPr>
              <a:t>void </a:t>
            </a:r>
            <a:r>
              <a:rPr lang="en-US" sz="2000" b="1" dirty="0" err="1" smtClean="0">
                <a:cs typeface="Courier New" panose="02070309020205020404" pitchFamily="49" charset="0"/>
              </a:rPr>
              <a:t>OnTriggerStay</a:t>
            </a:r>
            <a:r>
              <a:rPr lang="en-US" sz="2000" b="1" dirty="0" smtClean="0">
                <a:cs typeface="Courier New" panose="02070309020205020404" pitchFamily="49" charset="0"/>
              </a:rPr>
              <a:t>( </a:t>
            </a:r>
            <a:r>
              <a:rPr lang="en-US" sz="2000" b="1" dirty="0">
                <a:cs typeface="Courier New" panose="02070309020205020404" pitchFamily="49" charset="0"/>
              </a:rPr>
              <a:t>Collider other </a:t>
            </a:r>
            <a:r>
              <a:rPr lang="en-US" sz="2000" b="1" dirty="0" smtClean="0">
                <a:cs typeface="Courier New" panose="02070309020205020404" pitchFamily="49" charset="0"/>
              </a:rPr>
              <a:t>)</a:t>
            </a:r>
          </a:p>
          <a:p>
            <a:pPr marL="203200" indent="0">
              <a:buNone/>
            </a:pPr>
            <a:r>
              <a:rPr lang="en-US" sz="2000" b="1" dirty="0"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cs typeface="Courier New" panose="02070309020205020404" pitchFamily="49" charset="0"/>
              </a:rPr>
              <a:t>		</a:t>
            </a:r>
            <a:r>
              <a:rPr lang="en-US" sz="2000" dirty="0"/>
              <a:t>called almost all the frames for every Collider other </a:t>
            </a:r>
            <a:r>
              <a:rPr lang="en-US" sz="2000" dirty="0" smtClean="0"/>
              <a:t>						that </a:t>
            </a:r>
            <a:r>
              <a:rPr lang="en-US" sz="2000" dirty="0"/>
              <a:t>is touching the trigger.</a:t>
            </a:r>
            <a:endParaRPr lang="en-US" sz="2000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have a Collider, Now </a:t>
            </a:r>
            <a:r>
              <a:rPr lang="en-US" dirty="0"/>
              <a:t>W</a:t>
            </a:r>
            <a:r>
              <a:rPr lang="en-US" dirty="0" smtClean="0"/>
              <a:t>hat?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Both the Trigger and Collision Methods have a collider that is passed to it when the method is called. </a:t>
            </a:r>
          </a:p>
          <a:p>
            <a:pPr marL="203200" indent="0">
              <a:buNone/>
            </a:pPr>
            <a:endParaRPr lang="en-US" sz="2000" b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There’s some functionality on the collider already provided, but not everything. For all of this, use the </a:t>
            </a:r>
            <a:r>
              <a:rPr lang="en-US" sz="2000" b="1" i="1" dirty="0" err="1" smtClean="0">
                <a:latin typeface="+mn-lt"/>
                <a:cs typeface="Courier New" panose="02070309020205020404" pitchFamily="49" charset="0"/>
              </a:rPr>
              <a:t>gameObject</a:t>
            </a:r>
            <a:r>
              <a:rPr lang="en-US" sz="2000" b="1" i="1" dirty="0" smtClean="0">
                <a:latin typeface="+mn-lt"/>
                <a:cs typeface="Courier New" panose="02070309020205020404" pitchFamily="49" charset="0"/>
              </a:rPr>
              <a:t> reference. </a:t>
            </a:r>
          </a:p>
          <a:p>
            <a:pPr marL="203200" indent="0">
              <a:buNone/>
            </a:pPr>
            <a:endParaRPr lang="en-US" sz="2000" b="1" i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i="1" dirty="0" smtClean="0">
                <a:latin typeface="+mn-lt"/>
                <a:cs typeface="Courier New" panose="02070309020205020404" pitchFamily="49" charset="0"/>
              </a:rPr>
              <a:t>Example: </a:t>
            </a:r>
          </a:p>
          <a:p>
            <a:pPr marL="203200" indent="0">
              <a:buNone/>
            </a:pPr>
            <a:r>
              <a:rPr lang="en-US" sz="2000" b="1" i="1" dirty="0">
                <a:cs typeface="Courier New" panose="02070309020205020404" pitchFamily="49" charset="0"/>
              </a:rPr>
              <a:t>	</a:t>
            </a:r>
            <a:r>
              <a:rPr lang="en-US" sz="2000" b="1" i="1" dirty="0" smtClean="0">
                <a:cs typeface="Courier New" panose="02070309020205020404" pitchFamily="49" charset="0"/>
              </a:rPr>
              <a:t>	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other.gameObject.name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54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Unity’s Built In Physics Engines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3600" b="1" dirty="0" smtClean="0">
                <a:latin typeface="+mn-lt"/>
                <a:cs typeface="Courier New" panose="02070309020205020404" pitchFamily="49" charset="0"/>
              </a:rPr>
              <a:t>3D: PhysX	</a:t>
            </a:r>
          </a:p>
          <a:p>
            <a:pPr marL="203200" indent="0">
              <a:buNone/>
            </a:pPr>
            <a:endParaRPr lang="en-US" sz="12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3600" b="1" dirty="0" smtClean="0">
                <a:latin typeface="+mn-lt"/>
                <a:cs typeface="Courier New" panose="02070309020205020404" pitchFamily="49" charset="0"/>
              </a:rPr>
              <a:t>2D: Box2D</a:t>
            </a:r>
          </a:p>
          <a:p>
            <a:pPr marL="203200" indent="0">
              <a:buNone/>
            </a:pPr>
            <a:r>
              <a:rPr lang="en-US" sz="2000" b="1" dirty="0">
                <a:latin typeface="+mn-lt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Components that are 2D Specific have “2D” 					appended to the end of their name. </a:t>
            </a:r>
          </a:p>
          <a:p>
            <a:pPr marL="203200" indent="0">
              <a:buNone/>
            </a:pPr>
            <a:endParaRPr lang="en-US" sz="2000" dirty="0">
              <a:latin typeface="+mn-lt"/>
              <a:cs typeface="Courier New" panose="02070309020205020404" pitchFamily="49" charset="0"/>
            </a:endParaRPr>
          </a:p>
          <a:p>
            <a:pPr marL="203200" indent="0" algn="ctr">
              <a:buNone/>
            </a:pPr>
            <a:r>
              <a:rPr lang="en-US" sz="4400" b="1" dirty="0" smtClean="0">
                <a:latin typeface="+mn-lt"/>
                <a:cs typeface="Courier New" panose="02070309020205020404" pitchFamily="49" charset="0"/>
              </a:rPr>
              <a:t>DO NOT MIX 2D and 3D </a:t>
            </a:r>
            <a:endParaRPr lang="en-US" sz="44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Collisions in Unity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800" b="1" dirty="0" smtClean="0">
                <a:latin typeface="+mn-lt"/>
                <a:cs typeface="Courier New" panose="02070309020205020404" pitchFamily="49" charset="0"/>
              </a:rPr>
              <a:t>In order for a game object to use Unity’s Physics system requires two components</a:t>
            </a:r>
          </a:p>
          <a:p>
            <a:pPr marL="1346200" lvl="2" indent="-457200">
              <a:buAutoNum type="arabicParenR"/>
            </a:pPr>
            <a:r>
              <a:rPr lang="en-US" sz="4000" b="1" dirty="0" smtClean="0">
                <a:latin typeface="+mn-lt"/>
                <a:cs typeface="Courier New" panose="02070309020205020404" pitchFamily="49" charset="0"/>
              </a:rPr>
              <a:t> Collision</a:t>
            </a:r>
          </a:p>
          <a:p>
            <a:pPr marL="1917700" lvl="3" indent="-571500"/>
            <a:r>
              <a:rPr lang="en-US" dirty="0" smtClean="0"/>
              <a:t>Defines The Solid Area of your object</a:t>
            </a:r>
            <a:endParaRPr lang="en-US" sz="4000" b="1" dirty="0" smtClean="0">
              <a:latin typeface="+mn-lt"/>
              <a:cs typeface="Courier New" panose="02070309020205020404" pitchFamily="49" charset="0"/>
            </a:endParaRPr>
          </a:p>
          <a:p>
            <a:pPr marL="1346200" lvl="2" indent="-457200">
              <a:buAutoNum type="arabicParenR"/>
            </a:pPr>
            <a:r>
              <a:rPr lang="en-US" sz="4000" b="1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4000" b="1" dirty="0" err="1" smtClean="0">
                <a:latin typeface="+mn-lt"/>
                <a:cs typeface="Courier New" panose="02070309020205020404" pitchFamily="49" charset="0"/>
              </a:rPr>
              <a:t>RigidBody</a:t>
            </a:r>
            <a:endParaRPr lang="en-US" sz="4000" b="1" dirty="0" smtClean="0">
              <a:latin typeface="+mn-lt"/>
              <a:cs typeface="Courier New" panose="02070309020205020404" pitchFamily="49" charset="0"/>
            </a:endParaRPr>
          </a:p>
          <a:p>
            <a:pPr marL="1917700" lvl="3" indent="-571500"/>
            <a:r>
              <a:rPr lang="en-US" dirty="0" smtClean="0"/>
              <a:t>Provides for Control of </a:t>
            </a:r>
            <a:r>
              <a:rPr lang="en-US" dirty="0"/>
              <a:t>an object's position through </a:t>
            </a:r>
            <a:r>
              <a:rPr lang="en-US" dirty="0" smtClean="0"/>
              <a:t>Unity’s physics </a:t>
            </a:r>
            <a:r>
              <a:rPr lang="en-US" dirty="0"/>
              <a:t>simulation.</a:t>
            </a:r>
            <a:endParaRPr lang="en-US" sz="36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2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Unity API </a:t>
            </a:r>
            <a:br>
              <a:rPr lang="en-US" dirty="0" smtClean="0"/>
            </a:br>
            <a:r>
              <a:rPr lang="en-US" dirty="0" smtClean="0"/>
              <a:t>Collision and </a:t>
            </a:r>
            <a:r>
              <a:rPr lang="en-US" dirty="0" err="1" smtClean="0"/>
              <a:t>Rigidbody</a:t>
            </a:r>
            <a:r>
              <a:rPr lang="en-US" dirty="0" smtClean="0"/>
              <a:t> Pages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docs.unity3d.com/Manual/class-Rigidbody.html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docs.unity3d.com/ScriptReference/Rigidbody.html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docs.unity3d.com/ScriptReference/Collider.html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4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Update	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b="1" dirty="0" err="1"/>
              <a:t>FixedUpdate</a:t>
            </a:r>
            <a:r>
              <a:rPr lang="en-US" b="1" dirty="0"/>
              <a:t>	</a:t>
            </a:r>
            <a:endParaRPr lang="en-US" b="1" dirty="0" smtClean="0"/>
          </a:p>
          <a:p>
            <a:pPr lvl="1"/>
            <a:r>
              <a:rPr lang="en-US" dirty="0"/>
              <a:t> </a:t>
            </a:r>
            <a:r>
              <a:rPr lang="en-US" i="1" dirty="0" smtClean="0"/>
              <a:t>Called on a fixed framerate </a:t>
            </a:r>
          </a:p>
          <a:p>
            <a:pPr lvl="1"/>
            <a:r>
              <a:rPr lang="en-US" i="1" dirty="0"/>
              <a:t> </a:t>
            </a:r>
            <a:r>
              <a:rPr lang="en-US" i="1" dirty="0" smtClean="0"/>
              <a:t>Called before any Physics operations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/>
              <a:t>Best Update Method to perform Physics updates. </a:t>
            </a:r>
          </a:p>
          <a:p>
            <a:pPr marL="635000" lvl="1" indent="0">
              <a:buNone/>
            </a:pPr>
            <a:r>
              <a:rPr lang="en-US" b="1" dirty="0" smtClean="0"/>
              <a:t> </a:t>
            </a:r>
          </a:p>
          <a:p>
            <a:r>
              <a:rPr lang="en-US" dirty="0" err="1" smtClean="0"/>
              <a:t>LateUpdate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 </a:t>
            </a:r>
            <a:r>
              <a:rPr lang="en-US" i="1" dirty="0" smtClean="0"/>
              <a:t>Called after all other Update Methods are called. </a:t>
            </a:r>
          </a:p>
          <a:p>
            <a:pPr lvl="1"/>
            <a:r>
              <a:rPr lang="en-US" i="1" dirty="0"/>
              <a:t> </a:t>
            </a:r>
            <a:r>
              <a:rPr lang="en-US" i="1" dirty="0" smtClean="0"/>
              <a:t>Good for Setting Cameras</a:t>
            </a:r>
            <a:endParaRPr lang="en-US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7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Rigidbody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endParaRPr lang="en-US" sz="40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277196"/>
              </p:ext>
            </p:extLst>
          </p:nvPr>
        </p:nvGraphicFramePr>
        <p:xfrm>
          <a:off x="667614" y="1327978"/>
          <a:ext cx="7807185" cy="3756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Image" r:id="rId3" imgW="5333040" imgH="2565000" progId="Photoshop.Image.18">
                  <p:embed/>
                </p:oleObj>
              </mc:Choice>
              <mc:Fallback>
                <p:oleObj name="Image" r:id="rId3" imgW="5333040" imgH="256500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7614" y="1327978"/>
                        <a:ext cx="7807185" cy="37560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611796"/>
              </p:ext>
            </p:extLst>
          </p:nvPr>
        </p:nvGraphicFramePr>
        <p:xfrm>
          <a:off x="667614" y="2279747"/>
          <a:ext cx="7807185" cy="29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Image" r:id="rId5" imgW="5333040" imgH="1980720" progId="Photoshop.Image.18">
                  <p:embed/>
                </p:oleObj>
              </mc:Choice>
              <mc:Fallback>
                <p:oleObj name="Image" r:id="rId5" imgW="5333040" imgH="19807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7614" y="2279747"/>
                        <a:ext cx="7807185" cy="290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944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Rigidbody</a:t>
            </a:r>
            <a:r>
              <a:rPr lang="en-US" dirty="0"/>
              <a:t> Settings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Mass : 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How heavy it is. 1 unit = 1kg</a:t>
            </a: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Drag : 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Resistance applied to movement. 0 = None</a:t>
            </a:r>
            <a:endParaRPr lang="en-US" sz="2000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Angular Drag : 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Like Drag, but applied to rotation</a:t>
            </a: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Use Gravity :	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Duh.</a:t>
            </a: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Is Kinematic : 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Object is not affected by Unity Physics</a:t>
            </a:r>
            <a:endParaRPr lang="en-US" sz="2000" b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Interpolate : 	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Smoothing method for smoothing</a:t>
            </a: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Detection </a:t>
            </a:r>
            <a:r>
              <a:rPr lang="en-US" sz="2000" b="1" dirty="0">
                <a:latin typeface="+mn-lt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+mn-lt"/>
                <a:cs typeface="Courier New" panose="02070309020205020404" pitchFamily="49" charset="0"/>
              </a:rPr>
              <a:t> 	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How Collision is Detected</a:t>
            </a:r>
            <a:endParaRPr lang="en-US" sz="2000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Constraints: </a:t>
            </a:r>
            <a:r>
              <a:rPr lang="en-US" sz="2000" b="1" dirty="0">
                <a:latin typeface="+mn-lt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+mn-lt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Controls how Physics is applie</a:t>
            </a:r>
            <a:r>
              <a:rPr lang="en-US" sz="2000" dirty="0">
                <a:latin typeface="+mn-lt"/>
                <a:cs typeface="Courier New" panose="02070309020205020404" pitchFamily="49" charset="0"/>
              </a:rPr>
              <a:t>d</a:t>
            </a:r>
          </a:p>
          <a:p>
            <a:pPr marL="203200" indent="0">
              <a:buNone/>
            </a:pPr>
            <a:endParaRPr lang="en-US" sz="20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8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Rigidbody</a:t>
            </a:r>
            <a:r>
              <a:rPr lang="en-US" dirty="0"/>
              <a:t>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800" b="1" dirty="0">
                <a:latin typeface="+mn-lt"/>
                <a:cs typeface="Courier New" panose="02070309020205020404" pitchFamily="49" charset="0"/>
                <a:hlinkClick r:id="rId2"/>
              </a:rPr>
              <a:t>https://</a:t>
            </a:r>
            <a:r>
              <a:rPr lang="en-US" sz="2800" b="1" dirty="0" smtClean="0">
                <a:latin typeface="+mn-lt"/>
                <a:cs typeface="Courier New" panose="02070309020205020404" pitchFamily="49" charset="0"/>
                <a:hlinkClick r:id="rId2"/>
              </a:rPr>
              <a:t>docs.unity3d.com/ScriptReference/Rigidbody.html</a:t>
            </a:r>
            <a:endParaRPr lang="en-US" sz="2800" b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800" b="1" dirty="0" smtClean="0">
                <a:latin typeface="+mn-lt"/>
                <a:cs typeface="Courier New" panose="02070309020205020404" pitchFamily="49" charset="0"/>
                <a:hlinkClick r:id="rId3"/>
              </a:rPr>
              <a:t>https</a:t>
            </a:r>
            <a:r>
              <a:rPr lang="en-US" sz="2800" b="1" dirty="0">
                <a:latin typeface="+mn-lt"/>
                <a:cs typeface="Courier New" panose="02070309020205020404" pitchFamily="49" charset="0"/>
                <a:hlinkClick r:id="rId3"/>
              </a:rPr>
              <a:t>://</a:t>
            </a:r>
            <a:r>
              <a:rPr lang="en-US" sz="2800" b="1" dirty="0" smtClean="0">
                <a:latin typeface="+mn-lt"/>
                <a:cs typeface="Courier New" panose="02070309020205020404" pitchFamily="49" charset="0"/>
                <a:hlinkClick r:id="rId3"/>
              </a:rPr>
              <a:t>docs.unity3d.com/ScriptReference/Rigidbody.AddForce.html</a:t>
            </a:r>
            <a:endParaRPr lang="en-US" sz="2800" b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800" b="1" dirty="0">
                <a:latin typeface="+mn-lt"/>
                <a:cs typeface="Courier New" panose="02070309020205020404" pitchFamily="49" charset="0"/>
                <a:hlinkClick r:id="rId4"/>
              </a:rPr>
              <a:t>https://</a:t>
            </a:r>
            <a:r>
              <a:rPr lang="en-US" sz="2800" b="1" dirty="0" smtClean="0">
                <a:latin typeface="+mn-lt"/>
                <a:cs typeface="Courier New" panose="02070309020205020404" pitchFamily="49" charset="0"/>
                <a:hlinkClick r:id="rId4"/>
              </a:rPr>
              <a:t>docs.unity3d.com/ScriptReference/Rigidbody.AddExplosionForce.html</a:t>
            </a:r>
            <a:endParaRPr lang="en-US" sz="2800" b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7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Rigidbody</a:t>
            </a:r>
            <a:r>
              <a:rPr lang="en-US" dirty="0"/>
              <a:t>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.v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elocity (property)</a:t>
            </a:r>
          </a:p>
          <a:p>
            <a:pPr marL="203200" indent="0">
              <a:buNone/>
            </a:pP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Sets the direction and speed of the game object </a:t>
            </a:r>
            <a:r>
              <a:rPr lang="en-US" sz="2000" dirty="0" err="1" smtClean="0">
                <a:latin typeface="+mn-lt"/>
                <a:cs typeface="Courier New" panose="02070309020205020404" pitchFamily="49" charset="0"/>
              </a:rPr>
              <a:t>ridigbody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 is attached to. </a:t>
            </a:r>
            <a:endParaRPr lang="en-US" sz="2000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b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fr-FR" sz="2000" b="1" dirty="0" err="1">
                <a:latin typeface="+mn-lt"/>
              </a:rPr>
              <a:t>void</a:t>
            </a:r>
            <a:r>
              <a:rPr lang="fr-FR" sz="2000" b="1" dirty="0">
                <a:latin typeface="+mn-lt"/>
              </a:rPr>
              <a:t> </a:t>
            </a:r>
            <a:r>
              <a:rPr lang="fr-FR" sz="2000" b="1" dirty="0" err="1" smtClean="0">
                <a:latin typeface="+mn-lt"/>
              </a:rPr>
              <a:t>AddForce</a:t>
            </a:r>
            <a:r>
              <a:rPr lang="fr-FR" sz="2000" b="1" dirty="0" smtClean="0">
                <a:latin typeface="+mn-lt"/>
              </a:rPr>
              <a:t>(	Vector3</a:t>
            </a:r>
            <a:r>
              <a:rPr lang="fr-FR" sz="2000" b="1" dirty="0">
                <a:latin typeface="+mn-lt"/>
              </a:rPr>
              <a:t> force, </a:t>
            </a:r>
            <a:endParaRPr lang="fr-FR" sz="2000" b="1" dirty="0" smtClean="0">
              <a:latin typeface="+mn-lt"/>
            </a:endParaRPr>
          </a:p>
          <a:p>
            <a:pPr marL="203200" indent="0">
              <a:buNone/>
            </a:pPr>
            <a:r>
              <a:rPr lang="fr-FR" sz="2000" b="1" dirty="0">
                <a:latin typeface="+mn-lt"/>
              </a:rPr>
              <a:t>	</a:t>
            </a:r>
            <a:r>
              <a:rPr lang="fr-FR" sz="2000" b="1" dirty="0" smtClean="0">
                <a:latin typeface="+mn-lt"/>
              </a:rPr>
              <a:t>				</a:t>
            </a:r>
            <a:r>
              <a:rPr lang="fr-FR" sz="2000" b="1" dirty="0" err="1" smtClean="0">
                <a:latin typeface="+mn-lt"/>
              </a:rPr>
              <a:t>ForceMode</a:t>
            </a:r>
            <a:r>
              <a:rPr lang="fr-FR" sz="2000" b="1" dirty="0">
                <a:latin typeface="+mn-lt"/>
              </a:rPr>
              <a:t> mode = </a:t>
            </a:r>
            <a:r>
              <a:rPr lang="fr-FR" sz="2000" b="1" dirty="0" err="1">
                <a:latin typeface="+mn-lt"/>
              </a:rPr>
              <a:t>ForceMode.Force</a:t>
            </a:r>
            <a:r>
              <a:rPr lang="fr-FR" sz="2000" b="1" dirty="0" smtClean="0">
                <a:latin typeface="+mn-lt"/>
              </a:rPr>
              <a:t>);</a:t>
            </a:r>
          </a:p>
          <a:p>
            <a:pPr marL="203200" indent="0">
              <a:buNone/>
            </a:pPr>
            <a:r>
              <a:rPr lang="fr-FR" sz="2000" i="1" dirty="0" err="1" smtClean="0">
                <a:latin typeface="+mn-lt"/>
                <a:cs typeface="Courier New" panose="02070309020205020404" pitchFamily="49" charset="0"/>
              </a:rPr>
              <a:t>Adds</a:t>
            </a:r>
            <a:r>
              <a:rPr lang="fr-FR" sz="2000" i="1" dirty="0" smtClean="0">
                <a:latin typeface="+mn-lt"/>
                <a:cs typeface="Courier New" panose="02070309020205020404" pitchFamily="49" charset="0"/>
              </a:rPr>
              <a:t> a force to the </a:t>
            </a:r>
            <a:r>
              <a:rPr lang="en-US" sz="2000" i="1" dirty="0" smtClean="0">
                <a:latin typeface="+mn-lt"/>
                <a:cs typeface="Courier New" panose="02070309020205020404" pitchFamily="49" charset="0"/>
              </a:rPr>
              <a:t>game object </a:t>
            </a:r>
            <a:r>
              <a:rPr lang="en-US" sz="2000" i="1" dirty="0" err="1" smtClean="0">
                <a:latin typeface="+mn-lt"/>
                <a:cs typeface="Courier New" panose="02070309020205020404" pitchFamily="49" charset="0"/>
              </a:rPr>
              <a:t>ridigbody</a:t>
            </a:r>
            <a:r>
              <a:rPr lang="en-US" sz="2000" i="1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2000" i="1" dirty="0">
                <a:latin typeface="+mn-lt"/>
                <a:cs typeface="Courier New" panose="02070309020205020404" pitchFamily="49" charset="0"/>
              </a:rPr>
              <a:t>is attached to</a:t>
            </a:r>
            <a:r>
              <a:rPr lang="en-US" sz="2000" i="1" dirty="0" smtClean="0">
                <a:latin typeface="+mn-lt"/>
                <a:cs typeface="Courier New" panose="02070309020205020404" pitchFamily="49" charset="0"/>
              </a:rPr>
              <a:t>.</a:t>
            </a:r>
          </a:p>
          <a:p>
            <a:pPr marL="203200" indent="0">
              <a:buNone/>
            </a:pPr>
            <a:r>
              <a:rPr lang="en-US" sz="2000" i="1" dirty="0" smtClean="0">
                <a:latin typeface="+mn-lt"/>
                <a:cs typeface="Courier New" panose="02070309020205020404" pitchFamily="49" charset="0"/>
              </a:rPr>
              <a:t>Force Mode has a default value, so it can be excluded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 </a:t>
            </a:r>
            <a:endParaRPr lang="en-US" sz="2000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2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2149</TotalTime>
  <Words>267</Words>
  <Application>Microsoft Office PowerPoint</Application>
  <PresentationFormat>On-screen Show (4:3)</PresentationFormat>
  <Paragraphs>101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Courier New</vt:lpstr>
      <vt:lpstr>Wingdings 3</vt:lpstr>
      <vt:lpstr>Wisp</vt:lpstr>
      <vt:lpstr>Image</vt:lpstr>
      <vt:lpstr>Scripting  Collision</vt:lpstr>
      <vt:lpstr>Unity’s Built In Physics Engines</vt:lpstr>
      <vt:lpstr>Collisions in Unity</vt:lpstr>
      <vt:lpstr>Unity API  Collision and Rigidbody Pages</vt:lpstr>
      <vt:lpstr>Update Methods</vt:lpstr>
      <vt:lpstr>Rigidbody</vt:lpstr>
      <vt:lpstr>Rigidbody Settings</vt:lpstr>
      <vt:lpstr>Rigidbody API</vt:lpstr>
      <vt:lpstr>Rigidbody Code</vt:lpstr>
      <vt:lpstr>Collider</vt:lpstr>
      <vt:lpstr>Collider Settings</vt:lpstr>
      <vt:lpstr>Mesh Colliders</vt:lpstr>
      <vt:lpstr>Physic Materials</vt:lpstr>
      <vt:lpstr>Physic Materials Settings</vt:lpstr>
      <vt:lpstr>Collider - Collision Methods</vt:lpstr>
      <vt:lpstr>Collider - Trigger Methods</vt:lpstr>
      <vt:lpstr>I have a Collider, Now What?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Scripting  Part I</dc:title>
  <cp:lastModifiedBy>NHTI</cp:lastModifiedBy>
  <cp:revision>78</cp:revision>
  <dcterms:modified xsi:type="dcterms:W3CDTF">2017-10-04T23:36:31Z</dcterms:modified>
</cp:coreProperties>
</file>