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0" r:id="rId6"/>
    <p:sldId id="268" r:id="rId7"/>
    <p:sldId id="259" r:id="rId8"/>
    <p:sldId id="270" r:id="rId9"/>
    <p:sldId id="269" r:id="rId10"/>
    <p:sldId id="271" r:id="rId11"/>
    <p:sldId id="262" r:id="rId12"/>
    <p:sldId id="272" r:id="rId13"/>
    <p:sldId id="273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082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Headings: Calibri Bold 44 in Maroon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Subheadings: Calibri 32 in Gray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Calibri 18 in 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88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83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44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66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53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62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2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543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33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23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04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55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1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69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726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347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906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71474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799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786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6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t IT NH CC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72400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540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33400" y="51816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18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6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1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6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7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51860" y="4297102"/>
            <a:ext cx="6600451" cy="16985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4400" b="1" i="0" u="none" strike="noStrike" cap="none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Scripting</a:t>
            </a:r>
            <a:r>
              <a:rPr lang="en-US" sz="4400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</a:br>
            <a:r>
              <a:rPr lang="en-US" sz="4400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Part I</a:t>
            </a:r>
            <a:endParaRPr lang="en-US" sz="4400" b="1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942416" y="309552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AGGP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101c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Introduction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to Game Design </a:t>
            </a: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and </a:t>
            </a:r>
          </a:p>
          <a:p>
            <a:pPr lvl="0">
              <a:spcBef>
                <a:spcPts val="0"/>
              </a:spcBef>
              <a:buSzPct val="25000"/>
            </a:pPr>
            <a:r>
              <a:rPr lang="en-US" b="1" dirty="0" smtClean="0">
                <a:solidFill>
                  <a:schemeClr val="tx1"/>
                </a:solidFill>
                <a:ea typeface="Arial"/>
                <a:cs typeface="Arial"/>
                <a:sym typeface="Arial"/>
              </a:rPr>
              <a:t>Creation </a:t>
            </a:r>
            <a:r>
              <a:rPr lang="en-US" b="1" dirty="0">
                <a:solidFill>
                  <a:schemeClr val="tx1"/>
                </a:solidFill>
                <a:ea typeface="Arial"/>
                <a:cs typeface="Arial"/>
                <a:sym typeface="Arial"/>
              </a:rPr>
              <a:t>with Programming</a:t>
            </a:r>
            <a:endParaRPr lang="en-US" sz="3200" b="0" i="0" u="none" strike="noStrike" cap="none" dirty="0">
              <a:solidFill>
                <a:schemeClr val="tx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Class Type Variables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Class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bullet;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endParaRPr lang="en-US" sz="1600" dirty="0">
              <a:cs typeface="Courier New" panose="02070309020205020404" pitchFamily="49" charset="0"/>
            </a:endParaRPr>
          </a:p>
          <a:p>
            <a:pPr lvl="0" indent="-457200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Class variable holds an object. </a:t>
            </a:r>
          </a:p>
          <a:p>
            <a:pPr lvl="0" indent="-4572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Object is an instance of a class</a:t>
            </a:r>
          </a:p>
          <a:p>
            <a:pPr lvl="0" indent="-457200"/>
            <a:r>
              <a:rPr lang="en-US" sz="16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Null is the value when no object is assigned to the variable</a:t>
            </a:r>
          </a:p>
          <a:p>
            <a:pPr lvl="0" indent="-4572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/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3342" cy="320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Comments is text ignored </a:t>
            </a:r>
            <a:r>
              <a:rPr lang="en-US" b="0" i="0" u="none" strike="noStrike" cap="none" dirty="0">
                <a:solidFill>
                  <a:schemeClr val="dk1"/>
                </a:solidFill>
                <a:sym typeface="Calibri"/>
              </a:rPr>
              <a:t>by </a:t>
            </a:r>
            <a:r>
              <a:rPr lang="en-US" b="0" i="0" u="none" strike="noStrike" cap="none" dirty="0" smtClean="0">
                <a:solidFill>
                  <a:schemeClr val="dk1"/>
                </a:solidFill>
                <a:sym typeface="Calibri"/>
              </a:rPr>
              <a:t>the game and compiler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endParaRPr lang="en-US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Single Line Comment</a:t>
            </a:r>
          </a:p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/* 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Block Comments,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can extend over multiple line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None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*/</a:t>
            </a:r>
            <a:endParaRPr lang="en-US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Arithmetic (Math) Operators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+ 	Adds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+ 	combines strings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“Hello” + “World”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-	Subtracts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* 	Multiply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/ 	Divides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%	Modulus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	</a:t>
            </a:r>
            <a:r>
              <a:rPr lang="en-US" sz="2000" i="1" dirty="0" smtClean="0">
                <a:cs typeface="Courier New" panose="02070309020205020404" pitchFamily="49" charset="0"/>
              </a:rPr>
              <a:t>Return remainder from integer division 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Assignment Operators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=			Assigns Value</a:t>
            </a:r>
          </a:p>
          <a:p>
            <a:pPr marL="0" lv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				X  = 1; </a:t>
            </a:r>
          </a:p>
          <a:p>
            <a:pPr marL="0" lvl="0" indent="0">
              <a:buNone/>
            </a:pPr>
            <a:endParaRPr lang="en-US" sz="800" dirty="0" smtClean="0">
              <a:cs typeface="Courier New" panose="02070309020205020404" pitchFamily="49" charset="0"/>
            </a:endParaRP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+=    -=		Math Operation combined with Assignment	 </a:t>
            </a:r>
          </a:p>
          <a:p>
            <a:pPr marL="0" lv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cs typeface="Courier New" panose="02070309020205020404" pitchFamily="49" charset="0"/>
              </a:rPr>
              <a:t>*=    /=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“speed += 5; //is same as </a:t>
            </a:r>
          </a:p>
          <a:p>
            <a:pPr marL="0" lv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“speed = speed +5; World”</a:t>
            </a:r>
          </a:p>
          <a:p>
            <a:pPr marL="342900" indent="-342900"/>
            <a:r>
              <a:rPr lang="en-US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++     --		Increment and Decrement Operators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++ Adds 1; 	-- Subtracts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X++; 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Unity Script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are components that contain the logic for a given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</a:t>
            </a:r>
            <a:r>
              <a:rPr lang="en-US" dirty="0" err="1" smtClean="0"/>
              <a:t>bject</a:t>
            </a:r>
            <a:endParaRPr lang="en-US" dirty="0" smtClean="0"/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The code written is this logic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Each Script is a C# Class</a:t>
            </a:r>
          </a:p>
          <a:p>
            <a:pPr lvl="2" indent="-457200">
              <a:spcBef>
                <a:spcPts val="0"/>
              </a:spcBef>
            </a:pPr>
            <a:endParaRPr lang="en-US" dirty="0" smtClean="0"/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/>
              <a:t>Scripts are written using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err="1" smtClean="0"/>
              <a:t>Javascript</a:t>
            </a:r>
            <a:r>
              <a:rPr lang="en-US" sz="1600" dirty="0" smtClean="0"/>
              <a:t> is now depreciated! Don’t use it.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 Breakdown of </a:t>
            </a:r>
            <a:r>
              <a:rPr lang="en-US" dirty="0"/>
              <a:t>a Script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Using Statements</a:t>
            </a:r>
            <a:endParaRPr lang="en-US" sz="2400" dirty="0" smtClean="0"/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Makes the code in a C# namespaces visible without having to specific it specifically (aka, makes our life easier!)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A Namespace in C# is a package of other classes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600" dirty="0" smtClean="0"/>
          </a:p>
          <a:p>
            <a:pPr lvl="0" indent="-457200">
              <a:spcBef>
                <a:spcPts val="0"/>
              </a:spcBef>
            </a:pPr>
            <a:r>
              <a:rPr lang="en-US" sz="2400" dirty="0" smtClean="0"/>
              <a:t>Namespace Declaration &amp; Content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Namespace is optional with Unity Scripts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Assigns the namespace you code is apart of</a:t>
            </a:r>
            <a:endParaRPr lang="en-US" sz="1600" b="1" dirty="0" smtClean="0"/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Namespaces hold classes and used for organization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 smtClean="0"/>
              <a:t>Unity and Microsoft has documentation about using Namespaces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 Breakdown of </a:t>
            </a:r>
            <a:r>
              <a:rPr lang="en-US" dirty="0"/>
              <a:t>a Script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400" dirty="0" smtClean="0"/>
              <a:t>Class </a:t>
            </a:r>
            <a:r>
              <a:rPr lang="en-US" sz="2400" dirty="0"/>
              <a:t>Declaration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Sets the name of the class, or how we’ll refer to it in other code.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Shows what class inherits code from.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All Unity Scripts Inherit </a:t>
            </a:r>
            <a:r>
              <a:rPr lang="en-US" sz="1200" dirty="0" err="1"/>
              <a:t>MonoBehavior</a:t>
            </a:r>
            <a:r>
              <a:rPr lang="en-US" sz="1200" dirty="0"/>
              <a:t> 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Inheriting or extends the code of another class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/>
              <a:t>You’ll learn more about inheritance much later on. </a:t>
            </a:r>
          </a:p>
          <a:p>
            <a:pPr lvl="3" indent="-457200">
              <a:spcBef>
                <a:spcPts val="0"/>
              </a:spcBef>
            </a:pPr>
            <a:endParaRPr lang="en-US" sz="1200" dirty="0" smtClean="0"/>
          </a:p>
          <a:p>
            <a:pPr lvl="0" indent="-457200">
              <a:spcBef>
                <a:spcPts val="0"/>
              </a:spcBef>
            </a:pPr>
            <a:r>
              <a:rPr lang="en-US" sz="2400" dirty="0"/>
              <a:t>Class Contents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Contains </a:t>
            </a:r>
            <a:r>
              <a:rPr lang="en-US" sz="1600" dirty="0" smtClean="0"/>
              <a:t>all Variables 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 smtClean="0"/>
              <a:t>Variables are called “Members” </a:t>
            </a:r>
            <a:r>
              <a:rPr lang="en-US" sz="1200" dirty="0"/>
              <a:t>of the class</a:t>
            </a:r>
          </a:p>
          <a:p>
            <a:pPr lvl="2" indent="-457200">
              <a:spcBef>
                <a:spcPts val="0"/>
              </a:spcBef>
            </a:pPr>
            <a:r>
              <a:rPr lang="en-US" sz="1600" dirty="0"/>
              <a:t>Contains all Methods, </a:t>
            </a:r>
          </a:p>
          <a:p>
            <a:pPr lvl="3" indent="-457200">
              <a:spcBef>
                <a:spcPts val="0"/>
              </a:spcBef>
            </a:pPr>
            <a:r>
              <a:rPr lang="en-US" sz="1200" dirty="0" smtClean="0"/>
              <a:t>Methods are the Functions of </a:t>
            </a:r>
            <a:r>
              <a:rPr lang="en-US" sz="1200" dirty="0"/>
              <a:t>the </a:t>
            </a:r>
            <a:r>
              <a:rPr lang="en-US" sz="1200" dirty="0" smtClean="0"/>
              <a:t>class</a:t>
            </a:r>
            <a:endParaRPr lang="en-US" sz="1200" dirty="0"/>
          </a:p>
          <a:p>
            <a:pPr marL="1143000" lvl="3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9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Variables Types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</a:t>
            </a:r>
            <a:r>
              <a:rPr lang="en-US" sz="2000" dirty="0" smtClean="0"/>
              <a:t>ool		- TRUE or FALSE</a:t>
            </a:r>
            <a:endParaRPr lang="en-US" sz="20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			- a whole number, positive, negative and zero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 smtClean="0"/>
              <a:t>f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loat		- </a:t>
            </a:r>
            <a:r>
              <a:rPr lang="en-US" sz="2000" dirty="0"/>
              <a:t>a decimal </a:t>
            </a:r>
            <a:r>
              <a:rPr lang="en-US" sz="2000" dirty="0" smtClean="0"/>
              <a:t>number, positive</a:t>
            </a:r>
            <a:r>
              <a:rPr lang="en-US" sz="2000" dirty="0"/>
              <a:t>, negative and zero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 smtClean="0"/>
              <a:t>double		- </a:t>
            </a:r>
            <a:r>
              <a:rPr lang="en-US" sz="2000" dirty="0"/>
              <a:t>a decimal number, positive, negative and </a:t>
            </a:r>
            <a:r>
              <a:rPr lang="en-US" sz="2000" dirty="0" smtClean="0"/>
              <a:t>zero</a:t>
            </a:r>
          </a:p>
          <a:p>
            <a:pPr marL="0" lvl="0" indent="0">
              <a:buNone/>
            </a:pPr>
            <a:r>
              <a:rPr lang="en-US" sz="2000" i="1" dirty="0" smtClean="0"/>
              <a:t>		A double can hold a number twice the size of a float typically. </a:t>
            </a:r>
            <a:endParaRPr lang="en-US" sz="2000" b="0" i="1" u="none" strike="noStrike" cap="none" dirty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/>
              <a:t>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har			- a character</a:t>
            </a:r>
          </a:p>
          <a:p>
            <a:pPr marL="285750" lvl="1" indent="0">
              <a:spcBef>
                <a:spcPts val="64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Letters, Numbers, and Symbols </a:t>
            </a:r>
            <a:endParaRPr lang="en-US" sz="2000" b="0" i="1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tring		- a set of characters, for example words. 	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Primitive Literals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</a:t>
            </a:r>
            <a:r>
              <a:rPr lang="en-US" sz="2000" dirty="0" smtClean="0"/>
              <a:t>ool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	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	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0		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3  	-55  	-9001</a:t>
            </a:r>
          </a:p>
          <a:p>
            <a:pPr lvl="0" indent="-457200">
              <a:spcBef>
                <a:spcPts val="0"/>
              </a:spcBef>
            </a:pPr>
            <a:r>
              <a:rPr lang="en-US" sz="2000" dirty="0" smtClean="0"/>
              <a:t>double	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	-.25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-9.001 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/>
            <a:r>
              <a:rPr lang="en-US" sz="2000" dirty="0" smtClean="0"/>
              <a:t>f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loat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0.0f	1.5f	3.14f	-.25f	-9.001f</a:t>
            </a:r>
          </a:p>
          <a:p>
            <a:pPr marL="285750" lvl="1" indent="0">
              <a:buNone/>
            </a:pPr>
            <a:r>
              <a:rPr lang="en-US" sz="1600" dirty="0" smtClean="0"/>
              <a:t>		Note the use of “f” to separate floats from doubles </a:t>
            </a:r>
            <a:endParaRPr lang="en-US" sz="16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 smtClean="0"/>
              <a:t>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har	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‘a’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A’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	‘@’	‘\n’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285750" lvl="1" indent="0">
              <a:spcBef>
                <a:spcPts val="64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Note use of single quotes to determine a character</a:t>
            </a:r>
            <a:endParaRPr lang="en-US" sz="2000" b="0" i="1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tring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“Hello”	“It’s under -9.001! #L33t”</a:t>
            </a: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https://www.nhti.edu”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 indent="-457200">
              <a:spcBef>
                <a:spcPts val="640"/>
              </a:spcBef>
              <a:buFont typeface="Arial"/>
              <a:buChar char="•"/>
            </a:pPr>
            <a:r>
              <a:rPr lang="en-US" sz="1600" dirty="0" smtClean="0"/>
              <a:t>Note use off the double quotes “ to indicated a string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sym typeface="Calibri"/>
              </a:rPr>
              <a:t>	</a:t>
            </a:r>
            <a:endParaRPr lang="en-US"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</a:t>
            </a:r>
            <a:r>
              <a:rPr lang="en-US" dirty="0"/>
              <a:t>A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Example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rivate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AmmoCount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 1;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>
              <a:spcBef>
                <a:spcPts val="0"/>
              </a:spcBef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Accessibility Level	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</a:p>
          <a:p>
            <a:pPr lvl="0" indent="-457200"/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Type				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Name					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AmmoCount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Value	(and assignment)	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pPr lvl="0" indent="-457200"/>
            <a:r>
              <a:rPr lang="en-US" sz="2000" dirty="0" smtClean="0"/>
              <a:t>Line Termination					;</a:t>
            </a:r>
            <a:endParaRPr lang="en-US" sz="20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Accessibility </a:t>
            </a:r>
            <a:r>
              <a:rPr lang="en-US" dirty="0" smtClean="0"/>
              <a:t>Levels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 smtClean="0"/>
              <a:t>Private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 smtClean="0"/>
              <a:t>Variable is only accessible to the class it exists in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 smtClean="0"/>
              <a:t>Private is the default when no Accessibly level set when declaring a variable. </a:t>
            </a:r>
          </a:p>
          <a:p>
            <a:pPr lvl="0" indent="-457200">
              <a:spcBef>
                <a:spcPts val="0"/>
              </a:spcBef>
            </a:pPr>
            <a:endParaRPr lang="en-US" sz="2000" dirty="0" smtClean="0"/>
          </a:p>
          <a:p>
            <a:pPr lvl="0" indent="-457200">
              <a:spcBef>
                <a:spcPts val="0"/>
              </a:spcBef>
            </a:pPr>
            <a:r>
              <a:rPr lang="en-US" sz="2000" dirty="0" smtClean="0"/>
              <a:t>Public </a:t>
            </a:r>
            <a:r>
              <a:rPr lang="en-US" sz="2000" dirty="0"/>
              <a:t>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/>
              <a:t>Variable </a:t>
            </a:r>
            <a:r>
              <a:rPr lang="en-US" sz="1600" dirty="0" smtClean="0"/>
              <a:t>is accessible from out side of the class via dot operator (.)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 smtClean="0"/>
              <a:t>Public Variables of Scripts are visible and editable in the Unity Editor</a:t>
            </a:r>
          </a:p>
          <a:p>
            <a:pPr lvl="0" indent="-457200">
              <a:spcBef>
                <a:spcPts val="0"/>
              </a:spcBef>
            </a:pPr>
            <a:endParaRPr lang="en-US" sz="2000" dirty="0" smtClean="0"/>
          </a:p>
          <a:p>
            <a:pPr lvl="0" indent="-457200">
              <a:spcBef>
                <a:spcPts val="0"/>
              </a:spcBef>
            </a:pPr>
            <a:r>
              <a:rPr lang="en-US" sz="2000" dirty="0" smtClean="0"/>
              <a:t>Protected</a:t>
            </a:r>
            <a:r>
              <a:rPr lang="en-US" sz="2000" dirty="0"/>
              <a:t>	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 smtClean="0"/>
              <a:t>This Accessibility level is used with Inheritance</a:t>
            </a:r>
          </a:p>
          <a:p>
            <a:pPr lvl="1" indent="-457200">
              <a:spcBef>
                <a:spcPts val="0"/>
              </a:spcBef>
            </a:pPr>
            <a:r>
              <a:rPr lang="en-US" sz="1600" dirty="0" smtClean="0"/>
              <a:t>You won’t be using it in this class but should know it exists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Declare and Initiation Examples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457200">
              <a:spcBef>
                <a:spcPts val="0"/>
              </a:spcBef>
            </a:pPr>
            <a:r>
              <a:rPr lang="en-US" sz="2000" dirty="0"/>
              <a:t>b</a:t>
            </a:r>
            <a:r>
              <a:rPr lang="en-US" sz="2000" dirty="0" smtClean="0"/>
              <a:t>ool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sJibable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	false;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-457200">
              <a:spcBef>
                <a:spcPts val="0"/>
              </a:spcBef>
            </a:pPr>
            <a:r>
              <a:rPr lang="en-US" sz="2000" dirty="0" err="1"/>
              <a:t>i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sym typeface="Calibri"/>
              </a:rPr>
              <a:t>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		</a:t>
            </a:r>
            <a:r>
              <a:rPr lang="en-US" sz="2000" dirty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mmoCount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1; </a:t>
            </a:r>
          </a:p>
          <a:p>
            <a:pPr lvl="0" indent="-457200">
              <a:spcBef>
                <a:spcPts val="0"/>
              </a:spcBef>
            </a:pPr>
            <a:r>
              <a:rPr lang="en-US" sz="2000" dirty="0" smtClean="0"/>
              <a:t>double	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energy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1.21; //(J)gigawatts</a:t>
            </a:r>
            <a:endParaRPr lang="en-US" sz="20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0" indent="-457200"/>
            <a:r>
              <a:rPr lang="en-US" sz="2000" dirty="0" smtClean="0"/>
              <a:t>f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loat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protected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ropChance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</a:t>
            </a:r>
            <a:endParaRPr lang="en-US" sz="16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lvl="0" indent="-457200"/>
            <a:r>
              <a:rPr lang="en-US" sz="2000" dirty="0" smtClean="0"/>
              <a:t>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har	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private char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userLetter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‘A’; </a:t>
            </a:r>
          </a:p>
          <a:p>
            <a:pPr lvl="0" indent="-457200"/>
            <a:r>
              <a:rPr lang="en-US" sz="2000" dirty="0" smtClean="0"/>
              <a:t>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tring	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public string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userGreeting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“Greetings, Programs!”; </a:t>
            </a:r>
          </a:p>
          <a:p>
            <a:pPr lvl="0" indent="-457200"/>
            <a:r>
              <a:rPr lang="en-US" sz="2000" dirty="0" smtClean="0">
                <a:cs typeface="Courier New" panose="02070309020205020404" pitchFamily="49" charset="0"/>
              </a:rPr>
              <a:t>Class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bullet;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 indent="-457200">
              <a:spcBef>
                <a:spcPts val="640"/>
              </a:spcBef>
              <a:buFont typeface="Arial"/>
              <a:buChar char="•"/>
            </a:pPr>
            <a:endParaRPr lang="en-US" sz="16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5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292</Words>
  <Application>Microsoft Office PowerPoint</Application>
  <PresentationFormat>On-screen Show (4:3)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Wingdings 3</vt:lpstr>
      <vt:lpstr>Wisp</vt:lpstr>
      <vt:lpstr>Scripting  Part I</vt:lpstr>
      <vt:lpstr>What is a Unity Script</vt:lpstr>
      <vt:lpstr> Breakdown of a Script</vt:lpstr>
      <vt:lpstr> Breakdown of a Script</vt:lpstr>
      <vt:lpstr>Primitive Variables Types</vt:lpstr>
      <vt:lpstr>Primitive Literals</vt:lpstr>
      <vt:lpstr>Creating A Variable Example</vt:lpstr>
      <vt:lpstr>Accessibility Levels</vt:lpstr>
      <vt:lpstr>Declare and Initiation Examples</vt:lpstr>
      <vt:lpstr>Class Type Variables</vt:lpstr>
      <vt:lpstr>Comments</vt:lpstr>
      <vt:lpstr>Arithmetic (Math) Operators </vt:lpstr>
      <vt:lpstr>Assignment Operators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  Part I</dc:title>
  <cp:lastModifiedBy>Gregory Walek</cp:lastModifiedBy>
  <cp:revision>21</cp:revision>
  <dcterms:modified xsi:type="dcterms:W3CDTF">2018-08-22T22:40:17Z</dcterms:modified>
</cp:coreProperties>
</file>