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24"/>
  </p:notesMasterIdLst>
  <p:sldIdLst>
    <p:sldId id="256" r:id="rId2"/>
    <p:sldId id="289" r:id="rId3"/>
    <p:sldId id="288" r:id="rId4"/>
    <p:sldId id="299" r:id="rId5"/>
    <p:sldId id="300" r:id="rId6"/>
    <p:sldId id="290" r:id="rId7"/>
    <p:sldId id="291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292" r:id="rId16"/>
    <p:sldId id="293" r:id="rId17"/>
    <p:sldId id="294" r:id="rId18"/>
    <p:sldId id="295" r:id="rId19"/>
    <p:sldId id="296" r:id="rId20"/>
    <p:sldId id="298" r:id="rId21"/>
    <p:sldId id="297" r:id="rId22"/>
    <p:sldId id="302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equireComponent.html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equireComponent.html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ttribute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html" TargetMode="External"/><Relationship Id="rId2" Type="http://schemas.openxmlformats.org/officeDocument/2006/relationships/hyperlink" Target="https://docs.unity3d.com/Manual/class-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Collid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AddForce.html" TargetMode="External"/><Relationship Id="rId2" Type="http://schemas.openxmlformats.org/officeDocument/2006/relationships/hyperlink" Target="https://docs.unity3d.com/ScriptReference/Rigidbody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unity3d.com/ScriptReference/Rigidbody.AddExplosionForc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Collision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for a </a:t>
            </a:r>
            <a:br>
              <a:rPr lang="en-US" dirty="0" smtClean="0"/>
            </a:br>
            <a:r>
              <a:rPr lang="en-US" dirty="0" smtClean="0"/>
              <a:t>Component or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important to check that we have a valid  component or object. This is important after getting a component from a game object.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When we ask for a component that doesn’t exist on a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000" i="1" dirty="0" err="1" smtClean="0">
                <a:latin typeface="+mn-lt"/>
                <a:cs typeface="Courier New" panose="02070309020205020404" pitchFamily="49" charset="0"/>
              </a:rPr>
              <a:t>GetComponent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&lt;t&gt;()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will return a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null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value.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We can check code in two ways in Unity… 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Code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RigidBody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class member variable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gameObject.GetComponet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RigidBody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the Null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/*No rigid Body*/ };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in Unity only... 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/*No rigid Body*/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 Component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easier to just Require a component… 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Rigid Body is a great example of this.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Unity has a Require Component Attribute Feature that’s well documented in the API.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docs.unity3d.com/ScriptReference/RequireComponent.html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 Component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Sometimes it’s easier to just Require a component… 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Rigid Body is a great example of this.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Unity has a Require Component Attribute Feature that’s well documented in the API.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docs.unity3d.com/ScriptReference/RequireComponent.html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dirty="0" err="1">
                <a:latin typeface="+mn-lt"/>
                <a:cs typeface="Courier New" panose="02070309020205020404" pitchFamily="49" charset="0"/>
              </a:rPr>
              <a:t>RequireComponet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is the first time you’ve seen an Attribute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+mn-lt"/>
                <a:cs typeface="Courier New" panose="02070309020205020404" pitchFamily="49" charset="0"/>
              </a:rPr>
            </a:b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Attributes are metadata properties that you can add to a class, method or variable. This information can be used to add functionality and usability in specific ways.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>
                <a:latin typeface="+mn-lt"/>
                <a:cs typeface="Courier New" panose="02070309020205020404" pitchFamily="49" charset="0"/>
                <a:hlinkClick r:id="rId2"/>
              </a:rPr>
              <a:t>https://docs.microsoft.com/en-us/dotnet/csharp/programming-guide/concepts/attributes</a:t>
            </a:r>
            <a:r>
              <a:rPr lang="en-US" sz="2000" smtClean="0">
                <a:latin typeface="+mn-lt"/>
                <a:cs typeface="Courier New" panose="02070309020205020404" pitchFamily="49" charset="0"/>
                <a:hlinkClick r:id="rId2"/>
              </a:rPr>
              <a:t>/</a:t>
            </a:r>
            <a:endParaRPr lang="en-US" sz="200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1796"/>
              </p:ext>
            </p:extLst>
          </p:nvPr>
        </p:nvGraphicFramePr>
        <p:xfrm>
          <a:off x="667614" y="2279747"/>
          <a:ext cx="7807185" cy="29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3" imgW="5333040" imgH="1980720" progId="Photoshop.Image.18">
                  <p:embed/>
                </p:oleObj>
              </mc:Choice>
              <mc:Fallback>
                <p:oleObj name="Image" r:id="rId3" imgW="5333040" imgH="1980720" progId="Photoshop.Image.18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2279747"/>
                        <a:ext cx="7807185" cy="29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Edit Collider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[Button] Adjust Collider Visually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Trigger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True: Trigger; False: Physical Collider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Material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Applied Physics Material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Center: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Center of object of Physics calculations.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Size : 		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Changes the Size of Collider</a:t>
            </a: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Some Colliders have extra properties to adjust shape or size.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Colliders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Mesh Collider uses the actual 3D model to perform collision against.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Performance issues can arise as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each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polygon is a collision calculations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Has a sever limit on number of polygons allowed. </a:t>
            </a:r>
          </a:p>
          <a:p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are better practices and performance when using multiple primitive colliders.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79289"/>
              </p:ext>
            </p:extLst>
          </p:nvPr>
        </p:nvGraphicFramePr>
        <p:xfrm>
          <a:off x="453888" y="1592132"/>
          <a:ext cx="7788591" cy="271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Image" r:id="rId3" imgW="5320440" imgH="1853640" progId="Photoshop.Image.18">
                  <p:embed/>
                </p:oleObj>
              </mc:Choice>
              <mc:Fallback>
                <p:oleObj name="Image" r:id="rId3" imgW="5320440" imgH="1853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888" y="1592132"/>
                        <a:ext cx="7788591" cy="2714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2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 Materials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Dynamic Friction :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Already Moving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Static Friction	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Friction when object is Stationary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latin typeface="+mn-lt"/>
                <a:cs typeface="Courier New" panose="02070309020205020404" pitchFamily="49" charset="0"/>
              </a:rPr>
              <a:t>Lower Numbers reduce friction and is more slippery</a:t>
            </a:r>
            <a:endParaRPr lang="en-US" sz="1600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Friction Combine :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Friction of 2 colliding objects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Bounce Combine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 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Bounce of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2 colliding objects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Unity’s Built In Physics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3D: PhysX	</a:t>
            </a:r>
          </a:p>
          <a:p>
            <a:pPr marL="203200" indent="0">
              <a:buNone/>
            </a:pPr>
            <a:endParaRPr lang="en-US" sz="12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3600" b="1" dirty="0" smtClean="0">
                <a:latin typeface="+mn-lt"/>
                <a:cs typeface="Courier New" panose="02070309020205020404" pitchFamily="49" charset="0"/>
              </a:rPr>
              <a:t>2D: Box2D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Components that are 2D Specific have “2D” 					appended to the end of their name. 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DO NOT MIX 2D and 3D </a:t>
            </a:r>
            <a:endParaRPr lang="en-US" sz="4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Collision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Called </a:t>
            </a:r>
            <a:r>
              <a:rPr lang="en-US" sz="2000" dirty="0"/>
              <a:t>when this collider/</a:t>
            </a:r>
            <a:r>
              <a:rPr lang="en-US" sz="2000" dirty="0" err="1"/>
              <a:t>rigidbody</a:t>
            </a:r>
            <a:r>
              <a:rPr lang="en-US" sz="2000" dirty="0"/>
              <a:t> has begun touching </a:t>
            </a:r>
            <a:r>
              <a:rPr lang="en-US" sz="2000" dirty="0" smtClean="0"/>
              <a:t>	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this collider/</a:t>
            </a:r>
            <a:r>
              <a:rPr lang="en-US" sz="2000" dirty="0" err="1"/>
              <a:t>rigidbody</a:t>
            </a:r>
            <a:r>
              <a:rPr lang="en-US" sz="2000" dirty="0"/>
              <a:t> has stopped touching </a:t>
            </a:r>
            <a:r>
              <a:rPr lang="en-US" sz="2000" dirty="0" smtClean="0"/>
              <a:t>				another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OnCollisionStay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once per frame for every collider/</a:t>
            </a:r>
            <a:r>
              <a:rPr lang="en-US" sz="2000" dirty="0" err="1"/>
              <a:t>rigidbody</a:t>
            </a:r>
            <a:r>
              <a:rPr lang="en-US" sz="2000" dirty="0"/>
              <a:t> </a:t>
            </a:r>
            <a:r>
              <a:rPr lang="en-US" sz="2000" dirty="0" smtClean="0"/>
              <a:t>that					 </a:t>
            </a:r>
            <a:r>
              <a:rPr lang="en-US" sz="2000" dirty="0"/>
              <a:t>is touching </a:t>
            </a:r>
            <a:r>
              <a:rPr lang="en-US" sz="2000" dirty="0" err="1"/>
              <a:t>rigidbody</a:t>
            </a:r>
            <a:r>
              <a:rPr lang="en-US" sz="2000" dirty="0"/>
              <a:t>/collider.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 - Trigger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OnTriggerEnter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dirty="0" smtClean="0"/>
              <a:t>			</a:t>
            </a:r>
            <a:r>
              <a:rPr lang="en-US" sz="2000" dirty="0"/>
              <a:t> is called when the Collider other enters 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OnTriggerExit</a:t>
            </a:r>
            <a:r>
              <a:rPr lang="en-US" sz="2000" b="1" dirty="0">
                <a:cs typeface="Courier New" panose="02070309020205020404" pitchFamily="49" charset="0"/>
              </a:rPr>
              <a:t>( 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 called when the Collider other has stopped </a:t>
            </a:r>
            <a:r>
              <a:rPr lang="en-US" sz="2000" dirty="0" smtClean="0"/>
              <a:t>								touching </a:t>
            </a:r>
            <a:r>
              <a:rPr lang="en-US" sz="2000" dirty="0"/>
              <a:t>the trigger</a:t>
            </a:r>
            <a:r>
              <a:rPr lang="en-US" sz="2000" dirty="0" smtClean="0"/>
              <a:t>.</a:t>
            </a:r>
          </a:p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cs typeface="Courier New" panose="02070309020205020404" pitchFamily="49" charset="0"/>
              </a:rPr>
              <a:t>OnTriggerStay</a:t>
            </a:r>
            <a:r>
              <a:rPr lang="en-US" sz="2000" b="1" dirty="0" smtClean="0">
                <a:cs typeface="Courier New" panose="02070309020205020404" pitchFamily="49" charset="0"/>
              </a:rPr>
              <a:t>( </a:t>
            </a:r>
            <a:r>
              <a:rPr lang="en-US" sz="2000" b="1" dirty="0">
                <a:cs typeface="Courier New" panose="02070309020205020404" pitchFamily="49" charset="0"/>
              </a:rPr>
              <a:t>Collider other </a:t>
            </a:r>
            <a:r>
              <a:rPr lang="en-US" sz="2000" b="1" dirty="0" smtClean="0"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cs typeface="Courier New" panose="02070309020205020404" pitchFamily="49" charset="0"/>
              </a:rPr>
              <a:t>		</a:t>
            </a:r>
            <a:r>
              <a:rPr lang="en-US" sz="2000" dirty="0"/>
              <a:t>called almost all the frames for every Collider other </a:t>
            </a:r>
            <a:r>
              <a:rPr lang="en-US" sz="2000" dirty="0" smtClean="0"/>
              <a:t>						that </a:t>
            </a:r>
            <a:r>
              <a:rPr lang="en-US" sz="2000" dirty="0"/>
              <a:t>is touching the trigger.</a:t>
            </a: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a Collider, Now </a:t>
            </a:r>
            <a:r>
              <a:rPr lang="en-US" dirty="0"/>
              <a:t>W</a:t>
            </a:r>
            <a:r>
              <a:rPr lang="en-US" dirty="0" smtClean="0"/>
              <a:t>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Both the Trigger and Collision Methods have a collider that is passed to it when the method is called.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There’s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some functionality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already provided. If you need to anything more, you will need to use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2000" b="1" i="1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reference. </a:t>
            </a:r>
            <a:endParaRPr lang="en-US" sz="20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Examples: </a:t>
            </a:r>
            <a:endParaRPr lang="en-US" sz="16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i="1" dirty="0" smtClean="0">
                <a:cs typeface="Courier New" panose="02070309020205020404" pitchFamily="49" charset="0"/>
              </a:rPr>
              <a:t>	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other.gameObject.name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other.gameObject.GetComponent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In order for a game object to use Unity’s Physics system requires two components</a:t>
            </a: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Collision</a:t>
            </a:r>
          </a:p>
          <a:p>
            <a:pPr marL="1917700" lvl="3" indent="-571500"/>
            <a:r>
              <a:rPr lang="en-US" dirty="0" smtClean="0"/>
              <a:t>Defines The Solid Area of your object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346200" lvl="2" indent="-457200">
              <a:buAutoNum type="arabicParenR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4000" b="1" dirty="0" err="1" smtClean="0">
                <a:latin typeface="+mn-lt"/>
                <a:cs typeface="Courier New" panose="02070309020205020404" pitchFamily="49" charset="0"/>
              </a:rPr>
              <a:t>RigidBody</a:t>
            </a:r>
            <a:endParaRPr lang="en-US" sz="4000" b="1" dirty="0" smtClean="0">
              <a:latin typeface="+mn-lt"/>
              <a:cs typeface="Courier New" panose="02070309020205020404" pitchFamily="49" charset="0"/>
            </a:endParaRPr>
          </a:p>
          <a:p>
            <a:pPr marL="1917700" lvl="3" indent="-571500"/>
            <a:r>
              <a:rPr lang="en-US" dirty="0" smtClean="0"/>
              <a:t>Provides for Control of </a:t>
            </a:r>
            <a:r>
              <a:rPr lang="en-US" dirty="0"/>
              <a:t>an object's position through </a:t>
            </a:r>
            <a:r>
              <a:rPr lang="en-US" dirty="0" smtClean="0"/>
              <a:t>Unity’s physics </a:t>
            </a:r>
            <a:r>
              <a:rPr lang="en-US" dirty="0"/>
              <a:t>simulation.</a:t>
            </a:r>
            <a:endParaRPr lang="en-US" sz="3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API </a:t>
            </a:r>
            <a:br>
              <a:rPr lang="en-US" dirty="0" smtClean="0"/>
            </a:br>
            <a:r>
              <a:rPr lang="en-US" dirty="0" smtClean="0"/>
              <a:t>Collision and </a:t>
            </a:r>
            <a:r>
              <a:rPr lang="en-US" dirty="0" err="1" smtClean="0"/>
              <a:t>Rigidbody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docs.unity3d.com/Manual/class-Rigidbody.html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docs.unity3d.com/ScriptReference/Rigidbody.html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docs.unity3d.com/ScriptReference/Collider.html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Update	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/>
              <a:t>FixedUpdate</a:t>
            </a:r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dirty="0"/>
              <a:t> </a:t>
            </a:r>
            <a:r>
              <a:rPr lang="en-US" i="1" dirty="0" smtClean="0"/>
              <a:t>Called on a fixed framerate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Called before any Physics operations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Best Update Method to perform Physics updates. </a:t>
            </a:r>
          </a:p>
          <a:p>
            <a:pPr marL="635000" lvl="1" indent="0">
              <a:buNone/>
            </a:pPr>
            <a:r>
              <a:rPr lang="en-US" b="1" dirty="0" smtClean="0"/>
              <a:t> </a:t>
            </a:r>
          </a:p>
          <a:p>
            <a:r>
              <a:rPr lang="en-US" dirty="0" err="1" smtClean="0"/>
              <a:t>LateUpdate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Called after all other Update Methods are called. 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Good for Setting Cameras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77196"/>
              </p:ext>
            </p:extLst>
          </p:nvPr>
        </p:nvGraphicFramePr>
        <p:xfrm>
          <a:off x="667614" y="1327978"/>
          <a:ext cx="7807185" cy="375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3" imgW="5333040" imgH="2565000" progId="Photoshop.Image.18">
                  <p:embed/>
                </p:oleObj>
              </mc:Choice>
              <mc:Fallback>
                <p:oleObj name="Image" r:id="rId3" imgW="5333040" imgH="256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14" y="1327978"/>
                        <a:ext cx="7807185" cy="3756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1796"/>
              </p:ext>
            </p:extLst>
          </p:nvPr>
        </p:nvGraphicFramePr>
        <p:xfrm>
          <a:off x="667614" y="2279747"/>
          <a:ext cx="7807185" cy="29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5" imgW="5333040" imgH="1980720" progId="Photoshop.Image.18">
                  <p:embed/>
                </p:oleObj>
              </mc:Choice>
              <mc:Fallback>
                <p:oleObj name="Image" r:id="rId5" imgW="5333040" imgH="1980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614" y="2279747"/>
                        <a:ext cx="7807185" cy="29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Settings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Mass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heavy it is. 1 unit = 1kg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Resistance applied to movement. 0 = None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Angular Drag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Like Drag, but applied to rotation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Use Gravity :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Duh.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Kinematic : 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Object is not affected by Unity Physics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Interpolate :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Smoothing method for smoothing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Detection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	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Collision is Detected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Constraints: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Controls how Physics is applie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d</a:t>
            </a: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docs.unity3d.com/ScriptReference/Rigidbody.html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https</a:t>
            </a:r>
            <a:r>
              <a:rPr lang="en-US" sz="2800" b="1" dirty="0">
                <a:latin typeface="+mn-lt"/>
                <a:cs typeface="Courier New" panose="02070309020205020404" pitchFamily="49" charset="0"/>
                <a:hlinkClick r:id="rId3"/>
              </a:rPr>
              <a:t>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3"/>
              </a:rPr>
              <a:t>docs.unity3d.com/ScriptReference/Rigidbody.AddForce.html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  <a:hlinkClick r:id="rId4"/>
              </a:rPr>
              <a:t>https://</a:t>
            </a:r>
            <a:r>
              <a:rPr lang="en-US" sz="2800" b="1" dirty="0" smtClean="0">
                <a:latin typeface="+mn-lt"/>
                <a:cs typeface="Courier New" panose="02070309020205020404" pitchFamily="49" charset="0"/>
                <a:hlinkClick r:id="rId4"/>
              </a:rPr>
              <a:t>docs.unity3d.com/ScriptReference/Rigidbody.AddExplosionForce.html</a:t>
            </a:r>
            <a:endParaRPr lang="en-US" sz="28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Rigidbody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.velocity (property)</a:t>
            </a:r>
          </a:p>
          <a:p>
            <a:pPr marL="20320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Sets the direction and speed of the game object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attached to.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fr-FR" sz="2000" b="1" dirty="0" err="1">
                <a:latin typeface="+mn-lt"/>
              </a:rPr>
              <a:t>void</a:t>
            </a:r>
            <a:r>
              <a:rPr lang="fr-FR" sz="2000" b="1" dirty="0">
                <a:latin typeface="+mn-lt"/>
              </a:rPr>
              <a:t> </a:t>
            </a:r>
            <a:r>
              <a:rPr lang="fr-FR" sz="2000" b="1" dirty="0" err="1" smtClean="0">
                <a:latin typeface="+mn-lt"/>
              </a:rPr>
              <a:t>AddForce</a:t>
            </a:r>
            <a:r>
              <a:rPr lang="fr-FR" sz="2000" b="1" dirty="0" smtClean="0">
                <a:latin typeface="+mn-lt"/>
              </a:rPr>
              <a:t>(	Vector3</a:t>
            </a:r>
            <a:r>
              <a:rPr lang="fr-FR" sz="2000" b="1" dirty="0">
                <a:latin typeface="+mn-lt"/>
              </a:rPr>
              <a:t> force, </a:t>
            </a:r>
            <a:endParaRPr lang="fr-FR" sz="2000" b="1" dirty="0" smtClean="0">
              <a:latin typeface="+mn-lt"/>
            </a:endParaRPr>
          </a:p>
          <a:p>
            <a:pPr marL="203200" indent="0">
              <a:buNone/>
            </a:pPr>
            <a:r>
              <a:rPr lang="fr-FR" sz="2000" b="1" dirty="0">
                <a:latin typeface="+mn-lt"/>
              </a:rPr>
              <a:t>	</a:t>
            </a:r>
            <a:r>
              <a:rPr lang="fr-FR" sz="2000" b="1" dirty="0" smtClean="0">
                <a:latin typeface="+mn-lt"/>
              </a:rPr>
              <a:t>				</a:t>
            </a:r>
            <a:r>
              <a:rPr lang="fr-FR" sz="2000" b="1" dirty="0" err="1" smtClean="0">
                <a:latin typeface="+mn-lt"/>
              </a:rPr>
              <a:t>ForceMode</a:t>
            </a:r>
            <a:r>
              <a:rPr lang="fr-FR" sz="2000" b="1" dirty="0">
                <a:latin typeface="+mn-lt"/>
              </a:rPr>
              <a:t> mode = </a:t>
            </a:r>
            <a:r>
              <a:rPr lang="fr-FR" sz="2000" b="1" dirty="0" err="1">
                <a:latin typeface="+mn-lt"/>
              </a:rPr>
              <a:t>ForceMode.Force</a:t>
            </a:r>
            <a:r>
              <a:rPr lang="fr-FR" sz="2000" b="1" dirty="0" smtClean="0">
                <a:latin typeface="+mn-lt"/>
              </a:rPr>
              <a:t>);</a:t>
            </a:r>
          </a:p>
          <a:p>
            <a:pPr marL="203200" indent="0">
              <a:buNone/>
            </a:pPr>
            <a:r>
              <a:rPr lang="fr-FR" sz="2000" i="1" dirty="0" err="1" smtClean="0">
                <a:latin typeface="+mn-lt"/>
                <a:cs typeface="Courier New" panose="02070309020205020404" pitchFamily="49" charset="0"/>
              </a:rPr>
              <a:t>Adds</a:t>
            </a:r>
            <a:r>
              <a:rPr lang="fr-FR" sz="2000" i="1" dirty="0" smtClean="0">
                <a:latin typeface="+mn-lt"/>
                <a:cs typeface="Courier New" panose="02070309020205020404" pitchFamily="49" charset="0"/>
              </a:rPr>
              <a:t> a force to the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game object </a:t>
            </a:r>
            <a:r>
              <a:rPr lang="en-US" sz="2000" i="1" dirty="0" err="1" smtClean="0">
                <a:latin typeface="+mn-lt"/>
                <a:cs typeface="Courier New" panose="02070309020205020404" pitchFamily="49" charset="0"/>
              </a:rPr>
              <a:t>ridigbody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+mn-lt"/>
                <a:cs typeface="Courier New" panose="02070309020205020404" pitchFamily="49" charset="0"/>
              </a:rPr>
              <a:t>is attached to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203200" indent="0">
              <a:buNone/>
            </a:pP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Force Mode has a default value, so it can be excluded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2192</TotalTime>
  <Words>477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Wisp</vt:lpstr>
      <vt:lpstr>Image</vt:lpstr>
      <vt:lpstr>Scripting  Collision</vt:lpstr>
      <vt:lpstr>Unity’s Built In Physics Engines</vt:lpstr>
      <vt:lpstr>Collisions in Unity</vt:lpstr>
      <vt:lpstr>Unity API  Collision and Rigidbody Pages</vt:lpstr>
      <vt:lpstr>Update Methods</vt:lpstr>
      <vt:lpstr>Rigidbody</vt:lpstr>
      <vt:lpstr>Rigidbody Settings</vt:lpstr>
      <vt:lpstr>Rigidbody API</vt:lpstr>
      <vt:lpstr>Rigidbody Code</vt:lpstr>
      <vt:lpstr>Checking for a  Component or Object </vt:lpstr>
      <vt:lpstr>Checking Code Example </vt:lpstr>
      <vt:lpstr>Require Component </vt:lpstr>
      <vt:lpstr>Require Component </vt:lpstr>
      <vt:lpstr>Attributes</vt:lpstr>
      <vt:lpstr>Collider</vt:lpstr>
      <vt:lpstr>Collider Settings</vt:lpstr>
      <vt:lpstr>Mesh Colliders</vt:lpstr>
      <vt:lpstr>Physic Materials</vt:lpstr>
      <vt:lpstr>Physic Materials Settings</vt:lpstr>
      <vt:lpstr>Collider - Collision Methods</vt:lpstr>
      <vt:lpstr>Collider - Trigger Methods</vt:lpstr>
      <vt:lpstr>I have a Collider, Now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84</cp:revision>
  <dcterms:modified xsi:type="dcterms:W3CDTF">2018-09-27T21:22:28Z</dcterms:modified>
</cp:coreProperties>
</file>