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52"/>
  </p:notesMasterIdLst>
  <p:sldIdLst>
    <p:sldId id="256" r:id="rId2"/>
    <p:sldId id="266" r:id="rId3"/>
    <p:sldId id="257" r:id="rId4"/>
    <p:sldId id="263" r:id="rId5"/>
    <p:sldId id="265" r:id="rId6"/>
    <p:sldId id="264" r:id="rId7"/>
    <p:sldId id="268" r:id="rId8"/>
    <p:sldId id="274" r:id="rId9"/>
    <p:sldId id="269" r:id="rId10"/>
    <p:sldId id="276" r:id="rId11"/>
    <p:sldId id="277" r:id="rId12"/>
    <p:sldId id="272" r:id="rId13"/>
    <p:sldId id="270" r:id="rId14"/>
    <p:sldId id="271" r:id="rId15"/>
    <p:sldId id="289" r:id="rId16"/>
    <p:sldId id="290" r:id="rId17"/>
    <p:sldId id="291" r:id="rId18"/>
    <p:sldId id="267" r:id="rId19"/>
    <p:sldId id="262" r:id="rId20"/>
    <p:sldId id="258" r:id="rId21"/>
    <p:sldId id="259" r:id="rId22"/>
    <p:sldId id="260" r:id="rId23"/>
    <p:sldId id="278" r:id="rId24"/>
    <p:sldId id="283" r:id="rId25"/>
    <p:sldId id="279" r:id="rId26"/>
    <p:sldId id="281" r:id="rId27"/>
    <p:sldId id="280" r:id="rId28"/>
    <p:sldId id="286" r:id="rId29"/>
    <p:sldId id="287" r:id="rId30"/>
    <p:sldId id="292" r:id="rId31"/>
    <p:sldId id="284" r:id="rId32"/>
    <p:sldId id="293" r:id="rId33"/>
    <p:sldId id="294" r:id="rId34"/>
    <p:sldId id="295" r:id="rId35"/>
    <p:sldId id="298" r:id="rId36"/>
    <p:sldId id="302" r:id="rId37"/>
    <p:sldId id="296" r:id="rId38"/>
    <p:sldId id="297" r:id="rId39"/>
    <p:sldId id="285" r:id="rId40"/>
    <p:sldId id="307" r:id="rId41"/>
    <p:sldId id="308" r:id="rId42"/>
    <p:sldId id="304" r:id="rId43"/>
    <p:sldId id="282" r:id="rId44"/>
    <p:sldId id="306" r:id="rId45"/>
    <p:sldId id="305" r:id="rId46"/>
    <p:sldId id="261" r:id="rId47"/>
    <p:sldId id="299" r:id="rId48"/>
    <p:sldId id="300" r:id="rId49"/>
    <p:sldId id="303" r:id="rId50"/>
    <p:sldId id="301" r:id="rId5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570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96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59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89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8814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031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0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Vector3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Quaternion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GameObject.GetComponent.html" TargetMode="External"/><Relationship Id="rId2" Type="http://schemas.openxmlformats.org/officeDocument/2006/relationships/hyperlink" Target="https://unity3d.com/learn/tutorials/topics/scripting/getcompon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ScriptReference/Component.GetComponent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Transforms.html" TargetMode="External"/><Relationship Id="rId2" Type="http://schemas.openxmlformats.org/officeDocument/2006/relationships/hyperlink" Target="https://docs.unity3d.com/Manual/class-Transfor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ScriptReference/Transform.html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Transform.Rotate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Transform-eulerAngles.html" TargetMode="External"/><Relationship Id="rId2" Type="http://schemas.openxmlformats.org/officeDocument/2006/relationships/hyperlink" Target="https://docs.unity3d.com/ScriptReference/Transform.Ro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ScriptReference/Transform-localEulerAngles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Transform-localPosition.html" TargetMode="External"/><Relationship Id="rId2" Type="http://schemas.openxmlformats.org/officeDocument/2006/relationships/hyperlink" Target="https://docs.unity3d.com/ScriptReference/Transform-rot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member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Transform-localScal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800000"/>
              </a:buClr>
              <a:buSzPct val="25000"/>
            </a:pP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Component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Scripting 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&amp;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Transform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Components</a:t>
            </a:r>
            <a:b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‘Processing’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/>
            <a:r>
              <a:rPr lang="en-US" sz="2400" dirty="0" smtClean="0"/>
              <a:t>The previous slide showed example where we did the “processing” in a single line of code.</a:t>
            </a:r>
          </a:p>
          <a:p>
            <a:pPr marL="342900" lvl="1" indent="-342900"/>
            <a:r>
              <a:rPr lang="en-US" sz="2400" dirty="0" smtClean="0"/>
              <a:t>As you move on, you will write more complex and robust ‘processing’ code over several lines of code. </a:t>
            </a:r>
          </a:p>
          <a:p>
            <a:pPr marL="342900" lvl="1" indent="-342900"/>
            <a:r>
              <a:rPr lang="en-US" sz="2400" dirty="0" smtClean="0"/>
              <a:t>When ‘Processing</a:t>
            </a:r>
            <a:r>
              <a:rPr lang="en-US" sz="2400" dirty="0"/>
              <a:t>’ is </a:t>
            </a:r>
            <a:r>
              <a:rPr lang="en-US" sz="2400" dirty="0" smtClean="0"/>
              <a:t>mentioned here, it is simply </a:t>
            </a:r>
            <a:r>
              <a:rPr lang="en-US" sz="2400" dirty="0"/>
              <a:t>shorthand here for </a:t>
            </a:r>
            <a:r>
              <a:rPr lang="en-US" sz="2400" i="1" dirty="0"/>
              <a:t>“What we want to do”</a:t>
            </a:r>
          </a:p>
          <a:p>
            <a:pPr marL="342900" lvl="1" indent="-3429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6800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IntelliSense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/>
            <a:r>
              <a:rPr lang="en-US" sz="2400" dirty="0" smtClean="0"/>
              <a:t>Use the ‘.’ dot operator to see members</a:t>
            </a:r>
          </a:p>
          <a:p>
            <a:pPr marL="742950" lvl="2" indent="-342900"/>
            <a:r>
              <a:rPr lang="en-US" sz="2200" dirty="0" smtClean="0"/>
              <a:t>This will being up a list. You </a:t>
            </a:r>
            <a:r>
              <a:rPr lang="en-US" sz="2200" dirty="0"/>
              <a:t>can also type a bit </a:t>
            </a:r>
            <a:r>
              <a:rPr lang="en-US" sz="2200" dirty="0" smtClean="0"/>
              <a:t>to </a:t>
            </a:r>
            <a:r>
              <a:rPr lang="en-US" sz="2200" dirty="0"/>
              <a:t>help reduce the list size</a:t>
            </a:r>
            <a:endParaRPr lang="en-US" sz="2200" dirty="0" smtClean="0"/>
          </a:p>
          <a:p>
            <a:pPr marL="742950" lvl="2" indent="-342900"/>
            <a:r>
              <a:rPr lang="en-US" sz="2200" dirty="0" smtClean="0"/>
              <a:t>Use the Arrow keys to move up and down</a:t>
            </a:r>
          </a:p>
          <a:p>
            <a:pPr marL="742950" lvl="2" indent="-342900"/>
            <a:r>
              <a:rPr lang="en-US" sz="2200" dirty="0" smtClean="0"/>
              <a:t>You can hit return to autocomplete</a:t>
            </a:r>
          </a:p>
          <a:p>
            <a:pPr marL="342900" lvl="1" indent="-342900"/>
            <a:r>
              <a:rPr lang="en-US" sz="2400" dirty="0" smtClean="0"/>
              <a:t>Put your cursor over code to get more information </a:t>
            </a:r>
          </a:p>
          <a:p>
            <a:pPr marL="742950" lvl="2" indent="-342900"/>
            <a:r>
              <a:rPr lang="en-US" sz="2200" i="1" dirty="0" smtClean="0"/>
              <a:t>For Example, you can figure out information related to a property</a:t>
            </a:r>
            <a:endParaRPr lang="en-US" sz="2200" i="1" dirty="0"/>
          </a:p>
          <a:p>
            <a:pPr marL="342900" lvl="1" indent="-3429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1330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800000"/>
              </a:buClr>
              <a:buSzPct val="25000"/>
            </a:pP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Vector3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10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Vector3 is a common structure that contains 3 floats named… X,Y, and Z</a:t>
            </a:r>
          </a:p>
          <a:p>
            <a:r>
              <a:rPr lang="en-US" sz="2400" dirty="0" smtClean="0"/>
              <a:t>We can access or set X,Y, or Z using the dot operator. </a:t>
            </a:r>
          </a:p>
          <a:p>
            <a:r>
              <a:rPr lang="en-US" sz="2400" dirty="0" smtClean="0"/>
              <a:t>Has members like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 to creates a string of (X,Y,Z) values</a:t>
            </a:r>
          </a:p>
          <a:p>
            <a:r>
              <a:rPr lang="en-US" sz="2400" dirty="0" smtClean="0"/>
              <a:t>Has Properties like ‘zero’ to create a Vector3 with a value of (0, 0, 0)</a:t>
            </a:r>
          </a:p>
          <a:p>
            <a:r>
              <a:rPr lang="en-US" sz="2000" i="1" dirty="0" smtClean="0"/>
              <a:t>We’ll learn more about Vectors later!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2867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Vector3 (Code 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Vector3.zero;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vectorVariable.x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3.5f;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vectorVariable.y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1.0f;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vectorVariable.z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-2.6f;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vectorVariable.ToString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658819"/>
              </p:ext>
            </p:extLst>
          </p:nvPr>
        </p:nvGraphicFramePr>
        <p:xfrm>
          <a:off x="1942415" y="4701166"/>
          <a:ext cx="4343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Image" r:id="rId3" imgW="4342680" imgH="1218960" progId="Photoshop.Image.16">
                  <p:embed/>
                </p:oleObj>
              </mc:Choice>
              <mc:Fallback>
                <p:oleObj name="Image" r:id="rId3" imgW="4342680" imgH="1218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2415" y="4701166"/>
                        <a:ext cx="43434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21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There are two common Vector Operations you should be aware about</a:t>
            </a:r>
          </a:p>
          <a:p>
            <a:endParaRPr lang="en-US" sz="2400" dirty="0"/>
          </a:p>
          <a:p>
            <a:r>
              <a:rPr lang="en-US" sz="2400" dirty="0" smtClean="0"/>
              <a:t>We’re going to over them briefly here. </a:t>
            </a:r>
          </a:p>
          <a:p>
            <a:r>
              <a:rPr lang="en-US" sz="2400" dirty="0" smtClean="0"/>
              <a:t>You’ll get a more in depth explanation of Vectors in a future lecture. </a:t>
            </a:r>
          </a:p>
        </p:txBody>
      </p:sp>
    </p:spTree>
    <p:extLst>
      <p:ext uri="{BB962C8B-B14F-4D97-AF65-F5344CB8AC3E}">
        <p14:creationId xmlns:p14="http://schemas.microsoft.com/office/powerpoint/2010/main" val="153429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Vector Addition </a:t>
            </a:r>
          </a:p>
          <a:p>
            <a:pPr lvl="1"/>
            <a:r>
              <a:rPr lang="en-US" sz="2200" i="1" dirty="0" smtClean="0"/>
              <a:t>(Vector + Vector) = new Vector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(1,2,3) + (4,5,6) = (5,7,9) </a:t>
            </a:r>
          </a:p>
          <a:p>
            <a:endParaRPr lang="en-US" sz="2400" dirty="0"/>
          </a:p>
          <a:p>
            <a:r>
              <a:rPr lang="en-US" sz="2400" dirty="0" smtClean="0"/>
              <a:t>Usage:</a:t>
            </a:r>
          </a:p>
          <a:p>
            <a:pPr lvl="1"/>
            <a:r>
              <a:rPr lang="en-US" sz="2200" dirty="0" smtClean="0"/>
              <a:t>Finding a new position based on amount we want to move</a:t>
            </a:r>
          </a:p>
        </p:txBody>
      </p:sp>
    </p:spTree>
    <p:extLst>
      <p:ext uri="{BB962C8B-B14F-4D97-AF65-F5344CB8AC3E}">
        <p14:creationId xmlns:p14="http://schemas.microsoft.com/office/powerpoint/2010/main" val="282902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Vector Multiply</a:t>
            </a:r>
          </a:p>
          <a:p>
            <a:pPr lvl="1"/>
            <a:r>
              <a:rPr lang="en-US" sz="2200" i="1" dirty="0" smtClean="0"/>
              <a:t>(Vector * Float) = new Vector</a:t>
            </a:r>
          </a:p>
          <a:p>
            <a:pPr lvl="1"/>
            <a:r>
              <a:rPr lang="en-US" sz="2200" i="1" dirty="0" smtClean="0"/>
              <a:t>(1,2,3) * 4 = (4,8,12)</a:t>
            </a:r>
          </a:p>
          <a:p>
            <a:pPr lvl="1"/>
            <a:endParaRPr lang="en-US" sz="2200" i="1" dirty="0"/>
          </a:p>
          <a:p>
            <a:r>
              <a:rPr lang="en-US" sz="2400" dirty="0" smtClean="0"/>
              <a:t>Usage:</a:t>
            </a:r>
          </a:p>
          <a:p>
            <a:pPr lvl="1"/>
            <a:r>
              <a:rPr lang="en-US" sz="2200" dirty="0" smtClean="0"/>
              <a:t>Scaling a direction by a movement rate</a:t>
            </a:r>
          </a:p>
          <a:p>
            <a:pPr lvl="1"/>
            <a:r>
              <a:rPr lang="en-US" sz="2200" dirty="0"/>
              <a:t>Scaling a movement direction </a:t>
            </a:r>
            <a:r>
              <a:rPr lang="en-US" sz="2200" dirty="0" smtClean="0"/>
              <a:t>by time</a:t>
            </a:r>
            <a:endParaRPr lang="en-US" sz="2200" dirty="0"/>
          </a:p>
          <a:p>
            <a:pPr marL="457200" lvl="1" indent="0">
              <a:buNone/>
            </a:pP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3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800000"/>
              </a:buClr>
              <a:buSzPct val="25000"/>
            </a:pP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Transform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8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Every </a:t>
            </a:r>
            <a:r>
              <a:rPr lang="en-US" sz="2400" dirty="0" smtClean="0"/>
              <a:t>Game Object in a</a:t>
            </a:r>
            <a:r>
              <a:rPr lang="en-US" sz="2400" dirty="0"/>
              <a:t> </a:t>
            </a:r>
            <a:r>
              <a:rPr lang="en-US" sz="2400" dirty="0" smtClean="0"/>
              <a:t>scene has </a:t>
            </a:r>
            <a:r>
              <a:rPr lang="en-US" sz="2400" dirty="0"/>
              <a:t>a </a:t>
            </a:r>
            <a:r>
              <a:rPr lang="en-US" sz="2400" dirty="0" smtClean="0"/>
              <a:t>Transform</a:t>
            </a:r>
          </a:p>
          <a:p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dirty="0" smtClean="0"/>
              <a:t>Transform contains an object’s…</a:t>
            </a:r>
            <a:endParaRPr lang="en-US" sz="2400" dirty="0"/>
          </a:p>
          <a:p>
            <a:pPr lvl="1"/>
            <a:r>
              <a:rPr lang="en-US" sz="2400" b="1" dirty="0" smtClean="0"/>
              <a:t>Position</a:t>
            </a:r>
            <a:endParaRPr lang="en-US" sz="2400" b="1" dirty="0"/>
          </a:p>
          <a:p>
            <a:pPr lvl="1"/>
            <a:r>
              <a:rPr lang="en-US" sz="2400" b="1" dirty="0" smtClean="0"/>
              <a:t>Rotation</a:t>
            </a:r>
          </a:p>
          <a:p>
            <a:pPr lvl="1"/>
            <a:r>
              <a:rPr lang="en-US" sz="2400" b="1" dirty="0" smtClean="0"/>
              <a:t>Scale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263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800000"/>
              </a:buClr>
              <a:buSzPct val="25000"/>
            </a:pP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C# Syntax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Dot Operator &amp; Members, </a:t>
            </a:r>
            <a:b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Dealing with Properties,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Why IntelliSense is Awesome</a:t>
            </a:r>
          </a:p>
          <a:p>
            <a:pPr lvl="0">
              <a:spcBef>
                <a:spcPts val="0"/>
              </a:spcBef>
              <a:buSzPct val="25000"/>
            </a:pPr>
            <a:endParaRPr lang="en-US" b="1" dirty="0" smtClean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SzPct val="25000"/>
            </a:pP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0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To use a Transform, we first need to get a reference to one</a:t>
            </a:r>
          </a:p>
          <a:p>
            <a:r>
              <a:rPr lang="en-US" sz="2400" dirty="0" smtClean="0"/>
              <a:t>We can store this reference in a Transform variable</a:t>
            </a:r>
          </a:p>
          <a:p>
            <a:pPr lvl="1"/>
            <a:r>
              <a:rPr lang="en-US" sz="2200" dirty="0" smtClean="0"/>
              <a:t>We will typically store a transform variable as apart of the script class</a:t>
            </a:r>
          </a:p>
          <a:p>
            <a:pPr lvl="1"/>
            <a:r>
              <a:rPr lang="en-US" sz="2200" dirty="0" smtClean="0"/>
              <a:t>Use following line code:</a:t>
            </a:r>
            <a:endParaRPr lang="en-US" sz="2200" dirty="0"/>
          </a:p>
          <a:p>
            <a:pPr marL="0" indent="0"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200" i="1" dirty="0" smtClean="0">
                <a:cs typeface="Courier New" panose="02070309020205020404" pitchFamily="49" charset="0"/>
              </a:rPr>
              <a:t>We’ll see how to assign </a:t>
            </a:r>
            <a:r>
              <a:rPr lang="en-US" sz="2200" i="1" dirty="0" err="1" smtClean="0">
                <a:cs typeface="Courier New" panose="02070309020205020404" pitchFamily="49" charset="0"/>
              </a:rPr>
              <a:t>transf</a:t>
            </a:r>
            <a:r>
              <a:rPr lang="en-US" sz="2200" i="1" dirty="0" smtClean="0">
                <a:cs typeface="Courier New" panose="02070309020205020404" pitchFamily="49" charset="0"/>
              </a:rPr>
              <a:t> soon</a:t>
            </a:r>
            <a:endParaRPr lang="en-US" sz="22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 Variables</a:t>
            </a:r>
            <a:br>
              <a:rPr lang="en-US" dirty="0" smtClean="0"/>
            </a:br>
            <a:r>
              <a:rPr lang="en-US" sz="2800" dirty="0" smtClean="0"/>
              <a:t>… Why </a:t>
            </a:r>
            <a:r>
              <a:rPr lang="en-US" sz="2800" dirty="0"/>
              <a:t>Can </a:t>
            </a:r>
            <a:r>
              <a:rPr lang="en-US" sz="2800" dirty="0" smtClean="0"/>
              <a:t>We Do This …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Transforms are component</a:t>
            </a:r>
          </a:p>
          <a:p>
            <a:r>
              <a:rPr lang="en-US" sz="2400" dirty="0" smtClean="0"/>
              <a:t>Every </a:t>
            </a:r>
            <a:r>
              <a:rPr lang="en-US" sz="2400" dirty="0"/>
              <a:t>c</a:t>
            </a:r>
            <a:r>
              <a:rPr lang="en-US" sz="2400" dirty="0" smtClean="0"/>
              <a:t>omponent has an class that defines it</a:t>
            </a:r>
          </a:p>
          <a:p>
            <a:r>
              <a:rPr lang="en-US" sz="2400" dirty="0" smtClean="0"/>
              <a:t>Variables can be created with a type of a class</a:t>
            </a:r>
            <a:endParaRPr lang="en-US" sz="2400" dirty="0"/>
          </a:p>
          <a:p>
            <a:r>
              <a:rPr lang="en-US" sz="2400" dirty="0" smtClean="0"/>
              <a:t>Thus, every component type can have a variable</a:t>
            </a:r>
          </a:p>
        </p:txBody>
      </p:sp>
    </p:spTree>
    <p:extLst>
      <p:ext uri="{BB962C8B-B14F-4D97-AF65-F5344CB8AC3E}">
        <p14:creationId xmlns:p14="http://schemas.microsoft.com/office/powerpoint/2010/main" val="1720970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a Transform</a:t>
            </a:r>
            <a:br>
              <a:rPr lang="en-US" dirty="0" smtClean="0"/>
            </a:br>
            <a:r>
              <a:rPr lang="en-US" dirty="0" smtClean="0"/>
              <a:t>using Transform property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#1: Use the Script’s Transform property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transform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smtClean="0"/>
              <a:t>#2: Use </a:t>
            </a:r>
            <a:r>
              <a:rPr lang="en-US" sz="2400" dirty="0"/>
              <a:t>the Script’s </a:t>
            </a:r>
            <a:r>
              <a:rPr lang="en-US" sz="2400" dirty="0" err="1"/>
              <a:t>gameObject</a:t>
            </a:r>
            <a:r>
              <a:rPr lang="en-US" sz="2400" dirty="0"/>
              <a:t> property to access its Transform Property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gameObject.transform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i="1" dirty="0"/>
              <a:t>Note use of lowercase ‘t’ in transform to demote a property here… </a:t>
            </a:r>
          </a:p>
          <a:p>
            <a:pPr lvl="1"/>
            <a:r>
              <a:rPr lang="en-US" sz="2000" i="1" dirty="0"/>
              <a:t>Uppercase ‘T’ will always refer to the class</a:t>
            </a:r>
          </a:p>
          <a:p>
            <a:pPr marL="0" indent="0" algn="ctr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5159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a Transform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GetComponent</a:t>
            </a:r>
            <a:r>
              <a:rPr lang="en-US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#3: Use </a:t>
            </a:r>
            <a:r>
              <a:rPr lang="en-US" sz="2400" dirty="0" err="1" smtClean="0"/>
              <a:t>GetComponent</a:t>
            </a:r>
            <a:r>
              <a:rPr lang="en-US" sz="2400" dirty="0" smtClean="0"/>
              <a:t>() </a:t>
            </a:r>
            <a:r>
              <a:rPr lang="en-US" sz="2400" dirty="0"/>
              <a:t>in the Script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&lt;Transform&gt;();</a:t>
            </a:r>
          </a:p>
          <a:p>
            <a:pPr marL="0" indent="0" algn="ctr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#4: Use </a:t>
            </a:r>
            <a:r>
              <a:rPr lang="en-US" sz="2400" dirty="0" err="1" smtClean="0"/>
              <a:t>GetComponent</a:t>
            </a:r>
            <a:r>
              <a:rPr lang="en-US" sz="2400" dirty="0" smtClean="0"/>
              <a:t>() </a:t>
            </a:r>
            <a:r>
              <a:rPr lang="en-US" sz="2400" dirty="0"/>
              <a:t>on the </a:t>
            </a:r>
            <a:r>
              <a:rPr lang="en-US" sz="2400" dirty="0" smtClean="0"/>
              <a:t>Script’s </a:t>
            </a:r>
            <a:r>
              <a:rPr lang="en-US" sz="2400" dirty="0" err="1" smtClean="0"/>
              <a:t>gameObject</a:t>
            </a:r>
            <a:r>
              <a:rPr lang="en-US" sz="2400" dirty="0" smtClean="0"/>
              <a:t> property</a:t>
            </a:r>
          </a:p>
          <a:p>
            <a:pPr marL="0" indent="0" algn="ctr">
              <a:buNone/>
            </a:pPr>
            <a:r>
              <a:rPr lang="en-US" sz="2000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gameObject.GetComponent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&lt;Transform&gt;();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4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GetComponent</a:t>
            </a:r>
            <a:r>
              <a:rPr lang="en-US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GetComponent</a:t>
            </a:r>
            <a:r>
              <a:rPr lang="en-US" sz="2400" dirty="0" smtClean="0"/>
              <a:t>() is a generic function. </a:t>
            </a:r>
          </a:p>
          <a:p>
            <a:r>
              <a:rPr lang="en-US" sz="2400" dirty="0" smtClean="0"/>
              <a:t>It can work with other types besides Transform. </a:t>
            </a:r>
          </a:p>
          <a:p>
            <a:r>
              <a:rPr lang="en-US" sz="2400" dirty="0" smtClean="0"/>
              <a:t>This is determined by the type written in the angled brackets ( ‘&lt;‘ and ‘&gt;’ )</a:t>
            </a:r>
          </a:p>
        </p:txBody>
      </p:sp>
    </p:spTree>
    <p:extLst>
      <p:ext uri="{BB962C8B-B14F-4D97-AF65-F5344CB8AC3E}">
        <p14:creationId xmlns:p14="http://schemas.microsoft.com/office/powerpoint/2010/main" val="102079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Times,</a:t>
            </a:r>
            <a:br>
              <a:rPr lang="en-US" dirty="0" smtClean="0"/>
            </a:br>
            <a:r>
              <a:rPr lang="en-US" dirty="0" smtClean="0"/>
              <a:t>Unity doesn’t work right.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There’s a few cases when you’ll use method #1 or #3 to get the transform and it doesn’t work. </a:t>
            </a:r>
          </a:p>
          <a:p>
            <a:r>
              <a:rPr lang="en-US" sz="2400" dirty="0" smtClean="0"/>
              <a:t>This is when #2 and #4 comes in</a:t>
            </a:r>
          </a:p>
          <a:p>
            <a:r>
              <a:rPr lang="en-US" sz="2400" dirty="0" smtClean="0"/>
              <a:t>It directly tells Unity to get the </a:t>
            </a:r>
            <a:r>
              <a:rPr lang="en-US" sz="2400" dirty="0" err="1" smtClean="0"/>
              <a:t>gameObject</a:t>
            </a:r>
            <a:r>
              <a:rPr lang="en-US" sz="2400" dirty="0" smtClean="0"/>
              <a:t> reference and then grab the correct transform from there</a:t>
            </a:r>
          </a:p>
          <a:p>
            <a:pPr lvl="1"/>
            <a:r>
              <a:rPr lang="en-US" sz="2200" dirty="0"/>
              <a:t>W</a:t>
            </a:r>
            <a:r>
              <a:rPr lang="en-US" sz="2200" dirty="0" smtClean="0"/>
              <a:t>e’ll use methods #2 and #4 with other </a:t>
            </a:r>
            <a:r>
              <a:rPr lang="en-US" sz="2200" dirty="0" err="1" smtClean="0"/>
              <a:t>GameObject</a:t>
            </a:r>
            <a:r>
              <a:rPr lang="en-US" sz="2200" dirty="0" smtClean="0"/>
              <a:t> references later on. </a:t>
            </a:r>
          </a:p>
        </p:txBody>
      </p:sp>
    </p:spTree>
    <p:extLst>
      <p:ext uri="{BB962C8B-B14F-4D97-AF65-F5344CB8AC3E}">
        <p14:creationId xmlns:p14="http://schemas.microsoft.com/office/powerpoint/2010/main" val="3606011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Remember…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Sometimes writing your code with a little bit paranoia creates better code. </a:t>
            </a:r>
          </a:p>
          <a:p>
            <a:pPr lvl="1"/>
            <a:r>
              <a:rPr lang="en-US" sz="2000" dirty="0" smtClean="0"/>
              <a:t>Except when writing secure code </a:t>
            </a:r>
          </a:p>
          <a:p>
            <a:pPr lvl="1"/>
            <a:r>
              <a:rPr lang="en-US" sz="2000" dirty="0" smtClean="0"/>
              <a:t>Then it’s full blown paranoia with a steaming cup of absolutely no trust at all! </a:t>
            </a:r>
          </a:p>
        </p:txBody>
      </p:sp>
    </p:spTree>
    <p:extLst>
      <p:ext uri="{BB962C8B-B14F-4D97-AF65-F5344CB8AC3E}">
        <p14:creationId xmlns:p14="http://schemas.microsoft.com/office/powerpoint/2010/main" val="767744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800000"/>
              </a:buClr>
              <a:buSzPct val="25000"/>
            </a:pP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Position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9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Transform.position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You </a:t>
            </a:r>
            <a:r>
              <a:rPr lang="en-US" sz="2400" dirty="0"/>
              <a:t>can access </a:t>
            </a:r>
            <a:r>
              <a:rPr lang="en-US" sz="2400" dirty="0" smtClean="0"/>
              <a:t>the object’s current position and set the object’s position using the </a:t>
            </a:r>
            <a:r>
              <a:rPr lang="en-US" sz="2400" dirty="0"/>
              <a:t>.</a:t>
            </a:r>
            <a:r>
              <a:rPr lang="en-US" sz="2400" dirty="0" smtClean="0"/>
              <a:t>position property</a:t>
            </a:r>
          </a:p>
          <a:p>
            <a:r>
              <a:rPr lang="en-US" sz="2400" dirty="0" smtClean="0"/>
              <a:t>Position </a:t>
            </a:r>
            <a:r>
              <a:rPr lang="en-US" sz="2400" dirty="0"/>
              <a:t>is stored as a </a:t>
            </a:r>
            <a:r>
              <a:rPr lang="en-US" sz="2400" dirty="0" smtClean="0"/>
              <a:t>Vector3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7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Transform.Translate</a:t>
            </a:r>
            <a:r>
              <a:rPr lang="en-US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You can change the position of an object using the </a:t>
            </a:r>
            <a:r>
              <a:rPr lang="en-US" sz="2400" dirty="0" err="1" smtClean="0"/>
              <a:t>Transform.Translate</a:t>
            </a:r>
            <a:r>
              <a:rPr lang="en-US" sz="2400" dirty="0" smtClean="0"/>
              <a:t>() Method</a:t>
            </a:r>
          </a:p>
          <a:p>
            <a:r>
              <a:rPr lang="en-US" sz="2400" dirty="0" smtClean="0"/>
              <a:t>This methods works by providing the change in position. </a:t>
            </a:r>
          </a:p>
          <a:p>
            <a:r>
              <a:rPr lang="en-US" sz="2400" dirty="0" smtClean="0"/>
              <a:t>Via Vector</a:t>
            </a:r>
          </a:p>
          <a:p>
            <a:pPr lvl="1"/>
            <a:r>
              <a:rPr lang="en-US" sz="2200" dirty="0" smtClean="0"/>
              <a:t>Translate (Vector3 </a:t>
            </a:r>
            <a:r>
              <a:rPr lang="en-US" sz="2200" dirty="0" err="1" smtClean="0"/>
              <a:t>ChangeIn</a:t>
            </a:r>
            <a:r>
              <a:rPr lang="en-US" sz="2200" dirty="0" err="1"/>
              <a:t>Postion</a:t>
            </a:r>
            <a:r>
              <a:rPr lang="en-US" sz="2200" dirty="0" smtClean="0"/>
              <a:t>) </a:t>
            </a:r>
          </a:p>
          <a:p>
            <a:r>
              <a:rPr lang="en-US" sz="2400" dirty="0" smtClean="0"/>
              <a:t>Via a Set of Floats X, Y, Z. </a:t>
            </a:r>
          </a:p>
          <a:p>
            <a:pPr lvl="1"/>
            <a:r>
              <a:rPr lang="en-US" sz="2200" dirty="0" smtClean="0"/>
              <a:t>Translate (float X, float y, float z)</a:t>
            </a:r>
            <a:endParaRPr lang="en-US" sz="22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0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Dot Operator ‘.’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Used to access ‘members’ of a reference</a:t>
            </a:r>
          </a:p>
          <a:p>
            <a:pPr lvl="1"/>
            <a:r>
              <a:rPr lang="en-US" sz="2200" i="1" dirty="0" smtClean="0"/>
              <a:t>Hold on! Members will be explained!</a:t>
            </a:r>
            <a:endParaRPr lang="en-US" sz="2200" i="1" dirty="0"/>
          </a:p>
          <a:p>
            <a:r>
              <a:rPr lang="en-US" sz="2400" dirty="0" smtClean="0"/>
              <a:t>Can also be used with a Namespace to access its contents</a:t>
            </a:r>
          </a:p>
          <a:p>
            <a:r>
              <a:rPr lang="en-US" sz="2400" dirty="0" smtClean="0"/>
              <a:t>Using the dot operator in Visual Studio brings </a:t>
            </a:r>
            <a:r>
              <a:rPr lang="en-US" sz="2400" dirty="0"/>
              <a:t>up </a:t>
            </a:r>
            <a:r>
              <a:rPr lang="en-US" sz="2400" dirty="0" smtClean="0"/>
              <a:t>IntelliSense</a:t>
            </a:r>
          </a:p>
          <a:p>
            <a:r>
              <a:rPr lang="en-US" sz="2400" dirty="0" smtClean="0"/>
              <a:t>IntelliSense is a tool that will help you see what is available to you. 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8266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Time.DeltaTime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When Moving over time, you need to scale the rate of your movement to the current frame rate. </a:t>
            </a:r>
          </a:p>
          <a:p>
            <a:r>
              <a:rPr lang="en-US" sz="2400" dirty="0" smtClean="0"/>
              <a:t>Applying a single consistent value will create speed ups and slowdowns base on frame rate as f</a:t>
            </a:r>
            <a:r>
              <a:rPr lang="en-US" sz="2200" dirty="0" smtClean="0"/>
              <a:t>rame </a:t>
            </a:r>
            <a:r>
              <a:rPr lang="en-US" sz="2200" dirty="0"/>
              <a:t>rate can vary frame to </a:t>
            </a:r>
            <a:r>
              <a:rPr lang="en-US" sz="2200" dirty="0" smtClean="0"/>
              <a:t>frame</a:t>
            </a:r>
          </a:p>
          <a:p>
            <a:r>
              <a:rPr lang="en-US" sz="2400" dirty="0" err="1" smtClean="0"/>
              <a:t>Time.deltaTime</a:t>
            </a:r>
            <a:r>
              <a:rPr lang="en-US" sz="2400" dirty="0" smtClean="0"/>
              <a:t> is the value you should be using to scale correctly. </a:t>
            </a:r>
            <a:endParaRPr lang="en-US" sz="2400" dirty="0"/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68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800000"/>
              </a:buClr>
              <a:buSzPct val="25000"/>
            </a:pP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Rotation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There are two basic formats to work with an object’s rotation. </a:t>
            </a:r>
          </a:p>
          <a:p>
            <a:r>
              <a:rPr lang="en-US" sz="2400" dirty="0" smtClean="0"/>
              <a:t>Quaternions</a:t>
            </a:r>
            <a:endParaRPr lang="en-US" sz="2400" dirty="0"/>
          </a:p>
          <a:p>
            <a:pPr lvl="1"/>
            <a:r>
              <a:rPr lang="en-US" sz="2000" dirty="0"/>
              <a:t>X,Y,Z </a:t>
            </a:r>
            <a:r>
              <a:rPr lang="en-US" sz="2000" dirty="0" smtClean="0"/>
              <a:t>Vector, or the object’s forward direction</a:t>
            </a:r>
            <a:endParaRPr lang="en-US" sz="2000" dirty="0"/>
          </a:p>
          <a:p>
            <a:pPr lvl="1"/>
            <a:r>
              <a:rPr lang="en-US" sz="2200" dirty="0"/>
              <a:t>W is a roll </a:t>
            </a:r>
            <a:r>
              <a:rPr lang="en-US" sz="2200" dirty="0" smtClean="0"/>
              <a:t>around on </a:t>
            </a:r>
            <a:r>
              <a:rPr lang="en-US" sz="2200" dirty="0"/>
              <a:t>that vector</a:t>
            </a:r>
          </a:p>
          <a:p>
            <a:r>
              <a:rPr lang="en-US" sz="2400" dirty="0" smtClean="0"/>
              <a:t>Euler Angels</a:t>
            </a:r>
          </a:p>
          <a:p>
            <a:pPr marL="742950" lvl="2" indent="-342900"/>
            <a:r>
              <a:rPr lang="en-US" sz="2000" dirty="0"/>
              <a:t>X,Y,Z angles corresponding to roll, pitch, yaw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2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94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Quaternions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/>
            <a:r>
              <a:rPr lang="en-US" sz="2400" dirty="0" smtClean="0"/>
              <a:t>Quaternion is how Rotations are stored in the engine. Thus you should be aware of this structure. </a:t>
            </a:r>
          </a:p>
          <a:p>
            <a:pPr marL="400050"/>
            <a:r>
              <a:rPr lang="en-US" sz="2400" dirty="0"/>
              <a:t>Has a lot of math </a:t>
            </a:r>
            <a:r>
              <a:rPr lang="en-US" sz="2400" dirty="0" smtClean="0"/>
              <a:t>under the hood to that makes them work efficiently as they do</a:t>
            </a:r>
            <a:endParaRPr lang="en-US" sz="2400" dirty="0"/>
          </a:p>
          <a:p>
            <a:pPr marL="400050"/>
            <a:r>
              <a:rPr lang="en-US" sz="2400" dirty="0" smtClean="0"/>
              <a:t>They aren’t intuitive to use</a:t>
            </a:r>
          </a:p>
          <a:p>
            <a:pPr marL="400050"/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59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 Angels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Euler Angles is how you input rotation into the Unity </a:t>
            </a:r>
            <a:r>
              <a:rPr lang="en-US" sz="2400" dirty="0" smtClean="0"/>
              <a:t>Editor</a:t>
            </a:r>
          </a:p>
          <a:p>
            <a:r>
              <a:rPr lang="en-US" sz="2400" dirty="0" smtClean="0"/>
              <a:t>Unity</a:t>
            </a:r>
          </a:p>
          <a:p>
            <a:pPr lvl="1"/>
            <a:r>
              <a:rPr lang="en-US" sz="2000" dirty="0" smtClean="0"/>
              <a:t>X-Axis : Pitch (aka look up and down) </a:t>
            </a:r>
          </a:p>
          <a:p>
            <a:pPr lvl="1"/>
            <a:r>
              <a:rPr lang="en-US" sz="2000" dirty="0" smtClean="0"/>
              <a:t>Y-Axis: Yaw (aka turn left and right) </a:t>
            </a:r>
          </a:p>
          <a:p>
            <a:pPr lvl="1"/>
            <a:r>
              <a:rPr lang="en-US" sz="2000" dirty="0" smtClean="0"/>
              <a:t>Z-Axis: Roll (aka looking at a turning wheel)</a:t>
            </a:r>
            <a:endParaRPr lang="en-US" sz="2000" dirty="0" smtClean="0"/>
          </a:p>
          <a:p>
            <a:r>
              <a:rPr lang="en-US" sz="2200" dirty="0" smtClean="0"/>
              <a:t>We </a:t>
            </a:r>
            <a:r>
              <a:rPr lang="en-US" sz="2200" dirty="0"/>
              <a:t>have several properties and methods available that convert from or use Euler Angles to make things easier. </a:t>
            </a:r>
          </a:p>
          <a:p>
            <a:pPr lvl="1"/>
            <a:endParaRPr lang="en-US" sz="22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52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22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88" y="1109885"/>
            <a:ext cx="7098412" cy="5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32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Transform.eulerAngles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Transform.rotation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You </a:t>
            </a:r>
            <a:r>
              <a:rPr lang="en-US" sz="2400" dirty="0"/>
              <a:t>can </a:t>
            </a:r>
            <a:r>
              <a:rPr lang="en-US" sz="2400" dirty="0" smtClean="0"/>
              <a:t>get and set </a:t>
            </a:r>
            <a:r>
              <a:rPr lang="en-US" sz="2400" dirty="0" smtClean="0"/>
              <a:t>the </a:t>
            </a:r>
            <a:r>
              <a:rPr lang="en-US" sz="2400" dirty="0" smtClean="0"/>
              <a:t>object’s current </a:t>
            </a:r>
            <a:r>
              <a:rPr lang="en-US" sz="2400" dirty="0" smtClean="0"/>
              <a:t>rotation two ways. </a:t>
            </a:r>
          </a:p>
          <a:p>
            <a:r>
              <a:rPr lang="en-US" sz="2400" dirty="0" smtClean="0"/>
              <a:t>Euler Angles </a:t>
            </a:r>
          </a:p>
          <a:p>
            <a:pPr lvl="1"/>
            <a:r>
              <a:rPr lang="en-US" sz="2200" dirty="0"/>
              <a:t>U</a:t>
            </a:r>
            <a:r>
              <a:rPr lang="en-US" sz="2200" dirty="0" smtClean="0"/>
              <a:t>sing the </a:t>
            </a:r>
            <a:r>
              <a:rPr lang="en-US" sz="2200" dirty="0" smtClean="0"/>
              <a:t>.</a:t>
            </a:r>
            <a:r>
              <a:rPr lang="en-US" sz="2200" dirty="0" err="1" smtClean="0"/>
              <a:t>eulerAngles</a:t>
            </a:r>
            <a:r>
              <a:rPr lang="en-US" sz="2200" dirty="0" smtClean="0"/>
              <a:t> </a:t>
            </a:r>
            <a:r>
              <a:rPr lang="en-US" sz="2200" dirty="0" smtClean="0"/>
              <a:t>property</a:t>
            </a:r>
          </a:p>
          <a:p>
            <a:pPr lvl="1"/>
            <a:r>
              <a:rPr lang="en-US" sz="2200" dirty="0" smtClean="0"/>
              <a:t>This is a Vector3 using yaw, pitch, roll</a:t>
            </a:r>
            <a:endParaRPr lang="en-US" sz="2200" dirty="0" smtClean="0"/>
          </a:p>
          <a:p>
            <a:r>
              <a:rPr lang="en-US" sz="2400" dirty="0" smtClean="0"/>
              <a:t>Quaternion </a:t>
            </a:r>
          </a:p>
          <a:p>
            <a:pPr lvl="1"/>
            <a:r>
              <a:rPr lang="en-US" sz="2200" dirty="0" smtClean="0"/>
              <a:t>U</a:t>
            </a:r>
            <a:r>
              <a:rPr lang="en-US" sz="2200" dirty="0" smtClean="0"/>
              <a:t>sing the .rotation property</a:t>
            </a:r>
            <a:endParaRPr lang="en-US" sz="22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63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Transform.</a:t>
            </a:r>
            <a:r>
              <a:rPr lang="en-US" dirty="0" err="1" smtClean="0"/>
              <a:t>Rotation</a:t>
            </a:r>
            <a:r>
              <a:rPr lang="en-US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You can change </a:t>
            </a:r>
            <a:r>
              <a:rPr lang="en-US" sz="2400" dirty="0" smtClean="0"/>
              <a:t>the rotation of </a:t>
            </a:r>
            <a:r>
              <a:rPr lang="en-US" sz="2400" dirty="0" smtClean="0"/>
              <a:t>an object using the </a:t>
            </a:r>
            <a:r>
              <a:rPr lang="en-US" sz="2400" dirty="0" err="1" smtClean="0"/>
              <a:t>Transform.Rotation</a:t>
            </a:r>
            <a:r>
              <a:rPr lang="en-US" sz="2400" dirty="0" smtClean="0"/>
              <a:t>() </a:t>
            </a:r>
            <a:r>
              <a:rPr lang="en-US" sz="2400" dirty="0" smtClean="0"/>
              <a:t>Method</a:t>
            </a:r>
          </a:p>
          <a:p>
            <a:r>
              <a:rPr lang="en-US" sz="2400" dirty="0" smtClean="0"/>
              <a:t>This methods works by providing the change in </a:t>
            </a:r>
            <a:r>
              <a:rPr lang="en-US" sz="2400" dirty="0" smtClean="0"/>
              <a:t>Rotation in Euler Angles</a:t>
            </a:r>
            <a:endParaRPr lang="en-US" sz="2400" dirty="0" smtClean="0"/>
          </a:p>
          <a:p>
            <a:r>
              <a:rPr lang="en-US" sz="2400" dirty="0" smtClean="0"/>
              <a:t>Via Vector</a:t>
            </a:r>
          </a:p>
          <a:p>
            <a:pPr lvl="1"/>
            <a:r>
              <a:rPr lang="en-US" sz="2200" dirty="0"/>
              <a:t>Rotation </a:t>
            </a:r>
            <a:r>
              <a:rPr lang="en-US" sz="2200" dirty="0" smtClean="0"/>
              <a:t>(Vector3 </a:t>
            </a:r>
            <a:r>
              <a:rPr lang="en-US" sz="2200" dirty="0" err="1" smtClean="0"/>
              <a:t>ChangeInRotation</a:t>
            </a:r>
            <a:r>
              <a:rPr lang="en-US" sz="2200" dirty="0" smtClean="0"/>
              <a:t>) </a:t>
            </a:r>
            <a:endParaRPr lang="en-US" sz="2200" dirty="0" smtClean="0"/>
          </a:p>
          <a:p>
            <a:r>
              <a:rPr lang="en-US" sz="2400" dirty="0" smtClean="0"/>
              <a:t>Via a Set of Floats X, Y, Z. </a:t>
            </a:r>
          </a:p>
          <a:p>
            <a:pPr lvl="1"/>
            <a:r>
              <a:rPr lang="en-US" sz="2200" dirty="0"/>
              <a:t>Rotation </a:t>
            </a:r>
            <a:r>
              <a:rPr lang="en-US" sz="2200" dirty="0" smtClean="0"/>
              <a:t>(float X, float y, float z)</a:t>
            </a:r>
            <a:endParaRPr lang="en-US" sz="22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761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Time.DeltaTime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Don’t forget to use </a:t>
            </a:r>
            <a:r>
              <a:rPr lang="en-US" sz="2400" dirty="0" err="1" smtClean="0"/>
              <a:t>Time.deltaTime</a:t>
            </a:r>
            <a:r>
              <a:rPr lang="en-US" sz="2400" dirty="0" smtClean="0"/>
              <a:t> to rotate smoothly and independent of </a:t>
            </a:r>
            <a:r>
              <a:rPr lang="en-US" sz="2400" dirty="0" smtClean="0"/>
              <a:t>the frame rate. </a:t>
            </a:r>
            <a:endParaRPr lang="en-US" sz="2400" dirty="0"/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52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800000"/>
              </a:buClr>
              <a:buSzPct val="25000"/>
            </a:pP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Scale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41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Members?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Fields </a:t>
            </a:r>
            <a:r>
              <a:rPr lang="en-US" sz="2200" i="1" dirty="0" smtClean="0"/>
              <a:t>Aka Variables… </a:t>
            </a:r>
          </a:p>
          <a:p>
            <a:r>
              <a:rPr lang="en-US" sz="2400" b="1" dirty="0" smtClean="0"/>
              <a:t>Constants</a:t>
            </a:r>
            <a:endParaRPr lang="en-US" sz="2200" b="1" dirty="0"/>
          </a:p>
          <a:p>
            <a:r>
              <a:rPr lang="en-US" sz="2600" b="1" dirty="0" smtClean="0"/>
              <a:t>Methods </a:t>
            </a:r>
            <a:r>
              <a:rPr lang="en-US" sz="2200" i="1" dirty="0" smtClean="0"/>
              <a:t>Aka Functions… </a:t>
            </a:r>
            <a:endParaRPr lang="en-US" sz="2200" i="1" dirty="0"/>
          </a:p>
          <a:p>
            <a:r>
              <a:rPr lang="en-US" sz="2600" b="1" dirty="0" smtClean="0"/>
              <a:t>Properties</a:t>
            </a:r>
          </a:p>
          <a:p>
            <a:pPr lvl="1"/>
            <a:r>
              <a:rPr lang="en-US" sz="2600" i="1" dirty="0"/>
              <a:t>Special </a:t>
            </a:r>
            <a:r>
              <a:rPr lang="en-US" sz="2600" i="1" dirty="0" err="1"/>
              <a:t>accessor</a:t>
            </a:r>
            <a:r>
              <a:rPr lang="en-US" sz="2600" i="1" dirty="0"/>
              <a:t> </a:t>
            </a:r>
            <a:r>
              <a:rPr lang="en-US" sz="2600" i="1" dirty="0" smtClean="0"/>
              <a:t>methods used to get and/or set values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3026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Transform.localScale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Unlike Scale and Position, You </a:t>
            </a:r>
            <a:r>
              <a:rPr lang="en-US" sz="2400" dirty="0" smtClean="0"/>
              <a:t>can change </a:t>
            </a:r>
            <a:r>
              <a:rPr lang="en-US" sz="2400" dirty="0" smtClean="0"/>
              <a:t>the scale of </a:t>
            </a:r>
            <a:r>
              <a:rPr lang="en-US" sz="2400" dirty="0" smtClean="0"/>
              <a:t>an </a:t>
            </a:r>
            <a:r>
              <a:rPr lang="en-US" sz="2400" dirty="0" smtClean="0"/>
              <a:t>object only by using </a:t>
            </a:r>
            <a:r>
              <a:rPr lang="en-US" sz="2400" dirty="0" smtClean="0"/>
              <a:t>the </a:t>
            </a:r>
            <a:r>
              <a:rPr lang="en-US" sz="2400" dirty="0" err="1" smtClean="0"/>
              <a:t>Transform.localScale</a:t>
            </a:r>
            <a:r>
              <a:rPr lang="en-US" sz="2400" dirty="0" smtClean="0"/>
              <a:t> property</a:t>
            </a:r>
            <a:endParaRPr lang="en-US" sz="2400" dirty="0" smtClean="0"/>
          </a:p>
          <a:p>
            <a:r>
              <a:rPr lang="en-US" sz="2400" dirty="0" smtClean="0"/>
              <a:t>You wil</a:t>
            </a:r>
            <a:r>
              <a:rPr lang="en-US" sz="2400" dirty="0" smtClean="0"/>
              <a:t>l assign a </a:t>
            </a:r>
            <a:r>
              <a:rPr lang="en-US" sz="2400" dirty="0" smtClean="0"/>
              <a:t>vector3 that represents the scale for the </a:t>
            </a:r>
            <a:r>
              <a:rPr lang="en-US" sz="2400" dirty="0" err="1" smtClean="0"/>
              <a:t>x,y,z</a:t>
            </a:r>
            <a:r>
              <a:rPr lang="en-US" sz="2400" dirty="0" smtClean="0"/>
              <a:t> axis. </a:t>
            </a:r>
          </a:p>
          <a:p>
            <a:r>
              <a:rPr lang="en-US" sz="2400" dirty="0" smtClean="0"/>
              <a:t>A uniform scale will have all three axis with the same value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(Vector3.one 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caleValueFloat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22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“local”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Local means that you are affecting the specific property of the object in relation to it’s parent (if </a:t>
            </a:r>
            <a:r>
              <a:rPr lang="en-US" sz="2400" dirty="0" smtClean="0"/>
              <a:t>it has one) </a:t>
            </a:r>
          </a:p>
          <a:p>
            <a:r>
              <a:rPr lang="en-US" sz="2400" dirty="0" smtClean="0"/>
              <a:t>If the Object has no parent, then you will be affecting it’s world value. </a:t>
            </a:r>
          </a:p>
          <a:p>
            <a:r>
              <a:rPr lang="en-US" sz="2400" dirty="0" smtClean="0"/>
              <a:t>Children of the object are affected as well by the change. </a:t>
            </a:r>
          </a:p>
          <a:p>
            <a:r>
              <a:rPr lang="en-US" sz="2400" dirty="0" smtClean="0"/>
              <a:t>There is a property for .</a:t>
            </a:r>
            <a:r>
              <a:rPr lang="en-US" sz="2400" dirty="0" err="1" smtClean="0"/>
              <a:t>localScale</a:t>
            </a:r>
            <a:r>
              <a:rPr lang="en-US" sz="2400" dirty="0" smtClean="0"/>
              <a:t>, .</a:t>
            </a:r>
            <a:r>
              <a:rPr lang="en-US" sz="2400" dirty="0" err="1" smtClean="0"/>
              <a:t>localRotation</a:t>
            </a:r>
            <a:r>
              <a:rPr lang="en-US" sz="2400" dirty="0" smtClean="0"/>
              <a:t>\.</a:t>
            </a:r>
            <a:r>
              <a:rPr lang="en-US" sz="2400" dirty="0" err="1" smtClean="0"/>
              <a:t>localEulerAngles</a:t>
            </a:r>
            <a:r>
              <a:rPr lang="en-US" sz="2400" dirty="0" smtClean="0"/>
              <a:t>, and .</a:t>
            </a:r>
            <a:r>
              <a:rPr lang="en-US" sz="2400" dirty="0" err="1"/>
              <a:t>l</a:t>
            </a:r>
            <a:r>
              <a:rPr lang="en-US" sz="2400" dirty="0" err="1" smtClean="0"/>
              <a:t>ocalPosition</a:t>
            </a:r>
            <a:r>
              <a:rPr lang="en-US" sz="2400" dirty="0"/>
              <a:t>, 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64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800000"/>
              </a:buClr>
              <a:buSzPct val="25000"/>
            </a:pP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Unity API Documents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78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Vector3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docs.unity3d.com/ScriptReference/Vector3.html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00237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Quaternion	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docs.unity3d.com/ScriptReference/Quaternion.html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33718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</a:t>
            </a:r>
            <a:r>
              <a:rPr lang="en-US" dirty="0" smtClean="0"/>
              <a:t>Component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unity3d.com/learn/tutorials/topics/scripting/getcomponent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docs.unity3d.com/ScriptReference/GameObject.GetComponent.html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docs.unity3d.com/ScriptReference/Component.GetComponent.html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27181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docs.unity3d.com/Manual/class-Transform.html</a:t>
            </a:r>
            <a:endParaRPr lang="en-US" sz="2400" dirty="0"/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docs.unity3d.com/Manual/Transforms.html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docs.unity3d.com/ScriptReference/Transform.html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0999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docs.unity3d.com/ScriptReference/Transform.Translate.html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docs.unity3d.com/ScriptReference/Transform-position.html</a:t>
            </a:r>
          </a:p>
          <a:p>
            <a:r>
              <a:rPr lang="en-US" sz="2400" dirty="0">
                <a:hlinkClick r:id="rId2"/>
              </a:rPr>
              <a:t>https://docs.unity3d.com/ScriptReference/Transform-localPosition.html</a:t>
            </a:r>
            <a:endParaRPr lang="en-US" sz="2400" dirty="0" smtClean="0">
              <a:hlinkClick r:id="rId2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44321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Rotation</a:t>
            </a:r>
            <a:br>
              <a:rPr lang="en-US" dirty="0" smtClean="0"/>
            </a:br>
            <a:r>
              <a:rPr lang="en-US" dirty="0" smtClean="0"/>
              <a:t>Euler Angles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docs.unity3d.com/ScriptReference/Transform.Rotate.html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docs.unity3d.com/ScriptReference/Transform-eulerAngles.html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docs.unity3d.com/ScriptReference/Transform-localEulerAngles.html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41884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Rotation</a:t>
            </a:r>
            <a:br>
              <a:rPr lang="en-US" dirty="0" smtClean="0"/>
            </a:br>
            <a:r>
              <a:rPr lang="en-US" dirty="0" smtClean="0"/>
              <a:t>Quaternions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https://docs.unity3d.com/ScriptReference/Transform-rotation.html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https://docs.unity3d.com/ScriptReference/Transform-localPosition.html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339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Members…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Fields, Constants, Methods, and Properties are the four most common members you’ll use right now. </a:t>
            </a:r>
          </a:p>
          <a:p>
            <a:r>
              <a:rPr lang="en-US" sz="2400" b="1" dirty="0" smtClean="0"/>
              <a:t>There are more types of Members</a:t>
            </a:r>
          </a:p>
          <a:p>
            <a:r>
              <a:rPr lang="en-US" sz="2400" dirty="0" smtClean="0"/>
              <a:t>You can read more at MSDN</a:t>
            </a:r>
          </a:p>
          <a:p>
            <a:pPr lvl="1"/>
            <a:r>
              <a:rPr lang="en-US" sz="2400" b="1" dirty="0" smtClean="0">
                <a:hlinkClick r:id="rId2"/>
              </a:rPr>
              <a:t>https://docs.microsoft.com/en-us/dotnet/csharp/programming-guide/classes-and-structs/members</a:t>
            </a:r>
            <a:endParaRPr lang="en-US" sz="2400" b="1" dirty="0" smtClean="0"/>
          </a:p>
          <a:p>
            <a:endParaRPr lang="en-US" sz="2600" b="1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2013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docs.unity3d.com/ScriptReference/Transform-localScale.html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2685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.(dot) after .(</a:t>
            </a:r>
            <a:r>
              <a:rPr lang="en-US" dirty="0"/>
              <a:t>dot) </a:t>
            </a:r>
            <a:r>
              <a:rPr lang="en-US" dirty="0" smtClean="0"/>
              <a:t>after .(</a:t>
            </a:r>
            <a:r>
              <a:rPr lang="en-US" dirty="0"/>
              <a:t>dot)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dot operator can be used in succession multiple times</a:t>
            </a:r>
          </a:p>
          <a:p>
            <a:r>
              <a:rPr lang="en-US" sz="2400" dirty="0" smtClean="0"/>
              <a:t>Dot Operator resolves from left to right.</a:t>
            </a:r>
          </a:p>
          <a:p>
            <a:endParaRPr lang="en-US" sz="800" dirty="0" smtClean="0"/>
          </a:p>
          <a:p>
            <a:r>
              <a:rPr lang="en-US" sz="2400" dirty="0" smtClean="0"/>
              <a:t>Example</a:t>
            </a:r>
          </a:p>
          <a:p>
            <a:pPr marL="0" indent="0" algn="ctr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gameObject.transform.position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gameObject.transform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).position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(transform reference).position</a:t>
            </a:r>
          </a:p>
          <a:p>
            <a:pPr marL="0" indent="0" algn="ctr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(position value)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9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/>
            <a:r>
              <a:rPr lang="en-US" sz="2600" dirty="0" smtClean="0"/>
              <a:t>Three ways a Property can be used:</a:t>
            </a:r>
          </a:p>
          <a:p>
            <a:pPr marL="742950" lvl="2" indent="-342900"/>
            <a:r>
              <a:rPr lang="en-US" sz="2400" dirty="0" smtClean="0"/>
              <a:t>Get (access) a value only</a:t>
            </a:r>
          </a:p>
          <a:p>
            <a:pPr marL="742950" lvl="2" indent="-342900"/>
            <a:r>
              <a:rPr lang="en-US" sz="2400" dirty="0" smtClean="0"/>
              <a:t>Set (assign) a value only</a:t>
            </a:r>
          </a:p>
          <a:p>
            <a:pPr marL="742950" lvl="2" indent="-342900"/>
            <a:r>
              <a:rPr lang="en-US" sz="2400" dirty="0" smtClean="0"/>
              <a:t>Can Both Get and Set a value</a:t>
            </a:r>
          </a:p>
          <a:p>
            <a:pPr marL="1200150" lvl="3" indent="-342900"/>
            <a:r>
              <a:rPr lang="en-US" sz="2200" dirty="0" smtClean="0"/>
              <a:t>Not always possible to use both in the same line of code. </a:t>
            </a:r>
          </a:p>
        </p:txBody>
      </p:sp>
    </p:spTree>
    <p:extLst>
      <p:ext uri="{BB962C8B-B14F-4D97-AF65-F5344CB8AC3E}">
        <p14:creationId xmlns:p14="http://schemas.microsoft.com/office/powerpoint/2010/main" val="203589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algn="ctr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transform.position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/>
            <a:r>
              <a:rPr lang="en-US" sz="2600" dirty="0" smtClean="0"/>
              <a:t>Example above Position is a property of transform</a:t>
            </a:r>
          </a:p>
          <a:p>
            <a:pPr marL="742950" lvl="2" indent="-342900"/>
            <a:r>
              <a:rPr lang="en-US" sz="2400" dirty="0" smtClean="0"/>
              <a:t>It has both Get &amp; Set </a:t>
            </a:r>
          </a:p>
          <a:p>
            <a:pPr marL="742950" lvl="2" indent="-342900"/>
            <a:r>
              <a:rPr lang="en-US" sz="2400" dirty="0" smtClean="0"/>
              <a:t>Works with Vector3</a:t>
            </a:r>
          </a:p>
          <a:p>
            <a:pPr marL="342900" lvl="1" indent="-342900"/>
            <a:r>
              <a:rPr lang="en-US" sz="2600" dirty="0" smtClean="0"/>
              <a:t>You CAN do the following:</a:t>
            </a:r>
          </a:p>
          <a:p>
            <a:pPr marL="0" lvl="1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transform.position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Vector3.zero; Vector3 v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transform.position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5054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/>
            <a:r>
              <a:rPr lang="en-US" sz="2600" dirty="0" smtClean="0"/>
              <a:t>You CAN NOT always do the following:</a:t>
            </a:r>
          </a:p>
          <a:p>
            <a:pPr marL="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Vector3.one;</a:t>
            </a:r>
          </a:p>
          <a:p>
            <a:pPr marL="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/>
            <a:r>
              <a:rPr lang="en-US" sz="2400" dirty="0" smtClean="0"/>
              <a:t>INSTEAD Get, Process, then Set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Vector3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processVector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transform.position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processVector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+= Vector3.one;</a:t>
            </a:r>
          </a:p>
          <a:p>
            <a:pPr marL="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processVector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-3429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990294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9186</TotalTime>
  <Words>1643</Words>
  <Application>Microsoft Office PowerPoint</Application>
  <PresentationFormat>On-screen Show (4:3)</PresentationFormat>
  <Paragraphs>291</Paragraphs>
  <Slides>50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Century Gothic</vt:lpstr>
      <vt:lpstr>Courier New</vt:lpstr>
      <vt:lpstr>Wingdings 3</vt:lpstr>
      <vt:lpstr>Wisp</vt:lpstr>
      <vt:lpstr>Image</vt:lpstr>
      <vt:lpstr>Component Scripting &amp;  Transform Components </vt:lpstr>
      <vt:lpstr> C# Syntax</vt:lpstr>
      <vt:lpstr>The Dot Operator ‘.’</vt:lpstr>
      <vt:lpstr>What are Members? </vt:lpstr>
      <vt:lpstr>More Members…  </vt:lpstr>
      <vt:lpstr>.(dot) after .(dot) after .(dot) </vt:lpstr>
      <vt:lpstr>Properties</vt:lpstr>
      <vt:lpstr>Property Example</vt:lpstr>
      <vt:lpstr>Working with Properties</vt:lpstr>
      <vt:lpstr>Note on ‘Processing’</vt:lpstr>
      <vt:lpstr>Let IntelliSense Help!</vt:lpstr>
      <vt:lpstr> Vector3</vt:lpstr>
      <vt:lpstr>Vector3</vt:lpstr>
      <vt:lpstr>Vector3 (Code Example)</vt:lpstr>
      <vt:lpstr>Common Vector Operations</vt:lpstr>
      <vt:lpstr>Vector Addition </vt:lpstr>
      <vt:lpstr>Vector Multiply</vt:lpstr>
      <vt:lpstr> Transform</vt:lpstr>
      <vt:lpstr>Transform Components</vt:lpstr>
      <vt:lpstr>Transform Variables</vt:lpstr>
      <vt:lpstr>Transform Variables … Why Can We Do This … </vt:lpstr>
      <vt:lpstr>Getting a Transform using Transform property</vt:lpstr>
      <vt:lpstr>Getting a Transform using GetComponent()</vt:lpstr>
      <vt:lpstr>About GetComponent()</vt:lpstr>
      <vt:lpstr>Some Times, Unity doesn’t work right. </vt:lpstr>
      <vt:lpstr>Remember… </vt:lpstr>
      <vt:lpstr> Position</vt:lpstr>
      <vt:lpstr>Transform.position</vt:lpstr>
      <vt:lpstr>Transform.Translate()</vt:lpstr>
      <vt:lpstr>Time.DeltaTime</vt:lpstr>
      <vt:lpstr> Rotation</vt:lpstr>
      <vt:lpstr>Rotations</vt:lpstr>
      <vt:lpstr>Quaternions</vt:lpstr>
      <vt:lpstr>Euler Angels</vt:lpstr>
      <vt:lpstr>PowerPoint Presentation</vt:lpstr>
      <vt:lpstr>Transform.eulerAngles Transform.rotation</vt:lpstr>
      <vt:lpstr>Transform.Rotation()</vt:lpstr>
      <vt:lpstr>Time.DeltaTime</vt:lpstr>
      <vt:lpstr> Scale</vt:lpstr>
      <vt:lpstr>Transform.localScale</vt:lpstr>
      <vt:lpstr>“local”</vt:lpstr>
      <vt:lpstr> Unity API Documents</vt:lpstr>
      <vt:lpstr>Vector3</vt:lpstr>
      <vt:lpstr>Quaternion </vt:lpstr>
      <vt:lpstr>Get Component</vt:lpstr>
      <vt:lpstr>Transform</vt:lpstr>
      <vt:lpstr>Positon</vt:lpstr>
      <vt:lpstr>Rotation Euler Angles</vt:lpstr>
      <vt:lpstr>Rotation Quaternions</vt:lpstr>
      <vt:lpstr>Scale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134</cp:revision>
  <dcterms:modified xsi:type="dcterms:W3CDTF">2019-01-09T20:48:26Z</dcterms:modified>
</cp:coreProperties>
</file>