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23"/>
  </p:notesMasterIdLst>
  <p:sldIdLst>
    <p:sldId id="256" r:id="rId2"/>
    <p:sldId id="329" r:id="rId3"/>
    <p:sldId id="330" r:id="rId4"/>
    <p:sldId id="331" r:id="rId5"/>
    <p:sldId id="332" r:id="rId6"/>
    <p:sldId id="333" r:id="rId7"/>
    <p:sldId id="289" r:id="rId8"/>
    <p:sldId id="292" r:id="rId9"/>
    <p:sldId id="328" r:id="rId10"/>
    <p:sldId id="321" r:id="rId11"/>
    <p:sldId id="322" r:id="rId12"/>
    <p:sldId id="325" r:id="rId13"/>
    <p:sldId id="326" r:id="rId14"/>
    <p:sldId id="323" r:id="rId15"/>
    <p:sldId id="327" r:id="rId16"/>
    <p:sldId id="324" r:id="rId17"/>
    <p:sldId id="335" r:id="rId18"/>
    <p:sldId id="336" r:id="rId19"/>
    <p:sldId id="337" r:id="rId20"/>
    <p:sldId id="338" r:id="rId21"/>
    <p:sldId id="339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0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8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72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4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906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7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99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8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6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t IT NH C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540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33400" y="51816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8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1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7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Transform.html" TargetMode="External"/><Relationship Id="rId2" Type="http://schemas.openxmlformats.org/officeDocument/2006/relationships/hyperlink" Target="https://docs.unity3d.com/ScriptReference/GameObject.html" TargetMode="Externa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GameObject.Find.html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51860" y="4297102"/>
            <a:ext cx="6600451" cy="1698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Object 2 Object</a:t>
            </a:r>
            <a:endParaRPr lang="en-US" sz="4400" b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942416" y="309552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AGGP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101c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Introduction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to Game Design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and 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Creation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with Programming</a:t>
            </a: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Capsule Character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In this case, the object “Player 1” started as an empty object. An rigid body and a script was added. </a:t>
            </a: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all collision and visual aspects are child objects.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Tank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Another Example of an object consisting of multiple game objects. </a:t>
            </a:r>
          </a:p>
          <a:p>
            <a:pPr marL="203200" indent="0">
              <a:buNone/>
            </a:pP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Note:</a:t>
            </a:r>
            <a:br>
              <a:rPr lang="en-US" sz="2000" b="1" dirty="0" smtClean="0">
                <a:latin typeface="+mn-lt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All collision components are in the child objects.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Object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Ray Cast Visualized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In this case, the ray has hit the Cube Collider of the tank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Object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hit test returned back a collider reference. 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We need to access the script in a different game object.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API 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sz="2400" b="1" dirty="0" smtClean="0">
                <a:latin typeface="+mn-lt"/>
                <a:cs typeface="Courier New" panose="02070309020205020404" pitchFamily="49" charset="0"/>
                <a:hlinkClick r:id="rId2"/>
              </a:rPr>
              <a:t>docs.unity3d.com/ScriptReference/GameObject.html</a:t>
            </a:r>
            <a:endParaRPr lang="en-US" sz="2400" b="1" dirty="0" smtClean="0">
              <a:latin typeface="+mn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Courier New" panose="02070309020205020404" pitchFamily="49" charset="0"/>
                <a:hlinkClick r:id="rId3"/>
              </a:rPr>
              <a:t>https://</a:t>
            </a:r>
            <a:r>
              <a:rPr lang="en-US" sz="2400" b="1" dirty="0" smtClean="0">
                <a:latin typeface="+mn-lt"/>
                <a:cs typeface="Courier New" panose="02070309020205020404" pitchFamily="49" charset="0"/>
                <a:hlinkClick r:id="rId3"/>
              </a:rPr>
              <a:t>docs.unity3d.com/ScriptReference/Transform.html</a:t>
            </a:r>
            <a:endParaRPr lang="en-US" sz="2400" b="1" dirty="0" smtClean="0">
              <a:latin typeface="+mn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 smtClean="0">
              <a:latin typeface="+mn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 smtClean="0">
              <a:latin typeface="+mn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Transform.parent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n-lt"/>
                <a:cs typeface="Courier New" panose="02070309020205020404" pitchFamily="49" charset="0"/>
              </a:rPr>
              <a:t>The Transform component has a parent property.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If the object has no parent, then its value will be null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400" b="1" dirty="0" smtClean="0">
              <a:latin typeface="+mn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 smtClean="0">
              <a:latin typeface="+mn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GetComponentIn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n-lt"/>
                <a:cs typeface="Courier New" panose="02070309020205020404" pitchFamily="49" charset="0"/>
              </a:rPr>
              <a:t>GetComponentInChildren</a:t>
            </a:r>
            <a:endParaRPr lang="en-US" sz="2400" b="1" dirty="0" smtClean="0">
              <a:latin typeface="+mn-lt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Returns 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the component of Type </a:t>
            </a:r>
            <a:r>
              <a:rPr lang="en-US" sz="2000" dirty="0" err="1">
                <a:latin typeface="+mn-lt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 in the </a:t>
            </a:r>
            <a:r>
              <a:rPr lang="en-US" sz="2000" dirty="0" err="1">
                <a:latin typeface="+mn-lt"/>
                <a:cs typeface="Courier New" panose="02070309020205020404" pitchFamily="49" charset="0"/>
              </a:rPr>
              <a:t>GameObject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 or any of its children using depth first 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+mn-lt"/>
                <a:cs typeface="Courier New" panose="02070309020205020404" pitchFamily="49" charset="0"/>
              </a:rPr>
              <a:t>GetComponentInParent</a:t>
            </a:r>
            <a:r>
              <a:rPr lang="en-US" sz="2400" b="1" dirty="0">
                <a:latin typeface="+mn-lt"/>
                <a:cs typeface="Courier New" panose="02070309020205020404" pitchFamily="49" charset="0"/>
              </a:rPr>
              <a:t>	</a:t>
            </a:r>
            <a:endParaRPr lang="en-US" sz="2400" b="1" dirty="0" smtClean="0">
              <a:latin typeface="+mn-lt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Returns 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the component of Type </a:t>
            </a:r>
            <a:r>
              <a:rPr lang="en-US" sz="2000" dirty="0" err="1">
                <a:latin typeface="+mn-lt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 in the </a:t>
            </a:r>
            <a:r>
              <a:rPr lang="en-US" sz="2000" dirty="0" err="1">
                <a:latin typeface="+mn-lt"/>
                <a:cs typeface="Courier New" panose="02070309020205020404" pitchFamily="49" charset="0"/>
              </a:rPr>
              <a:t>GameObject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 or any of its parents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cs typeface="Courier New" panose="02070309020205020404" pitchFamily="49" charset="0"/>
              </a:rPr>
              <a:t>BOTH RETURN </a:t>
            </a:r>
            <a:r>
              <a:rPr lang="en-US" sz="2400" b="1" dirty="0" smtClean="0">
                <a:cs typeface="Courier New" panose="02070309020205020404" pitchFamily="49" charset="0"/>
              </a:rPr>
              <a:t>a single Component</a:t>
            </a:r>
            <a:endParaRPr lang="en-US" sz="2200" b="1" i="1" dirty="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GetComponentsIn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+mn-lt"/>
                <a:cs typeface="Courier New" panose="02070309020205020404" pitchFamily="49" charset="0"/>
              </a:rPr>
              <a:t>GetComponentsInChildren</a:t>
            </a:r>
            <a:r>
              <a:rPr lang="en-US" sz="2400" b="1" dirty="0">
                <a:latin typeface="+mn-lt"/>
                <a:cs typeface="Courier New" panose="02070309020205020404" pitchFamily="49" charset="0"/>
              </a:rPr>
              <a:t>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Returns 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all components of Type </a:t>
            </a:r>
            <a:r>
              <a:rPr lang="en-US" sz="2000" dirty="0" err="1">
                <a:latin typeface="+mn-lt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 in the </a:t>
            </a:r>
            <a:r>
              <a:rPr lang="en-US" sz="2000" dirty="0" err="1">
                <a:latin typeface="+mn-lt"/>
                <a:cs typeface="Courier New" panose="02070309020205020404" pitchFamily="49" charset="0"/>
              </a:rPr>
              <a:t>GameObject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 or any of its children.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+mn-lt"/>
                <a:cs typeface="Courier New" panose="02070309020205020404" pitchFamily="49" charset="0"/>
              </a:rPr>
              <a:t>GetComponentsInParent</a:t>
            </a:r>
            <a:r>
              <a:rPr lang="en-US" sz="2400" b="1" dirty="0">
                <a:latin typeface="+mn-lt"/>
                <a:cs typeface="Courier New" panose="02070309020205020404" pitchFamily="49" charset="0"/>
              </a:rPr>
              <a:t>	</a:t>
            </a:r>
            <a:endParaRPr lang="en-US" sz="2400" b="1" dirty="0" smtClean="0">
              <a:latin typeface="+mn-lt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Returns all 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components of Type </a:t>
            </a:r>
            <a:r>
              <a:rPr lang="en-US" sz="2000" dirty="0" err="1">
                <a:latin typeface="+mn-lt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 in the </a:t>
            </a:r>
            <a:r>
              <a:rPr lang="en-US" sz="2000" dirty="0" err="1" smtClean="0">
                <a:latin typeface="+mn-lt"/>
                <a:cs typeface="Courier New" panose="02070309020205020404" pitchFamily="49" charset="0"/>
              </a:rPr>
              <a:t>GameObject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or any of its parents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.</a:t>
            </a: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n-lt"/>
                <a:cs typeface="Courier New" panose="02070309020205020404" pitchFamily="49" charset="0"/>
              </a:rPr>
              <a:t>BOTH RETURN an Array of Components 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(Component[]) </a:t>
            </a:r>
            <a:endParaRPr lang="en-US" sz="2000" b="1" i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+mn-lt"/>
                <a:cs typeface="Courier New" panose="02070309020205020404" pitchFamily="49" charset="0"/>
              </a:rPr>
              <a:t>SendMessage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	</a:t>
            </a: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  <a:cs typeface="Courier New" panose="02070309020205020404" pitchFamily="49" charset="0"/>
              </a:rPr>
              <a:t>Calls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the method named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methodName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 on every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MonoBehaviour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 in this game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+mn-lt"/>
                <a:cs typeface="Courier New" panose="02070309020205020404" pitchFamily="49" charset="0"/>
              </a:rPr>
              <a:t>BroadcastMessage</a:t>
            </a: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  <a:cs typeface="Courier New" panose="02070309020205020404" pitchFamily="49" charset="0"/>
              </a:rPr>
              <a:t>Calls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the method named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methodName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 on every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MonoBehaviour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 in this game object or any of its children.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+mn-lt"/>
                <a:cs typeface="Courier New" panose="02070309020205020404" pitchFamily="49" charset="0"/>
              </a:rPr>
              <a:t>SendMessageUpwards</a:t>
            </a:r>
            <a:r>
              <a:rPr lang="en-US" sz="2000" b="1" dirty="0">
                <a:latin typeface="+mn-lt"/>
                <a:cs typeface="Courier New" panose="02070309020205020404" pitchFamily="49" charset="0"/>
              </a:rPr>
              <a:t>	</a:t>
            </a:r>
            <a:endParaRPr lang="en-US" sz="2000" b="1" dirty="0" smtClean="0">
              <a:latin typeface="+mn-lt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  <a:cs typeface="Courier New" panose="02070309020205020404" pitchFamily="49" charset="0"/>
              </a:rPr>
              <a:t>Calls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the method named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methodName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 on every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MonoBehaviour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 in this game object and on every ancestor of the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behaviour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.</a:t>
            </a:r>
            <a:endParaRPr lang="en-US" sz="1600" i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n-lt"/>
                <a:cs typeface="Courier New" panose="02070309020205020404" pitchFamily="49" charset="0"/>
              </a:rPr>
              <a:t>Game Object has several static methods you can use to find objects.</a:t>
            </a:r>
            <a:endParaRPr lang="en-US" sz="2400" b="1" dirty="0">
              <a:latin typeface="+mn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cs typeface="Courier New" panose="02070309020205020404" pitchFamily="49" charset="0"/>
              </a:rPr>
              <a:t>Find	</a:t>
            </a:r>
            <a:endParaRPr lang="en-US" sz="2400" b="1" dirty="0" smtClean="0">
              <a:latin typeface="+mn-lt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  <a:cs typeface="Courier New" panose="02070309020205020404" pitchFamily="49" charset="0"/>
              </a:rPr>
              <a:t>Finds 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a </a:t>
            </a:r>
            <a:r>
              <a:rPr lang="en-US" sz="2400" dirty="0" err="1">
                <a:latin typeface="+mn-lt"/>
                <a:cs typeface="Courier New" panose="02070309020205020404" pitchFamily="49" charset="0"/>
              </a:rPr>
              <a:t>GameObject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 by name and returns it</a:t>
            </a:r>
            <a:r>
              <a:rPr lang="en-US" sz="2400" dirty="0" smtClean="0">
                <a:latin typeface="+mn-lt"/>
                <a:cs typeface="Courier New" panose="02070309020205020404" pitchFamily="49" charset="0"/>
              </a:rPr>
              <a:t>.</a:t>
            </a:r>
            <a:endParaRPr lang="en-US" sz="2400" b="1" i="1" dirty="0">
              <a:latin typeface="+mn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1" dirty="0" smtClean="0">
                <a:latin typeface="+mn-lt"/>
                <a:cs typeface="Courier New" panose="02070309020205020404" pitchFamily="49" charset="0"/>
              </a:rPr>
              <a:t>Recommended that you read the documentation on Find, as it supports several different methods of using it. </a:t>
            </a:r>
            <a:endParaRPr lang="en-US" sz="2400" b="1" i="1" dirty="0" smtClean="0">
              <a:latin typeface="+mn-lt"/>
              <a:cs typeface="Courier New" panose="02070309020205020404" pitchFamily="49" charset="0"/>
              <a:hlinkClick r:id="rId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1" dirty="0" smtClean="0">
                <a:latin typeface="+mn-lt"/>
                <a:cs typeface="Courier New" panose="02070309020205020404" pitchFamily="49" charset="0"/>
                <a:hlinkClick r:id="rId2"/>
              </a:rPr>
              <a:t>https</a:t>
            </a:r>
            <a:r>
              <a:rPr lang="en-US" sz="2400" b="1" i="1" dirty="0">
                <a:latin typeface="+mn-lt"/>
                <a:cs typeface="Courier New" panose="02070309020205020404" pitchFamily="49" charset="0"/>
                <a:hlinkClick r:id="rId2"/>
              </a:rPr>
              <a:t>://</a:t>
            </a:r>
            <a:r>
              <a:rPr lang="en-US" sz="2400" b="1" i="1" dirty="0" smtClean="0">
                <a:latin typeface="+mn-lt"/>
                <a:cs typeface="Courier New" panose="02070309020205020404" pitchFamily="49" charset="0"/>
                <a:hlinkClick r:id="rId2"/>
              </a:rPr>
              <a:t>docs.unity3d.com/ScriptReference/GameObject.Find.html</a:t>
            </a:r>
            <a:endParaRPr lang="en-US" sz="2400" b="1" i="1" dirty="0" smtClean="0">
              <a:latin typeface="+mn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1" i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We already know that if a variable is made public, it can be edited in the Unity Editor.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If we have a reference to a script in C#, we can access all of it’s public members and methods via the dot operator.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Script names are C# object names. We can use them as a “type” of variable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+mn-lt"/>
                <a:cs typeface="Courier New" panose="02070309020205020404" pitchFamily="49" charset="0"/>
              </a:rPr>
              <a:t>Some you’ve used already are: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+mn-lt"/>
                <a:cs typeface="Courier New" panose="02070309020205020404" pitchFamily="49" charset="0"/>
              </a:rPr>
              <a:t>i</a:t>
            </a:r>
            <a:r>
              <a:rPr lang="en-US" sz="1600" b="1" dirty="0" err="1" smtClean="0">
                <a:latin typeface="+mn-lt"/>
                <a:cs typeface="Courier New" panose="02070309020205020404" pitchFamily="49" charset="0"/>
              </a:rPr>
              <a:t>nt</a:t>
            </a:r>
            <a:r>
              <a:rPr lang="en-US" sz="1600" b="1" dirty="0" smtClean="0">
                <a:latin typeface="+mn-lt"/>
                <a:cs typeface="Courier New" panose="02070309020205020404" pitchFamily="49" charset="0"/>
              </a:rPr>
              <a:t>, float, bool, </a:t>
            </a:r>
            <a:r>
              <a:rPr lang="en-US" sz="1600" b="1" dirty="0" err="1" smtClean="0">
                <a:latin typeface="+mn-lt"/>
                <a:cs typeface="Courier New" panose="02070309020205020404" pitchFamily="49" charset="0"/>
              </a:rPr>
              <a:t>GameObject</a:t>
            </a:r>
            <a:r>
              <a:rPr lang="en-US" sz="1600" b="1" dirty="0" smtClean="0">
                <a:latin typeface="+mn-lt"/>
                <a:cs typeface="Courier New" panose="02070309020205020404" pitchFamily="49" charset="0"/>
              </a:rPr>
              <a:t>, Transform, Vector3</a:t>
            </a:r>
            <a:endParaRPr lang="en-US" sz="16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400" b="1" dirty="0" smtClean="0">
              <a:latin typeface="+mn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 smtClean="0">
              <a:latin typeface="+mn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With Tag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cs typeface="Courier New" panose="02070309020205020404" pitchFamily="49" charset="0"/>
              </a:rPr>
              <a:t>FindWithTag</a:t>
            </a:r>
            <a:r>
              <a:rPr lang="en-US" sz="2400" b="1" dirty="0">
                <a:cs typeface="Courier New" panose="02070309020205020404" pitchFamily="49" charset="0"/>
              </a:rPr>
              <a:t>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cs typeface="Courier New" panose="02070309020205020404" pitchFamily="49" charset="0"/>
              </a:rPr>
              <a:t>Returns one active </a:t>
            </a:r>
            <a:r>
              <a:rPr lang="en-US" sz="2400" dirty="0" err="1">
                <a:cs typeface="Courier New" panose="02070309020205020404" pitchFamily="49" charset="0"/>
              </a:rPr>
              <a:t>GameObject</a:t>
            </a:r>
            <a:r>
              <a:rPr lang="en-US" sz="2400" dirty="0">
                <a:cs typeface="Courier New" panose="02070309020205020404" pitchFamily="49" charset="0"/>
              </a:rPr>
              <a:t> tagged tag. Returns null if no </a:t>
            </a:r>
            <a:r>
              <a:rPr lang="en-US" sz="2400" dirty="0" err="1">
                <a:cs typeface="Courier New" panose="02070309020205020404" pitchFamily="49" charset="0"/>
              </a:rPr>
              <a:t>GameObject</a:t>
            </a:r>
            <a:r>
              <a:rPr lang="en-US" sz="2400" dirty="0">
                <a:cs typeface="Courier New" panose="02070309020205020404" pitchFamily="49" charset="0"/>
              </a:rPr>
              <a:t> was found</a:t>
            </a:r>
            <a:r>
              <a:rPr lang="en-US" sz="2400" dirty="0" smtClean="0">
                <a:cs typeface="Courier New" panose="02070309020205020404" pitchFamily="49" charset="0"/>
              </a:rPr>
              <a:t>.</a:t>
            </a:r>
            <a:endParaRPr lang="en-US" sz="2400" b="1" dirty="0" smtClean="0">
              <a:latin typeface="+mn-lt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n-lt"/>
                <a:cs typeface="Courier New" panose="02070309020205020404" pitchFamily="49" charset="0"/>
              </a:rPr>
              <a:t>FindGameObjectsWithTag</a:t>
            </a:r>
            <a:r>
              <a:rPr lang="en-US" sz="2400" b="1" dirty="0">
                <a:latin typeface="+mn-lt"/>
                <a:cs typeface="Courier New" panose="02070309020205020404" pitchFamily="49" charset="0"/>
              </a:rPr>
              <a:t>	</a:t>
            </a:r>
            <a:endParaRPr lang="en-US" sz="2400" b="1" dirty="0" smtClean="0">
              <a:latin typeface="+mn-lt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  <a:cs typeface="Courier New" panose="02070309020205020404" pitchFamily="49" charset="0"/>
              </a:rPr>
              <a:t>Returns 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a list of active </a:t>
            </a:r>
            <a:r>
              <a:rPr lang="en-US" sz="2400" dirty="0" err="1">
                <a:latin typeface="+mn-lt"/>
                <a:cs typeface="Courier New" panose="02070309020205020404" pitchFamily="49" charset="0"/>
              </a:rPr>
              <a:t>GameObjects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 tagged tag. Returns empty array if no </a:t>
            </a:r>
            <a:r>
              <a:rPr lang="en-US" sz="2400" dirty="0" err="1">
                <a:latin typeface="+mn-lt"/>
                <a:cs typeface="Courier New" panose="02070309020205020404" pitchFamily="49" charset="0"/>
              </a:rPr>
              <a:t>GameObject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 was found</a:t>
            </a:r>
            <a:r>
              <a:rPr lang="en-US" sz="2400" dirty="0" smtClean="0">
                <a:latin typeface="+mn-lt"/>
                <a:cs typeface="Courier New" panose="02070309020205020404" pitchFamily="49" charset="0"/>
              </a:rPr>
              <a:t>.</a:t>
            </a:r>
            <a:endParaRPr lang="en-US" sz="2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By 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n-lt"/>
                <a:cs typeface="Courier New" panose="02070309020205020404" pitchFamily="49" charset="0"/>
              </a:rPr>
              <a:t>FindObjectOfType</a:t>
            </a:r>
            <a:r>
              <a:rPr lang="en-US" sz="2400" b="1" dirty="0">
                <a:latin typeface="+mn-lt"/>
                <a:cs typeface="Courier New" panose="02070309020205020404" pitchFamily="49" charset="0"/>
              </a:rPr>
              <a:t>	</a:t>
            </a:r>
            <a:endParaRPr lang="en-US" sz="2400" b="1" dirty="0" smtClean="0">
              <a:latin typeface="+mn-lt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  <a:cs typeface="Courier New" panose="02070309020205020404" pitchFamily="49" charset="0"/>
              </a:rPr>
              <a:t>Returns 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the first active loaded object of Type </a:t>
            </a:r>
            <a:r>
              <a:rPr lang="en-US" sz="2400" dirty="0" err="1">
                <a:latin typeface="+mn-lt"/>
                <a:cs typeface="Courier New" panose="02070309020205020404" pitchFamily="49" charset="0"/>
              </a:rPr>
              <a:t>type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+mn-lt"/>
                <a:cs typeface="Courier New" panose="02070309020205020404" pitchFamily="49" charset="0"/>
              </a:rPr>
              <a:t>FindObjectsOfType</a:t>
            </a:r>
            <a:r>
              <a:rPr lang="en-US" sz="2400" b="1" dirty="0">
                <a:latin typeface="+mn-lt"/>
                <a:cs typeface="Courier New" panose="02070309020205020404" pitchFamily="49" charset="0"/>
              </a:rPr>
              <a:t>	</a:t>
            </a:r>
            <a:endParaRPr lang="en-US" sz="2400" b="1" dirty="0" smtClean="0">
              <a:latin typeface="+mn-lt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  <a:cs typeface="Courier New" panose="02070309020205020404" pitchFamily="49" charset="0"/>
              </a:rPr>
              <a:t>Returns 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a list of all active loaded objects of Type </a:t>
            </a:r>
            <a:r>
              <a:rPr lang="en-US" sz="2400" dirty="0" err="1">
                <a:latin typeface="+mn-lt"/>
                <a:cs typeface="Courier New" panose="02070309020205020404" pitchFamily="49" charset="0"/>
              </a:rPr>
              <a:t>type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.</a:t>
            </a:r>
            <a:endParaRPr lang="en-US" sz="2400" i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2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Public Access</a:t>
            </a:r>
            <a:br>
              <a:rPr lang="en-US" dirty="0" smtClean="0"/>
            </a:br>
            <a:r>
              <a:rPr lang="en-US" sz="3600" i="1" dirty="0" smtClean="0"/>
              <a:t>Slide #1 of 2</a:t>
            </a:r>
            <a:endParaRPr lang="en-US" sz="36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UnityEngine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032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PublicAccess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MonoBehaviour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032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2032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-1; </a:t>
            </a:r>
          </a:p>
          <a:p>
            <a:pPr marL="20320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Access</a:t>
            </a:r>
            <a:br>
              <a:rPr lang="en-US" dirty="0"/>
            </a:br>
            <a:r>
              <a:rPr lang="en-US" sz="3600" i="1" dirty="0"/>
              <a:t>Slide </a:t>
            </a:r>
            <a:r>
              <a:rPr lang="en-US" sz="3600" i="1" dirty="0" smtClean="0"/>
              <a:t>#2 of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public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ChangePrivateInt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pPr marL="2032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number;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ShowNumbers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032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("Public: "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("Private: "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2032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4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Script</a:t>
            </a:r>
            <a:r>
              <a:rPr lang="en-US" dirty="0"/>
              <a:t/>
            </a:r>
            <a:br>
              <a:rPr lang="en-US" dirty="0"/>
            </a:br>
            <a:r>
              <a:rPr lang="en-US" sz="3600" i="1" dirty="0"/>
              <a:t>Slide </a:t>
            </a:r>
            <a:r>
              <a:rPr lang="en-US" sz="3600" i="1" dirty="0" smtClean="0"/>
              <a:t>#2 of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UnityEngine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032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UserScript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MonoBehaviour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0320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 ()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0320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Let's add the script to our game object. </a:t>
            </a:r>
          </a:p>
          <a:p>
            <a:pPr marL="2032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PublicAccess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paScript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gameObject.AddComponent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PublicAccess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2032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paScript.publicInt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pPr marL="20320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paScript.ChangePrivateInt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(9001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paScript.ShowNumbers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	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Script</a:t>
            </a:r>
            <a:br>
              <a:rPr lang="en-US" dirty="0" smtClean="0"/>
            </a:br>
            <a:r>
              <a:rPr lang="en-US" sz="3600" i="1" dirty="0" smtClean="0"/>
              <a:t>Slide #2 of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 private, not public        </a:t>
            </a:r>
          </a:p>
          <a:p>
            <a:pPr marL="20320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So the below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 not allowed,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paScript.privateInt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9001;</a:t>
            </a:r>
          </a:p>
          <a:p>
            <a:pPr marL="20320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marL="20320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Object </a:t>
            </a:r>
            <a:br>
              <a:rPr lang="en-US" dirty="0" smtClean="0"/>
            </a:br>
            <a:r>
              <a:rPr lang="en-US" dirty="0" smtClean="0"/>
              <a:t>&amp; Component Representation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These diagrams are a visual way to see an object hierarchy’s with its components. 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Object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The Inspector Tab is shown in this example with color overlays added. 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Purple contains all visual and rendering components</a:t>
            </a: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Game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945757" cy="3200399"/>
          </a:xfrm>
        </p:spPr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A New Empty Game Object created, 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Note: </a:t>
            </a:r>
            <a:br>
              <a:rPr lang="en-US" sz="2000" b="1" dirty="0" smtClean="0">
                <a:latin typeface="+mn-lt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Every Game Object has a transform property. </a:t>
            </a:r>
          </a:p>
          <a:p>
            <a:pPr marL="203200" indent="0">
              <a:buNone/>
            </a:pPr>
            <a:endParaRPr lang="en-US" sz="20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34" y="1600200"/>
            <a:ext cx="5079366" cy="50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1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2418</TotalTime>
  <Words>435</Words>
  <Application>Microsoft Office PowerPoint</Application>
  <PresentationFormat>On-screen Show (4:3)</PresentationFormat>
  <Paragraphs>116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Wingdings 3</vt:lpstr>
      <vt:lpstr>Wisp</vt:lpstr>
      <vt:lpstr>Object 2 Object</vt:lpstr>
      <vt:lpstr>Public Methods</vt:lpstr>
      <vt:lpstr>Public Access Slide #1 of 2</vt:lpstr>
      <vt:lpstr>Public Access Slide #2 of 2</vt:lpstr>
      <vt:lpstr>User Script Slide #2 of 2</vt:lpstr>
      <vt:lpstr>User Script Slide #2 of 2</vt:lpstr>
      <vt:lpstr>Game Object  &amp; Component Representation </vt:lpstr>
      <vt:lpstr>Single Object Example</vt:lpstr>
      <vt:lpstr>Empty Game Object</vt:lpstr>
      <vt:lpstr>Capsule Character Example</vt:lpstr>
      <vt:lpstr>Tank Object</vt:lpstr>
      <vt:lpstr>Multiple Object Example</vt:lpstr>
      <vt:lpstr>Multiple Object Example</vt:lpstr>
      <vt:lpstr>Unity API Links</vt:lpstr>
      <vt:lpstr>Transform.parent</vt:lpstr>
      <vt:lpstr>GetComponentIn… </vt:lpstr>
      <vt:lpstr>GetComponentsIn… </vt:lpstr>
      <vt:lpstr>Messages</vt:lpstr>
      <vt:lpstr>Find</vt:lpstr>
      <vt:lpstr>Find With Tag</vt:lpstr>
      <vt:lpstr>Find By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 Part I</dc:title>
  <cp:lastModifiedBy>NHTI</cp:lastModifiedBy>
  <cp:revision>79</cp:revision>
  <dcterms:modified xsi:type="dcterms:W3CDTF">2017-10-27T00:02:14Z</dcterms:modified>
</cp:coreProperties>
</file>