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59" r:id="rId6"/>
    <p:sldId id="261" r:id="rId7"/>
    <p:sldId id="262" r:id="rId8"/>
    <p:sldId id="263" r:id="rId9"/>
    <p:sldId id="264" r:id="rId10"/>
    <p:sldId id="267" r:id="rId11"/>
    <p:sldId id="268" r:id="rId12"/>
    <p:sldId id="265" r:id="rId13"/>
    <p:sldId id="270" r:id="rId14"/>
    <p:sldId id="266"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8" autoAdjust="0"/>
  </p:normalViewPr>
  <p:slideViewPr>
    <p:cSldViewPr snapToGrid="0">
      <p:cViewPr varScale="1">
        <p:scale>
          <a:sx n="108" d="100"/>
          <a:sy n="108" d="100"/>
        </p:scale>
        <p:origin x="65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Mixed Reality Portal (Odyssey)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Oculus App (Rift, Quest 1 &amp; 2)</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DBE5C301-C651-4B64-BD67-E8DFDFE26778}">
      <dgm:prSet phldrT="[Text]"/>
      <dgm:spPr/>
      <dgm:t>
        <a:bodyPr/>
        <a:lstStyle/>
        <a:p>
          <a:pPr>
            <a:lnSpc>
              <a:spcPct val="100000"/>
            </a:lnSpc>
          </a:pPr>
          <a:r>
            <a:rPr lang="en-US" dirty="0" err="1"/>
            <a:t>SteamVR</a:t>
          </a:r>
          <a:r>
            <a:rPr lang="en-US" dirty="0"/>
            <a:t> (</a:t>
          </a:r>
          <a:r>
            <a:rPr lang="en-US" dirty="0" err="1"/>
            <a:t>Vive</a:t>
          </a:r>
          <a:r>
            <a:rPr lang="en-US" dirty="0"/>
            <a:t>, Index)</a:t>
          </a:r>
        </a:p>
      </dgm:t>
    </dgm:pt>
    <dgm:pt modelId="{1769CD55-FF91-4CF7-8CB2-E3A6DAA87A05}" type="parTrans" cxnId="{3332A400-E6C0-40E6-A78D-131856C96DB1}">
      <dgm:prSet/>
      <dgm:spPr/>
      <dgm:t>
        <a:bodyPr/>
        <a:lstStyle/>
        <a:p>
          <a:endParaRPr lang="en-US"/>
        </a:p>
      </dgm:t>
    </dgm:pt>
    <dgm:pt modelId="{3CA3D9D4-A9BA-4CD3-8061-2DC662498247}" type="sibTrans" cxnId="{3332A400-E6C0-40E6-A78D-131856C96DB1}">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7AF9F1E7-8043-489A-899F-B39A2DB265DD}" type="pres">
      <dgm:prSet presAssocID="{DBE5C301-C651-4B64-BD67-E8DFDFE26778}" presName="text_3" presStyleLbl="node1" presStyleIdx="2" presStyleCnt="3">
        <dgm:presLayoutVars>
          <dgm:bulletEnabled val="1"/>
        </dgm:presLayoutVars>
      </dgm:prSet>
      <dgm:spPr/>
    </dgm:pt>
    <dgm:pt modelId="{0FB3683D-26AD-4734-823B-742476F81703}" type="pres">
      <dgm:prSet presAssocID="{DBE5C301-C651-4B64-BD67-E8DFDFE26778}" presName="accent_3" presStyleCnt="0"/>
      <dgm:spPr/>
    </dgm:pt>
    <dgm:pt modelId="{48B8BB81-C6A6-46B7-9794-A350F65244CF}" type="pres">
      <dgm:prSet presAssocID="{DBE5C301-C651-4B64-BD67-E8DFDFE26778}" presName="accentRepeatNode" presStyleLbl="solidFgAcc1" presStyleIdx="2" presStyleCnt="3"/>
      <dgm:spPr/>
    </dgm:pt>
  </dgm:ptLst>
  <dgm:cxnLst>
    <dgm:cxn modelId="{3332A400-E6C0-40E6-A78D-131856C96DB1}" srcId="{7E5AA53B-3EEE-4DE4-BB81-9044890C2946}" destId="{DBE5C301-C651-4B64-BD67-E8DFDFE26778}" srcOrd="2" destOrd="0" parTransId="{1769CD55-FF91-4CF7-8CB2-E3A6DAA87A05}" sibTransId="{3CA3D9D4-A9BA-4CD3-8061-2DC662498247}"/>
    <dgm:cxn modelId="{A11E3B12-1828-45A7-86C3-BB85832DF84D}" type="presOf" srcId="{CA077D98-8478-47EA-B6A9-99ACE60C64D4}" destId="{D79B43FC-100B-4A0D-A4D5-0D2D04B99064}" srcOrd="0" destOrd="0" presId="urn:microsoft.com/office/officeart/2008/layout/VerticalCurvedList"/>
    <dgm:cxn modelId="{6EF9603C-7E62-42BA-9161-B176F9FD617B}" type="presOf" srcId="{DBE5C301-C651-4B64-BD67-E8DFDFE26778}" destId="{7AF9F1E7-8043-489A-899F-B39A2DB265DD}"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12684848-F908-432F-917F-08C8095D5B38}" type="presParOf" srcId="{90561C55-3C6E-4D53-85E1-2C50BCDDA392}" destId="{7AF9F1E7-8043-489A-899F-B39A2DB265DD}" srcOrd="5" destOrd="0" presId="urn:microsoft.com/office/officeart/2008/layout/VerticalCurvedList"/>
    <dgm:cxn modelId="{4889B488-36F8-4AC5-9CD8-AE6E5F85586B}" type="presParOf" srcId="{90561C55-3C6E-4D53-85E1-2C50BCDDA392}" destId="{0FB3683D-26AD-4734-823B-742476F81703}" srcOrd="6" destOrd="0" presId="urn:microsoft.com/office/officeart/2008/layout/VerticalCurvedList"/>
    <dgm:cxn modelId="{0CAEFC02-E4D3-4F02-932F-6281E57D9F43}" type="presParOf" srcId="{0FB3683D-26AD-4734-823B-742476F81703}" destId="{48B8BB81-C6A6-46B7-9794-A350F65244C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kern="1200" dirty="0"/>
            <a:t>Mixed Reality Portal (Odyssey)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kern="1200" dirty="0"/>
            <a:t>Oculus App (Rift, Quest 1 &amp; 2)</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F9F1E7-8043-489A-899F-B39A2DB265DD}">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78740" rIns="78740" bIns="78740" numCol="1" spcCol="1270" anchor="ctr" anchorCtr="0">
          <a:noAutofit/>
        </a:bodyPr>
        <a:lstStyle/>
        <a:p>
          <a:pPr marL="0" lvl="0" indent="0" algn="l" defTabSz="1377950">
            <a:lnSpc>
              <a:spcPct val="100000"/>
            </a:lnSpc>
            <a:spcBef>
              <a:spcPct val="0"/>
            </a:spcBef>
            <a:spcAft>
              <a:spcPct val="35000"/>
            </a:spcAft>
            <a:buNone/>
          </a:pPr>
          <a:r>
            <a:rPr lang="en-US" sz="3100" kern="1200" dirty="0" err="1"/>
            <a:t>SteamVR</a:t>
          </a:r>
          <a:r>
            <a:rPr lang="en-US" sz="3100" kern="1200" dirty="0"/>
            <a:t> (</a:t>
          </a:r>
          <a:r>
            <a:rPr lang="en-US" sz="3100" kern="1200" dirty="0" err="1"/>
            <a:t>Vive</a:t>
          </a:r>
          <a:r>
            <a:rPr lang="en-US" sz="3100" kern="1200" dirty="0"/>
            <a:t>, Index)</a:t>
          </a:r>
        </a:p>
      </dsp:txBody>
      <dsp:txXfrm>
        <a:off x="496568" y="2494756"/>
        <a:ext cx="6310391" cy="712787"/>
      </dsp:txXfrm>
    </dsp:sp>
    <dsp:sp modelId="{48B8BB81-C6A6-46B7-9794-A350F65244C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10/19/2020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297981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69995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a:rPr>
              <a:t>Every Scene that uses the XR Interaction Toolkit needs at least one Interaction Manager to facilitate interaction between Interactors and </a:t>
            </a:r>
            <a:r>
              <a:rPr lang="en-US" b="0" i="0" dirty="0" err="1">
                <a:solidFill>
                  <a:srgbClr val="333333"/>
                </a:solidFill>
                <a:effectLst/>
                <a:latin typeface="Roboto"/>
              </a:rPr>
              <a:t>Interactables</a:t>
            </a:r>
            <a:r>
              <a:rPr lang="en-US" b="0" i="0" dirty="0">
                <a:solidFill>
                  <a:srgbClr val="333333"/>
                </a:solidFill>
                <a:effectLst/>
                <a:latin typeface="Roboto"/>
              </a:rPr>
              <a:t>. By default, Interactors and </a:t>
            </a:r>
            <a:r>
              <a:rPr lang="en-US" b="0" i="0" dirty="0" err="1">
                <a:solidFill>
                  <a:srgbClr val="333333"/>
                </a:solidFill>
                <a:effectLst/>
                <a:latin typeface="Roboto"/>
              </a:rPr>
              <a:t>Interactables</a:t>
            </a:r>
            <a:r>
              <a:rPr lang="en-US" b="0" i="0" dirty="0">
                <a:solidFill>
                  <a:srgbClr val="333333"/>
                </a:solidFill>
                <a:effectLst/>
                <a:latin typeface="Roboto"/>
              </a:rPr>
              <a:t> reference the first Interaction Manager they find in the Scene if you don’t specify one. You can also break up larger Scenes with multiple Managers or turn specific ones on and off to enable sets of interaction.</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4077588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67225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52568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410053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08222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30141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a:rPr>
              <a:t>“…Set of base Interactor and Interactable components, and an Interaction Manager that ties these two types of components together.”</a:t>
            </a:r>
          </a:p>
          <a:p>
            <a:r>
              <a:rPr lang="en-US" b="0" i="0" dirty="0">
                <a:solidFill>
                  <a:srgbClr val="333333"/>
                </a:solidFill>
                <a:effectLst/>
                <a:latin typeface="Roboto"/>
              </a:rPr>
              <a:t>Cross-platform XR Controller Input</a:t>
            </a:r>
          </a:p>
          <a:p>
            <a:r>
              <a:rPr lang="en-US" b="0" i="0" dirty="0">
                <a:solidFill>
                  <a:srgbClr val="333333"/>
                </a:solidFill>
                <a:effectLst/>
                <a:latin typeface="Roboto"/>
              </a:rPr>
              <a:t>Basic Object hover, select and grab</a:t>
            </a:r>
          </a:p>
          <a:p>
            <a:r>
              <a:rPr lang="en-US" b="0" i="0" dirty="0">
                <a:solidFill>
                  <a:srgbClr val="333333"/>
                </a:solidFill>
                <a:effectLst/>
                <a:latin typeface="Roboto"/>
              </a:rPr>
              <a:t>Haptic feedback </a:t>
            </a:r>
          </a:p>
          <a:p>
            <a:r>
              <a:rPr lang="en-US" b="0" i="0" dirty="0">
                <a:solidFill>
                  <a:srgbClr val="333333"/>
                </a:solidFill>
                <a:effectLst/>
                <a:latin typeface="Roboto"/>
              </a:rPr>
              <a:t>Visual feedback</a:t>
            </a:r>
          </a:p>
          <a:p>
            <a:r>
              <a:rPr lang="en-US" b="0" i="0" dirty="0">
                <a:solidFill>
                  <a:srgbClr val="333333"/>
                </a:solidFill>
                <a:effectLst/>
                <a:latin typeface="Roboto"/>
              </a:rPr>
              <a:t>Basic canvas UI interaction with XR Controllers</a:t>
            </a:r>
          </a:p>
          <a:p>
            <a:r>
              <a:rPr lang="en-US" b="0" i="0" dirty="0">
                <a:solidFill>
                  <a:srgbClr val="333333"/>
                </a:solidFill>
                <a:effectLst/>
                <a:latin typeface="Roboto"/>
              </a:rPr>
              <a:t>A VR camera rig for handling stationary and room-scale VR experiences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88716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microsoft.com/en-us/p/mixed-reality-portal/9ng1h8b3zc7m?activetab=pivot:overviewta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oculus.com/download_app/?id=15820769554070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store.steampowered.com/app/250820/SteamV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ValveSoftware/unity-xr-plugin"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unity3d.com/Packages/com.unity.xr.interaction.toolkit@0.9/manual/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Virtual reality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Application development and software prototyping, week 8</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Interaction toolkit</a:t>
            </a:r>
          </a:p>
        </p:txBody>
      </p:sp>
      <p:pic>
        <p:nvPicPr>
          <p:cNvPr id="5" name="Picture 4" descr="A picture containing text&#10;&#10;Description automatically generated">
            <a:extLst>
              <a:ext uri="{FF2B5EF4-FFF2-40B4-BE49-F238E27FC236}">
                <a16:creationId xmlns:a16="http://schemas.microsoft.com/office/drawing/2014/main" id="{89374978-54DF-4931-B941-6FBD716C0973}"/>
              </a:ext>
            </a:extLst>
          </p:cNvPr>
          <p:cNvPicPr>
            <a:picLocks noChangeAspect="1"/>
          </p:cNvPicPr>
          <p:nvPr/>
        </p:nvPicPr>
        <p:blipFill rotWithShape="1">
          <a:blip r:embed="rId3"/>
          <a:srcRect b="2657"/>
          <a:stretch/>
        </p:blipFill>
        <p:spPr>
          <a:xfrm>
            <a:off x="2519324" y="653745"/>
            <a:ext cx="6906589" cy="4488230"/>
          </a:xfrm>
          <a:prstGeom prst="rect">
            <a:avLst/>
          </a:prstGeom>
        </p:spPr>
      </p:pic>
    </p:spTree>
    <p:extLst>
      <p:ext uri="{BB962C8B-B14F-4D97-AF65-F5344CB8AC3E}">
        <p14:creationId xmlns:p14="http://schemas.microsoft.com/office/powerpoint/2010/main" val="396487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Interaction toolkit</a:t>
            </a:r>
          </a:p>
        </p:txBody>
      </p:sp>
      <p:pic>
        <p:nvPicPr>
          <p:cNvPr id="7" name="Picture 6" descr="Text&#10;&#10;Description automatically generated">
            <a:extLst>
              <a:ext uri="{FF2B5EF4-FFF2-40B4-BE49-F238E27FC236}">
                <a16:creationId xmlns:a16="http://schemas.microsoft.com/office/drawing/2014/main" id="{3978BB3E-F53C-4A48-AE03-2195C6F56B61}"/>
              </a:ext>
            </a:extLst>
          </p:cNvPr>
          <p:cNvPicPr>
            <a:picLocks noChangeAspect="1"/>
          </p:cNvPicPr>
          <p:nvPr/>
        </p:nvPicPr>
        <p:blipFill rotWithShape="1">
          <a:blip r:embed="rId3"/>
          <a:srcRect r="6420"/>
          <a:stretch/>
        </p:blipFill>
        <p:spPr>
          <a:xfrm>
            <a:off x="5343773" y="718759"/>
            <a:ext cx="6267035" cy="5420481"/>
          </a:xfrm>
          <a:prstGeom prst="rect">
            <a:avLst/>
          </a:prstGeom>
        </p:spPr>
      </p:pic>
      <p:sp>
        <p:nvSpPr>
          <p:cNvPr id="8" name="TextBox 7">
            <a:extLst>
              <a:ext uri="{FF2B5EF4-FFF2-40B4-BE49-F238E27FC236}">
                <a16:creationId xmlns:a16="http://schemas.microsoft.com/office/drawing/2014/main" id="{E025C008-A694-48CA-B30B-BC21A768B46E}"/>
              </a:ext>
            </a:extLst>
          </p:cNvPr>
          <p:cNvSpPr txBox="1"/>
          <p:nvPr/>
        </p:nvSpPr>
        <p:spPr>
          <a:xfrm>
            <a:off x="681135" y="877078"/>
            <a:ext cx="6102220" cy="461665"/>
          </a:xfrm>
          <a:prstGeom prst="rect">
            <a:avLst/>
          </a:prstGeom>
          <a:noFill/>
        </p:spPr>
        <p:txBody>
          <a:bodyPr wrap="square" rtlCol="0">
            <a:spAutoFit/>
          </a:bodyPr>
          <a:lstStyle/>
          <a:p>
            <a:r>
              <a:rPr lang="en-US" sz="2400" dirty="0"/>
              <a:t>XR INTERACTION TOOLKIT</a:t>
            </a:r>
          </a:p>
        </p:txBody>
      </p:sp>
      <p:sp>
        <p:nvSpPr>
          <p:cNvPr id="9" name="TextBox 8">
            <a:extLst>
              <a:ext uri="{FF2B5EF4-FFF2-40B4-BE49-F238E27FC236}">
                <a16:creationId xmlns:a16="http://schemas.microsoft.com/office/drawing/2014/main" id="{C62A413C-B7E1-41F6-9AF6-D3D397812455}"/>
              </a:ext>
            </a:extLst>
          </p:cNvPr>
          <p:cNvSpPr txBox="1"/>
          <p:nvPr/>
        </p:nvSpPr>
        <p:spPr>
          <a:xfrm>
            <a:off x="653144" y="1531360"/>
            <a:ext cx="3041779" cy="369332"/>
          </a:xfrm>
          <a:prstGeom prst="rect">
            <a:avLst/>
          </a:prstGeom>
          <a:noFill/>
        </p:spPr>
        <p:txBody>
          <a:bodyPr wrap="square" rtlCol="0">
            <a:spAutoFit/>
          </a:bodyPr>
          <a:lstStyle/>
          <a:p>
            <a:r>
              <a:rPr lang="en-US" dirty="0"/>
              <a:t>Window &gt; Package Manager</a:t>
            </a:r>
          </a:p>
        </p:txBody>
      </p:sp>
    </p:spTree>
    <p:extLst>
      <p:ext uri="{BB962C8B-B14F-4D97-AF65-F5344CB8AC3E}">
        <p14:creationId xmlns:p14="http://schemas.microsoft.com/office/powerpoint/2010/main" val="22651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Interaction toolkit</a:t>
            </a:r>
          </a:p>
        </p:txBody>
      </p:sp>
      <p:sp>
        <p:nvSpPr>
          <p:cNvPr id="8" name="TextBox 7">
            <a:extLst>
              <a:ext uri="{FF2B5EF4-FFF2-40B4-BE49-F238E27FC236}">
                <a16:creationId xmlns:a16="http://schemas.microsoft.com/office/drawing/2014/main" id="{E025C008-A694-48CA-B30B-BC21A768B46E}"/>
              </a:ext>
            </a:extLst>
          </p:cNvPr>
          <p:cNvSpPr txBox="1"/>
          <p:nvPr/>
        </p:nvSpPr>
        <p:spPr>
          <a:xfrm>
            <a:off x="681135" y="877078"/>
            <a:ext cx="6102220" cy="461665"/>
          </a:xfrm>
          <a:prstGeom prst="rect">
            <a:avLst/>
          </a:prstGeom>
          <a:noFill/>
        </p:spPr>
        <p:txBody>
          <a:bodyPr wrap="square" rtlCol="0">
            <a:spAutoFit/>
          </a:bodyPr>
          <a:lstStyle/>
          <a:p>
            <a:r>
              <a:rPr lang="en-US" sz="2400" dirty="0"/>
              <a:t>UNITY: XR SCENE</a:t>
            </a:r>
          </a:p>
        </p:txBody>
      </p:sp>
      <p:pic>
        <p:nvPicPr>
          <p:cNvPr id="3" name="Picture 2">
            <a:extLst>
              <a:ext uri="{FF2B5EF4-FFF2-40B4-BE49-F238E27FC236}">
                <a16:creationId xmlns:a16="http://schemas.microsoft.com/office/drawing/2014/main" id="{66D2277B-F760-44B2-8290-CBEB3395B3ED}"/>
              </a:ext>
            </a:extLst>
          </p:cNvPr>
          <p:cNvPicPr>
            <a:picLocks noChangeAspect="1"/>
          </p:cNvPicPr>
          <p:nvPr/>
        </p:nvPicPr>
        <p:blipFill>
          <a:blip r:embed="rId3"/>
          <a:stretch>
            <a:fillRect/>
          </a:stretch>
        </p:blipFill>
        <p:spPr>
          <a:xfrm>
            <a:off x="5881591" y="692942"/>
            <a:ext cx="5305813" cy="5472115"/>
          </a:xfrm>
          <a:prstGeom prst="rect">
            <a:avLst/>
          </a:prstGeom>
        </p:spPr>
      </p:pic>
      <p:pic>
        <p:nvPicPr>
          <p:cNvPr id="5" name="Picture 4" descr="Text&#10;&#10;Description automatically generated">
            <a:extLst>
              <a:ext uri="{FF2B5EF4-FFF2-40B4-BE49-F238E27FC236}">
                <a16:creationId xmlns:a16="http://schemas.microsoft.com/office/drawing/2014/main" id="{794340A6-83A3-410D-82DA-61FB680E63FC}"/>
              </a:ext>
            </a:extLst>
          </p:cNvPr>
          <p:cNvPicPr>
            <a:picLocks noChangeAspect="1"/>
          </p:cNvPicPr>
          <p:nvPr/>
        </p:nvPicPr>
        <p:blipFill>
          <a:blip r:embed="rId4"/>
          <a:stretch>
            <a:fillRect/>
          </a:stretch>
        </p:blipFill>
        <p:spPr>
          <a:xfrm>
            <a:off x="681135" y="1820026"/>
            <a:ext cx="3853544" cy="1610661"/>
          </a:xfrm>
          <a:prstGeom prst="rect">
            <a:avLst/>
          </a:prstGeom>
        </p:spPr>
      </p:pic>
    </p:spTree>
    <p:extLst>
      <p:ext uri="{BB962C8B-B14F-4D97-AF65-F5344CB8AC3E}">
        <p14:creationId xmlns:p14="http://schemas.microsoft.com/office/powerpoint/2010/main" val="377834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pjohnstone@ccsnh.edu</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Abstract purple background with optical fibers">
            <a:extLst>
              <a:ext uri="{FF2B5EF4-FFF2-40B4-BE49-F238E27FC236}">
                <a16:creationId xmlns:a16="http://schemas.microsoft.com/office/drawing/2014/main" id="{EA70616B-E344-4856-8DF9-707C26236613}"/>
              </a:ext>
            </a:extLst>
          </p:cNvPr>
          <p:cNvPicPr>
            <a:picLocks noChangeAspect="1"/>
          </p:cNvPicPr>
          <p:nvPr/>
        </p:nvPicPr>
        <p:blipFill>
          <a:blip r:embed="rId3"/>
          <a:srcRect t="3133" b="3133"/>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Setting up devices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53672344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HMD </a:t>
            </a:r>
            <a:r>
              <a:rPr lang="en-US" dirty="0" err="1">
                <a:solidFill>
                  <a:srgbClr val="FFFEFF"/>
                </a:solidFill>
              </a:rPr>
              <a:t>ODyssey</a:t>
            </a:r>
            <a:endParaRPr lang="en-US" dirty="0">
              <a:solidFill>
                <a:srgbClr val="FFFEFF"/>
              </a:solidFill>
            </a:endParaRPr>
          </a:p>
        </p:txBody>
      </p:sp>
      <p:pic>
        <p:nvPicPr>
          <p:cNvPr id="7" name="Picture 6" descr="A picture containing graphical user interface&#10;&#10;Description automatically generated">
            <a:extLst>
              <a:ext uri="{FF2B5EF4-FFF2-40B4-BE49-F238E27FC236}">
                <a16:creationId xmlns:a16="http://schemas.microsoft.com/office/drawing/2014/main" id="{F8EBE19A-67D6-44CC-B1F5-687BE994B699}"/>
              </a:ext>
            </a:extLst>
          </p:cNvPr>
          <p:cNvPicPr>
            <a:picLocks noChangeAspect="1"/>
          </p:cNvPicPr>
          <p:nvPr/>
        </p:nvPicPr>
        <p:blipFill>
          <a:blip r:embed="rId3"/>
          <a:stretch>
            <a:fillRect/>
          </a:stretch>
        </p:blipFill>
        <p:spPr>
          <a:xfrm>
            <a:off x="354563" y="807126"/>
            <a:ext cx="11038114" cy="1817799"/>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DFFF6E4-43D8-40DE-882B-B8D44F3D03D7}"/>
              </a:ext>
            </a:extLst>
          </p:cNvPr>
          <p:cNvSpPr txBox="1"/>
          <p:nvPr/>
        </p:nvSpPr>
        <p:spPr>
          <a:xfrm>
            <a:off x="4329787" y="3512689"/>
            <a:ext cx="3087665" cy="369332"/>
          </a:xfrm>
          <a:prstGeom prst="rect">
            <a:avLst/>
          </a:prstGeom>
          <a:noFill/>
        </p:spPr>
        <p:txBody>
          <a:bodyPr wrap="square" rtlCol="0">
            <a:spAutoFit/>
          </a:bodyPr>
          <a:lstStyle/>
          <a:p>
            <a:r>
              <a:rPr lang="en-US" dirty="0">
                <a:hlinkClick r:id="rId4"/>
              </a:rPr>
              <a:t>Download Mixed Reality Portal</a:t>
            </a:r>
            <a:endParaRPr lang="en-US" dirty="0"/>
          </a:p>
        </p:txBody>
      </p:sp>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Rift, Rift s, Quest, quest 2</a:t>
            </a:r>
          </a:p>
        </p:txBody>
      </p:sp>
      <p:sp>
        <p:nvSpPr>
          <p:cNvPr id="8" name="TextBox 7">
            <a:extLst>
              <a:ext uri="{FF2B5EF4-FFF2-40B4-BE49-F238E27FC236}">
                <a16:creationId xmlns:a16="http://schemas.microsoft.com/office/drawing/2014/main" id="{BDFFF6E4-43D8-40DE-882B-B8D44F3D03D7}"/>
              </a:ext>
            </a:extLst>
          </p:cNvPr>
          <p:cNvSpPr txBox="1"/>
          <p:nvPr/>
        </p:nvSpPr>
        <p:spPr>
          <a:xfrm>
            <a:off x="4329787" y="3512689"/>
            <a:ext cx="3087665" cy="369332"/>
          </a:xfrm>
          <a:prstGeom prst="rect">
            <a:avLst/>
          </a:prstGeom>
          <a:noFill/>
        </p:spPr>
        <p:txBody>
          <a:bodyPr wrap="square" rtlCol="0">
            <a:spAutoFit/>
          </a:bodyPr>
          <a:lstStyle/>
          <a:p>
            <a:pPr algn="ctr"/>
            <a:r>
              <a:rPr lang="en-US" dirty="0">
                <a:hlinkClick r:id="rId3"/>
              </a:rPr>
              <a:t>Download Oculus App</a:t>
            </a:r>
            <a:endParaRPr lang="en-US" dirty="0"/>
          </a:p>
        </p:txBody>
      </p:sp>
      <p:pic>
        <p:nvPicPr>
          <p:cNvPr id="6" name="Picture 5" descr="A picture containing logo&#10;&#10;Description automatically generated">
            <a:extLst>
              <a:ext uri="{FF2B5EF4-FFF2-40B4-BE49-F238E27FC236}">
                <a16:creationId xmlns:a16="http://schemas.microsoft.com/office/drawing/2014/main" id="{54E99B85-2CD5-4BB7-A997-31A708263511}"/>
              </a:ext>
            </a:extLst>
          </p:cNvPr>
          <p:cNvPicPr>
            <a:picLocks noChangeAspect="1"/>
          </p:cNvPicPr>
          <p:nvPr/>
        </p:nvPicPr>
        <p:blipFill>
          <a:blip r:embed="rId4"/>
          <a:stretch>
            <a:fillRect/>
          </a:stretch>
        </p:blipFill>
        <p:spPr>
          <a:xfrm>
            <a:off x="373224" y="769795"/>
            <a:ext cx="6270171" cy="2227217"/>
          </a:xfrm>
          <a:prstGeom prst="rect">
            <a:avLst/>
          </a:prstGeom>
        </p:spPr>
      </p:pic>
    </p:spTree>
    <p:extLst>
      <p:ext uri="{BB962C8B-B14F-4D97-AF65-F5344CB8AC3E}">
        <p14:creationId xmlns:p14="http://schemas.microsoft.com/office/powerpoint/2010/main" val="311305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err="1">
                <a:solidFill>
                  <a:srgbClr val="FFFEFF"/>
                </a:solidFill>
              </a:rPr>
              <a:t>Vive</a:t>
            </a:r>
            <a:r>
              <a:rPr lang="en-US" dirty="0">
                <a:solidFill>
                  <a:srgbClr val="FFFEFF"/>
                </a:solidFill>
              </a:rPr>
              <a:t>, index</a:t>
            </a:r>
          </a:p>
        </p:txBody>
      </p:sp>
      <p:sp>
        <p:nvSpPr>
          <p:cNvPr id="8" name="TextBox 7">
            <a:extLst>
              <a:ext uri="{FF2B5EF4-FFF2-40B4-BE49-F238E27FC236}">
                <a16:creationId xmlns:a16="http://schemas.microsoft.com/office/drawing/2014/main" id="{BDFFF6E4-43D8-40DE-882B-B8D44F3D03D7}"/>
              </a:ext>
            </a:extLst>
          </p:cNvPr>
          <p:cNvSpPr txBox="1"/>
          <p:nvPr/>
        </p:nvSpPr>
        <p:spPr>
          <a:xfrm>
            <a:off x="4329787" y="3512689"/>
            <a:ext cx="3087665" cy="369332"/>
          </a:xfrm>
          <a:prstGeom prst="rect">
            <a:avLst/>
          </a:prstGeom>
          <a:noFill/>
        </p:spPr>
        <p:txBody>
          <a:bodyPr wrap="square" rtlCol="0">
            <a:spAutoFit/>
          </a:bodyPr>
          <a:lstStyle/>
          <a:p>
            <a:pPr algn="ctr"/>
            <a:r>
              <a:rPr lang="en-US" dirty="0">
                <a:hlinkClick r:id="rId3"/>
              </a:rPr>
              <a:t>Download </a:t>
            </a:r>
            <a:r>
              <a:rPr lang="en-US" dirty="0" err="1">
                <a:hlinkClick r:id="rId3"/>
              </a:rPr>
              <a:t>SteamVR</a:t>
            </a: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FAB563ED-D8C4-47EF-A1E6-3763A799B7AE}"/>
              </a:ext>
            </a:extLst>
          </p:cNvPr>
          <p:cNvPicPr>
            <a:picLocks noChangeAspect="1"/>
          </p:cNvPicPr>
          <p:nvPr/>
        </p:nvPicPr>
        <p:blipFill>
          <a:blip r:embed="rId4"/>
          <a:stretch>
            <a:fillRect/>
          </a:stretch>
        </p:blipFill>
        <p:spPr>
          <a:xfrm>
            <a:off x="581192" y="874643"/>
            <a:ext cx="4563112" cy="2386346"/>
          </a:xfrm>
          <a:prstGeom prst="rect">
            <a:avLst/>
          </a:prstGeom>
        </p:spPr>
      </p:pic>
      <p:sp>
        <p:nvSpPr>
          <p:cNvPr id="3" name="TextBox 2">
            <a:extLst>
              <a:ext uri="{FF2B5EF4-FFF2-40B4-BE49-F238E27FC236}">
                <a16:creationId xmlns:a16="http://schemas.microsoft.com/office/drawing/2014/main" id="{0ACF79BE-9EEE-4E72-A3D1-42C1F30EEAC2}"/>
              </a:ext>
            </a:extLst>
          </p:cNvPr>
          <p:cNvSpPr txBox="1"/>
          <p:nvPr/>
        </p:nvSpPr>
        <p:spPr>
          <a:xfrm>
            <a:off x="4562669" y="3882021"/>
            <a:ext cx="3760237" cy="369332"/>
          </a:xfrm>
          <a:prstGeom prst="rect">
            <a:avLst/>
          </a:prstGeom>
          <a:noFill/>
        </p:spPr>
        <p:txBody>
          <a:bodyPr wrap="square" rtlCol="0">
            <a:spAutoFit/>
          </a:bodyPr>
          <a:lstStyle/>
          <a:p>
            <a:r>
              <a:rPr lang="en-US" dirty="0">
                <a:hlinkClick r:id="rId5"/>
              </a:rPr>
              <a:t>Probably Need Valve’s Open VR</a:t>
            </a:r>
            <a:endParaRPr lang="en-US" dirty="0"/>
          </a:p>
        </p:txBody>
      </p:sp>
    </p:spTree>
    <p:extLst>
      <p:ext uri="{BB962C8B-B14F-4D97-AF65-F5344CB8AC3E}">
        <p14:creationId xmlns:p14="http://schemas.microsoft.com/office/powerpoint/2010/main" val="317684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Diagram, timeline&#10;&#10;Description automatically generated">
            <a:extLst>
              <a:ext uri="{FF2B5EF4-FFF2-40B4-BE49-F238E27FC236}">
                <a16:creationId xmlns:a16="http://schemas.microsoft.com/office/drawing/2014/main" id="{0B8101F7-00E1-4EFF-835A-A421E512F80C}"/>
              </a:ext>
            </a:extLst>
          </p:cNvPr>
          <p:cNvPicPr>
            <a:picLocks noChangeAspect="1"/>
          </p:cNvPicPr>
          <p:nvPr/>
        </p:nvPicPr>
        <p:blipFill>
          <a:blip r:embed="rId3"/>
          <a:stretch>
            <a:fillRect/>
          </a:stretch>
        </p:blipFill>
        <p:spPr>
          <a:xfrm>
            <a:off x="2064760" y="630987"/>
            <a:ext cx="8062480" cy="5596025"/>
          </a:xfrm>
          <a:prstGeom prst="rect">
            <a:avLst/>
          </a:prstGeom>
        </p:spPr>
      </p:pic>
    </p:spTree>
    <p:extLst>
      <p:ext uri="{BB962C8B-B14F-4D97-AF65-F5344CB8AC3E}">
        <p14:creationId xmlns:p14="http://schemas.microsoft.com/office/powerpoint/2010/main" val="263123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Plugin Management</a:t>
            </a:r>
          </a:p>
        </p:txBody>
      </p:sp>
      <p:sp>
        <p:nvSpPr>
          <p:cNvPr id="3" name="TextBox 2">
            <a:extLst>
              <a:ext uri="{FF2B5EF4-FFF2-40B4-BE49-F238E27FC236}">
                <a16:creationId xmlns:a16="http://schemas.microsoft.com/office/drawing/2014/main" id="{36C3803C-F0BC-41A9-8C5D-B417227F1BD8}"/>
              </a:ext>
            </a:extLst>
          </p:cNvPr>
          <p:cNvSpPr txBox="1"/>
          <p:nvPr/>
        </p:nvSpPr>
        <p:spPr>
          <a:xfrm>
            <a:off x="681135" y="877078"/>
            <a:ext cx="6102220" cy="461665"/>
          </a:xfrm>
          <a:prstGeom prst="rect">
            <a:avLst/>
          </a:prstGeom>
          <a:noFill/>
        </p:spPr>
        <p:txBody>
          <a:bodyPr wrap="square" rtlCol="0">
            <a:spAutoFit/>
          </a:bodyPr>
          <a:lstStyle/>
          <a:p>
            <a:r>
              <a:rPr lang="en-US" sz="2400" dirty="0"/>
              <a:t>INSTALLATION</a:t>
            </a:r>
          </a:p>
        </p:txBody>
      </p:sp>
      <p:pic>
        <p:nvPicPr>
          <p:cNvPr id="6" name="Picture 5" descr="Graphical user interface, text&#10;&#10;Description automatically generated">
            <a:extLst>
              <a:ext uri="{FF2B5EF4-FFF2-40B4-BE49-F238E27FC236}">
                <a16:creationId xmlns:a16="http://schemas.microsoft.com/office/drawing/2014/main" id="{F6F407BA-F987-4C2F-878D-5D202B448011}"/>
              </a:ext>
            </a:extLst>
          </p:cNvPr>
          <p:cNvPicPr>
            <a:picLocks noChangeAspect="1"/>
          </p:cNvPicPr>
          <p:nvPr/>
        </p:nvPicPr>
        <p:blipFill>
          <a:blip r:embed="rId3"/>
          <a:stretch>
            <a:fillRect/>
          </a:stretch>
        </p:blipFill>
        <p:spPr>
          <a:xfrm>
            <a:off x="5006311" y="737812"/>
            <a:ext cx="6668431" cy="5382376"/>
          </a:xfrm>
          <a:prstGeom prst="rect">
            <a:avLst/>
          </a:prstGeom>
        </p:spPr>
      </p:pic>
      <p:sp>
        <p:nvSpPr>
          <p:cNvPr id="7" name="TextBox 6">
            <a:extLst>
              <a:ext uri="{FF2B5EF4-FFF2-40B4-BE49-F238E27FC236}">
                <a16:creationId xmlns:a16="http://schemas.microsoft.com/office/drawing/2014/main" id="{D2668012-B292-4CE6-B620-BAF5FDCD98BE}"/>
              </a:ext>
            </a:extLst>
          </p:cNvPr>
          <p:cNvSpPr txBox="1"/>
          <p:nvPr/>
        </p:nvSpPr>
        <p:spPr>
          <a:xfrm>
            <a:off x="653144" y="1531360"/>
            <a:ext cx="3041779" cy="369332"/>
          </a:xfrm>
          <a:prstGeom prst="rect">
            <a:avLst/>
          </a:prstGeom>
          <a:noFill/>
        </p:spPr>
        <p:txBody>
          <a:bodyPr wrap="square" rtlCol="0">
            <a:spAutoFit/>
          </a:bodyPr>
          <a:lstStyle/>
          <a:p>
            <a:r>
              <a:rPr lang="en-US" dirty="0"/>
              <a:t>Window &gt; Package Manager</a:t>
            </a:r>
          </a:p>
        </p:txBody>
      </p:sp>
    </p:spTree>
    <p:extLst>
      <p:ext uri="{BB962C8B-B14F-4D97-AF65-F5344CB8AC3E}">
        <p14:creationId xmlns:p14="http://schemas.microsoft.com/office/powerpoint/2010/main" val="225900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Plugin Management</a:t>
            </a:r>
          </a:p>
        </p:txBody>
      </p:sp>
      <p:sp>
        <p:nvSpPr>
          <p:cNvPr id="3" name="TextBox 2">
            <a:extLst>
              <a:ext uri="{FF2B5EF4-FFF2-40B4-BE49-F238E27FC236}">
                <a16:creationId xmlns:a16="http://schemas.microsoft.com/office/drawing/2014/main" id="{36C3803C-F0BC-41A9-8C5D-B417227F1BD8}"/>
              </a:ext>
            </a:extLst>
          </p:cNvPr>
          <p:cNvSpPr txBox="1"/>
          <p:nvPr/>
        </p:nvSpPr>
        <p:spPr>
          <a:xfrm>
            <a:off x="681135" y="877078"/>
            <a:ext cx="6102220" cy="461665"/>
          </a:xfrm>
          <a:prstGeom prst="rect">
            <a:avLst/>
          </a:prstGeom>
          <a:noFill/>
        </p:spPr>
        <p:txBody>
          <a:bodyPr wrap="square" rtlCol="0">
            <a:spAutoFit/>
          </a:bodyPr>
          <a:lstStyle/>
          <a:p>
            <a:r>
              <a:rPr lang="en-US" sz="2400" dirty="0"/>
              <a:t>INSTALLATION</a:t>
            </a:r>
          </a:p>
        </p:txBody>
      </p:sp>
      <p:sp>
        <p:nvSpPr>
          <p:cNvPr id="7" name="TextBox 6">
            <a:extLst>
              <a:ext uri="{FF2B5EF4-FFF2-40B4-BE49-F238E27FC236}">
                <a16:creationId xmlns:a16="http://schemas.microsoft.com/office/drawing/2014/main" id="{D2668012-B292-4CE6-B620-BAF5FDCD98BE}"/>
              </a:ext>
            </a:extLst>
          </p:cNvPr>
          <p:cNvSpPr txBox="1"/>
          <p:nvPr/>
        </p:nvSpPr>
        <p:spPr>
          <a:xfrm>
            <a:off x="653144" y="1531360"/>
            <a:ext cx="3041779" cy="369332"/>
          </a:xfrm>
          <a:prstGeom prst="rect">
            <a:avLst/>
          </a:prstGeom>
          <a:noFill/>
        </p:spPr>
        <p:txBody>
          <a:bodyPr wrap="square" rtlCol="0">
            <a:spAutoFit/>
          </a:bodyPr>
          <a:lstStyle/>
          <a:p>
            <a:r>
              <a:rPr lang="en-US" dirty="0"/>
              <a:t>Edit &gt; Project Settings</a:t>
            </a:r>
          </a:p>
        </p:txBody>
      </p:sp>
      <p:pic>
        <p:nvPicPr>
          <p:cNvPr id="5" name="Picture 4" descr="Graphical user interface, text, application&#10;&#10;Description automatically generated">
            <a:extLst>
              <a:ext uri="{FF2B5EF4-FFF2-40B4-BE49-F238E27FC236}">
                <a16:creationId xmlns:a16="http://schemas.microsoft.com/office/drawing/2014/main" id="{64761893-A2B1-4BCD-9B4F-0D924A0938EA}"/>
              </a:ext>
            </a:extLst>
          </p:cNvPr>
          <p:cNvPicPr>
            <a:picLocks noChangeAspect="1"/>
          </p:cNvPicPr>
          <p:nvPr/>
        </p:nvPicPr>
        <p:blipFill>
          <a:blip r:embed="rId3"/>
          <a:stretch>
            <a:fillRect/>
          </a:stretch>
        </p:blipFill>
        <p:spPr>
          <a:xfrm>
            <a:off x="4456535" y="1338743"/>
            <a:ext cx="7154273" cy="3315163"/>
          </a:xfrm>
          <a:prstGeom prst="rect">
            <a:avLst/>
          </a:prstGeom>
        </p:spPr>
      </p:pic>
    </p:spTree>
    <p:extLst>
      <p:ext uri="{BB962C8B-B14F-4D97-AF65-F5344CB8AC3E}">
        <p14:creationId xmlns:p14="http://schemas.microsoft.com/office/powerpoint/2010/main" val="214062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XR Interaction toolkit</a:t>
            </a:r>
          </a:p>
        </p:txBody>
      </p:sp>
      <p:sp>
        <p:nvSpPr>
          <p:cNvPr id="3" name="TextBox 2">
            <a:extLst>
              <a:ext uri="{FF2B5EF4-FFF2-40B4-BE49-F238E27FC236}">
                <a16:creationId xmlns:a16="http://schemas.microsoft.com/office/drawing/2014/main" id="{29B415F2-2559-4B92-AC9E-F18D149E2F4C}"/>
              </a:ext>
            </a:extLst>
          </p:cNvPr>
          <p:cNvSpPr txBox="1"/>
          <p:nvPr/>
        </p:nvSpPr>
        <p:spPr>
          <a:xfrm>
            <a:off x="681135" y="1288093"/>
            <a:ext cx="3238151" cy="369332"/>
          </a:xfrm>
          <a:prstGeom prst="rect">
            <a:avLst/>
          </a:prstGeom>
          <a:noFill/>
        </p:spPr>
        <p:txBody>
          <a:bodyPr wrap="square" rtlCol="0">
            <a:spAutoFit/>
          </a:bodyPr>
          <a:lstStyle/>
          <a:p>
            <a:r>
              <a:rPr lang="en-US" dirty="0">
                <a:hlinkClick r:id="rId3"/>
              </a:rPr>
              <a:t>Link: XR Interaction Toolkit</a:t>
            </a:r>
            <a:endParaRPr lang="en-US" dirty="0"/>
          </a:p>
        </p:txBody>
      </p:sp>
      <p:sp>
        <p:nvSpPr>
          <p:cNvPr id="10" name="Rectangle: Rounded Corners 9">
            <a:extLst>
              <a:ext uri="{FF2B5EF4-FFF2-40B4-BE49-F238E27FC236}">
                <a16:creationId xmlns:a16="http://schemas.microsoft.com/office/drawing/2014/main" id="{25975EB3-5650-42D2-8E41-E6604B4813CC}"/>
              </a:ext>
            </a:extLst>
          </p:cNvPr>
          <p:cNvSpPr/>
          <p:nvPr/>
        </p:nvSpPr>
        <p:spPr>
          <a:xfrm>
            <a:off x="4186107" y="1716026"/>
            <a:ext cx="2869034" cy="1258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INTERACTION MANAGER</a:t>
            </a:r>
          </a:p>
        </p:txBody>
      </p:sp>
      <p:sp>
        <p:nvSpPr>
          <p:cNvPr id="11" name="Rectangle: Rounded Corners 10">
            <a:extLst>
              <a:ext uri="{FF2B5EF4-FFF2-40B4-BE49-F238E27FC236}">
                <a16:creationId xmlns:a16="http://schemas.microsoft.com/office/drawing/2014/main" id="{0D0A9B95-57C9-4908-9FD9-13806E41DE5F}"/>
              </a:ext>
            </a:extLst>
          </p:cNvPr>
          <p:cNvSpPr/>
          <p:nvPr/>
        </p:nvSpPr>
        <p:spPr>
          <a:xfrm>
            <a:off x="6560190" y="3408840"/>
            <a:ext cx="2869034" cy="9479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Interactable</a:t>
            </a:r>
          </a:p>
        </p:txBody>
      </p:sp>
      <p:sp>
        <p:nvSpPr>
          <p:cNvPr id="12" name="Rectangle: Rounded Corners 11">
            <a:extLst>
              <a:ext uri="{FF2B5EF4-FFF2-40B4-BE49-F238E27FC236}">
                <a16:creationId xmlns:a16="http://schemas.microsoft.com/office/drawing/2014/main" id="{2B971346-59E7-4F3E-A8F0-F7076BA90EEB}"/>
              </a:ext>
            </a:extLst>
          </p:cNvPr>
          <p:cNvSpPr/>
          <p:nvPr/>
        </p:nvSpPr>
        <p:spPr>
          <a:xfrm>
            <a:off x="1997978" y="3409170"/>
            <a:ext cx="2869034" cy="9479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Interactor</a:t>
            </a:r>
          </a:p>
        </p:txBody>
      </p:sp>
      <p:cxnSp>
        <p:nvCxnSpPr>
          <p:cNvPr id="15" name="Straight Arrow Connector 14">
            <a:extLst>
              <a:ext uri="{FF2B5EF4-FFF2-40B4-BE49-F238E27FC236}">
                <a16:creationId xmlns:a16="http://schemas.microsoft.com/office/drawing/2014/main" id="{00CC7E3D-426B-4F12-98DB-884506D511FE}"/>
              </a:ext>
            </a:extLst>
          </p:cNvPr>
          <p:cNvCxnSpPr>
            <a:stCxn id="12" idx="3"/>
            <a:endCxn id="11" idx="1"/>
          </p:cNvCxnSpPr>
          <p:nvPr/>
        </p:nvCxnSpPr>
        <p:spPr>
          <a:xfrm flipV="1">
            <a:off x="4867012" y="3882818"/>
            <a:ext cx="1693178" cy="3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A6E7FD-17E5-4C36-98A9-9EDE014CEB86}"/>
              </a:ext>
            </a:extLst>
          </p:cNvPr>
          <p:cNvCxnSpPr>
            <a:endCxn id="10" idx="1"/>
          </p:cNvCxnSpPr>
          <p:nvPr/>
        </p:nvCxnSpPr>
        <p:spPr>
          <a:xfrm flipV="1">
            <a:off x="3432495" y="2345440"/>
            <a:ext cx="753612" cy="10019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087B3E-547E-46C3-B627-6ED8C9885242}"/>
              </a:ext>
            </a:extLst>
          </p:cNvPr>
          <p:cNvCxnSpPr>
            <a:stCxn id="11" idx="0"/>
            <a:endCxn id="10" idx="3"/>
          </p:cNvCxnSpPr>
          <p:nvPr/>
        </p:nvCxnSpPr>
        <p:spPr>
          <a:xfrm flipH="1" flipV="1">
            <a:off x="7055141" y="2345440"/>
            <a:ext cx="939566" cy="1063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F499B6B-D2C9-478B-A3C0-1F8C1855D13E}"/>
              </a:ext>
            </a:extLst>
          </p:cNvPr>
          <p:cNvSpPr txBox="1"/>
          <p:nvPr/>
        </p:nvSpPr>
        <p:spPr>
          <a:xfrm>
            <a:off x="681135" y="877078"/>
            <a:ext cx="6102220" cy="461665"/>
          </a:xfrm>
          <a:prstGeom prst="rect">
            <a:avLst/>
          </a:prstGeom>
          <a:noFill/>
        </p:spPr>
        <p:txBody>
          <a:bodyPr wrap="square" rtlCol="0">
            <a:spAutoFit/>
          </a:bodyPr>
          <a:lstStyle/>
          <a:p>
            <a:r>
              <a:rPr lang="en-US" sz="2400" dirty="0"/>
              <a:t>XR INTERACTION TOOLKIT</a:t>
            </a:r>
          </a:p>
        </p:txBody>
      </p:sp>
    </p:spTree>
    <p:extLst>
      <p:ext uri="{BB962C8B-B14F-4D97-AF65-F5344CB8AC3E}">
        <p14:creationId xmlns:p14="http://schemas.microsoft.com/office/powerpoint/2010/main" val="36492696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494</TotalTime>
  <Words>257</Words>
  <Application>Microsoft Office PowerPoint</Application>
  <PresentationFormat>Widescreen</PresentationFormat>
  <Paragraphs>54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Gill Sans MT</vt:lpstr>
      <vt:lpstr>Roboto</vt:lpstr>
      <vt:lpstr>Wingdings 2</vt:lpstr>
      <vt:lpstr>Dividend</vt:lpstr>
      <vt:lpstr>Virtual reality</vt:lpstr>
      <vt:lpstr>Setting up devices</vt:lpstr>
      <vt:lpstr>HMD ODyssey</vt:lpstr>
      <vt:lpstr>Rift, Rift s, Quest, quest 2</vt:lpstr>
      <vt:lpstr>Vive, index</vt:lpstr>
      <vt:lpstr>PowerPoint Presentation</vt:lpstr>
      <vt:lpstr>XR Plugin Management</vt:lpstr>
      <vt:lpstr>XR Plugin Management</vt:lpstr>
      <vt:lpstr>XR Interaction toolkit</vt:lpstr>
      <vt:lpstr>XR Interaction toolkit</vt:lpstr>
      <vt:lpstr>XR Interaction toolkit</vt:lpstr>
      <vt:lpstr>XR Interaction toolkit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dc:title>
  <dc:creator>Parker Johnstone</dc:creator>
  <cp:lastModifiedBy>Parker Johnstone</cp:lastModifiedBy>
  <cp:revision>13</cp:revision>
  <dcterms:created xsi:type="dcterms:W3CDTF">2020-10-16T22:59:59Z</dcterms:created>
  <dcterms:modified xsi:type="dcterms:W3CDTF">2020-10-19T17:57:35Z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