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94" r:id="rId5"/>
    <p:sldId id="295" r:id="rId6"/>
    <p:sldId id="296" r:id="rId7"/>
    <p:sldId id="290" r:id="rId8"/>
    <p:sldId id="297" r:id="rId9"/>
    <p:sldId id="300" r:id="rId10"/>
    <p:sldId id="298" r:id="rId11"/>
    <p:sldId id="301" r:id="rId12"/>
    <p:sldId id="277" r:id="rId13"/>
    <p:sldId id="276" r:id="rId14"/>
    <p:sldId id="302" r:id="rId1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9FC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26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16.04.2023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16.04.2023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968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492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58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 dirty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 dirty="0"/>
              <a:t>Kliknij ikonę, aby dodać grafikę </a:t>
            </a:r>
            <a:r>
              <a:rPr lang="pl-PL" noProof="0" dirty="0" err="1"/>
              <a:t>SmartArt</a:t>
            </a:r>
            <a:endParaRPr lang="pl-PL" noProof="0" dirty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 dirty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 dirty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 dirty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 dirty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 dirty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 dirty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DAED434F-E333-AA68-3CB4-BBB199324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By CodeCrafters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2E3367-CBC1-C986-3E54-F1C658DBF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103" y="4339771"/>
            <a:ext cx="6262415" cy="124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0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312228" cy="1524735"/>
          </a:xfrm>
        </p:spPr>
        <p:txBody>
          <a:bodyPr rtlCol="0"/>
          <a:lstStyle/>
          <a:p>
            <a:pPr rtl="0"/>
            <a:r>
              <a:rPr lang="pl-PL" dirty="0"/>
              <a:t>DZIĘKUJEMY za uwagę ^͜^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972" y="3218221"/>
            <a:ext cx="4179570" cy="998617"/>
          </a:xfrm>
        </p:spPr>
        <p:txBody>
          <a:bodyPr numCol="2" rtlCol="0">
            <a:normAutofit/>
          </a:bodyPr>
          <a:lstStyle/>
          <a:p>
            <a:pPr rtl="0"/>
            <a:r>
              <a:rPr lang="pl-PL" dirty="0"/>
              <a:t>KAMIL KORDECKI</a:t>
            </a:r>
          </a:p>
          <a:p>
            <a:pPr rtl="0"/>
            <a:r>
              <a:rPr lang="pl-PL" dirty="0"/>
              <a:t>BARTEK SOSIN</a:t>
            </a:r>
          </a:p>
          <a:p>
            <a:pPr rtl="0"/>
            <a:r>
              <a:rPr lang="pl-PL" dirty="0"/>
              <a:t>JAKUB LATAWIEC</a:t>
            </a:r>
          </a:p>
          <a:p>
            <a:pPr rtl="0"/>
            <a:r>
              <a:rPr lang="pl-PL" dirty="0"/>
              <a:t>DARIUSZ HOMA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l-PL" dirty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pl-PL" dirty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475FBE4-A908-AB1C-D89D-98355942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0" y="2487408"/>
            <a:ext cx="9456420" cy="18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8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F418FB26-C35D-B3D7-49B9-DC0FB5C5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44" y="39958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pl-PL" dirty="0"/>
              <a:t>Magazyny mogą mieć powierzchnię nawet 90000m^2 </a:t>
            </a:r>
          </a:p>
        </p:txBody>
      </p:sp>
      <p:sp>
        <p:nvSpPr>
          <p:cNvPr id="15" name="Symbol zastępczy tekstu 14">
            <a:extLst>
              <a:ext uri="{FF2B5EF4-FFF2-40B4-BE49-F238E27FC236}">
                <a16:creationId xmlns:a16="http://schemas.microsoft.com/office/drawing/2014/main" id="{2F60583D-1590-085C-118A-31790FD7A5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6515" y="78758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To Więcej 12 boisk piłkarskich.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4FA05F-1B25-7E01-526F-F546D0A4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/>
              <a:t>20XX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B8BE99-EE51-9D90-359B-FED044EA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 dirty="0"/>
              <a:t>OPTIMA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DA40FC-D39E-CB15-8EC5-DB440874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/>
              <a:t>2</a:t>
            </a:fld>
            <a:endParaRPr lang="pl-PL" noProof="0" dirty="0"/>
          </a:p>
        </p:txBody>
      </p:sp>
      <p:pic>
        <p:nvPicPr>
          <p:cNvPr id="2050" name="Picture 2" descr="kolorowanka Boisko | ladnekolorowanki.pl">
            <a:extLst>
              <a:ext uri="{FF2B5EF4-FFF2-40B4-BE49-F238E27FC236}">
                <a16:creationId xmlns:a16="http://schemas.microsoft.com/office/drawing/2014/main" id="{B0A29A70-753D-E493-D281-6045DAE7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1058974" y="712918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olorowanka Boisko | ladnekolorowanki.pl">
            <a:extLst>
              <a:ext uri="{FF2B5EF4-FFF2-40B4-BE49-F238E27FC236}">
                <a16:creationId xmlns:a16="http://schemas.microsoft.com/office/drawing/2014/main" id="{AD1FDED1-9AFE-4103-854C-AB443A05D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3862499" y="712918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olorowanka Boisko | ladnekolorowanki.pl">
            <a:extLst>
              <a:ext uri="{FF2B5EF4-FFF2-40B4-BE49-F238E27FC236}">
                <a16:creationId xmlns:a16="http://schemas.microsoft.com/office/drawing/2014/main" id="{FAB63CFE-305E-1553-A015-3D4DC2F65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6666024" y="712917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olorowanka Boisko | ladnekolorowanki.pl">
            <a:extLst>
              <a:ext uri="{FF2B5EF4-FFF2-40B4-BE49-F238E27FC236}">
                <a16:creationId xmlns:a16="http://schemas.microsoft.com/office/drawing/2014/main" id="{D206CC94-E748-AB46-770C-A27BAB9DE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9469549" y="712917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olorowanka Boisko | ladnekolorowanki.pl">
            <a:extLst>
              <a:ext uri="{FF2B5EF4-FFF2-40B4-BE49-F238E27FC236}">
                <a16:creationId xmlns:a16="http://schemas.microsoft.com/office/drawing/2014/main" id="{784DB6E2-5A80-53D5-9438-20B13E584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1058974" y="2351422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olorowanka Boisko | ladnekolorowanki.pl">
            <a:extLst>
              <a:ext uri="{FF2B5EF4-FFF2-40B4-BE49-F238E27FC236}">
                <a16:creationId xmlns:a16="http://schemas.microsoft.com/office/drawing/2014/main" id="{5296D741-9F0C-AFB1-4464-5F18C4319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3862499" y="2351422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olorowanka Boisko | ladnekolorowanki.pl">
            <a:extLst>
              <a:ext uri="{FF2B5EF4-FFF2-40B4-BE49-F238E27FC236}">
                <a16:creationId xmlns:a16="http://schemas.microsoft.com/office/drawing/2014/main" id="{9B3976DB-470A-BCB6-881E-B48B13784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6666024" y="2351421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olorowanka Boisko | ladnekolorowanki.pl">
            <a:extLst>
              <a:ext uri="{FF2B5EF4-FFF2-40B4-BE49-F238E27FC236}">
                <a16:creationId xmlns:a16="http://schemas.microsoft.com/office/drawing/2014/main" id="{C071B741-A4F1-3191-F7A6-A084A4A58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9469549" y="2351421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olorowanka Boisko | ladnekolorowanki.pl">
            <a:extLst>
              <a:ext uri="{FF2B5EF4-FFF2-40B4-BE49-F238E27FC236}">
                <a16:creationId xmlns:a16="http://schemas.microsoft.com/office/drawing/2014/main" id="{87AE9785-C502-F20A-0F11-BFD253E07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1058974" y="3966302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olorowanka Boisko | ladnekolorowanki.pl">
            <a:extLst>
              <a:ext uri="{FF2B5EF4-FFF2-40B4-BE49-F238E27FC236}">
                <a16:creationId xmlns:a16="http://schemas.microsoft.com/office/drawing/2014/main" id="{AAFC5D51-ACDA-3023-170F-E8F369288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3862499" y="3966302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kolorowanka Boisko | ladnekolorowanki.pl">
            <a:extLst>
              <a:ext uri="{FF2B5EF4-FFF2-40B4-BE49-F238E27FC236}">
                <a16:creationId xmlns:a16="http://schemas.microsoft.com/office/drawing/2014/main" id="{2F68664A-4EC9-2FEE-C531-03609AEB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6666024" y="3966301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kolorowanka Boisko | ladnekolorowanki.pl">
            <a:extLst>
              <a:ext uri="{FF2B5EF4-FFF2-40B4-BE49-F238E27FC236}">
                <a16:creationId xmlns:a16="http://schemas.microsoft.com/office/drawing/2014/main" id="{9C9D401B-96B5-8B30-9F1C-785AF2C73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r="10667"/>
          <a:stretch/>
        </p:blipFill>
        <p:spPr bwMode="auto">
          <a:xfrm rot="5400000">
            <a:off x="9469549" y="3966301"/>
            <a:ext cx="163850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1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ymbol zastępczy tekstu 19">
            <a:extLst>
              <a:ext uri="{FF2B5EF4-FFF2-40B4-BE49-F238E27FC236}">
                <a16:creationId xmlns:a16="http://schemas.microsoft.com/office/drawing/2014/main" id="{687D814B-4B5C-A434-5B64-D67315C29E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374" y="5402865"/>
            <a:ext cx="5098386" cy="953485"/>
          </a:xfrm>
        </p:spPr>
        <p:txBody>
          <a:bodyPr>
            <a:normAutofit/>
          </a:bodyPr>
          <a:lstStyle/>
          <a:p>
            <a:r>
              <a:rPr lang="pl-PL" dirty="0"/>
              <a:t>Co za tym idzie, bardzo łatwo można zgubić się w gąszczu półek i alejek rozłożonych na tak wielkiej przestrzeni </a:t>
            </a: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97236CBB-E4CD-17E5-6C75-9BBD4F3C35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pl-PL" noProof="0" dirty="0"/>
              <a:t>OPTIMA</a:t>
            </a: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A070FE50-2E46-419E-DBF3-9A8D73734E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/>
              <a:t>3</a:t>
            </a:fld>
            <a:endParaRPr lang="pl-PL" noProof="0" dirty="0"/>
          </a:p>
        </p:txBody>
      </p:sp>
      <p:pic>
        <p:nvPicPr>
          <p:cNvPr id="3074" name="Picture 2" descr="magazyn Amazonu">
            <a:extLst>
              <a:ext uri="{FF2B5EF4-FFF2-40B4-BE49-F238E27FC236}">
                <a16:creationId xmlns:a16="http://schemas.microsoft.com/office/drawing/2014/main" id="{26F8B247-6100-FD2A-CFCA-79E1F794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64" y="772938"/>
            <a:ext cx="8851719" cy="423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0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l-PL" dirty="0"/>
              <a:t>Zapewne to właśnie to jest przyczyną dla której statystyczny magazynier pokonuje dystans 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973" y="2487634"/>
            <a:ext cx="3778045" cy="1438240"/>
          </a:xfrm>
        </p:spPr>
        <p:txBody>
          <a:bodyPr rtlCol="0"/>
          <a:lstStyle/>
          <a:p>
            <a:pPr rtl="0"/>
            <a:r>
              <a:rPr lang="pl-PL" sz="6000" dirty="0"/>
              <a:t>17.1 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038597" y="4752253"/>
            <a:ext cx="4114799" cy="438505"/>
          </a:xfrm>
        </p:spPr>
        <p:txBody>
          <a:bodyPr rtlCol="0"/>
          <a:lstStyle/>
          <a:p>
            <a:pPr rtl="0"/>
            <a:r>
              <a:rPr lang="pl-PL" sz="2800" dirty="0"/>
              <a:t>KILOMETRÓW W CIĄGU JEDNEJ ZMIANY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l-PL" dirty="0"/>
              <a:t>OPTIMA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BCD24A1F-3A5F-A626-B34C-2A204E0F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452909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pl-PL" dirty="0"/>
              <a:t>Na przekór tym wyzwaniom wychodzi </a:t>
            </a:r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optima</a:t>
            </a:r>
            <a:r>
              <a:rPr lang="pl-PL" dirty="0"/>
              <a:t> oferując:</a:t>
            </a:r>
          </a:p>
        </p:txBody>
      </p:sp>
      <p:sp>
        <p:nvSpPr>
          <p:cNvPr id="23" name="Symbol zastępczy tekstu 22">
            <a:extLst>
              <a:ext uri="{FF2B5EF4-FFF2-40B4-BE49-F238E27FC236}">
                <a16:creationId xmlns:a16="http://schemas.microsoft.com/office/drawing/2014/main" id="{D5AF0EBA-C09B-DB61-13C0-B045FA183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828" y="1733953"/>
            <a:ext cx="5891630" cy="365125"/>
          </a:xfrm>
        </p:spPr>
        <p:txBody>
          <a:bodyPr>
            <a:noAutofit/>
          </a:bodyPr>
          <a:lstStyle/>
          <a:p>
            <a:r>
              <a:rPr lang="pl-PL" sz="2800" dirty="0"/>
              <a:t>skracanie trasy magazyniera</a:t>
            </a:r>
          </a:p>
        </p:txBody>
      </p:sp>
      <p:sp>
        <p:nvSpPr>
          <p:cNvPr id="24" name="Symbol zastępczy tekstu 23">
            <a:extLst>
              <a:ext uri="{FF2B5EF4-FFF2-40B4-BE49-F238E27FC236}">
                <a16:creationId xmlns:a16="http://schemas.microsoft.com/office/drawing/2014/main" id="{143BDEBF-D0D1-A4C2-A8A6-5802E85E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123826"/>
            <a:ext cx="5431971" cy="557950"/>
          </a:xfrm>
        </p:spPr>
        <p:txBody>
          <a:bodyPr>
            <a:noAutofit/>
          </a:bodyPr>
          <a:lstStyle/>
          <a:p>
            <a:r>
              <a:rPr lang="pl-PL" sz="1800" dirty="0"/>
              <a:t>Poprzez ustalenie </a:t>
            </a:r>
            <a:r>
              <a:rPr lang="pl-PL" sz="1800" b="1" dirty="0"/>
              <a:t>optymalnej kolejności towarów</a:t>
            </a:r>
            <a:r>
              <a:rPr lang="pl-PL" sz="1800" dirty="0"/>
              <a:t>, które pracownik ma zebrać </a:t>
            </a:r>
          </a:p>
        </p:txBody>
      </p:sp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9F28858F-5B6F-6926-52AA-D5065C866D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1828" y="3055115"/>
            <a:ext cx="5433204" cy="365125"/>
          </a:xfrm>
        </p:spPr>
        <p:txBody>
          <a:bodyPr>
            <a:noAutofit/>
          </a:bodyPr>
          <a:lstStyle/>
          <a:p>
            <a:r>
              <a:rPr lang="pl-PL" sz="2800" dirty="0"/>
              <a:t>MAPĘ MAGAZYNU</a:t>
            </a:r>
          </a:p>
        </p:txBody>
      </p:sp>
      <p:sp>
        <p:nvSpPr>
          <p:cNvPr id="26" name="Symbol zastępczy tekstu 25">
            <a:extLst>
              <a:ext uri="{FF2B5EF4-FFF2-40B4-BE49-F238E27FC236}">
                <a16:creationId xmlns:a16="http://schemas.microsoft.com/office/drawing/2014/main" id="{717BC743-7BF6-A882-CB73-AB09EF0A86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486723"/>
            <a:ext cx="5431971" cy="557950"/>
          </a:xfrm>
        </p:spPr>
        <p:txBody>
          <a:bodyPr>
            <a:noAutofit/>
          </a:bodyPr>
          <a:lstStyle/>
          <a:p>
            <a:r>
              <a:rPr lang="pl-PL" sz="1800" dirty="0"/>
              <a:t>Z </a:t>
            </a:r>
            <a:r>
              <a:rPr lang="pl-PL" sz="1800" b="1" dirty="0"/>
              <a:t>lokalizacją pracownika </a:t>
            </a:r>
            <a:r>
              <a:rPr lang="pl-PL" sz="1800" dirty="0"/>
              <a:t>i </a:t>
            </a:r>
            <a:r>
              <a:rPr lang="pl-PL" sz="1800" b="1" dirty="0"/>
              <a:t>znacznikiem umiejscowienia towaru</a:t>
            </a:r>
            <a:r>
              <a:rPr lang="pl-PL" sz="1800" dirty="0"/>
              <a:t>, po który powinien się w danym momencie wybrać</a:t>
            </a:r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AB9220DA-6EDF-0868-A68B-BB15A7E24E5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1828" y="4628328"/>
            <a:ext cx="5433204" cy="365125"/>
          </a:xfrm>
        </p:spPr>
        <p:txBody>
          <a:bodyPr>
            <a:noAutofit/>
          </a:bodyPr>
          <a:lstStyle/>
          <a:p>
            <a:r>
              <a:rPr lang="pl-PL" sz="2800" dirty="0"/>
              <a:t>Dostosowany interfejs</a:t>
            </a:r>
          </a:p>
        </p:txBody>
      </p:sp>
      <p:sp>
        <p:nvSpPr>
          <p:cNvPr id="28" name="Symbol zastępczy tekstu 27">
            <a:extLst>
              <a:ext uri="{FF2B5EF4-FFF2-40B4-BE49-F238E27FC236}">
                <a16:creationId xmlns:a16="http://schemas.microsoft.com/office/drawing/2014/main" id="{A72B0918-9BD4-912D-0239-46EA4A473C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1018810"/>
          </a:xfrm>
        </p:spPr>
        <p:txBody>
          <a:bodyPr>
            <a:noAutofit/>
          </a:bodyPr>
          <a:lstStyle/>
          <a:p>
            <a:r>
              <a:rPr lang="pl-PL" sz="1800" b="1" dirty="0"/>
              <a:t>Łatwy w nawigacji</a:t>
            </a:r>
            <a:r>
              <a:rPr lang="pl-PL" sz="1800" dirty="0"/>
              <a:t>, pokazujący tylko </a:t>
            </a:r>
            <a:r>
              <a:rPr lang="pl-PL" sz="1800" b="1" dirty="0"/>
              <a:t>jedno zadanie </a:t>
            </a:r>
            <a:r>
              <a:rPr lang="pl-PL" sz="1800" dirty="0"/>
              <a:t>na raz, dzięki czemu </a:t>
            </a:r>
            <a:r>
              <a:rPr lang="pl-PL" sz="1800" b="1" dirty="0"/>
              <a:t>nie przytłaczamy pracownika </a:t>
            </a:r>
            <a:r>
              <a:rPr lang="pl-PL" sz="1800" dirty="0"/>
              <a:t>nadmiarem informacji</a:t>
            </a:r>
          </a:p>
        </p:txBody>
      </p:sp>
      <p:sp>
        <p:nvSpPr>
          <p:cNvPr id="19" name="Symbol zastępczy daty 18">
            <a:extLst>
              <a:ext uri="{FF2B5EF4-FFF2-40B4-BE49-F238E27FC236}">
                <a16:creationId xmlns:a16="http://schemas.microsoft.com/office/drawing/2014/main" id="{28280133-C2E3-FFF4-5A9A-F9FDA842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/>
              <a:t>20XX</a:t>
            </a:r>
          </a:p>
        </p:txBody>
      </p:sp>
      <p:sp>
        <p:nvSpPr>
          <p:cNvPr id="20" name="Symbol zastępczy stopki 19">
            <a:extLst>
              <a:ext uri="{FF2B5EF4-FFF2-40B4-BE49-F238E27FC236}">
                <a16:creationId xmlns:a16="http://schemas.microsoft.com/office/drawing/2014/main" id="{1B86835E-301F-0C4B-D497-6F709525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 dirty="0"/>
              <a:t>OPTIMA</a:t>
            </a:r>
          </a:p>
        </p:txBody>
      </p:sp>
      <p:sp>
        <p:nvSpPr>
          <p:cNvPr id="21" name="Symbol zastępczy numeru slajdu 20">
            <a:extLst>
              <a:ext uri="{FF2B5EF4-FFF2-40B4-BE49-F238E27FC236}">
                <a16:creationId xmlns:a16="http://schemas.microsoft.com/office/drawing/2014/main" id="{A9B229E5-5556-089F-877B-4DB5B5FC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/>
              <a:t>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8979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962E4514-7D69-FFB6-73C1-0801E6CE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/>
              <a:t>20XX</a:t>
            </a: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B417D457-1C64-AB9D-5038-536ADA5C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 dirty="0"/>
              <a:t>OPTIMA</a:t>
            </a: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B852A0EF-AA73-373B-1145-3FA75F67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/>
              <a:t>6</a:t>
            </a:fld>
            <a:endParaRPr lang="pl-PL" noProof="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02E7D3-0AE6-176E-CE05-9FDAEFAFC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1991"/>
          <a:stretch/>
        </p:blipFill>
        <p:spPr bwMode="auto">
          <a:xfrm>
            <a:off x="466264" y="0"/>
            <a:ext cx="33437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96B17D1-8A59-6EDD-9697-7DD301A42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 b="1991"/>
          <a:stretch/>
        </p:blipFill>
        <p:spPr bwMode="auto">
          <a:xfrm>
            <a:off x="4424028" y="0"/>
            <a:ext cx="33133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3D56D3D-D8F1-DEF3-4F5C-53F9F8AA3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6" b="2663"/>
          <a:stretch/>
        </p:blipFill>
        <p:spPr bwMode="auto">
          <a:xfrm>
            <a:off x="8538828" y="0"/>
            <a:ext cx="33438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1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BCD24A1F-3A5F-A626-B34C-2A204E0F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23346"/>
            <a:ext cx="5431971" cy="846301"/>
          </a:xfrm>
        </p:spPr>
        <p:txBody>
          <a:bodyPr>
            <a:normAutofit/>
          </a:bodyPr>
          <a:lstStyle/>
          <a:p>
            <a:r>
              <a:rPr lang="pl-PL" dirty="0"/>
              <a:t>Ponadto oferujemy:</a:t>
            </a:r>
          </a:p>
        </p:txBody>
      </p:sp>
      <p:sp>
        <p:nvSpPr>
          <p:cNvPr id="23" name="Symbol zastępczy tekstu 22">
            <a:extLst>
              <a:ext uri="{FF2B5EF4-FFF2-40B4-BE49-F238E27FC236}">
                <a16:creationId xmlns:a16="http://schemas.microsoft.com/office/drawing/2014/main" id="{D5AF0EBA-C09B-DB61-13C0-B045FA183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827" y="2057375"/>
            <a:ext cx="5758895" cy="365125"/>
          </a:xfrm>
        </p:spPr>
        <p:txBody>
          <a:bodyPr>
            <a:noAutofit/>
          </a:bodyPr>
          <a:lstStyle/>
          <a:p>
            <a:r>
              <a:rPr lang="pl-PL" sz="2800" dirty="0"/>
              <a:t>system pomiaru wydajności</a:t>
            </a:r>
          </a:p>
        </p:txBody>
      </p:sp>
      <p:sp>
        <p:nvSpPr>
          <p:cNvPr id="24" name="Symbol zastępczy tekstu 23">
            <a:extLst>
              <a:ext uri="{FF2B5EF4-FFF2-40B4-BE49-F238E27FC236}">
                <a16:creationId xmlns:a16="http://schemas.microsoft.com/office/drawing/2014/main" id="{143BDEBF-D0D1-A4C2-A8A6-5802E85E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400752"/>
            <a:ext cx="5758894" cy="557950"/>
          </a:xfrm>
        </p:spPr>
        <p:txBody>
          <a:bodyPr>
            <a:noAutofit/>
          </a:bodyPr>
          <a:lstStyle/>
          <a:p>
            <a:r>
              <a:rPr lang="pl-PL" sz="1800" dirty="0"/>
              <a:t>Zbierający </a:t>
            </a:r>
            <a:r>
              <a:rPr lang="pl-PL" sz="1800" b="1" dirty="0"/>
              <a:t>statystyki</a:t>
            </a:r>
            <a:r>
              <a:rPr lang="pl-PL" sz="1800" dirty="0"/>
              <a:t> o ilości przeniesionych towarów i czasie każdego z pracowników</a:t>
            </a:r>
          </a:p>
        </p:txBody>
      </p:sp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9F28858F-5B6F-6926-52AA-D5065C866D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6112430" cy="365125"/>
          </a:xfrm>
        </p:spPr>
        <p:txBody>
          <a:bodyPr>
            <a:noAutofit/>
          </a:bodyPr>
          <a:lstStyle/>
          <a:p>
            <a:r>
              <a:rPr lang="pl-PL" sz="2800" dirty="0"/>
              <a:t>System motywacji pracownika</a:t>
            </a:r>
          </a:p>
        </p:txBody>
      </p:sp>
      <p:sp>
        <p:nvSpPr>
          <p:cNvPr id="26" name="Symbol zastępczy tekstu 25">
            <a:extLst>
              <a:ext uri="{FF2B5EF4-FFF2-40B4-BE49-F238E27FC236}">
                <a16:creationId xmlns:a16="http://schemas.microsoft.com/office/drawing/2014/main" id="{717BC743-7BF6-A882-CB73-AB09EF0A86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914047"/>
            <a:ext cx="5744146" cy="510469"/>
          </a:xfrm>
        </p:spPr>
        <p:txBody>
          <a:bodyPr>
            <a:noAutofit/>
          </a:bodyPr>
          <a:lstStyle/>
          <a:p>
            <a:r>
              <a:rPr lang="pl-PL" sz="1600" dirty="0"/>
              <a:t>Za </a:t>
            </a:r>
            <a:r>
              <a:rPr lang="pl-PL" sz="1600" b="1" dirty="0"/>
              <a:t>wydajną pracę </a:t>
            </a:r>
            <a:r>
              <a:rPr lang="pl-PL" sz="1600" dirty="0"/>
              <a:t>pracownik nagradzany jest </a:t>
            </a:r>
            <a:r>
              <a:rPr lang="pl-PL" sz="1600" b="0" i="0" dirty="0">
                <a:solidFill>
                  <a:srgbClr val="E0E0E0"/>
                </a:solidFill>
                <a:effectLst/>
                <a:latin typeface="Apple Color Emoji"/>
              </a:rPr>
              <a:t>✨</a:t>
            </a:r>
            <a:r>
              <a:rPr lang="pl-PL" sz="1600" b="1" i="0" dirty="0">
                <a:effectLst/>
                <a:latin typeface="Apple Color Emoji"/>
              </a:rPr>
              <a:t>BEZOSKAMI</a:t>
            </a:r>
            <a:r>
              <a:rPr lang="pl-PL" sz="1600" b="0" i="0" dirty="0">
                <a:solidFill>
                  <a:srgbClr val="E0E0E0"/>
                </a:solidFill>
                <a:effectLst/>
                <a:latin typeface="Apple Color Emoji"/>
              </a:rPr>
              <a:t>✨</a:t>
            </a:r>
            <a:r>
              <a:rPr lang="pl-PL" sz="1600" b="0" i="0" dirty="0">
                <a:effectLst/>
                <a:latin typeface="Apple Color Emoji"/>
              </a:rPr>
              <a:t>, które można wymieniać na </a:t>
            </a:r>
            <a:r>
              <a:rPr lang="pl-PL" sz="1600" b="1" i="0" dirty="0">
                <a:effectLst/>
                <a:latin typeface="Apple Color Emoji"/>
              </a:rPr>
              <a:t>atrakcyjne nagrody</a:t>
            </a:r>
            <a:r>
              <a:rPr lang="pl-PL" sz="1600" b="1" i="0" dirty="0">
                <a:solidFill>
                  <a:srgbClr val="E0E0E0"/>
                </a:solidFill>
                <a:effectLst/>
                <a:latin typeface="Apple Color Emoji"/>
              </a:rPr>
              <a:t> </a:t>
            </a:r>
            <a:endParaRPr lang="pl-PL" sz="1600" b="1" i="0" dirty="0">
              <a:solidFill>
                <a:srgbClr val="E0E0E0"/>
              </a:solidFill>
              <a:effectLst/>
              <a:latin typeface="Helvetica Neue"/>
            </a:endParaRPr>
          </a:p>
          <a:p>
            <a:endParaRPr lang="pl-PL" sz="1600" b="1" i="0" dirty="0">
              <a:solidFill>
                <a:srgbClr val="E0E0E0"/>
              </a:solidFill>
              <a:effectLst/>
              <a:latin typeface="Helvetica Neue"/>
            </a:endParaRPr>
          </a:p>
          <a:p>
            <a:endParaRPr lang="pl-PL" sz="1600" dirty="0"/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AB9220DA-6EDF-0868-A68B-BB15A7E24E5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905079"/>
            <a:ext cx="5433204" cy="365125"/>
          </a:xfrm>
        </p:spPr>
        <p:txBody>
          <a:bodyPr>
            <a:noAutofit/>
          </a:bodyPr>
          <a:lstStyle/>
          <a:p>
            <a:r>
              <a:rPr lang="pl-PL" sz="2800" dirty="0"/>
              <a:t>System zgłaszania usterek</a:t>
            </a:r>
          </a:p>
        </p:txBody>
      </p:sp>
      <p:sp>
        <p:nvSpPr>
          <p:cNvPr id="28" name="Symbol zastępczy tekstu 27">
            <a:extLst>
              <a:ext uri="{FF2B5EF4-FFF2-40B4-BE49-F238E27FC236}">
                <a16:creationId xmlns:a16="http://schemas.microsoft.com/office/drawing/2014/main" id="{A72B0918-9BD4-912D-0239-46EA4A473C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5234504"/>
            <a:ext cx="5431971" cy="557950"/>
          </a:xfrm>
        </p:spPr>
        <p:txBody>
          <a:bodyPr>
            <a:normAutofit fontScale="92500" lnSpcReduction="10000"/>
          </a:bodyPr>
          <a:lstStyle/>
          <a:p>
            <a:r>
              <a:rPr lang="pl-PL" sz="1800" dirty="0"/>
              <a:t>Zaledwie </a:t>
            </a:r>
            <a:r>
              <a:rPr lang="pl-PL" sz="1800" b="1" dirty="0"/>
              <a:t>kilkoma kliknięciami </a:t>
            </a:r>
            <a:r>
              <a:rPr lang="pl-PL" sz="1800" dirty="0"/>
              <a:t>pracownik jest w stanie </a:t>
            </a:r>
            <a:r>
              <a:rPr lang="pl-PL" sz="1800" b="1" dirty="0"/>
              <a:t>zgłosić problem </a:t>
            </a:r>
            <a:r>
              <a:rPr lang="pl-PL" sz="1800" dirty="0"/>
              <a:t>mający miejsce na magazynie</a:t>
            </a:r>
          </a:p>
        </p:txBody>
      </p:sp>
      <p:sp>
        <p:nvSpPr>
          <p:cNvPr id="19" name="Symbol zastępczy daty 18">
            <a:extLst>
              <a:ext uri="{FF2B5EF4-FFF2-40B4-BE49-F238E27FC236}">
                <a16:creationId xmlns:a16="http://schemas.microsoft.com/office/drawing/2014/main" id="{28280133-C2E3-FFF4-5A9A-F9FDA842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/>
              <a:t>20XX</a:t>
            </a:r>
          </a:p>
        </p:txBody>
      </p:sp>
      <p:sp>
        <p:nvSpPr>
          <p:cNvPr id="20" name="Symbol zastępczy stopki 19">
            <a:extLst>
              <a:ext uri="{FF2B5EF4-FFF2-40B4-BE49-F238E27FC236}">
                <a16:creationId xmlns:a16="http://schemas.microsoft.com/office/drawing/2014/main" id="{1B86835E-301F-0C4B-D497-6F709525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 dirty="0"/>
              <a:t>OPTIMA</a:t>
            </a:r>
          </a:p>
        </p:txBody>
      </p:sp>
      <p:sp>
        <p:nvSpPr>
          <p:cNvPr id="21" name="Symbol zastępczy numeru slajdu 20">
            <a:extLst>
              <a:ext uri="{FF2B5EF4-FFF2-40B4-BE49-F238E27FC236}">
                <a16:creationId xmlns:a16="http://schemas.microsoft.com/office/drawing/2014/main" id="{A9B229E5-5556-089F-877B-4DB5B5FC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/>
              <a:t>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95451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962E4514-7D69-FFB6-73C1-0801E6CE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 dirty="0"/>
              <a:t>20XX</a:t>
            </a: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B417D457-1C64-AB9D-5038-536ADA5C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 dirty="0"/>
              <a:t>OPTIMA</a:t>
            </a: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B852A0EF-AA73-373B-1145-3FA75F67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/>
              <a:t>8</a:t>
            </a:fld>
            <a:endParaRPr lang="pl-PL" noProof="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901BA36C-7446-9400-8EC4-B1FF4A14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72" y="0"/>
            <a:ext cx="3285270" cy="6858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67973BC-C8F2-E120-C242-902D433FD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 b="3111"/>
          <a:stretch/>
        </p:blipFill>
        <p:spPr bwMode="auto">
          <a:xfrm>
            <a:off x="257663" y="0"/>
            <a:ext cx="33954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1A4728D-BBE0-4CC8-DCE5-991434274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0" b="1991"/>
          <a:stretch/>
        </p:blipFill>
        <p:spPr bwMode="auto">
          <a:xfrm>
            <a:off x="4434987" y="0"/>
            <a:ext cx="3322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33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584" y="112947"/>
            <a:ext cx="3171825" cy="1325563"/>
          </a:xfrm>
        </p:spPr>
        <p:txBody>
          <a:bodyPr rtlCol="0"/>
          <a:lstStyle/>
          <a:p>
            <a:pPr algn="ctr" rtl="0"/>
            <a:r>
              <a:rPr lang="pl-PL" dirty="0"/>
              <a:t>A CO NAJLEPSZE…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63" y="1401639"/>
            <a:ext cx="4986465" cy="1082992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2000" dirty="0"/>
              <a:t>Demo Optimy jest </a:t>
            </a:r>
            <a:r>
              <a:rPr lang="pl-PL" sz="2000" b="1" dirty="0"/>
              <a:t>już dostępne </a:t>
            </a:r>
            <a:r>
              <a:rPr lang="pl-PL" sz="2000" dirty="0"/>
              <a:t>z możliwością odpalenia na </a:t>
            </a:r>
            <a:r>
              <a:rPr lang="pl-PL" sz="2000" b="1" dirty="0"/>
              <a:t>twoim smartfonie</a:t>
            </a:r>
            <a:r>
              <a:rPr lang="pl-PL" sz="2000" dirty="0"/>
              <a:t>!</a:t>
            </a:r>
          </a:p>
          <a:p>
            <a:pPr rtl="0"/>
            <a:endParaRPr lang="pl-PL" sz="1600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l-PL" dirty="0"/>
              <a:t>OPTIMA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9</a:t>
            </a:fld>
            <a:endParaRPr lang="pl-PL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7A1837CF-7FCA-A743-9656-8D11DA23C9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3584" y="2521502"/>
            <a:ext cx="4433120" cy="1692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/>
              <a:t>SIEĆ:      </a:t>
            </a:r>
            <a:r>
              <a:rPr lang="pl-PL" sz="2000" b="1" dirty="0"/>
              <a:t>Optima</a:t>
            </a:r>
          </a:p>
          <a:p>
            <a:r>
              <a:rPr lang="pl-PL" sz="1600" dirty="0"/>
              <a:t>HASŁO:  </a:t>
            </a:r>
            <a:r>
              <a:rPr lang="pl-PL" sz="2000" b="1" dirty="0"/>
              <a:t>12345678</a:t>
            </a:r>
          </a:p>
          <a:p>
            <a:r>
              <a:rPr lang="pl-PL" sz="1600" dirty="0"/>
              <a:t>ADRES:   </a:t>
            </a:r>
            <a:r>
              <a:rPr lang="pl-PL" sz="2000" dirty="0"/>
              <a:t>192.168.97.132:3000</a:t>
            </a:r>
          </a:p>
          <a:p>
            <a:endParaRPr lang="pl-PL" sz="16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831900E-9066-BC63-3FB1-6AB72BB68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9" t="3381" r="3480" b="2834"/>
          <a:stretch/>
        </p:blipFill>
        <p:spPr>
          <a:xfrm>
            <a:off x="595436" y="4213572"/>
            <a:ext cx="2166789" cy="208109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A2B2EF7-0DA6-88B4-A087-127E060B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95" y="4210908"/>
            <a:ext cx="2086427" cy="208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664</TotalTime>
  <Words>233</Words>
  <Application>Microsoft Office PowerPoint</Application>
  <PresentationFormat>Panoramiczny</PresentationFormat>
  <Paragraphs>60</Paragraphs>
  <Slides>11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Apple Color Emoji</vt:lpstr>
      <vt:lpstr>Arial</vt:lpstr>
      <vt:lpstr>Calibri</vt:lpstr>
      <vt:lpstr>Helvetica Neue</vt:lpstr>
      <vt:lpstr>Monoline</vt:lpstr>
      <vt:lpstr>Prezentacja programu PowerPoint</vt:lpstr>
      <vt:lpstr>Magazyny mogą mieć powierzchnię nawet 90000m^2 </vt:lpstr>
      <vt:lpstr>Prezentacja programu PowerPoint</vt:lpstr>
      <vt:lpstr>Zapewne to właśnie to jest przyczyną dla której statystyczny magazynier pokonuje dystans </vt:lpstr>
      <vt:lpstr>Na przekór tym wyzwaniom wychodzi optima oferując:</vt:lpstr>
      <vt:lpstr>Prezentacja programu PowerPoint</vt:lpstr>
      <vt:lpstr>Ponadto oferujemy:</vt:lpstr>
      <vt:lpstr>Prezentacja programu PowerPoint</vt:lpstr>
      <vt:lpstr>A CO NAJLEPSZE…</vt:lpstr>
      <vt:lpstr>DZIĘKUJEMY za uwagę ^͜^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Kordecki</dc:creator>
  <cp:lastModifiedBy>Kamil Kordecki</cp:lastModifiedBy>
  <cp:revision>2</cp:revision>
  <dcterms:created xsi:type="dcterms:W3CDTF">2023-04-15T22:52:33Z</dcterms:created>
  <dcterms:modified xsi:type="dcterms:W3CDTF">2023-04-16T09:56:57Z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