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C6196-50E6-4680-BC31-E2D864B274E0}" v="40" dt="2023-11-17T08:05:47.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ath Sreenivasan" userId="e83598645b454253" providerId="LiveId" clId="{3BA12EE0-626C-42EA-8025-4F8082D8015F}"/>
    <pc:docChg chg="addSld modSld">
      <pc:chgData name="Sreenath Sreenivasan" userId="e83598645b454253" providerId="LiveId" clId="{3BA12EE0-626C-42EA-8025-4F8082D8015F}" dt="2023-11-18T05:11:59.761" v="1"/>
      <pc:docMkLst>
        <pc:docMk/>
      </pc:docMkLst>
      <pc:sldChg chg="addSp modSp new">
        <pc:chgData name="Sreenath Sreenivasan" userId="e83598645b454253" providerId="LiveId" clId="{3BA12EE0-626C-42EA-8025-4F8082D8015F}" dt="2023-11-18T05:11:59.761" v="1"/>
        <pc:sldMkLst>
          <pc:docMk/>
          <pc:sldMk cId="678101227" sldId="283"/>
        </pc:sldMkLst>
        <pc:picChg chg="add mod">
          <ac:chgData name="Sreenath Sreenivasan" userId="e83598645b454253" providerId="LiveId" clId="{3BA12EE0-626C-42EA-8025-4F8082D8015F}" dt="2023-11-18T05:11:59.761" v="1"/>
          <ac:picMkLst>
            <pc:docMk/>
            <pc:sldMk cId="678101227" sldId="283"/>
            <ac:picMk id="4" creationId="{7B2835A2-7984-74AD-1894-43C98E3F5E1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47D1B0F-F640-46A2-9079-7C3D518B9523}"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22457-4900-44E4-AEF0-157434A5E8F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62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B0F-F640-46A2-9079-7C3D518B9523}"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152559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B0F-F640-46A2-9079-7C3D518B9523}"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22457-4900-44E4-AEF0-157434A5E8F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93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D1B0F-F640-46A2-9079-7C3D518B9523}"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115052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D1B0F-F640-46A2-9079-7C3D518B9523}"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22457-4900-44E4-AEF0-157434A5E8F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31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7D1B0F-F640-46A2-9079-7C3D518B9523}"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270615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7D1B0F-F640-46A2-9079-7C3D518B9523}" type="datetimeFigureOut">
              <a:rPr lang="en-IN" smtClean="0"/>
              <a:t>18-11-2023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1411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7D1B0F-F640-46A2-9079-7C3D518B9523}" type="datetimeFigureOut">
              <a:rPr lang="en-IN" smtClean="0"/>
              <a:t>18-11-2023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277883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D1B0F-F640-46A2-9079-7C3D518B9523}" type="datetimeFigureOut">
              <a:rPr lang="en-IN" smtClean="0"/>
              <a:t>18-11-2023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101383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D1B0F-F640-46A2-9079-7C3D518B9523}"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22457-4900-44E4-AEF0-157434A5E8F8}" type="slidenum">
              <a:rPr lang="en-IN" smtClean="0"/>
              <a:t>‹#›</a:t>
            </a:fld>
            <a:endParaRPr lang="en-IN"/>
          </a:p>
        </p:txBody>
      </p:sp>
    </p:spTree>
    <p:extLst>
      <p:ext uri="{BB962C8B-B14F-4D97-AF65-F5344CB8AC3E}">
        <p14:creationId xmlns:p14="http://schemas.microsoft.com/office/powerpoint/2010/main" val="27383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7D1B0F-F640-46A2-9079-7C3D518B9523}"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22457-4900-44E4-AEF0-157434A5E8F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39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7D1B0F-F640-46A2-9079-7C3D518B9523}" type="datetimeFigureOut">
              <a:rPr lang="en-IN" smtClean="0"/>
              <a:t>18-11-2023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322457-4900-44E4-AEF0-157434A5E8F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886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4D97DA-59FE-2F12-6785-D2A2414AB76F}"/>
              </a:ext>
            </a:extLst>
          </p:cNvPr>
          <p:cNvSpPr>
            <a:spLocks noGrp="1"/>
          </p:cNvSpPr>
          <p:nvPr>
            <p:ph type="title"/>
          </p:nvPr>
        </p:nvSpPr>
        <p:spPr/>
        <p:txBody>
          <a:bodyPr>
            <a:normAutofit/>
          </a:bodyPr>
          <a:lstStyle/>
          <a:p>
            <a:pPr algn="ctr"/>
            <a:r>
              <a:rPr lang="en-IN" sz="2400" b="1" dirty="0">
                <a:solidFill>
                  <a:schemeClr val="accent1">
                    <a:lumMod val="50000"/>
                  </a:schemeClr>
                </a:solidFill>
              </a:rPr>
              <a:t>CREATING CLUSTERS ON GLOBAL DEVELOPMENT MEASUREMENT DATASET</a:t>
            </a:r>
            <a:br>
              <a:rPr lang="en-IN" sz="2400" b="1" dirty="0">
                <a:solidFill>
                  <a:schemeClr val="accent1">
                    <a:lumMod val="50000"/>
                  </a:schemeClr>
                </a:solidFill>
              </a:rPr>
            </a:br>
            <a:r>
              <a:rPr lang="en-IN" sz="2400" dirty="0">
                <a:solidFill>
                  <a:schemeClr val="tx2">
                    <a:lumMod val="50000"/>
                  </a:schemeClr>
                </a:solidFill>
              </a:rPr>
              <a:t>P302 : GROUP 3</a:t>
            </a:r>
            <a:r>
              <a:rPr lang="en-IN" sz="2400" b="1" dirty="0">
                <a:solidFill>
                  <a:schemeClr val="accent1">
                    <a:lumMod val="50000"/>
                  </a:schemeClr>
                </a:solidFill>
              </a:rPr>
              <a:t> </a:t>
            </a:r>
          </a:p>
        </p:txBody>
      </p:sp>
      <p:sp>
        <p:nvSpPr>
          <p:cNvPr id="5" name="Content Placeholder 4">
            <a:extLst>
              <a:ext uri="{FF2B5EF4-FFF2-40B4-BE49-F238E27FC236}">
                <a16:creationId xmlns:a16="http://schemas.microsoft.com/office/drawing/2014/main" id="{22DDE212-BE18-29A8-F954-62D5FA7C17A6}"/>
              </a:ext>
            </a:extLst>
          </p:cNvPr>
          <p:cNvSpPr>
            <a:spLocks noGrp="1"/>
          </p:cNvSpPr>
          <p:nvPr>
            <p:ph idx="1"/>
          </p:nvPr>
        </p:nvSpPr>
        <p:spPr/>
        <p:txBody>
          <a:bodyPr>
            <a:normAutofit/>
          </a:bodyPr>
          <a:lstStyle/>
          <a:p>
            <a:r>
              <a:rPr lang="en-IN" sz="1800" dirty="0"/>
              <a:t>MR.AGHIL MENON UDAYAKUMARAN</a:t>
            </a:r>
          </a:p>
          <a:p>
            <a:r>
              <a:rPr lang="en-IN" sz="1800" dirty="0"/>
              <a:t>MR.SANTHOSHKUMAR</a:t>
            </a:r>
          </a:p>
          <a:p>
            <a:r>
              <a:rPr lang="en-IN" sz="1800" dirty="0"/>
              <a:t>MS.RADHIKA ATRE</a:t>
            </a:r>
          </a:p>
          <a:p>
            <a:r>
              <a:rPr lang="en-IN" sz="1800" dirty="0"/>
              <a:t>MR.DEVRAJ KADAM</a:t>
            </a:r>
          </a:p>
        </p:txBody>
      </p:sp>
      <p:pic>
        <p:nvPicPr>
          <p:cNvPr id="7" name="Picture 6">
            <a:extLst>
              <a:ext uri="{FF2B5EF4-FFF2-40B4-BE49-F238E27FC236}">
                <a16:creationId xmlns:a16="http://schemas.microsoft.com/office/drawing/2014/main" id="{8A2C7A0E-A8AA-760C-E1E0-D4816485AFE9}"/>
              </a:ext>
            </a:extLst>
          </p:cNvPr>
          <p:cNvPicPr>
            <a:picLocks noChangeAspect="1"/>
          </p:cNvPicPr>
          <p:nvPr/>
        </p:nvPicPr>
        <p:blipFill>
          <a:blip r:embed="rId2">
            <a:duotone>
              <a:prstClr val="black"/>
              <a:schemeClr val="accent1">
                <a:tint val="45000"/>
                <a:satMod val="400000"/>
              </a:schemeClr>
            </a:duotone>
            <a:alphaModFix amt="70000"/>
            <a:extLst>
              <a:ext uri="{28A0092B-C50C-407E-A947-70E740481C1C}">
                <a14:useLocalDpi xmlns:a14="http://schemas.microsoft.com/office/drawing/2010/main" val="0"/>
              </a:ext>
            </a:extLst>
          </a:blip>
          <a:stretch>
            <a:fillRect/>
          </a:stretch>
        </p:blipFill>
        <p:spPr>
          <a:xfrm>
            <a:off x="4941242" y="1690687"/>
            <a:ext cx="4753264" cy="4802187"/>
          </a:xfrm>
          <a:prstGeom prst="rect">
            <a:avLst/>
          </a:prstGeom>
        </p:spPr>
      </p:pic>
    </p:spTree>
    <p:extLst>
      <p:ext uri="{BB962C8B-B14F-4D97-AF65-F5344CB8AC3E}">
        <p14:creationId xmlns:p14="http://schemas.microsoft.com/office/powerpoint/2010/main" val="91093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5794-3870-642A-62A1-37377E764236}"/>
              </a:ext>
            </a:extLst>
          </p:cNvPr>
          <p:cNvSpPr>
            <a:spLocks noGrp="1"/>
          </p:cNvSpPr>
          <p:nvPr>
            <p:ph type="title"/>
          </p:nvPr>
        </p:nvSpPr>
        <p:spPr/>
        <p:txBody>
          <a:bodyPr/>
          <a:lstStyle/>
          <a:p>
            <a:pPr algn="ctr"/>
            <a:r>
              <a:rPr lang="en-IN" dirty="0" err="1">
                <a:solidFill>
                  <a:schemeClr val="accent1">
                    <a:lumMod val="50000"/>
                  </a:schemeClr>
                </a:solidFill>
              </a:rPr>
              <a:t>DiMENSIONALITY</a:t>
            </a:r>
            <a:r>
              <a:rPr lang="en-IN" dirty="0">
                <a:solidFill>
                  <a:schemeClr val="accent1">
                    <a:lumMod val="50000"/>
                  </a:schemeClr>
                </a:solidFill>
              </a:rPr>
              <a:t> REDUCTION</a:t>
            </a:r>
            <a:br>
              <a:rPr lang="en-IN" dirty="0">
                <a:solidFill>
                  <a:schemeClr val="accent1">
                    <a:lumMod val="50000"/>
                  </a:schemeClr>
                </a:solidFill>
              </a:rPr>
            </a:br>
            <a:r>
              <a:rPr lang="en-IN" u="sng" dirty="0">
                <a:solidFill>
                  <a:schemeClr val="accent1">
                    <a:lumMod val="50000"/>
                  </a:schemeClr>
                </a:solidFill>
              </a:rPr>
              <a:t>PCA</a:t>
            </a:r>
          </a:p>
        </p:txBody>
      </p:sp>
      <p:sp>
        <p:nvSpPr>
          <p:cNvPr id="3" name="Content Placeholder 2">
            <a:extLst>
              <a:ext uri="{FF2B5EF4-FFF2-40B4-BE49-F238E27FC236}">
                <a16:creationId xmlns:a16="http://schemas.microsoft.com/office/drawing/2014/main" id="{797A7898-49FA-C62D-C64A-E5EA841113E5}"/>
              </a:ext>
            </a:extLst>
          </p:cNvPr>
          <p:cNvSpPr>
            <a:spLocks noGrp="1"/>
          </p:cNvSpPr>
          <p:nvPr>
            <p:ph idx="1"/>
          </p:nvPr>
        </p:nvSpPr>
        <p:spPr/>
        <p:txBody>
          <a:bodyPr/>
          <a:lstStyle/>
          <a:p>
            <a:r>
              <a:rPr lang="en-IN" dirty="0"/>
              <a:t>Variance Plot for PCA Components : </a:t>
            </a:r>
          </a:p>
        </p:txBody>
      </p:sp>
      <p:pic>
        <p:nvPicPr>
          <p:cNvPr id="5" name="Picture 4">
            <a:extLst>
              <a:ext uri="{FF2B5EF4-FFF2-40B4-BE49-F238E27FC236}">
                <a16:creationId xmlns:a16="http://schemas.microsoft.com/office/drawing/2014/main" id="{C2068FF2-CEEA-54F8-700F-82AF28DC6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404" y="2920481"/>
            <a:ext cx="4892464" cy="3867145"/>
          </a:xfrm>
          <a:prstGeom prst="rect">
            <a:avLst/>
          </a:prstGeom>
        </p:spPr>
      </p:pic>
    </p:spTree>
    <p:extLst>
      <p:ext uri="{BB962C8B-B14F-4D97-AF65-F5344CB8AC3E}">
        <p14:creationId xmlns:p14="http://schemas.microsoft.com/office/powerpoint/2010/main" val="140189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A338-993D-9B9C-5392-82EBB2CE29B1}"/>
              </a:ext>
            </a:extLst>
          </p:cNvPr>
          <p:cNvSpPr>
            <a:spLocks noGrp="1"/>
          </p:cNvSpPr>
          <p:nvPr>
            <p:ph type="title"/>
          </p:nvPr>
        </p:nvSpPr>
        <p:spPr/>
        <p:txBody>
          <a:bodyPr/>
          <a:lstStyle/>
          <a:p>
            <a:pPr algn="ctr"/>
            <a:r>
              <a:rPr lang="en-IN" dirty="0">
                <a:solidFill>
                  <a:schemeClr val="accent1">
                    <a:lumMod val="50000"/>
                  </a:schemeClr>
                </a:solidFill>
              </a:rPr>
              <a:t>MODEL BUILDING</a:t>
            </a:r>
          </a:p>
        </p:txBody>
      </p:sp>
      <p:pic>
        <p:nvPicPr>
          <p:cNvPr id="5" name="Content Placeholder 4">
            <a:extLst>
              <a:ext uri="{FF2B5EF4-FFF2-40B4-BE49-F238E27FC236}">
                <a16:creationId xmlns:a16="http://schemas.microsoft.com/office/drawing/2014/main" id="{0CFF99A5-FBBE-7136-C7C4-1FFCB2F6B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995" y="1978091"/>
            <a:ext cx="6546147" cy="3835784"/>
          </a:xfrm>
        </p:spPr>
      </p:pic>
    </p:spTree>
    <p:extLst>
      <p:ext uri="{BB962C8B-B14F-4D97-AF65-F5344CB8AC3E}">
        <p14:creationId xmlns:p14="http://schemas.microsoft.com/office/powerpoint/2010/main" val="424175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1846-595C-DA5B-CE68-5AF739A6735E}"/>
              </a:ext>
            </a:extLst>
          </p:cNvPr>
          <p:cNvSpPr>
            <a:spLocks noGrp="1"/>
          </p:cNvSpPr>
          <p:nvPr>
            <p:ph type="title"/>
          </p:nvPr>
        </p:nvSpPr>
        <p:spPr>
          <a:xfrm>
            <a:off x="1024128" y="585216"/>
            <a:ext cx="9720072" cy="982327"/>
          </a:xfrm>
        </p:spPr>
        <p:txBody>
          <a:bodyPr>
            <a:normAutofit fontScale="90000"/>
          </a:bodyPr>
          <a:lstStyle/>
          <a:p>
            <a:br>
              <a:rPr lang="en-IN" dirty="0">
                <a:solidFill>
                  <a:schemeClr val="accent1">
                    <a:lumMod val="50000"/>
                  </a:schemeClr>
                </a:solidFill>
              </a:rPr>
            </a:br>
            <a:r>
              <a:rPr lang="en-IN" dirty="0">
                <a:solidFill>
                  <a:schemeClr val="accent1">
                    <a:lumMod val="50000"/>
                  </a:schemeClr>
                </a:solidFill>
              </a:rPr>
              <a:t>K-MEANS CLUSTERING : </a:t>
            </a:r>
            <a:br>
              <a:rPr lang="en-IN" dirty="0">
                <a:solidFill>
                  <a:schemeClr val="accent1">
                    <a:lumMod val="50000"/>
                  </a:schemeClr>
                </a:solidFill>
              </a:rPr>
            </a:br>
            <a:endParaRPr lang="en-IN" dirty="0">
              <a:solidFill>
                <a:schemeClr val="accent1">
                  <a:lumMod val="50000"/>
                </a:schemeClr>
              </a:solidFill>
            </a:endParaRPr>
          </a:p>
        </p:txBody>
      </p:sp>
      <p:sp>
        <p:nvSpPr>
          <p:cNvPr id="7" name="Content Placeholder 6">
            <a:extLst>
              <a:ext uri="{FF2B5EF4-FFF2-40B4-BE49-F238E27FC236}">
                <a16:creationId xmlns:a16="http://schemas.microsoft.com/office/drawing/2014/main" id="{A89E77F3-5447-531E-AD2E-25F2BA615465}"/>
              </a:ext>
            </a:extLst>
          </p:cNvPr>
          <p:cNvSpPr>
            <a:spLocks noGrp="1"/>
          </p:cNvSpPr>
          <p:nvPr>
            <p:ph idx="1"/>
          </p:nvPr>
        </p:nvSpPr>
        <p:spPr>
          <a:xfrm>
            <a:off x="1024128" y="1819469"/>
            <a:ext cx="9720073" cy="4619767"/>
          </a:xfrm>
        </p:spPr>
        <p:txBody>
          <a:bodyPr/>
          <a:lstStyle/>
          <a:p>
            <a:pPr>
              <a:buFont typeface="Courier New" panose="02070309020205020404" pitchFamily="49" charset="0"/>
              <a:buChar char="o"/>
            </a:pPr>
            <a:r>
              <a:rPr lang="en-IN" dirty="0"/>
              <a:t> As per the Elbow Plot, it is best to have 3 Clusters.</a:t>
            </a:r>
          </a:p>
          <a:p>
            <a:pPr>
              <a:buFont typeface="Courier New" panose="02070309020205020404" pitchFamily="49" charset="0"/>
              <a:buChar char="o"/>
            </a:pPr>
            <a:r>
              <a:rPr lang="en-IN" dirty="0"/>
              <a:t> Silhouette score for k-means : 0.57165</a:t>
            </a:r>
          </a:p>
          <a:p>
            <a:pPr marL="0" indent="0">
              <a:buNone/>
            </a:pPr>
            <a:r>
              <a:rPr lang="en-IN" dirty="0"/>
              <a:t>  </a:t>
            </a:r>
            <a:r>
              <a:rPr lang="en-IN" dirty="0">
                <a:solidFill>
                  <a:schemeClr val="accent5">
                    <a:lumMod val="75000"/>
                  </a:schemeClr>
                </a:solidFill>
              </a:rPr>
              <a:t>K-means TSNE plot :</a:t>
            </a:r>
          </a:p>
          <a:p>
            <a:pPr marL="0" indent="0">
              <a:buNone/>
            </a:pPr>
            <a:endParaRPr lang="en-IN" dirty="0">
              <a:solidFill>
                <a:schemeClr val="accent5">
                  <a:lumMod val="75000"/>
                </a:schemeClr>
              </a:solidFill>
            </a:endParaRPr>
          </a:p>
        </p:txBody>
      </p:sp>
      <p:pic>
        <p:nvPicPr>
          <p:cNvPr id="9" name="Picture 8">
            <a:extLst>
              <a:ext uri="{FF2B5EF4-FFF2-40B4-BE49-F238E27FC236}">
                <a16:creationId xmlns:a16="http://schemas.microsoft.com/office/drawing/2014/main" id="{D5C00319-DDA2-C3FC-B42E-6B0AA3462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249" y="418764"/>
            <a:ext cx="4615753" cy="3089546"/>
          </a:xfrm>
          <a:prstGeom prst="rect">
            <a:avLst/>
          </a:prstGeom>
        </p:spPr>
      </p:pic>
      <p:pic>
        <p:nvPicPr>
          <p:cNvPr id="11" name="Picture 10">
            <a:extLst>
              <a:ext uri="{FF2B5EF4-FFF2-40B4-BE49-F238E27FC236}">
                <a16:creationId xmlns:a16="http://schemas.microsoft.com/office/drawing/2014/main" id="{87C2A0A4-B12C-5FE5-F9D3-2D9D46C2E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803" y="3312367"/>
            <a:ext cx="4854361" cy="3126869"/>
          </a:xfrm>
          <a:prstGeom prst="rect">
            <a:avLst/>
          </a:prstGeom>
        </p:spPr>
      </p:pic>
    </p:spTree>
    <p:extLst>
      <p:ext uri="{BB962C8B-B14F-4D97-AF65-F5344CB8AC3E}">
        <p14:creationId xmlns:p14="http://schemas.microsoft.com/office/powerpoint/2010/main" val="149092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4460-86E2-79F5-4A33-54D7CB93BE5B}"/>
              </a:ext>
            </a:extLst>
          </p:cNvPr>
          <p:cNvSpPr>
            <a:spLocks noGrp="1"/>
          </p:cNvSpPr>
          <p:nvPr>
            <p:ph type="title"/>
          </p:nvPr>
        </p:nvSpPr>
        <p:spPr>
          <a:xfrm>
            <a:off x="1024128" y="585216"/>
            <a:ext cx="9720072" cy="972996"/>
          </a:xfrm>
        </p:spPr>
        <p:txBody>
          <a:bodyPr/>
          <a:lstStyle/>
          <a:p>
            <a:r>
              <a:rPr lang="en-IN" dirty="0">
                <a:solidFill>
                  <a:schemeClr val="accent1">
                    <a:lumMod val="50000"/>
                  </a:schemeClr>
                </a:solidFill>
              </a:rPr>
              <a:t>K-MEANS BASED ON PRACTICAL SITUATION</a:t>
            </a:r>
          </a:p>
        </p:txBody>
      </p:sp>
      <p:sp>
        <p:nvSpPr>
          <p:cNvPr id="3" name="Content Placeholder 2">
            <a:extLst>
              <a:ext uri="{FF2B5EF4-FFF2-40B4-BE49-F238E27FC236}">
                <a16:creationId xmlns:a16="http://schemas.microsoft.com/office/drawing/2014/main" id="{91CC9FA3-D0C6-6A78-1836-8197DBB53B17}"/>
              </a:ext>
            </a:extLst>
          </p:cNvPr>
          <p:cNvSpPr>
            <a:spLocks noGrp="1"/>
          </p:cNvSpPr>
          <p:nvPr>
            <p:ph idx="1"/>
          </p:nvPr>
        </p:nvSpPr>
        <p:spPr>
          <a:xfrm>
            <a:off x="1024128" y="1418253"/>
            <a:ext cx="9720073" cy="4891107"/>
          </a:xfrm>
        </p:spPr>
        <p:txBody>
          <a:bodyPr/>
          <a:lstStyle/>
          <a:p>
            <a:pPr algn="ctr"/>
            <a:r>
              <a:rPr lang="en-IN" dirty="0"/>
              <a:t>Building k-means model with </a:t>
            </a:r>
            <a:r>
              <a:rPr lang="en-IN" dirty="0" err="1"/>
              <a:t>n_clusters</a:t>
            </a:r>
            <a:r>
              <a:rPr lang="en-IN" dirty="0"/>
              <a:t> = 6 , </a:t>
            </a:r>
            <a:r>
              <a:rPr lang="en-IN" dirty="0" err="1"/>
              <a:t>random_state</a:t>
            </a:r>
            <a:r>
              <a:rPr lang="en-IN" dirty="0"/>
              <a:t>=42</a:t>
            </a:r>
          </a:p>
          <a:p>
            <a:pPr algn="ctr"/>
            <a:r>
              <a:rPr lang="en-IN" dirty="0"/>
              <a:t>(As per domain expert)</a:t>
            </a:r>
          </a:p>
          <a:p>
            <a:pPr algn="ctr"/>
            <a:r>
              <a:rPr lang="en-IN" dirty="0"/>
              <a:t>Silhouette score = 0.6125</a:t>
            </a:r>
          </a:p>
        </p:txBody>
      </p:sp>
      <p:pic>
        <p:nvPicPr>
          <p:cNvPr id="5" name="Picture 4">
            <a:extLst>
              <a:ext uri="{FF2B5EF4-FFF2-40B4-BE49-F238E27FC236}">
                <a16:creationId xmlns:a16="http://schemas.microsoft.com/office/drawing/2014/main" id="{A3F6C05F-9AAE-E389-A54A-8FFDA7036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595" y="3155148"/>
            <a:ext cx="4724809" cy="3574090"/>
          </a:xfrm>
          <a:prstGeom prst="rect">
            <a:avLst/>
          </a:prstGeom>
        </p:spPr>
      </p:pic>
    </p:spTree>
    <p:extLst>
      <p:ext uri="{BB962C8B-B14F-4D97-AF65-F5344CB8AC3E}">
        <p14:creationId xmlns:p14="http://schemas.microsoft.com/office/powerpoint/2010/main" val="386381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C49E-A571-430E-E690-05CF7F3061FF}"/>
              </a:ext>
            </a:extLst>
          </p:cNvPr>
          <p:cNvSpPr>
            <a:spLocks noGrp="1"/>
          </p:cNvSpPr>
          <p:nvPr>
            <p:ph type="title"/>
          </p:nvPr>
        </p:nvSpPr>
        <p:spPr>
          <a:xfrm>
            <a:off x="1024128" y="363895"/>
            <a:ext cx="9720072" cy="849086"/>
          </a:xfrm>
        </p:spPr>
        <p:txBody>
          <a:bodyPr/>
          <a:lstStyle/>
          <a:p>
            <a:r>
              <a:rPr lang="en-IN" dirty="0">
                <a:solidFill>
                  <a:schemeClr val="accent1">
                    <a:lumMod val="50000"/>
                  </a:schemeClr>
                </a:solidFill>
              </a:rPr>
              <a:t>HIERARCHY AGGLOMERATIVE CLUSTERING</a:t>
            </a:r>
          </a:p>
        </p:txBody>
      </p:sp>
      <p:pic>
        <p:nvPicPr>
          <p:cNvPr id="5" name="Content Placeholder 4">
            <a:extLst>
              <a:ext uri="{FF2B5EF4-FFF2-40B4-BE49-F238E27FC236}">
                <a16:creationId xmlns:a16="http://schemas.microsoft.com/office/drawing/2014/main" id="{CFE7C29B-5CFE-CF49-ED50-D0B4D3ABA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531" y="1108112"/>
            <a:ext cx="4701947" cy="2596141"/>
          </a:xfrm>
        </p:spPr>
      </p:pic>
      <p:pic>
        <p:nvPicPr>
          <p:cNvPr id="7" name="Picture 6">
            <a:extLst>
              <a:ext uri="{FF2B5EF4-FFF2-40B4-BE49-F238E27FC236}">
                <a16:creationId xmlns:a16="http://schemas.microsoft.com/office/drawing/2014/main" id="{77E4A6E9-565C-6F1D-26C5-143BE5EC1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64" y="980692"/>
            <a:ext cx="3240263" cy="2955851"/>
          </a:xfrm>
          <a:prstGeom prst="rect">
            <a:avLst/>
          </a:prstGeom>
        </p:spPr>
      </p:pic>
      <p:pic>
        <p:nvPicPr>
          <p:cNvPr id="9" name="Picture 8">
            <a:extLst>
              <a:ext uri="{FF2B5EF4-FFF2-40B4-BE49-F238E27FC236}">
                <a16:creationId xmlns:a16="http://schemas.microsoft.com/office/drawing/2014/main" id="{26EE21AF-DE0A-485D-6A30-055D3D9D4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592" y="3811731"/>
            <a:ext cx="3192117" cy="2913398"/>
          </a:xfrm>
          <a:prstGeom prst="rect">
            <a:avLst/>
          </a:prstGeom>
        </p:spPr>
      </p:pic>
      <p:pic>
        <p:nvPicPr>
          <p:cNvPr id="11" name="Picture 10">
            <a:extLst>
              <a:ext uri="{FF2B5EF4-FFF2-40B4-BE49-F238E27FC236}">
                <a16:creationId xmlns:a16="http://schemas.microsoft.com/office/drawing/2014/main" id="{6DA82DE0-421E-1DC0-E183-BF328E174E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6739" y="4128543"/>
            <a:ext cx="3240263" cy="2729457"/>
          </a:xfrm>
          <a:prstGeom prst="rect">
            <a:avLst/>
          </a:prstGeom>
        </p:spPr>
      </p:pic>
    </p:spTree>
    <p:extLst>
      <p:ext uri="{BB962C8B-B14F-4D97-AF65-F5344CB8AC3E}">
        <p14:creationId xmlns:p14="http://schemas.microsoft.com/office/powerpoint/2010/main" val="16360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4B44-DE03-865A-6222-260405E58179}"/>
              </a:ext>
            </a:extLst>
          </p:cNvPr>
          <p:cNvSpPr>
            <a:spLocks noGrp="1"/>
          </p:cNvSpPr>
          <p:nvPr>
            <p:ph type="title"/>
          </p:nvPr>
        </p:nvSpPr>
        <p:spPr>
          <a:xfrm>
            <a:off x="1024128" y="585216"/>
            <a:ext cx="9720072" cy="1112955"/>
          </a:xfrm>
        </p:spPr>
        <p:txBody>
          <a:bodyPr/>
          <a:lstStyle/>
          <a:p>
            <a:pPr algn="ctr"/>
            <a:r>
              <a:rPr lang="en-IN" dirty="0">
                <a:solidFill>
                  <a:schemeClr val="accent1">
                    <a:lumMod val="50000"/>
                  </a:schemeClr>
                </a:solidFill>
              </a:rPr>
              <a:t>DBSCAN</a:t>
            </a:r>
          </a:p>
        </p:txBody>
      </p:sp>
      <p:sp>
        <p:nvSpPr>
          <p:cNvPr id="3" name="Content Placeholder 2">
            <a:extLst>
              <a:ext uri="{FF2B5EF4-FFF2-40B4-BE49-F238E27FC236}">
                <a16:creationId xmlns:a16="http://schemas.microsoft.com/office/drawing/2014/main" id="{3BCCCB58-06EA-FDCA-064F-85CFBA876E25}"/>
              </a:ext>
            </a:extLst>
          </p:cNvPr>
          <p:cNvSpPr>
            <a:spLocks noGrp="1"/>
          </p:cNvSpPr>
          <p:nvPr>
            <p:ph idx="1"/>
          </p:nvPr>
        </p:nvSpPr>
        <p:spPr>
          <a:xfrm>
            <a:off x="1024128" y="1614196"/>
            <a:ext cx="9720073" cy="4695164"/>
          </a:xfrm>
        </p:spPr>
        <p:txBody>
          <a:bodyPr/>
          <a:lstStyle/>
          <a:p>
            <a:r>
              <a:rPr lang="en-IN" dirty="0"/>
              <a:t>Initially we have built a DBSCAN model with </a:t>
            </a:r>
            <a:r>
              <a:rPr lang="en-IN" dirty="0">
                <a:solidFill>
                  <a:schemeClr val="bg1">
                    <a:lumMod val="50000"/>
                  </a:schemeClr>
                </a:solidFill>
              </a:rPr>
              <a:t>eps=0.5 </a:t>
            </a:r>
            <a:r>
              <a:rPr lang="en-IN" dirty="0"/>
              <a:t>&amp; </a:t>
            </a:r>
            <a:r>
              <a:rPr lang="en-IN" dirty="0" err="1">
                <a:solidFill>
                  <a:schemeClr val="bg1">
                    <a:lumMod val="50000"/>
                  </a:schemeClr>
                </a:solidFill>
              </a:rPr>
              <a:t>min_samples</a:t>
            </a:r>
            <a:r>
              <a:rPr lang="en-IN" dirty="0">
                <a:solidFill>
                  <a:schemeClr val="bg1">
                    <a:lumMod val="50000"/>
                  </a:schemeClr>
                </a:solidFill>
              </a:rPr>
              <a:t>=5 </a:t>
            </a:r>
            <a:r>
              <a:rPr lang="en-IN" dirty="0"/>
              <a:t>.</a:t>
            </a:r>
          </a:p>
          <a:p>
            <a:r>
              <a:rPr lang="en-IN" dirty="0"/>
              <a:t>Silhouette score for DBSCAN : 0.5385</a:t>
            </a:r>
          </a:p>
          <a:p>
            <a:r>
              <a:rPr lang="en-IN" dirty="0"/>
              <a:t>DBSCAN TSNE:</a:t>
            </a:r>
          </a:p>
          <a:p>
            <a:endParaRPr lang="en-IN" dirty="0">
              <a:solidFill>
                <a:schemeClr val="bg1">
                  <a:lumMod val="50000"/>
                </a:schemeClr>
              </a:solidFill>
            </a:endParaRPr>
          </a:p>
        </p:txBody>
      </p:sp>
      <p:pic>
        <p:nvPicPr>
          <p:cNvPr id="7" name="Picture 6">
            <a:extLst>
              <a:ext uri="{FF2B5EF4-FFF2-40B4-BE49-F238E27FC236}">
                <a16:creationId xmlns:a16="http://schemas.microsoft.com/office/drawing/2014/main" id="{D94235A4-6B13-3332-2BBF-529353A15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58" y="3221674"/>
            <a:ext cx="4633362" cy="3406435"/>
          </a:xfrm>
          <a:prstGeom prst="rect">
            <a:avLst/>
          </a:prstGeom>
        </p:spPr>
      </p:pic>
    </p:spTree>
    <p:extLst>
      <p:ext uri="{BB962C8B-B14F-4D97-AF65-F5344CB8AC3E}">
        <p14:creationId xmlns:p14="http://schemas.microsoft.com/office/powerpoint/2010/main" val="393755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9E97-56EC-492E-7505-5CC4AAA9E79B}"/>
              </a:ext>
            </a:extLst>
          </p:cNvPr>
          <p:cNvSpPr>
            <a:spLocks noGrp="1"/>
          </p:cNvSpPr>
          <p:nvPr>
            <p:ph type="title"/>
          </p:nvPr>
        </p:nvSpPr>
        <p:spPr/>
        <p:txBody>
          <a:bodyPr/>
          <a:lstStyle/>
          <a:p>
            <a:r>
              <a:rPr lang="en-IN" dirty="0">
                <a:solidFill>
                  <a:schemeClr val="accent1">
                    <a:lumMod val="50000"/>
                  </a:schemeClr>
                </a:solidFill>
              </a:rPr>
              <a:t>SPLITTING THE DATA INTO TRAIN AND TEST</a:t>
            </a:r>
          </a:p>
        </p:txBody>
      </p:sp>
      <p:sp>
        <p:nvSpPr>
          <p:cNvPr id="3" name="Content Placeholder 2">
            <a:extLst>
              <a:ext uri="{FF2B5EF4-FFF2-40B4-BE49-F238E27FC236}">
                <a16:creationId xmlns:a16="http://schemas.microsoft.com/office/drawing/2014/main" id="{4EC78AC3-3E66-A981-18CA-22F776A07EA4}"/>
              </a:ext>
            </a:extLst>
          </p:cNvPr>
          <p:cNvSpPr>
            <a:spLocks noGrp="1"/>
          </p:cNvSpPr>
          <p:nvPr>
            <p:ph idx="1"/>
          </p:nvPr>
        </p:nvSpPr>
        <p:spPr>
          <a:xfrm>
            <a:off x="1024128" y="1810139"/>
            <a:ext cx="9720073" cy="4499221"/>
          </a:xfrm>
        </p:spPr>
        <p:txBody>
          <a:bodyPr/>
          <a:lstStyle/>
          <a:p>
            <a:pPr marL="0" indent="0">
              <a:buNone/>
            </a:pPr>
            <a:r>
              <a:rPr lang="en-IN" dirty="0"/>
              <a:t>Shape of </a:t>
            </a:r>
            <a:r>
              <a:rPr lang="en-IN" dirty="0" err="1"/>
              <a:t>X_train</a:t>
            </a:r>
            <a:r>
              <a:rPr lang="en-IN" dirty="0"/>
              <a:t> = (2140, 23)</a:t>
            </a:r>
          </a:p>
          <a:p>
            <a:pPr marL="0" indent="0">
              <a:buNone/>
            </a:pPr>
            <a:r>
              <a:rPr lang="en-IN" dirty="0"/>
              <a:t>Shape of </a:t>
            </a:r>
            <a:r>
              <a:rPr lang="en-IN" dirty="0" err="1"/>
              <a:t>X_test</a:t>
            </a:r>
            <a:r>
              <a:rPr lang="en-IN" dirty="0"/>
              <a:t> = (536, 23)</a:t>
            </a:r>
          </a:p>
          <a:p>
            <a:pPr marL="0" indent="0">
              <a:buNone/>
            </a:pPr>
            <a:r>
              <a:rPr lang="en-IN" dirty="0"/>
              <a:t>Shape of </a:t>
            </a:r>
            <a:r>
              <a:rPr lang="en-IN" dirty="0" err="1"/>
              <a:t>Y_train</a:t>
            </a:r>
            <a:r>
              <a:rPr lang="en-IN" dirty="0"/>
              <a:t> = (2140, )</a:t>
            </a:r>
          </a:p>
          <a:p>
            <a:pPr marL="0" indent="0">
              <a:buNone/>
            </a:pPr>
            <a:r>
              <a:rPr lang="en-IN" dirty="0"/>
              <a:t>Shape of </a:t>
            </a:r>
            <a:r>
              <a:rPr lang="en-IN" dirty="0" err="1"/>
              <a:t>Y_test</a:t>
            </a:r>
            <a:r>
              <a:rPr lang="en-IN"/>
              <a:t> = (536, ) </a:t>
            </a:r>
            <a:endParaRPr lang="en-IN" dirty="0"/>
          </a:p>
        </p:txBody>
      </p:sp>
    </p:spTree>
    <p:extLst>
      <p:ext uri="{BB962C8B-B14F-4D97-AF65-F5344CB8AC3E}">
        <p14:creationId xmlns:p14="http://schemas.microsoft.com/office/powerpoint/2010/main" val="298118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6F29-8774-9EE7-8191-B5BED72E6073}"/>
              </a:ext>
            </a:extLst>
          </p:cNvPr>
          <p:cNvSpPr>
            <a:spLocks noGrp="1"/>
          </p:cNvSpPr>
          <p:nvPr>
            <p:ph type="title"/>
          </p:nvPr>
        </p:nvSpPr>
        <p:spPr>
          <a:xfrm>
            <a:off x="1024128" y="585216"/>
            <a:ext cx="9720072" cy="870360"/>
          </a:xfrm>
        </p:spPr>
        <p:txBody>
          <a:bodyPr/>
          <a:lstStyle/>
          <a:p>
            <a:pPr algn="ctr"/>
            <a:r>
              <a:rPr lang="en-IN" dirty="0">
                <a:solidFill>
                  <a:schemeClr val="accent1">
                    <a:lumMod val="50000"/>
                  </a:schemeClr>
                </a:solidFill>
              </a:rPr>
              <a:t>LOGISTIC REGRESSION</a:t>
            </a:r>
          </a:p>
        </p:txBody>
      </p:sp>
      <p:sp>
        <p:nvSpPr>
          <p:cNvPr id="3" name="Content Placeholder 2">
            <a:extLst>
              <a:ext uri="{FF2B5EF4-FFF2-40B4-BE49-F238E27FC236}">
                <a16:creationId xmlns:a16="http://schemas.microsoft.com/office/drawing/2014/main" id="{D928AD2F-866A-D3B3-0AC5-347E4D4446EE}"/>
              </a:ext>
            </a:extLst>
          </p:cNvPr>
          <p:cNvSpPr>
            <a:spLocks noGrp="1"/>
          </p:cNvSpPr>
          <p:nvPr>
            <p:ph idx="1"/>
          </p:nvPr>
        </p:nvSpPr>
        <p:spPr>
          <a:xfrm>
            <a:off x="1024128" y="1352939"/>
            <a:ext cx="9720073" cy="4956421"/>
          </a:xfrm>
        </p:spPr>
        <p:txBody>
          <a:bodyPr/>
          <a:lstStyle/>
          <a:p>
            <a:pPr algn="ctr"/>
            <a:r>
              <a:rPr lang="en-IN" dirty="0"/>
              <a:t>Confusion Matrix &amp; Classification Report</a:t>
            </a:r>
          </a:p>
        </p:txBody>
      </p:sp>
      <p:pic>
        <p:nvPicPr>
          <p:cNvPr id="5" name="Picture 4">
            <a:extLst>
              <a:ext uri="{FF2B5EF4-FFF2-40B4-BE49-F238E27FC236}">
                <a16:creationId xmlns:a16="http://schemas.microsoft.com/office/drawing/2014/main" id="{6DEE07D2-4F54-1F04-E144-1CC49D283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823732"/>
            <a:ext cx="3118992" cy="3210535"/>
          </a:xfrm>
          <a:prstGeom prst="rect">
            <a:avLst/>
          </a:prstGeom>
        </p:spPr>
      </p:pic>
      <p:pic>
        <p:nvPicPr>
          <p:cNvPr id="7" name="Picture 6">
            <a:extLst>
              <a:ext uri="{FF2B5EF4-FFF2-40B4-BE49-F238E27FC236}">
                <a16:creationId xmlns:a16="http://schemas.microsoft.com/office/drawing/2014/main" id="{334EB2F5-B4F2-5BCA-1BB1-8D044EB2A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3042"/>
            <a:ext cx="3245112" cy="3331916"/>
          </a:xfrm>
          <a:prstGeom prst="rect">
            <a:avLst/>
          </a:prstGeom>
        </p:spPr>
      </p:pic>
    </p:spTree>
    <p:extLst>
      <p:ext uri="{BB962C8B-B14F-4D97-AF65-F5344CB8AC3E}">
        <p14:creationId xmlns:p14="http://schemas.microsoft.com/office/powerpoint/2010/main" val="405500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1A82-46FF-0D6A-E17D-A8223AE2E20F}"/>
              </a:ext>
            </a:extLst>
          </p:cNvPr>
          <p:cNvSpPr>
            <a:spLocks noGrp="1"/>
          </p:cNvSpPr>
          <p:nvPr>
            <p:ph type="title"/>
          </p:nvPr>
        </p:nvSpPr>
        <p:spPr>
          <a:xfrm>
            <a:off x="1024128" y="585216"/>
            <a:ext cx="9720072" cy="917013"/>
          </a:xfrm>
        </p:spPr>
        <p:txBody>
          <a:bodyPr/>
          <a:lstStyle/>
          <a:p>
            <a:pPr algn="ctr"/>
            <a:r>
              <a:rPr lang="en-IN" dirty="0">
                <a:solidFill>
                  <a:schemeClr val="accent1">
                    <a:lumMod val="50000"/>
                  </a:schemeClr>
                </a:solidFill>
              </a:rPr>
              <a:t>BALANCING THE DATA USING SMOTE</a:t>
            </a:r>
          </a:p>
        </p:txBody>
      </p:sp>
      <p:sp>
        <p:nvSpPr>
          <p:cNvPr id="3" name="Content Placeholder 2">
            <a:extLst>
              <a:ext uri="{FF2B5EF4-FFF2-40B4-BE49-F238E27FC236}">
                <a16:creationId xmlns:a16="http://schemas.microsoft.com/office/drawing/2014/main" id="{6E5C36E0-3B62-9EE4-AA1C-BEDEB68A2B71}"/>
              </a:ext>
            </a:extLst>
          </p:cNvPr>
          <p:cNvSpPr>
            <a:spLocks noGrp="1"/>
          </p:cNvSpPr>
          <p:nvPr>
            <p:ph idx="1"/>
          </p:nvPr>
        </p:nvSpPr>
        <p:spPr>
          <a:xfrm>
            <a:off x="1024128" y="1362269"/>
            <a:ext cx="9720073" cy="4947091"/>
          </a:xfrm>
        </p:spPr>
        <p:txBody>
          <a:bodyPr>
            <a:normAutofit/>
          </a:bodyPr>
          <a:lstStyle/>
          <a:p>
            <a:pPr algn="ctr"/>
            <a:r>
              <a:rPr lang="en-IN" sz="1600" dirty="0"/>
              <a:t>Shape of </a:t>
            </a:r>
            <a:r>
              <a:rPr lang="en-IN" sz="1600" dirty="0" err="1"/>
              <a:t>X_train</a:t>
            </a:r>
            <a:r>
              <a:rPr lang="en-IN" sz="1600" dirty="0"/>
              <a:t> : (3042, 23)                  Shape of </a:t>
            </a:r>
            <a:r>
              <a:rPr lang="en-IN" sz="1600" dirty="0" err="1"/>
              <a:t>Y_train</a:t>
            </a:r>
            <a:r>
              <a:rPr lang="en-IN" sz="1600" dirty="0"/>
              <a:t> : (3042, )</a:t>
            </a:r>
          </a:p>
          <a:p>
            <a:pPr algn="ctr"/>
            <a:r>
              <a:rPr lang="en-IN" sz="1600" dirty="0"/>
              <a:t>Shape of </a:t>
            </a:r>
            <a:r>
              <a:rPr lang="en-IN" sz="1600" dirty="0" err="1"/>
              <a:t>X_test</a:t>
            </a:r>
            <a:r>
              <a:rPr lang="en-IN" sz="1600" dirty="0"/>
              <a:t> : (1014, 23)                   Shape of </a:t>
            </a:r>
            <a:r>
              <a:rPr lang="en-IN" sz="1600" dirty="0" err="1"/>
              <a:t>Y_test</a:t>
            </a:r>
            <a:r>
              <a:rPr lang="en-IN" sz="1600" dirty="0"/>
              <a:t> : (1014, )</a:t>
            </a:r>
            <a:endParaRPr lang="en-IN" sz="2400" dirty="0"/>
          </a:p>
          <a:p>
            <a:r>
              <a:rPr lang="en-IN" sz="2400" dirty="0">
                <a:solidFill>
                  <a:schemeClr val="accent6">
                    <a:lumMod val="75000"/>
                  </a:schemeClr>
                </a:solidFill>
              </a:rPr>
              <a:t>LOGISTIC REGRESSION AFTER BALANCING THE DATA</a:t>
            </a:r>
          </a:p>
          <a:p>
            <a:pPr algn="ctr"/>
            <a:r>
              <a:rPr lang="en-IN" sz="2400" dirty="0">
                <a:solidFill>
                  <a:schemeClr val="accent6">
                    <a:lumMod val="75000"/>
                  </a:schemeClr>
                </a:solidFill>
              </a:rPr>
              <a:t>Confusion Matrix &amp; Classification Report</a:t>
            </a:r>
          </a:p>
        </p:txBody>
      </p:sp>
      <p:pic>
        <p:nvPicPr>
          <p:cNvPr id="5" name="Picture 4">
            <a:extLst>
              <a:ext uri="{FF2B5EF4-FFF2-40B4-BE49-F238E27FC236}">
                <a16:creationId xmlns:a16="http://schemas.microsoft.com/office/drawing/2014/main" id="{C3C445F9-3E51-E027-D840-0AEDBFA04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785" y="3284376"/>
            <a:ext cx="3416069" cy="3573624"/>
          </a:xfrm>
          <a:prstGeom prst="rect">
            <a:avLst/>
          </a:prstGeom>
        </p:spPr>
      </p:pic>
      <p:pic>
        <p:nvPicPr>
          <p:cNvPr id="7" name="Picture 6">
            <a:extLst>
              <a:ext uri="{FF2B5EF4-FFF2-40B4-BE49-F238E27FC236}">
                <a16:creationId xmlns:a16="http://schemas.microsoft.com/office/drawing/2014/main" id="{F66EEDA9-F91C-6933-8C27-61E5B684D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37" y="3195893"/>
            <a:ext cx="3640630" cy="3573624"/>
          </a:xfrm>
          <a:prstGeom prst="rect">
            <a:avLst/>
          </a:prstGeom>
        </p:spPr>
      </p:pic>
    </p:spTree>
    <p:extLst>
      <p:ext uri="{BB962C8B-B14F-4D97-AF65-F5344CB8AC3E}">
        <p14:creationId xmlns:p14="http://schemas.microsoft.com/office/powerpoint/2010/main" val="105474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5C3A-7069-4ABB-6E74-B49D096CE786}"/>
              </a:ext>
            </a:extLst>
          </p:cNvPr>
          <p:cNvSpPr>
            <a:spLocks noGrp="1"/>
          </p:cNvSpPr>
          <p:nvPr>
            <p:ph type="title"/>
          </p:nvPr>
        </p:nvSpPr>
        <p:spPr>
          <a:xfrm>
            <a:off x="1024128" y="130630"/>
            <a:ext cx="9720072" cy="830424"/>
          </a:xfrm>
        </p:spPr>
        <p:txBody>
          <a:bodyPr/>
          <a:lstStyle/>
          <a:p>
            <a:pPr algn="ctr"/>
            <a:r>
              <a:rPr lang="en-IN" dirty="0">
                <a:solidFill>
                  <a:schemeClr val="accent6">
                    <a:lumMod val="75000"/>
                  </a:schemeClr>
                </a:solidFill>
              </a:rPr>
              <a:t>DECISION TREE</a:t>
            </a:r>
          </a:p>
        </p:txBody>
      </p:sp>
      <p:sp>
        <p:nvSpPr>
          <p:cNvPr id="3" name="Content Placeholder 2">
            <a:extLst>
              <a:ext uri="{FF2B5EF4-FFF2-40B4-BE49-F238E27FC236}">
                <a16:creationId xmlns:a16="http://schemas.microsoft.com/office/drawing/2014/main" id="{41303559-6CE0-46BD-8466-3299DADD0A35}"/>
              </a:ext>
            </a:extLst>
          </p:cNvPr>
          <p:cNvSpPr>
            <a:spLocks noGrp="1"/>
          </p:cNvSpPr>
          <p:nvPr>
            <p:ph idx="1"/>
          </p:nvPr>
        </p:nvSpPr>
        <p:spPr>
          <a:xfrm>
            <a:off x="1024128" y="755780"/>
            <a:ext cx="9720073" cy="5553580"/>
          </a:xfrm>
        </p:spPr>
        <p:txBody>
          <a:bodyPr/>
          <a:lstStyle/>
          <a:p>
            <a:r>
              <a:rPr lang="en-IN" dirty="0">
                <a:solidFill>
                  <a:schemeClr val="accent4">
                    <a:lumMod val="75000"/>
                  </a:schemeClr>
                </a:solidFill>
              </a:rPr>
              <a:t>Building Decision Tree Classifier Model with best parameters we got from grid search</a:t>
            </a:r>
          </a:p>
          <a:p>
            <a:endParaRPr lang="en-IN" dirty="0">
              <a:solidFill>
                <a:schemeClr val="accent4">
                  <a:lumMod val="75000"/>
                </a:schemeClr>
              </a:solidFill>
            </a:endParaRPr>
          </a:p>
          <a:p>
            <a:endParaRPr lang="en-IN" dirty="0">
              <a:solidFill>
                <a:schemeClr val="accent4">
                  <a:lumMod val="75000"/>
                </a:schemeClr>
              </a:solidFill>
            </a:endParaRPr>
          </a:p>
          <a:p>
            <a:pPr algn="ctr"/>
            <a:r>
              <a:rPr lang="en-IN" dirty="0">
                <a:solidFill>
                  <a:schemeClr val="accent4">
                    <a:lumMod val="75000"/>
                  </a:schemeClr>
                </a:solidFill>
              </a:rPr>
              <a:t>Confusion Matrix &amp; Classification Report</a:t>
            </a:r>
          </a:p>
          <a:p>
            <a:endParaRPr lang="en-IN" dirty="0"/>
          </a:p>
          <a:p>
            <a:endParaRPr lang="en-IN" dirty="0"/>
          </a:p>
        </p:txBody>
      </p:sp>
      <p:pic>
        <p:nvPicPr>
          <p:cNvPr id="5" name="Picture 4">
            <a:extLst>
              <a:ext uri="{FF2B5EF4-FFF2-40B4-BE49-F238E27FC236}">
                <a16:creationId xmlns:a16="http://schemas.microsoft.com/office/drawing/2014/main" id="{E53D6BCC-872D-683D-7079-16311A210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41" y="1232845"/>
            <a:ext cx="8873412" cy="883997"/>
          </a:xfrm>
          <a:prstGeom prst="rect">
            <a:avLst/>
          </a:prstGeom>
        </p:spPr>
      </p:pic>
      <p:pic>
        <p:nvPicPr>
          <p:cNvPr id="7" name="Picture 6">
            <a:extLst>
              <a:ext uri="{FF2B5EF4-FFF2-40B4-BE49-F238E27FC236}">
                <a16:creationId xmlns:a16="http://schemas.microsoft.com/office/drawing/2014/main" id="{D3F90B5D-391B-06BF-B32A-387E4AB6B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411" y="2623822"/>
            <a:ext cx="3336007" cy="4033916"/>
          </a:xfrm>
          <a:prstGeom prst="rect">
            <a:avLst/>
          </a:prstGeom>
        </p:spPr>
      </p:pic>
      <p:pic>
        <p:nvPicPr>
          <p:cNvPr id="9" name="Picture 8">
            <a:extLst>
              <a:ext uri="{FF2B5EF4-FFF2-40B4-BE49-F238E27FC236}">
                <a16:creationId xmlns:a16="http://schemas.microsoft.com/office/drawing/2014/main" id="{4DEB1B1E-A84D-BC92-63B6-55996DD29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918" y="2593907"/>
            <a:ext cx="3412745" cy="4146123"/>
          </a:xfrm>
          <a:prstGeom prst="rect">
            <a:avLst/>
          </a:prstGeom>
        </p:spPr>
      </p:pic>
    </p:spTree>
    <p:extLst>
      <p:ext uri="{BB962C8B-B14F-4D97-AF65-F5344CB8AC3E}">
        <p14:creationId xmlns:p14="http://schemas.microsoft.com/office/powerpoint/2010/main" val="326088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B1EA-2793-E88A-D283-C676B4A32C8B}"/>
              </a:ext>
            </a:extLst>
          </p:cNvPr>
          <p:cNvSpPr>
            <a:spLocks noGrp="1"/>
          </p:cNvSpPr>
          <p:nvPr>
            <p:ph type="title"/>
          </p:nvPr>
        </p:nvSpPr>
        <p:spPr/>
        <p:txBody>
          <a:bodyPr/>
          <a:lstStyle/>
          <a:p>
            <a:r>
              <a:rPr lang="en-IN" dirty="0">
                <a:solidFill>
                  <a:schemeClr val="accent2">
                    <a:lumMod val="50000"/>
                  </a:schemeClr>
                </a:solidFill>
              </a:rPr>
              <a:t>INTRODUCTION</a:t>
            </a:r>
            <a:r>
              <a:rPr lang="en-IN" dirty="0"/>
              <a:t> </a:t>
            </a:r>
            <a:r>
              <a:rPr lang="en-IN" dirty="0">
                <a:solidFill>
                  <a:schemeClr val="accent2">
                    <a:lumMod val="50000"/>
                  </a:schemeClr>
                </a:solidFill>
              </a:rPr>
              <a:t>TO</a:t>
            </a:r>
            <a:r>
              <a:rPr lang="en-IN" dirty="0"/>
              <a:t> </a:t>
            </a:r>
            <a:r>
              <a:rPr lang="en-IN" dirty="0">
                <a:solidFill>
                  <a:schemeClr val="accent2">
                    <a:lumMod val="50000"/>
                  </a:schemeClr>
                </a:solidFill>
              </a:rPr>
              <a:t>CLUSTERING</a:t>
            </a:r>
          </a:p>
        </p:txBody>
      </p:sp>
      <p:sp>
        <p:nvSpPr>
          <p:cNvPr id="3" name="Content Placeholder 2">
            <a:extLst>
              <a:ext uri="{FF2B5EF4-FFF2-40B4-BE49-F238E27FC236}">
                <a16:creationId xmlns:a16="http://schemas.microsoft.com/office/drawing/2014/main" id="{29B3D7D1-E65F-EC1B-1D5A-F1CF14C414D0}"/>
              </a:ext>
            </a:extLst>
          </p:cNvPr>
          <p:cNvSpPr>
            <a:spLocks noGrp="1"/>
          </p:cNvSpPr>
          <p:nvPr>
            <p:ph idx="1"/>
          </p:nvPr>
        </p:nvSpPr>
        <p:spPr/>
        <p:txBody>
          <a:bodyPr/>
          <a:lstStyle/>
          <a:p>
            <a:pPr algn="ctr"/>
            <a:r>
              <a:rPr lang="en-US" sz="2400" b="0" i="0" dirty="0">
                <a:solidFill>
                  <a:srgbClr val="273239"/>
                </a:solidFill>
                <a:effectLst/>
                <a:latin typeface="Nunito" panose="020F0502020204030204" pitchFamily="2" charset="0"/>
              </a:rPr>
              <a:t>It is basically a type of </a:t>
            </a:r>
            <a:r>
              <a:rPr lang="en-US" sz="2400" dirty="0">
                <a:solidFill>
                  <a:schemeClr val="tx2">
                    <a:lumMod val="50000"/>
                  </a:schemeClr>
                </a:solidFill>
                <a:latin typeface="Nunito" panose="020F0502020204030204" pitchFamily="2" charset="0"/>
              </a:rPr>
              <a:t>unsupervised learning model</a:t>
            </a:r>
            <a:r>
              <a:rPr lang="en-US" sz="2400" i="1" dirty="0">
                <a:solidFill>
                  <a:schemeClr val="tx2">
                    <a:lumMod val="50000"/>
                  </a:schemeClr>
                </a:solidFill>
                <a:latin typeface="Nunito" panose="020F0502020204030204" pitchFamily="2" charset="0"/>
              </a:rPr>
              <a:t>. </a:t>
            </a:r>
            <a:r>
              <a:rPr lang="en-US" sz="2400" b="1" i="0" dirty="0">
                <a:solidFill>
                  <a:srgbClr val="273239"/>
                </a:solidFill>
                <a:effectLst/>
                <a:latin typeface="Nunito" pitchFamily="2" charset="0"/>
              </a:rPr>
              <a:t>Clustering</a:t>
            </a:r>
            <a:r>
              <a:rPr lang="en-US" sz="2400" b="0" i="0" dirty="0">
                <a:solidFill>
                  <a:srgbClr val="273239"/>
                </a:solidFill>
                <a:effectLst/>
                <a:latin typeface="Nunito" pitchFamily="2" charset="0"/>
              </a:rPr>
              <a:t> is the task of dividing the population or data points into a number of groups such that data points in the same groups are more similar to other data points in the same group and dissimilar to the data points in other groups</a:t>
            </a:r>
            <a:r>
              <a:rPr lang="en-US" b="0" i="0" dirty="0">
                <a:solidFill>
                  <a:srgbClr val="273239"/>
                </a:solidFill>
                <a:effectLst/>
                <a:latin typeface="Nunito" pitchFamily="2" charset="0"/>
              </a:rPr>
              <a:t>. </a:t>
            </a:r>
            <a:endParaRPr lang="en-IN" dirty="0"/>
          </a:p>
        </p:txBody>
      </p:sp>
    </p:spTree>
    <p:extLst>
      <p:ext uri="{BB962C8B-B14F-4D97-AF65-F5344CB8AC3E}">
        <p14:creationId xmlns:p14="http://schemas.microsoft.com/office/powerpoint/2010/main" val="8881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7D3D-FFF5-A10D-A31D-4BBA97AF6ED4}"/>
              </a:ext>
            </a:extLst>
          </p:cNvPr>
          <p:cNvSpPr>
            <a:spLocks noGrp="1"/>
          </p:cNvSpPr>
          <p:nvPr>
            <p:ph type="title"/>
          </p:nvPr>
        </p:nvSpPr>
        <p:spPr>
          <a:xfrm>
            <a:off x="1024128" y="156754"/>
            <a:ext cx="9720072" cy="783772"/>
          </a:xfrm>
        </p:spPr>
        <p:txBody>
          <a:bodyPr/>
          <a:lstStyle/>
          <a:p>
            <a:pPr algn="ctr"/>
            <a:r>
              <a:rPr lang="en-IN" dirty="0">
                <a:solidFill>
                  <a:schemeClr val="accent1">
                    <a:lumMod val="50000"/>
                  </a:schemeClr>
                </a:solidFill>
              </a:rPr>
              <a:t>RANDOM FOREST CLASSIFIER</a:t>
            </a:r>
          </a:p>
        </p:txBody>
      </p:sp>
      <p:sp>
        <p:nvSpPr>
          <p:cNvPr id="3" name="Content Placeholder 2">
            <a:extLst>
              <a:ext uri="{FF2B5EF4-FFF2-40B4-BE49-F238E27FC236}">
                <a16:creationId xmlns:a16="http://schemas.microsoft.com/office/drawing/2014/main" id="{948BA2B3-6887-2BE7-E83E-60AD10083E3E}"/>
              </a:ext>
            </a:extLst>
          </p:cNvPr>
          <p:cNvSpPr>
            <a:spLocks noGrp="1"/>
          </p:cNvSpPr>
          <p:nvPr>
            <p:ph idx="1"/>
          </p:nvPr>
        </p:nvSpPr>
        <p:spPr>
          <a:xfrm>
            <a:off x="1024128" y="923731"/>
            <a:ext cx="9720073" cy="5385629"/>
          </a:xfrm>
        </p:spPr>
        <p:txBody>
          <a:bodyPr/>
          <a:lstStyle/>
          <a:p>
            <a:pPr algn="ctr"/>
            <a:r>
              <a:rPr lang="en-IN" dirty="0">
                <a:solidFill>
                  <a:schemeClr val="accent5">
                    <a:lumMod val="75000"/>
                  </a:schemeClr>
                </a:solidFill>
              </a:rPr>
              <a:t>Building Random Forest Classifier Model with best parameters we got from grid search.</a:t>
            </a:r>
          </a:p>
          <a:p>
            <a:pPr algn="ctr"/>
            <a:endParaRPr lang="en-IN" dirty="0">
              <a:solidFill>
                <a:schemeClr val="accent5">
                  <a:lumMod val="75000"/>
                </a:schemeClr>
              </a:solidFill>
            </a:endParaRPr>
          </a:p>
          <a:p>
            <a:pPr marL="0" indent="0" algn="ctr">
              <a:buNone/>
            </a:pPr>
            <a:endParaRPr lang="en-IN" dirty="0">
              <a:solidFill>
                <a:schemeClr val="accent5">
                  <a:lumMod val="75000"/>
                </a:schemeClr>
              </a:solidFill>
            </a:endParaRPr>
          </a:p>
          <a:p>
            <a:pPr marL="0" indent="0" algn="ctr">
              <a:buNone/>
            </a:pPr>
            <a:r>
              <a:rPr lang="en-IN" dirty="0">
                <a:solidFill>
                  <a:schemeClr val="accent5">
                    <a:lumMod val="75000"/>
                  </a:schemeClr>
                </a:solidFill>
              </a:rPr>
              <a:t>Confusion Matrix &amp; Classification Report</a:t>
            </a:r>
          </a:p>
          <a:p>
            <a:pPr algn="ctr"/>
            <a:endParaRPr lang="en-IN" dirty="0">
              <a:solidFill>
                <a:schemeClr val="accent5">
                  <a:lumMod val="75000"/>
                </a:schemeClr>
              </a:solidFill>
            </a:endParaRPr>
          </a:p>
          <a:p>
            <a:pPr algn="ctr"/>
            <a:endParaRPr lang="en-IN" dirty="0">
              <a:solidFill>
                <a:schemeClr val="accent5">
                  <a:lumMod val="75000"/>
                </a:schemeClr>
              </a:solidFill>
            </a:endParaRPr>
          </a:p>
        </p:txBody>
      </p:sp>
      <p:pic>
        <p:nvPicPr>
          <p:cNvPr id="5" name="Picture 4">
            <a:extLst>
              <a:ext uri="{FF2B5EF4-FFF2-40B4-BE49-F238E27FC236}">
                <a16:creationId xmlns:a16="http://schemas.microsoft.com/office/drawing/2014/main" id="{17EC0DC0-B3BC-7E1C-325B-1240B38C0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44" y="1582429"/>
            <a:ext cx="7604449" cy="783772"/>
          </a:xfrm>
          <a:prstGeom prst="rect">
            <a:avLst/>
          </a:prstGeom>
        </p:spPr>
      </p:pic>
      <p:pic>
        <p:nvPicPr>
          <p:cNvPr id="7" name="Picture 6">
            <a:extLst>
              <a:ext uri="{FF2B5EF4-FFF2-40B4-BE49-F238E27FC236}">
                <a16:creationId xmlns:a16="http://schemas.microsoft.com/office/drawing/2014/main" id="{D60257B7-2B3D-A609-B09A-00ECB2DB3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139" y="3208539"/>
            <a:ext cx="3065028" cy="3492707"/>
          </a:xfrm>
          <a:prstGeom prst="rect">
            <a:avLst/>
          </a:prstGeom>
        </p:spPr>
      </p:pic>
      <p:pic>
        <p:nvPicPr>
          <p:cNvPr id="9" name="Picture 8">
            <a:extLst>
              <a:ext uri="{FF2B5EF4-FFF2-40B4-BE49-F238E27FC236}">
                <a16:creationId xmlns:a16="http://schemas.microsoft.com/office/drawing/2014/main" id="{67FEA361-9CBA-BCDE-9178-8CCD9114D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39398"/>
            <a:ext cx="3206130" cy="3591131"/>
          </a:xfrm>
          <a:prstGeom prst="rect">
            <a:avLst/>
          </a:prstGeom>
        </p:spPr>
      </p:pic>
    </p:spTree>
    <p:extLst>
      <p:ext uri="{BB962C8B-B14F-4D97-AF65-F5344CB8AC3E}">
        <p14:creationId xmlns:p14="http://schemas.microsoft.com/office/powerpoint/2010/main" val="51034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3B76-351A-482A-C7F1-1E1FF7F89715}"/>
              </a:ext>
            </a:extLst>
          </p:cNvPr>
          <p:cNvSpPr>
            <a:spLocks noGrp="1"/>
          </p:cNvSpPr>
          <p:nvPr>
            <p:ph type="title"/>
          </p:nvPr>
        </p:nvSpPr>
        <p:spPr>
          <a:xfrm>
            <a:off x="1024128" y="149290"/>
            <a:ext cx="9720072" cy="886408"/>
          </a:xfrm>
        </p:spPr>
        <p:txBody>
          <a:bodyPr/>
          <a:lstStyle/>
          <a:p>
            <a:pPr algn="ctr"/>
            <a:r>
              <a:rPr lang="en-IN" dirty="0">
                <a:solidFill>
                  <a:schemeClr val="accent1">
                    <a:lumMod val="50000"/>
                  </a:schemeClr>
                </a:solidFill>
              </a:rPr>
              <a:t>SUPPORT VECTOR MACHINE</a:t>
            </a:r>
          </a:p>
        </p:txBody>
      </p:sp>
      <p:sp>
        <p:nvSpPr>
          <p:cNvPr id="3" name="Content Placeholder 2">
            <a:extLst>
              <a:ext uri="{FF2B5EF4-FFF2-40B4-BE49-F238E27FC236}">
                <a16:creationId xmlns:a16="http://schemas.microsoft.com/office/drawing/2014/main" id="{0A758CBE-FCFF-79F0-F15E-90A493F6CFBB}"/>
              </a:ext>
            </a:extLst>
          </p:cNvPr>
          <p:cNvSpPr>
            <a:spLocks noGrp="1"/>
          </p:cNvSpPr>
          <p:nvPr>
            <p:ph idx="1"/>
          </p:nvPr>
        </p:nvSpPr>
        <p:spPr>
          <a:xfrm>
            <a:off x="1024128" y="942392"/>
            <a:ext cx="9720073" cy="5366968"/>
          </a:xfrm>
        </p:spPr>
        <p:txBody>
          <a:bodyPr/>
          <a:lstStyle/>
          <a:p>
            <a:pPr algn="ctr"/>
            <a:r>
              <a:rPr lang="en-IN" dirty="0">
                <a:solidFill>
                  <a:schemeClr val="accent5">
                    <a:lumMod val="75000"/>
                  </a:schemeClr>
                </a:solidFill>
              </a:rPr>
              <a:t>Building SVM model with best parameters we got from  grid search</a:t>
            </a:r>
          </a:p>
          <a:p>
            <a:pPr algn="ctr"/>
            <a:endParaRPr lang="en-IN" dirty="0">
              <a:solidFill>
                <a:schemeClr val="accent5">
                  <a:lumMod val="75000"/>
                </a:schemeClr>
              </a:solidFill>
            </a:endParaRPr>
          </a:p>
          <a:p>
            <a:pPr algn="ctr"/>
            <a:endParaRPr lang="en-IN" dirty="0">
              <a:solidFill>
                <a:schemeClr val="accent5">
                  <a:lumMod val="75000"/>
                </a:schemeClr>
              </a:solidFill>
            </a:endParaRPr>
          </a:p>
          <a:p>
            <a:pPr algn="ctr"/>
            <a:r>
              <a:rPr lang="en-IN" dirty="0">
                <a:solidFill>
                  <a:schemeClr val="accent5">
                    <a:lumMod val="75000"/>
                  </a:schemeClr>
                </a:solidFill>
              </a:rPr>
              <a:t>Confusion Matrix  &amp; Classification Report</a:t>
            </a:r>
          </a:p>
        </p:txBody>
      </p:sp>
      <p:pic>
        <p:nvPicPr>
          <p:cNvPr id="5" name="Picture 4">
            <a:extLst>
              <a:ext uri="{FF2B5EF4-FFF2-40B4-BE49-F238E27FC236}">
                <a16:creationId xmlns:a16="http://schemas.microsoft.com/office/drawing/2014/main" id="{76DF358B-E1F9-A989-E6B9-D03B4A548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931" y="1436336"/>
            <a:ext cx="4599991" cy="784928"/>
          </a:xfrm>
          <a:prstGeom prst="rect">
            <a:avLst/>
          </a:prstGeom>
        </p:spPr>
      </p:pic>
      <p:pic>
        <p:nvPicPr>
          <p:cNvPr id="7" name="Picture 6">
            <a:extLst>
              <a:ext uri="{FF2B5EF4-FFF2-40B4-BE49-F238E27FC236}">
                <a16:creationId xmlns:a16="http://schemas.microsoft.com/office/drawing/2014/main" id="{7FC99384-87E4-DC80-4276-33768A877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815" y="2929811"/>
            <a:ext cx="3508311" cy="3564483"/>
          </a:xfrm>
          <a:prstGeom prst="rect">
            <a:avLst/>
          </a:prstGeom>
        </p:spPr>
      </p:pic>
      <p:pic>
        <p:nvPicPr>
          <p:cNvPr id="9" name="Picture 8">
            <a:extLst>
              <a:ext uri="{FF2B5EF4-FFF2-40B4-BE49-F238E27FC236}">
                <a16:creationId xmlns:a16="http://schemas.microsoft.com/office/drawing/2014/main" id="{91C2B9E4-4933-260D-BC59-507300E64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03" y="2929811"/>
            <a:ext cx="3247053" cy="3621199"/>
          </a:xfrm>
          <a:prstGeom prst="rect">
            <a:avLst/>
          </a:prstGeom>
        </p:spPr>
      </p:pic>
    </p:spTree>
    <p:extLst>
      <p:ext uri="{BB962C8B-B14F-4D97-AF65-F5344CB8AC3E}">
        <p14:creationId xmlns:p14="http://schemas.microsoft.com/office/powerpoint/2010/main" val="94964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8AA7-4A72-9696-43E7-547A028E8932}"/>
              </a:ext>
            </a:extLst>
          </p:cNvPr>
          <p:cNvSpPr>
            <a:spLocks noGrp="1"/>
          </p:cNvSpPr>
          <p:nvPr>
            <p:ph type="title"/>
          </p:nvPr>
        </p:nvSpPr>
        <p:spPr>
          <a:xfrm>
            <a:off x="1024128" y="130630"/>
            <a:ext cx="9720072" cy="849084"/>
          </a:xfrm>
        </p:spPr>
        <p:txBody>
          <a:bodyPr>
            <a:normAutofit/>
          </a:bodyPr>
          <a:lstStyle/>
          <a:p>
            <a:pPr algn="ctr"/>
            <a:r>
              <a:rPr lang="en-IN" dirty="0">
                <a:solidFill>
                  <a:schemeClr val="accent1">
                    <a:lumMod val="50000"/>
                  </a:schemeClr>
                </a:solidFill>
              </a:rPr>
              <a:t>K-Nearest </a:t>
            </a:r>
            <a:r>
              <a:rPr lang="en-IN" dirty="0" err="1">
                <a:solidFill>
                  <a:schemeClr val="accent1">
                    <a:lumMod val="50000"/>
                  </a:schemeClr>
                </a:solidFill>
              </a:rPr>
              <a:t>neighbor</a:t>
            </a:r>
            <a:endParaRPr lang="en-IN" dirty="0">
              <a:solidFill>
                <a:schemeClr val="accent1">
                  <a:lumMod val="50000"/>
                </a:schemeClr>
              </a:solidFill>
            </a:endParaRPr>
          </a:p>
        </p:txBody>
      </p:sp>
      <p:sp>
        <p:nvSpPr>
          <p:cNvPr id="7" name="Content Placeholder 6">
            <a:extLst>
              <a:ext uri="{FF2B5EF4-FFF2-40B4-BE49-F238E27FC236}">
                <a16:creationId xmlns:a16="http://schemas.microsoft.com/office/drawing/2014/main" id="{20EEFCB1-5A4A-C6DE-18D1-7986FB26899D}"/>
              </a:ext>
            </a:extLst>
          </p:cNvPr>
          <p:cNvSpPr>
            <a:spLocks noGrp="1"/>
          </p:cNvSpPr>
          <p:nvPr>
            <p:ph idx="1"/>
          </p:nvPr>
        </p:nvSpPr>
        <p:spPr>
          <a:xfrm>
            <a:off x="1024128" y="858416"/>
            <a:ext cx="9720073" cy="5450944"/>
          </a:xfrm>
        </p:spPr>
        <p:txBody>
          <a:bodyPr/>
          <a:lstStyle/>
          <a:p>
            <a:r>
              <a:rPr lang="en-IN" dirty="0"/>
              <a:t>Here k is near to 4.</a:t>
            </a:r>
          </a:p>
          <a:p>
            <a:r>
              <a:rPr lang="en-IN" dirty="0">
                <a:solidFill>
                  <a:schemeClr val="accent5">
                    <a:lumMod val="75000"/>
                  </a:schemeClr>
                </a:solidFill>
              </a:rPr>
              <a:t>Model  Building</a:t>
            </a:r>
          </a:p>
          <a:p>
            <a:endParaRPr lang="en-IN" dirty="0">
              <a:solidFill>
                <a:schemeClr val="accent5">
                  <a:lumMod val="75000"/>
                </a:schemeClr>
              </a:solidFill>
            </a:endParaRPr>
          </a:p>
          <a:p>
            <a:endParaRPr lang="en-IN" dirty="0">
              <a:solidFill>
                <a:schemeClr val="accent5">
                  <a:lumMod val="75000"/>
                </a:schemeClr>
              </a:solidFill>
            </a:endParaRPr>
          </a:p>
          <a:p>
            <a:pPr algn="ctr"/>
            <a:r>
              <a:rPr lang="en-IN" dirty="0">
                <a:solidFill>
                  <a:schemeClr val="accent5">
                    <a:lumMod val="75000"/>
                  </a:schemeClr>
                </a:solidFill>
              </a:rPr>
              <a:t>Confusion Matrix &amp; Classification Report</a:t>
            </a:r>
          </a:p>
        </p:txBody>
      </p:sp>
      <p:pic>
        <p:nvPicPr>
          <p:cNvPr id="9" name="Picture 8">
            <a:extLst>
              <a:ext uri="{FF2B5EF4-FFF2-40B4-BE49-F238E27FC236}">
                <a16:creationId xmlns:a16="http://schemas.microsoft.com/office/drawing/2014/main" id="{3168A045-05C9-E216-C5C1-A53C1F640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022" y="214604"/>
            <a:ext cx="3255538" cy="2825115"/>
          </a:xfrm>
          <a:prstGeom prst="rect">
            <a:avLst/>
          </a:prstGeom>
        </p:spPr>
      </p:pic>
      <p:pic>
        <p:nvPicPr>
          <p:cNvPr id="11" name="Picture 10">
            <a:extLst>
              <a:ext uri="{FF2B5EF4-FFF2-40B4-BE49-F238E27FC236}">
                <a16:creationId xmlns:a16="http://schemas.microsoft.com/office/drawing/2014/main" id="{7B897B4D-C71E-C379-E0BD-CAD2CE33A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1707500"/>
            <a:ext cx="3255537" cy="876376"/>
          </a:xfrm>
          <a:prstGeom prst="rect">
            <a:avLst/>
          </a:prstGeom>
        </p:spPr>
      </p:pic>
      <p:pic>
        <p:nvPicPr>
          <p:cNvPr id="13" name="Picture 12">
            <a:extLst>
              <a:ext uri="{FF2B5EF4-FFF2-40B4-BE49-F238E27FC236}">
                <a16:creationId xmlns:a16="http://schemas.microsoft.com/office/drawing/2014/main" id="{BB72D021-B064-D89E-E1E4-A54B9A8080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3200400"/>
            <a:ext cx="3596951" cy="3315228"/>
          </a:xfrm>
          <a:prstGeom prst="rect">
            <a:avLst/>
          </a:prstGeom>
        </p:spPr>
      </p:pic>
      <p:pic>
        <p:nvPicPr>
          <p:cNvPr id="15" name="Picture 14">
            <a:extLst>
              <a:ext uri="{FF2B5EF4-FFF2-40B4-BE49-F238E27FC236}">
                <a16:creationId xmlns:a16="http://schemas.microsoft.com/office/drawing/2014/main" id="{30BDA009-CBEA-C6D7-0899-9F6CBF8D7A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3235740"/>
            <a:ext cx="3348843" cy="3271717"/>
          </a:xfrm>
          <a:prstGeom prst="rect">
            <a:avLst/>
          </a:prstGeom>
        </p:spPr>
      </p:pic>
    </p:spTree>
    <p:extLst>
      <p:ext uri="{BB962C8B-B14F-4D97-AF65-F5344CB8AC3E}">
        <p14:creationId xmlns:p14="http://schemas.microsoft.com/office/powerpoint/2010/main" val="2706706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3CDB-1958-9DFE-A55F-393836485EA5}"/>
              </a:ext>
            </a:extLst>
          </p:cNvPr>
          <p:cNvSpPr>
            <a:spLocks noGrp="1"/>
          </p:cNvSpPr>
          <p:nvPr>
            <p:ph type="title"/>
          </p:nvPr>
        </p:nvSpPr>
        <p:spPr>
          <a:xfrm>
            <a:off x="1024128" y="102637"/>
            <a:ext cx="9720072" cy="914400"/>
          </a:xfrm>
        </p:spPr>
        <p:txBody>
          <a:bodyPr>
            <a:normAutofit/>
          </a:bodyPr>
          <a:lstStyle/>
          <a:p>
            <a:pPr algn="ctr"/>
            <a:r>
              <a:rPr lang="en-IN" dirty="0">
                <a:solidFill>
                  <a:schemeClr val="accent1">
                    <a:lumMod val="50000"/>
                  </a:schemeClr>
                </a:solidFill>
              </a:rPr>
              <a:t>GRADIENT BOOSTING</a:t>
            </a:r>
          </a:p>
        </p:txBody>
      </p:sp>
      <p:sp>
        <p:nvSpPr>
          <p:cNvPr id="3" name="Content Placeholder 2">
            <a:extLst>
              <a:ext uri="{FF2B5EF4-FFF2-40B4-BE49-F238E27FC236}">
                <a16:creationId xmlns:a16="http://schemas.microsoft.com/office/drawing/2014/main" id="{7DFF345F-8F63-A306-B1ED-C61993193A80}"/>
              </a:ext>
            </a:extLst>
          </p:cNvPr>
          <p:cNvSpPr>
            <a:spLocks noGrp="1"/>
          </p:cNvSpPr>
          <p:nvPr>
            <p:ph idx="1"/>
          </p:nvPr>
        </p:nvSpPr>
        <p:spPr>
          <a:xfrm>
            <a:off x="1024128" y="886408"/>
            <a:ext cx="9720073" cy="5756988"/>
          </a:xfrm>
        </p:spPr>
        <p:txBody>
          <a:bodyPr/>
          <a:lstStyle/>
          <a:p>
            <a:pPr algn="ctr"/>
            <a:r>
              <a:rPr lang="en-IN" dirty="0"/>
              <a:t>XGBOOST : </a:t>
            </a:r>
            <a:r>
              <a:rPr lang="en-IN" dirty="0">
                <a:solidFill>
                  <a:schemeClr val="accent5">
                    <a:lumMod val="75000"/>
                  </a:schemeClr>
                </a:solidFill>
              </a:rPr>
              <a:t>Confusion Matrix &amp; Classification Report</a:t>
            </a:r>
          </a:p>
          <a:p>
            <a:pPr algn="ctr"/>
            <a:endParaRPr lang="en-IN" dirty="0">
              <a:solidFill>
                <a:schemeClr val="accent5">
                  <a:lumMod val="75000"/>
                </a:schemeClr>
              </a:solidFill>
            </a:endParaRPr>
          </a:p>
          <a:p>
            <a:pPr algn="ctr"/>
            <a:endParaRPr lang="en-IN" dirty="0">
              <a:solidFill>
                <a:schemeClr val="accent5">
                  <a:lumMod val="75000"/>
                </a:schemeClr>
              </a:solidFill>
            </a:endParaRPr>
          </a:p>
          <a:p>
            <a:pPr algn="ctr"/>
            <a:endParaRPr lang="en-IN" dirty="0">
              <a:solidFill>
                <a:schemeClr val="accent5">
                  <a:lumMod val="75000"/>
                </a:schemeClr>
              </a:solidFill>
            </a:endParaRPr>
          </a:p>
          <a:p>
            <a:pPr marL="0" indent="0" algn="ctr">
              <a:buNone/>
            </a:pPr>
            <a:endParaRPr lang="en-IN" dirty="0">
              <a:solidFill>
                <a:schemeClr val="accent5">
                  <a:lumMod val="75000"/>
                </a:schemeClr>
              </a:solidFill>
            </a:endParaRPr>
          </a:p>
          <a:p>
            <a:pPr marL="0" indent="0" algn="ctr">
              <a:buNone/>
            </a:pPr>
            <a:endParaRPr lang="en-IN" dirty="0"/>
          </a:p>
          <a:p>
            <a:pPr marL="0" indent="0" algn="ctr">
              <a:buNone/>
            </a:pPr>
            <a:r>
              <a:rPr lang="en-IN" dirty="0"/>
              <a:t>ADABOOST : </a:t>
            </a:r>
            <a:r>
              <a:rPr lang="en-IN" dirty="0">
                <a:solidFill>
                  <a:schemeClr val="accent5">
                    <a:lumMod val="75000"/>
                  </a:schemeClr>
                </a:solidFill>
              </a:rPr>
              <a:t>Confusion Matrix &amp; Classification Report</a:t>
            </a:r>
          </a:p>
        </p:txBody>
      </p:sp>
      <p:pic>
        <p:nvPicPr>
          <p:cNvPr id="5" name="Picture 4">
            <a:extLst>
              <a:ext uri="{FF2B5EF4-FFF2-40B4-BE49-F238E27FC236}">
                <a16:creationId xmlns:a16="http://schemas.microsoft.com/office/drawing/2014/main" id="{D4FFEE55-F525-898D-F936-F121A99F7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866" y="1295067"/>
            <a:ext cx="3757125" cy="2290877"/>
          </a:xfrm>
          <a:prstGeom prst="rect">
            <a:avLst/>
          </a:prstGeom>
        </p:spPr>
      </p:pic>
      <p:pic>
        <p:nvPicPr>
          <p:cNvPr id="7" name="Picture 6">
            <a:extLst>
              <a:ext uri="{FF2B5EF4-FFF2-40B4-BE49-F238E27FC236}">
                <a16:creationId xmlns:a16="http://schemas.microsoft.com/office/drawing/2014/main" id="{272B64A6-DE2C-9DB3-6746-AF30F52564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6449" y="1295067"/>
            <a:ext cx="3757125" cy="2133933"/>
          </a:xfrm>
          <a:prstGeom prst="rect">
            <a:avLst/>
          </a:prstGeom>
        </p:spPr>
      </p:pic>
      <p:pic>
        <p:nvPicPr>
          <p:cNvPr id="9" name="Picture 8">
            <a:extLst>
              <a:ext uri="{FF2B5EF4-FFF2-40B4-BE49-F238E27FC236}">
                <a16:creationId xmlns:a16="http://schemas.microsoft.com/office/drawing/2014/main" id="{E1716165-2B1A-F943-1438-385D9BAF2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866" y="4460353"/>
            <a:ext cx="4158342" cy="2290878"/>
          </a:xfrm>
          <a:prstGeom prst="rect">
            <a:avLst/>
          </a:prstGeom>
        </p:spPr>
      </p:pic>
      <p:pic>
        <p:nvPicPr>
          <p:cNvPr id="11" name="Picture 10">
            <a:extLst>
              <a:ext uri="{FF2B5EF4-FFF2-40B4-BE49-F238E27FC236}">
                <a16:creationId xmlns:a16="http://schemas.microsoft.com/office/drawing/2014/main" id="{3CD0E865-48D4-7C43-F673-6D9FA6D6E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5861" y="4374632"/>
            <a:ext cx="4158339" cy="2376599"/>
          </a:xfrm>
          <a:prstGeom prst="rect">
            <a:avLst/>
          </a:prstGeom>
        </p:spPr>
      </p:pic>
    </p:spTree>
    <p:extLst>
      <p:ext uri="{BB962C8B-B14F-4D97-AF65-F5344CB8AC3E}">
        <p14:creationId xmlns:p14="http://schemas.microsoft.com/office/powerpoint/2010/main" val="401015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D891-28EC-9A12-767A-D668DD88F06A}"/>
              </a:ext>
            </a:extLst>
          </p:cNvPr>
          <p:cNvSpPr>
            <a:spLocks noGrp="1"/>
          </p:cNvSpPr>
          <p:nvPr>
            <p:ph type="title"/>
          </p:nvPr>
        </p:nvSpPr>
        <p:spPr>
          <a:xfrm>
            <a:off x="1024128" y="93306"/>
            <a:ext cx="9720072" cy="877078"/>
          </a:xfrm>
        </p:spPr>
        <p:txBody>
          <a:bodyPr/>
          <a:lstStyle/>
          <a:p>
            <a:pPr algn="ctr"/>
            <a:r>
              <a:rPr lang="en-IN" dirty="0">
                <a:solidFill>
                  <a:schemeClr val="accent1">
                    <a:lumMod val="50000"/>
                  </a:schemeClr>
                </a:solidFill>
              </a:rPr>
              <a:t>COMPARISION OF ALL MODELS</a:t>
            </a:r>
          </a:p>
        </p:txBody>
      </p:sp>
      <p:sp>
        <p:nvSpPr>
          <p:cNvPr id="3" name="Content Placeholder 2">
            <a:extLst>
              <a:ext uri="{FF2B5EF4-FFF2-40B4-BE49-F238E27FC236}">
                <a16:creationId xmlns:a16="http://schemas.microsoft.com/office/drawing/2014/main" id="{1F41018F-A61A-13A8-A5E3-DC75D958C17C}"/>
              </a:ext>
            </a:extLst>
          </p:cNvPr>
          <p:cNvSpPr>
            <a:spLocks noGrp="1"/>
          </p:cNvSpPr>
          <p:nvPr>
            <p:ph idx="1"/>
          </p:nvPr>
        </p:nvSpPr>
        <p:spPr>
          <a:xfrm>
            <a:off x="1024128" y="1091682"/>
            <a:ext cx="9720073" cy="5217678"/>
          </a:xfrm>
        </p:spPr>
        <p:txBody>
          <a:bodyPr/>
          <a:lstStyle/>
          <a:p>
            <a:pPr algn="ctr"/>
            <a:r>
              <a:rPr lang="en-IN" dirty="0">
                <a:solidFill>
                  <a:schemeClr val="accent5">
                    <a:lumMod val="75000"/>
                  </a:schemeClr>
                </a:solidFill>
              </a:rPr>
              <a:t>WE DECIDED TO CONTINUE WITH XGBOOST MODEL FOR DEPLOYMENT , AS IT IS GIVING HIGHER ACCURACY</a:t>
            </a:r>
            <a:r>
              <a:rPr lang="en-IN" dirty="0"/>
              <a:t>.</a:t>
            </a:r>
          </a:p>
        </p:txBody>
      </p:sp>
      <p:pic>
        <p:nvPicPr>
          <p:cNvPr id="5" name="Picture 4">
            <a:extLst>
              <a:ext uri="{FF2B5EF4-FFF2-40B4-BE49-F238E27FC236}">
                <a16:creationId xmlns:a16="http://schemas.microsoft.com/office/drawing/2014/main" id="{187BCD2C-ADD1-5767-A7B0-38168C7C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57" y="2594205"/>
            <a:ext cx="3576919" cy="3405379"/>
          </a:xfrm>
          <a:prstGeom prst="rect">
            <a:avLst/>
          </a:prstGeom>
        </p:spPr>
      </p:pic>
      <p:pic>
        <p:nvPicPr>
          <p:cNvPr id="7" name="Picture 6">
            <a:extLst>
              <a:ext uri="{FF2B5EF4-FFF2-40B4-BE49-F238E27FC236}">
                <a16:creationId xmlns:a16="http://schemas.microsoft.com/office/drawing/2014/main" id="{4BC8E0D3-7E71-4630-6F7F-116464C6D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942" y="1975529"/>
            <a:ext cx="6523101" cy="4537238"/>
          </a:xfrm>
          <a:prstGeom prst="rect">
            <a:avLst/>
          </a:prstGeom>
        </p:spPr>
      </p:pic>
    </p:spTree>
    <p:extLst>
      <p:ext uri="{BB962C8B-B14F-4D97-AF65-F5344CB8AC3E}">
        <p14:creationId xmlns:p14="http://schemas.microsoft.com/office/powerpoint/2010/main" val="4146763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EE9CBE-76FC-871E-BB78-0C1D66F6D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932" y="1417705"/>
            <a:ext cx="6739418" cy="4022590"/>
          </a:xfrm>
          <a:prstGeom prst="rect">
            <a:avLst/>
          </a:prstGeom>
        </p:spPr>
      </p:pic>
      <p:pic>
        <p:nvPicPr>
          <p:cNvPr id="5" name="Picture 4">
            <a:extLst>
              <a:ext uri="{FF2B5EF4-FFF2-40B4-BE49-F238E27FC236}">
                <a16:creationId xmlns:a16="http://schemas.microsoft.com/office/drawing/2014/main" id="{D0081CD0-3391-BEBF-341E-0F0B02C02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085" y="1630700"/>
            <a:ext cx="3131157" cy="3596599"/>
          </a:xfrm>
          <a:prstGeom prst="rect">
            <a:avLst/>
          </a:prstGeom>
        </p:spPr>
      </p:pic>
      <p:sp>
        <p:nvSpPr>
          <p:cNvPr id="6" name="Title 1">
            <a:extLst>
              <a:ext uri="{FF2B5EF4-FFF2-40B4-BE49-F238E27FC236}">
                <a16:creationId xmlns:a16="http://schemas.microsoft.com/office/drawing/2014/main" id="{E420B6FC-ADA8-7352-B263-543950E7A20C}"/>
              </a:ext>
            </a:extLst>
          </p:cNvPr>
          <p:cNvSpPr txBox="1">
            <a:spLocks/>
          </p:cNvSpPr>
          <p:nvPr/>
        </p:nvSpPr>
        <p:spPr>
          <a:xfrm>
            <a:off x="1024127" y="359924"/>
            <a:ext cx="9744391" cy="77821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dirty="0">
                <a:solidFill>
                  <a:schemeClr val="accent1">
                    <a:lumMod val="50000"/>
                  </a:schemeClr>
                </a:solidFill>
              </a:rPr>
              <a:t>Creating pipe-line</a:t>
            </a:r>
          </a:p>
        </p:txBody>
      </p:sp>
    </p:spTree>
    <p:extLst>
      <p:ext uri="{BB962C8B-B14F-4D97-AF65-F5344CB8AC3E}">
        <p14:creationId xmlns:p14="http://schemas.microsoft.com/office/powerpoint/2010/main" val="40378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4C241-2479-5885-E369-1416740E5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98" y="1038589"/>
            <a:ext cx="9260731" cy="5469216"/>
          </a:xfrm>
          <a:prstGeom prst="rect">
            <a:avLst/>
          </a:prstGeom>
        </p:spPr>
      </p:pic>
      <p:sp>
        <p:nvSpPr>
          <p:cNvPr id="4" name="Title 1">
            <a:extLst>
              <a:ext uri="{FF2B5EF4-FFF2-40B4-BE49-F238E27FC236}">
                <a16:creationId xmlns:a16="http://schemas.microsoft.com/office/drawing/2014/main" id="{EB940C44-E036-DF2C-B8E1-000C3ECD8226}"/>
              </a:ext>
            </a:extLst>
          </p:cNvPr>
          <p:cNvSpPr txBox="1">
            <a:spLocks/>
          </p:cNvSpPr>
          <p:nvPr/>
        </p:nvSpPr>
        <p:spPr>
          <a:xfrm>
            <a:off x="1024127" y="223736"/>
            <a:ext cx="9744391" cy="661481"/>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IN" dirty="0">
                <a:solidFill>
                  <a:schemeClr val="accent1">
                    <a:lumMod val="50000"/>
                  </a:schemeClr>
                </a:solidFill>
              </a:rPr>
              <a:t>DEPLOYEMENT IN STREMLIT OUTPUT</a:t>
            </a:r>
          </a:p>
        </p:txBody>
      </p:sp>
    </p:spTree>
    <p:extLst>
      <p:ext uri="{BB962C8B-B14F-4D97-AF65-F5344CB8AC3E}">
        <p14:creationId xmlns:p14="http://schemas.microsoft.com/office/powerpoint/2010/main" val="3968255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069500-DD9F-64AF-7749-06EB5086F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4" y="593388"/>
            <a:ext cx="10223770" cy="5504056"/>
          </a:xfrm>
          <a:prstGeom prst="rect">
            <a:avLst/>
          </a:prstGeom>
        </p:spPr>
      </p:pic>
    </p:spTree>
    <p:extLst>
      <p:ext uri="{BB962C8B-B14F-4D97-AF65-F5344CB8AC3E}">
        <p14:creationId xmlns:p14="http://schemas.microsoft.com/office/powerpoint/2010/main" val="94264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96C-01C8-2090-F505-11CBA17FE891}"/>
              </a:ext>
            </a:extLst>
          </p:cNvPr>
          <p:cNvSpPr>
            <a:spLocks noGrp="1"/>
          </p:cNvSpPr>
          <p:nvPr>
            <p:ph type="title"/>
          </p:nvPr>
        </p:nvSpPr>
        <p:spPr/>
        <p:txBody>
          <a:bodyPr/>
          <a:lstStyle/>
          <a:p>
            <a:pPr algn="ctr"/>
            <a:r>
              <a:rPr lang="en-IN" dirty="0">
                <a:solidFill>
                  <a:schemeClr val="accent5">
                    <a:lumMod val="75000"/>
                  </a:schemeClr>
                </a:solidFill>
              </a:rPr>
              <a:t>THANK YOU !</a:t>
            </a:r>
          </a:p>
        </p:txBody>
      </p:sp>
      <p:pic>
        <p:nvPicPr>
          <p:cNvPr id="5" name="Content Placeholder 4">
            <a:extLst>
              <a:ext uri="{FF2B5EF4-FFF2-40B4-BE49-F238E27FC236}">
                <a16:creationId xmlns:a16="http://schemas.microsoft.com/office/drawing/2014/main" id="{CCA6E0B4-CC70-E266-C111-08262DA2282E}"/>
              </a:ext>
            </a:extLst>
          </p:cNvPr>
          <p:cNvPicPr>
            <a:picLocks noGrp="1" noChangeAspect="1"/>
          </p:cNvPicPr>
          <p:nvPr>
            <p:ph idx="1"/>
          </p:nvPr>
        </p:nvPicPr>
        <p:blipFill>
          <a:blip r:embed="rId2">
            <a:alphaModFix amt="50000"/>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125755" y="2084832"/>
            <a:ext cx="5150498" cy="3896696"/>
          </a:xfrm>
        </p:spPr>
      </p:pic>
    </p:spTree>
    <p:extLst>
      <p:ext uri="{BB962C8B-B14F-4D97-AF65-F5344CB8AC3E}">
        <p14:creationId xmlns:p14="http://schemas.microsoft.com/office/powerpoint/2010/main" val="90263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E66-D408-66A7-09D3-822B0E9AE72D}"/>
              </a:ext>
            </a:extLst>
          </p:cNvPr>
          <p:cNvSpPr>
            <a:spLocks noGrp="1"/>
          </p:cNvSpPr>
          <p:nvPr>
            <p:ph type="title"/>
          </p:nvPr>
        </p:nvSpPr>
        <p:spPr/>
        <p:txBody>
          <a:bodyPr/>
          <a:lstStyle/>
          <a:p>
            <a:r>
              <a:rPr lang="en-IN" dirty="0">
                <a:solidFill>
                  <a:schemeClr val="accent2">
                    <a:lumMod val="50000"/>
                  </a:schemeClr>
                </a:solidFill>
              </a:rPr>
              <a:t>Project</a:t>
            </a:r>
            <a:r>
              <a:rPr lang="en-IN" dirty="0"/>
              <a:t> </a:t>
            </a:r>
            <a:r>
              <a:rPr lang="en-IN" dirty="0">
                <a:solidFill>
                  <a:schemeClr val="accent2">
                    <a:lumMod val="50000"/>
                  </a:schemeClr>
                </a:solidFill>
              </a:rPr>
              <a:t>milestones</a:t>
            </a:r>
            <a:r>
              <a:rPr lang="en-IN" dirty="0"/>
              <a:t> :</a:t>
            </a:r>
          </a:p>
        </p:txBody>
      </p:sp>
      <p:sp>
        <p:nvSpPr>
          <p:cNvPr id="3" name="Content Placeholder 2">
            <a:extLst>
              <a:ext uri="{FF2B5EF4-FFF2-40B4-BE49-F238E27FC236}">
                <a16:creationId xmlns:a16="http://schemas.microsoft.com/office/drawing/2014/main" id="{C4FC2151-1162-B991-0BAB-B0571339886D}"/>
              </a:ext>
            </a:extLst>
          </p:cNvPr>
          <p:cNvSpPr>
            <a:spLocks noGrp="1"/>
          </p:cNvSpPr>
          <p:nvPr>
            <p:ph idx="1"/>
          </p:nvPr>
        </p:nvSpPr>
        <p:spPr/>
        <p:txBody>
          <a:bodyPr/>
          <a:lstStyle/>
          <a:p>
            <a:pPr>
              <a:buFont typeface="Wingdings" panose="05000000000000000000" pitchFamily="2" charset="2"/>
              <a:buChar char="§"/>
            </a:pPr>
            <a:r>
              <a:rPr lang="en-IN" dirty="0"/>
              <a:t>Week 1 : EDA</a:t>
            </a:r>
          </a:p>
          <a:p>
            <a:pPr>
              <a:buFont typeface="Wingdings" panose="05000000000000000000" pitchFamily="2" charset="2"/>
              <a:buChar char="§"/>
            </a:pPr>
            <a:r>
              <a:rPr lang="en-IN" dirty="0"/>
              <a:t>Week 2 : Model Building</a:t>
            </a:r>
          </a:p>
          <a:p>
            <a:pPr>
              <a:buFont typeface="Wingdings" panose="05000000000000000000" pitchFamily="2" charset="2"/>
              <a:buChar char="§"/>
            </a:pPr>
            <a:r>
              <a:rPr lang="en-IN" dirty="0"/>
              <a:t>Week 3 : Model Evaluation</a:t>
            </a:r>
          </a:p>
          <a:p>
            <a:pPr>
              <a:buFont typeface="Wingdings" panose="05000000000000000000" pitchFamily="2" charset="2"/>
              <a:buChar char="§"/>
            </a:pPr>
            <a:r>
              <a:rPr lang="en-IN" dirty="0"/>
              <a:t>Week 4 : Deployment</a:t>
            </a:r>
          </a:p>
        </p:txBody>
      </p:sp>
    </p:spTree>
    <p:extLst>
      <p:ext uri="{BB962C8B-B14F-4D97-AF65-F5344CB8AC3E}">
        <p14:creationId xmlns:p14="http://schemas.microsoft.com/office/powerpoint/2010/main" val="325306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98AA-B31A-44CC-C6BF-B7D4F798799A}"/>
              </a:ext>
            </a:extLst>
          </p:cNvPr>
          <p:cNvSpPr>
            <a:spLocks noGrp="1"/>
          </p:cNvSpPr>
          <p:nvPr>
            <p:ph type="title"/>
          </p:nvPr>
        </p:nvSpPr>
        <p:spPr/>
        <p:txBody>
          <a:bodyPr/>
          <a:lstStyle/>
          <a:p>
            <a:pPr algn="ctr"/>
            <a:r>
              <a:rPr lang="en-IN" dirty="0">
                <a:solidFill>
                  <a:schemeClr val="accent2">
                    <a:lumMod val="50000"/>
                  </a:schemeClr>
                </a:solidFill>
              </a:rPr>
              <a:t>Exploratory</a:t>
            </a:r>
            <a:r>
              <a:rPr lang="en-IN" dirty="0"/>
              <a:t> </a:t>
            </a:r>
            <a:r>
              <a:rPr lang="en-IN" dirty="0">
                <a:solidFill>
                  <a:schemeClr val="accent2">
                    <a:lumMod val="50000"/>
                  </a:schemeClr>
                </a:solidFill>
              </a:rPr>
              <a:t>data</a:t>
            </a:r>
            <a:r>
              <a:rPr lang="en-IN" dirty="0"/>
              <a:t> </a:t>
            </a:r>
            <a:r>
              <a:rPr lang="en-IN" dirty="0">
                <a:solidFill>
                  <a:schemeClr val="accent2">
                    <a:lumMod val="50000"/>
                  </a:schemeClr>
                </a:solidFill>
              </a:rPr>
              <a:t>analysis</a:t>
            </a:r>
          </a:p>
        </p:txBody>
      </p:sp>
      <p:pic>
        <p:nvPicPr>
          <p:cNvPr id="5" name="Content Placeholder 4">
            <a:extLst>
              <a:ext uri="{FF2B5EF4-FFF2-40B4-BE49-F238E27FC236}">
                <a16:creationId xmlns:a16="http://schemas.microsoft.com/office/drawing/2014/main" id="{250A4A46-8F10-4979-563E-F51DB66B6612}"/>
              </a:ext>
            </a:extLst>
          </p:cNvPr>
          <p:cNvPicPr>
            <a:picLocks noGrp="1" noChangeAspect="1"/>
          </p:cNvPicPr>
          <p:nvPr>
            <p:ph idx="1"/>
          </p:nvPr>
        </p:nvPicPr>
        <p:blipFill>
          <a:blip r:embed="rId2">
            <a:alphaModFix am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752530" y="1959429"/>
            <a:ext cx="6568751" cy="4730620"/>
          </a:xfrm>
        </p:spPr>
      </p:pic>
    </p:spTree>
    <p:extLst>
      <p:ext uri="{BB962C8B-B14F-4D97-AF65-F5344CB8AC3E}">
        <p14:creationId xmlns:p14="http://schemas.microsoft.com/office/powerpoint/2010/main" val="319319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4559BA-6C73-1EBB-568B-F499FACF3F1E}"/>
              </a:ext>
            </a:extLst>
          </p:cNvPr>
          <p:cNvSpPr>
            <a:spLocks noGrp="1"/>
          </p:cNvSpPr>
          <p:nvPr>
            <p:ph type="title"/>
          </p:nvPr>
        </p:nvSpPr>
        <p:spPr>
          <a:xfrm>
            <a:off x="1024128" y="585216"/>
            <a:ext cx="9720072" cy="525127"/>
          </a:xfrm>
        </p:spPr>
        <p:txBody>
          <a:bodyPr>
            <a:normAutofit fontScale="90000"/>
          </a:bodyPr>
          <a:lstStyle/>
          <a:p>
            <a:pPr algn="ctr"/>
            <a:r>
              <a:rPr lang="en-IN" dirty="0">
                <a:solidFill>
                  <a:schemeClr val="accent1">
                    <a:lumMod val="50000"/>
                  </a:schemeClr>
                </a:solidFill>
              </a:rPr>
              <a:t>EDA</a:t>
            </a:r>
          </a:p>
        </p:txBody>
      </p:sp>
      <p:sp>
        <p:nvSpPr>
          <p:cNvPr id="8" name="Content Placeholder 7">
            <a:extLst>
              <a:ext uri="{FF2B5EF4-FFF2-40B4-BE49-F238E27FC236}">
                <a16:creationId xmlns:a16="http://schemas.microsoft.com/office/drawing/2014/main" id="{FB8FA3A5-3B8E-FC88-F46D-C2517C188867}"/>
              </a:ext>
            </a:extLst>
          </p:cNvPr>
          <p:cNvSpPr>
            <a:spLocks noGrp="1"/>
          </p:cNvSpPr>
          <p:nvPr>
            <p:ph idx="1"/>
          </p:nvPr>
        </p:nvSpPr>
        <p:spPr>
          <a:xfrm>
            <a:off x="1024128" y="1306286"/>
            <a:ext cx="9720073" cy="5003074"/>
          </a:xfrm>
        </p:spPr>
        <p:txBody>
          <a:bodyPr/>
          <a:lstStyle/>
          <a:p>
            <a:r>
              <a:rPr lang="en-IN" dirty="0"/>
              <a:t>Originally there were </a:t>
            </a:r>
            <a:r>
              <a:rPr lang="en-IN" dirty="0">
                <a:solidFill>
                  <a:srgbClr val="C00000"/>
                </a:solidFill>
              </a:rPr>
              <a:t>2704 Rows </a:t>
            </a:r>
            <a:r>
              <a:rPr lang="en-IN" dirty="0"/>
              <a:t>and </a:t>
            </a:r>
            <a:r>
              <a:rPr lang="en-IN" dirty="0">
                <a:solidFill>
                  <a:srgbClr val="C00000"/>
                </a:solidFill>
              </a:rPr>
              <a:t>25 Columns.</a:t>
            </a:r>
          </a:p>
          <a:p>
            <a:r>
              <a:rPr lang="en-IN" dirty="0">
                <a:solidFill>
                  <a:schemeClr val="tx1">
                    <a:lumMod val="95000"/>
                    <a:lumOff val="5000"/>
                  </a:schemeClr>
                </a:solidFill>
              </a:rPr>
              <a:t>Checked</a:t>
            </a:r>
            <a:r>
              <a:rPr lang="en-IN" dirty="0">
                <a:solidFill>
                  <a:srgbClr val="C00000"/>
                </a:solidFill>
              </a:rPr>
              <a:t> data info </a:t>
            </a:r>
            <a:r>
              <a:rPr lang="en-IN" dirty="0">
                <a:solidFill>
                  <a:schemeClr val="tx1">
                    <a:lumMod val="95000"/>
                    <a:lumOff val="5000"/>
                  </a:schemeClr>
                </a:solidFill>
              </a:rPr>
              <a:t>.</a:t>
            </a:r>
          </a:p>
          <a:p>
            <a:r>
              <a:rPr lang="en-IN" dirty="0"/>
              <a:t>Renamed the Columns.</a:t>
            </a:r>
          </a:p>
          <a:p>
            <a:r>
              <a:rPr lang="en-IN" dirty="0"/>
              <a:t>Changed the data type from OBJECT to INT or FLOAT</a:t>
            </a:r>
          </a:p>
          <a:p>
            <a:r>
              <a:rPr lang="en-IN" dirty="0"/>
              <a:t>Checked data duplicated if any.</a:t>
            </a:r>
          </a:p>
          <a:p>
            <a:endParaRPr lang="en-IN" dirty="0">
              <a:solidFill>
                <a:srgbClr val="C00000"/>
              </a:solidFill>
            </a:endParaRPr>
          </a:p>
        </p:txBody>
      </p:sp>
    </p:spTree>
    <p:extLst>
      <p:ext uri="{BB962C8B-B14F-4D97-AF65-F5344CB8AC3E}">
        <p14:creationId xmlns:p14="http://schemas.microsoft.com/office/powerpoint/2010/main" val="102029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916E-39D0-28E0-70F8-D56C1C65637A}"/>
              </a:ext>
            </a:extLst>
          </p:cNvPr>
          <p:cNvSpPr>
            <a:spLocks noGrp="1"/>
          </p:cNvSpPr>
          <p:nvPr>
            <p:ph type="title"/>
          </p:nvPr>
        </p:nvSpPr>
        <p:spPr>
          <a:xfrm>
            <a:off x="1024128" y="585216"/>
            <a:ext cx="9720072" cy="758392"/>
          </a:xfrm>
        </p:spPr>
        <p:txBody>
          <a:bodyPr/>
          <a:lstStyle/>
          <a:p>
            <a:pPr algn="ctr"/>
            <a:r>
              <a:rPr lang="en-IN" dirty="0">
                <a:solidFill>
                  <a:schemeClr val="accent1">
                    <a:lumMod val="50000"/>
                  </a:schemeClr>
                </a:solidFill>
              </a:rPr>
              <a:t>EDA</a:t>
            </a:r>
          </a:p>
        </p:txBody>
      </p:sp>
      <p:sp>
        <p:nvSpPr>
          <p:cNvPr id="3" name="Content Placeholder 2">
            <a:extLst>
              <a:ext uri="{FF2B5EF4-FFF2-40B4-BE49-F238E27FC236}">
                <a16:creationId xmlns:a16="http://schemas.microsoft.com/office/drawing/2014/main" id="{2B8E977F-6E4A-9F2C-87FE-38108D46C146}"/>
              </a:ext>
            </a:extLst>
          </p:cNvPr>
          <p:cNvSpPr>
            <a:spLocks noGrp="1"/>
          </p:cNvSpPr>
          <p:nvPr>
            <p:ph idx="1"/>
          </p:nvPr>
        </p:nvSpPr>
        <p:spPr>
          <a:xfrm>
            <a:off x="1024128" y="1278294"/>
            <a:ext cx="9720073" cy="4994490"/>
          </a:xfrm>
        </p:spPr>
        <p:txBody>
          <a:bodyPr>
            <a:normAutofit/>
          </a:bodyPr>
          <a:lstStyle/>
          <a:p>
            <a:pPr algn="ctr"/>
            <a:r>
              <a:rPr lang="en-IN" dirty="0"/>
              <a:t>Null Values</a:t>
            </a:r>
          </a:p>
          <a:p>
            <a:pPr algn="ctr"/>
            <a:endParaRPr lang="en-IN" dirty="0"/>
          </a:p>
        </p:txBody>
      </p:sp>
      <p:pic>
        <p:nvPicPr>
          <p:cNvPr id="5" name="Picture 4">
            <a:extLst>
              <a:ext uri="{FF2B5EF4-FFF2-40B4-BE49-F238E27FC236}">
                <a16:creationId xmlns:a16="http://schemas.microsoft.com/office/drawing/2014/main" id="{8E7E4C5B-5A0D-DCF5-64F3-5408C2310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180" y="1850515"/>
            <a:ext cx="3819655" cy="4184673"/>
          </a:xfrm>
          <a:prstGeom prst="rect">
            <a:avLst/>
          </a:prstGeom>
        </p:spPr>
      </p:pic>
      <p:pic>
        <p:nvPicPr>
          <p:cNvPr id="7" name="Picture 6">
            <a:extLst>
              <a:ext uri="{FF2B5EF4-FFF2-40B4-BE49-F238E27FC236}">
                <a16:creationId xmlns:a16="http://schemas.microsoft.com/office/drawing/2014/main" id="{5FD11609-043E-63AD-33BC-40B2F0C02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166" y="1869567"/>
            <a:ext cx="4166955" cy="4309011"/>
          </a:xfrm>
          <a:prstGeom prst="rect">
            <a:avLst/>
          </a:prstGeom>
        </p:spPr>
      </p:pic>
    </p:spTree>
    <p:extLst>
      <p:ext uri="{BB962C8B-B14F-4D97-AF65-F5344CB8AC3E}">
        <p14:creationId xmlns:p14="http://schemas.microsoft.com/office/powerpoint/2010/main" val="241882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A261-AB09-0888-B81E-CDAB3B43E65D}"/>
              </a:ext>
            </a:extLst>
          </p:cNvPr>
          <p:cNvSpPr>
            <a:spLocks noGrp="1"/>
          </p:cNvSpPr>
          <p:nvPr>
            <p:ph type="title"/>
          </p:nvPr>
        </p:nvSpPr>
        <p:spPr>
          <a:xfrm>
            <a:off x="1024128" y="585216"/>
            <a:ext cx="9720072" cy="805045"/>
          </a:xfrm>
        </p:spPr>
        <p:txBody>
          <a:bodyPr/>
          <a:lstStyle/>
          <a:p>
            <a:pPr algn="ctr"/>
            <a:r>
              <a:rPr lang="en-IN" dirty="0">
                <a:solidFill>
                  <a:schemeClr val="accent1">
                    <a:lumMod val="50000"/>
                  </a:schemeClr>
                </a:solidFill>
              </a:rPr>
              <a:t>EDA</a:t>
            </a:r>
          </a:p>
        </p:txBody>
      </p:sp>
      <p:sp>
        <p:nvSpPr>
          <p:cNvPr id="3" name="Content Placeholder 2">
            <a:extLst>
              <a:ext uri="{FF2B5EF4-FFF2-40B4-BE49-F238E27FC236}">
                <a16:creationId xmlns:a16="http://schemas.microsoft.com/office/drawing/2014/main" id="{DC279F88-1990-BC2F-A0EF-96364B190CAD}"/>
              </a:ext>
            </a:extLst>
          </p:cNvPr>
          <p:cNvSpPr>
            <a:spLocks noGrp="1"/>
          </p:cNvSpPr>
          <p:nvPr>
            <p:ph idx="1"/>
          </p:nvPr>
        </p:nvSpPr>
        <p:spPr>
          <a:xfrm>
            <a:off x="1024128" y="1324948"/>
            <a:ext cx="9720073" cy="4984412"/>
          </a:xfrm>
        </p:spPr>
        <p:txBody>
          <a:bodyPr/>
          <a:lstStyle/>
          <a:p>
            <a:pPr algn="ctr"/>
            <a:r>
              <a:rPr lang="en-IN" dirty="0"/>
              <a:t>CORELATION ANALYSIS</a:t>
            </a:r>
          </a:p>
          <a:p>
            <a:pPr algn="ctr"/>
            <a:endParaRPr lang="en-IN" dirty="0"/>
          </a:p>
          <a:p>
            <a:pPr algn="ctr"/>
            <a:endParaRPr lang="en-IN" dirty="0"/>
          </a:p>
          <a:p>
            <a:pPr algn="ctr"/>
            <a:endParaRPr lang="en-IN" dirty="0"/>
          </a:p>
          <a:p>
            <a:pPr>
              <a:buFont typeface="Courier New" panose="02070309020205020404" pitchFamily="49" charset="0"/>
              <a:buChar char="o"/>
            </a:pPr>
            <a:r>
              <a:rPr lang="en-IN" dirty="0"/>
              <a:t>‘Population 0 to 14’ &amp; ‘Birth Rate’ has strong relation.</a:t>
            </a:r>
          </a:p>
          <a:p>
            <a:pPr>
              <a:buFont typeface="Courier New" panose="02070309020205020404" pitchFamily="49" charset="0"/>
              <a:buChar char="o"/>
            </a:pPr>
            <a:r>
              <a:rPr lang="en-IN" dirty="0"/>
              <a:t>‘Population 15 to 64’ &amp; ‘Birth Rate’ has weak relation.</a:t>
            </a:r>
          </a:p>
          <a:p>
            <a:pPr algn="ctr"/>
            <a:endParaRPr lang="en-IN" dirty="0"/>
          </a:p>
        </p:txBody>
      </p:sp>
      <p:pic>
        <p:nvPicPr>
          <p:cNvPr id="5" name="Picture 4">
            <a:extLst>
              <a:ext uri="{FF2B5EF4-FFF2-40B4-BE49-F238E27FC236}">
                <a16:creationId xmlns:a16="http://schemas.microsoft.com/office/drawing/2014/main" id="{034CAF4B-ED5B-AF14-0C77-1E2EC02FE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579" y="1680932"/>
            <a:ext cx="4310743" cy="4684856"/>
          </a:xfrm>
          <a:prstGeom prst="rect">
            <a:avLst/>
          </a:prstGeom>
        </p:spPr>
      </p:pic>
    </p:spTree>
    <p:extLst>
      <p:ext uri="{BB962C8B-B14F-4D97-AF65-F5344CB8AC3E}">
        <p14:creationId xmlns:p14="http://schemas.microsoft.com/office/powerpoint/2010/main" val="151539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318B-3DB0-05E4-0A61-835D7D62E42B}"/>
              </a:ext>
            </a:extLst>
          </p:cNvPr>
          <p:cNvSpPr>
            <a:spLocks noGrp="1"/>
          </p:cNvSpPr>
          <p:nvPr>
            <p:ph type="title"/>
          </p:nvPr>
        </p:nvSpPr>
        <p:spPr>
          <a:xfrm>
            <a:off x="1024128" y="585216"/>
            <a:ext cx="9720072" cy="814376"/>
          </a:xfrm>
        </p:spPr>
        <p:txBody>
          <a:bodyPr/>
          <a:lstStyle/>
          <a:p>
            <a:pPr algn="ctr"/>
            <a:r>
              <a:rPr lang="en-IN" dirty="0">
                <a:solidFill>
                  <a:schemeClr val="accent1">
                    <a:lumMod val="50000"/>
                  </a:schemeClr>
                </a:solidFill>
              </a:rPr>
              <a:t>EDA</a:t>
            </a:r>
          </a:p>
        </p:txBody>
      </p:sp>
      <p:sp>
        <p:nvSpPr>
          <p:cNvPr id="3" name="Content Placeholder 2">
            <a:extLst>
              <a:ext uri="{FF2B5EF4-FFF2-40B4-BE49-F238E27FC236}">
                <a16:creationId xmlns:a16="http://schemas.microsoft.com/office/drawing/2014/main" id="{86495F31-4F8D-FD47-ADEF-3BB7901B662C}"/>
              </a:ext>
            </a:extLst>
          </p:cNvPr>
          <p:cNvSpPr>
            <a:spLocks noGrp="1"/>
          </p:cNvSpPr>
          <p:nvPr>
            <p:ph idx="1"/>
          </p:nvPr>
        </p:nvSpPr>
        <p:spPr>
          <a:xfrm>
            <a:off x="1024128" y="1240971"/>
            <a:ext cx="9720073" cy="5068389"/>
          </a:xfrm>
        </p:spPr>
        <p:txBody>
          <a:bodyPr/>
          <a:lstStyle/>
          <a:p>
            <a:r>
              <a:rPr lang="en-IN" dirty="0"/>
              <a:t>Outlier detection of                                                              Outliers after Using </a:t>
            </a:r>
          </a:p>
          <a:p>
            <a:r>
              <a:rPr lang="en-IN" dirty="0"/>
              <a:t>Raw Data                                                                             Isolation Forest</a:t>
            </a:r>
          </a:p>
          <a:p>
            <a:endParaRPr lang="en-IN" dirty="0"/>
          </a:p>
        </p:txBody>
      </p:sp>
      <p:pic>
        <p:nvPicPr>
          <p:cNvPr id="5" name="Picture 4">
            <a:extLst>
              <a:ext uri="{FF2B5EF4-FFF2-40B4-BE49-F238E27FC236}">
                <a16:creationId xmlns:a16="http://schemas.microsoft.com/office/drawing/2014/main" id="{A7C98341-8038-8F65-1A47-D8886A48F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92" y="2055347"/>
            <a:ext cx="3894157" cy="4541396"/>
          </a:xfrm>
          <a:prstGeom prst="rect">
            <a:avLst/>
          </a:prstGeom>
        </p:spPr>
      </p:pic>
      <p:pic>
        <p:nvPicPr>
          <p:cNvPr id="7" name="Picture 6">
            <a:extLst>
              <a:ext uri="{FF2B5EF4-FFF2-40B4-BE49-F238E27FC236}">
                <a16:creationId xmlns:a16="http://schemas.microsoft.com/office/drawing/2014/main" id="{4C14843E-3D2F-DC9B-B386-B914842D5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643" y="2239347"/>
            <a:ext cx="4252198" cy="4189445"/>
          </a:xfrm>
          <a:prstGeom prst="rect">
            <a:avLst/>
          </a:prstGeom>
        </p:spPr>
      </p:pic>
    </p:spTree>
    <p:extLst>
      <p:ext uri="{BB962C8B-B14F-4D97-AF65-F5344CB8AC3E}">
        <p14:creationId xmlns:p14="http://schemas.microsoft.com/office/powerpoint/2010/main" val="95514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8195-6FEA-8BFD-991E-116D8667E7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C7DD63-4F2C-5175-15E6-F6647A5F711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B2835A2-7984-74AD-1894-43C98E3F5E11}"/>
              </a:ext>
            </a:extLst>
          </p:cNvPr>
          <p:cNvPicPr>
            <a:picLocks noChangeAspect="1"/>
          </p:cNvPicPr>
          <p:nvPr/>
        </p:nvPicPr>
        <p:blipFill>
          <a:blip r:embed="rId2"/>
          <a:stretch>
            <a:fillRect/>
          </a:stretch>
        </p:blipFill>
        <p:spPr>
          <a:xfrm>
            <a:off x="788894" y="436948"/>
            <a:ext cx="10614212" cy="5984105"/>
          </a:xfrm>
          <a:prstGeom prst="rect">
            <a:avLst/>
          </a:prstGeom>
        </p:spPr>
      </p:pic>
    </p:spTree>
    <p:extLst>
      <p:ext uri="{BB962C8B-B14F-4D97-AF65-F5344CB8AC3E}">
        <p14:creationId xmlns:p14="http://schemas.microsoft.com/office/powerpoint/2010/main" val="678101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327</TotalTime>
  <Words>533</Words>
  <Application>Microsoft Office PowerPoint</Application>
  <PresentationFormat>Widescreen</PresentationFormat>
  <Paragraphs>93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Courier New</vt:lpstr>
      <vt:lpstr>Nunito</vt:lpstr>
      <vt:lpstr>Tw Cen MT</vt:lpstr>
      <vt:lpstr>Tw Cen MT Condensed</vt:lpstr>
      <vt:lpstr>Wingdings</vt:lpstr>
      <vt:lpstr>Wingdings 3</vt:lpstr>
      <vt:lpstr>Integral</vt:lpstr>
      <vt:lpstr>CREATING CLUSTERS ON GLOBAL DEVELOPMENT MEASUREMENT DATASET P302 : GROUP 3 </vt:lpstr>
      <vt:lpstr>INTRODUCTION TO CLUSTERING</vt:lpstr>
      <vt:lpstr>Project milestones :</vt:lpstr>
      <vt:lpstr>Exploratory data analysis</vt:lpstr>
      <vt:lpstr>EDA</vt:lpstr>
      <vt:lpstr>EDA</vt:lpstr>
      <vt:lpstr>EDA</vt:lpstr>
      <vt:lpstr>EDA</vt:lpstr>
      <vt:lpstr>PowerPoint Presentation</vt:lpstr>
      <vt:lpstr>DiMENSIONALITY REDUCTION PCA</vt:lpstr>
      <vt:lpstr>MODEL BUILDING</vt:lpstr>
      <vt:lpstr> K-MEANS CLUSTERING :  </vt:lpstr>
      <vt:lpstr>K-MEANS BASED ON PRACTICAL SITUATION</vt:lpstr>
      <vt:lpstr>HIERARCHY AGGLOMERATIVE CLUSTERING</vt:lpstr>
      <vt:lpstr>DBSCAN</vt:lpstr>
      <vt:lpstr>SPLITTING THE DATA INTO TRAIN AND TEST</vt:lpstr>
      <vt:lpstr>LOGISTIC REGRESSION</vt:lpstr>
      <vt:lpstr>BALANCING THE DATA USING SMOTE</vt:lpstr>
      <vt:lpstr>DECISION TREE</vt:lpstr>
      <vt:lpstr>RANDOM FOREST CLASSIFIER</vt:lpstr>
      <vt:lpstr>SUPPORT VECTOR MACHINE</vt:lpstr>
      <vt:lpstr>K-Nearest neighbor</vt:lpstr>
      <vt:lpstr>GRADIENT BOOSTING</vt:lpstr>
      <vt:lpstr>COMPARISION OF ALL MODELS</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CLUSTERS ON GLOBAL DEVELOPMENT MEASUREMENT DATASET P302 : GROUP 3</dc:title>
  <dc:creator>Radhika Atre</dc:creator>
  <cp:lastModifiedBy>Sreenath Sreenivasan</cp:lastModifiedBy>
  <cp:revision>2</cp:revision>
  <dcterms:created xsi:type="dcterms:W3CDTF">2023-11-13T10:19:20Z</dcterms:created>
  <dcterms:modified xsi:type="dcterms:W3CDTF">2023-11-18T05:12:02Z</dcterms:modified>
</cp:coreProperties>
</file>