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1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4DFA-602F-46F8-BA46-A02CD726F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C69F1-1068-4087-8C88-D263155A7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8901C-C359-4DD5-8265-63D174C3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DC30-C94D-4241-8BE2-A627917E3EBB}" type="datetimeFigureOut">
              <a:rPr lang="en-AU" smtClean="0"/>
              <a:t>26/07/2018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8065-84CF-43E8-8757-2E9DB6FE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2A999-A02C-4E39-8AB7-C18A4FCD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5ADB-AD0B-4654-8BE9-611808450A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92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29D9-166D-46C9-A0F1-60E54959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5508D-2122-44EC-BF5C-41067244F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79A8F-A677-4857-AB5F-C1ED9A1C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DC30-C94D-4241-8BE2-A627917E3EBB}" type="datetimeFigureOut">
              <a:rPr lang="en-AU" smtClean="0"/>
              <a:t>26/07/2018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A34E8-27AB-4275-B972-96708467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DD799-FC1D-45B8-A171-491F5144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5ADB-AD0B-4654-8BE9-611808450A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79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A4C48-68EE-4037-B0BF-358507E8D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7CFC9-0DD5-432E-B8BF-7993F4821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31255-7C82-431C-B00D-B4D150D2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DC30-C94D-4241-8BE2-A627917E3EBB}" type="datetimeFigureOut">
              <a:rPr lang="en-AU" smtClean="0"/>
              <a:t>26/07/2018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70ABE-16E9-49BF-AD38-0E9319C7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97EFC-D36A-4F07-A9F7-4BA49383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5ADB-AD0B-4654-8BE9-611808450A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76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BED3-8866-4233-ABCE-86603F93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2034E-865F-4A73-BAD9-954D206C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CB289-06AA-4CCF-9998-EBE578FD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DC30-C94D-4241-8BE2-A627917E3EBB}" type="datetimeFigureOut">
              <a:rPr lang="en-AU" smtClean="0"/>
              <a:t>26/07/2018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D81B5-20C7-436A-884B-790F4A47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BF96F-6EA7-4390-9F57-88B00EEC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5ADB-AD0B-4654-8BE9-611808450A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817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291C-5351-4E78-BE7B-29F37E94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7F421-AD25-4861-8DBA-25CC9C44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FBB5-6494-43B1-AEF1-D8277E87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DC30-C94D-4241-8BE2-A627917E3EBB}" type="datetimeFigureOut">
              <a:rPr lang="en-AU" smtClean="0"/>
              <a:t>26/07/2018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F460F-BB51-49C8-B922-F7976848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9D43A-263F-4EF1-90E8-E4A8B2B7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5ADB-AD0B-4654-8BE9-611808450A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661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F7D1-E69F-4846-8C4E-E8168233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C7C45-F1B2-4527-8BAC-4CB9B441A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6BF2B-A824-4FCC-8A99-46249EF37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C4BAC-2912-40C7-8E90-0AC76761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DC30-C94D-4241-8BE2-A627917E3EBB}" type="datetimeFigureOut">
              <a:rPr lang="en-AU" smtClean="0"/>
              <a:t>26/07/2018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224E2-1929-494A-88C6-1AE54FFC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B7C9E-448F-402A-8222-C6044A15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5ADB-AD0B-4654-8BE9-611808450A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522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6767-A28B-414E-9972-609A9F5E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E6731-F71C-423E-895E-3B8AFBED0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49DC6-6F14-4984-B512-B7D15C3FF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9403E-0B93-405B-92AB-ECDEA504B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CD867-6F7F-463C-AB96-B4125B51E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71DA9-3A49-4391-9C10-145B5F1F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DC30-C94D-4241-8BE2-A627917E3EBB}" type="datetimeFigureOut">
              <a:rPr lang="en-AU" smtClean="0"/>
              <a:t>26/07/2018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F2198-4A6D-4367-92B3-6A42AD2D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72E1C-2D92-4DF7-96C9-5A056440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5ADB-AD0B-4654-8BE9-611808450A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27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110E-96DD-43D6-8930-EDC76244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E7466-A51D-478E-ACE3-A62DCC50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DC30-C94D-4241-8BE2-A627917E3EBB}" type="datetimeFigureOut">
              <a:rPr lang="en-AU" smtClean="0"/>
              <a:t>26/07/2018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51725-1770-48DC-9597-570D1CA2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80353-3C7E-402E-9585-2BFE9DDF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5ADB-AD0B-4654-8BE9-611808450A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165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4EAC2-3619-4F3E-B0D2-D5139D44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DC30-C94D-4241-8BE2-A627917E3EBB}" type="datetimeFigureOut">
              <a:rPr lang="en-AU" smtClean="0"/>
              <a:t>26/07/2018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AA4CD-E149-4827-A271-F711F22B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DAADC-1A07-46DC-88A6-CA553CBB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5ADB-AD0B-4654-8BE9-611808450A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254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47F7-0625-4118-A8D4-7277F36F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00CDA-227C-4FE6-9BB7-8EAFCFA80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4478E-4B6C-4B24-BD11-F0B2C5475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7A7D1-D990-4200-AEB4-DE43D8FA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DC30-C94D-4241-8BE2-A627917E3EBB}" type="datetimeFigureOut">
              <a:rPr lang="en-AU" smtClean="0"/>
              <a:t>26/07/2018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CA285-2C6F-465A-945C-EE629DD7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C2201-BD38-4606-B633-25478FA2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5ADB-AD0B-4654-8BE9-611808450A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86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420A-9AF6-4E47-8FA4-DCA7DF57E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CBB0C-9CE4-4979-84E0-609C2F17B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7ACC1-FE06-422F-8D09-B4DC2C37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1A500-8460-479E-BE24-922D3400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DC30-C94D-4241-8BE2-A627917E3EBB}" type="datetimeFigureOut">
              <a:rPr lang="en-AU" smtClean="0"/>
              <a:t>26/07/2018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3764D-0CC3-4811-814F-56D401BE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67E70-189D-46DE-872A-F34CF1BC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5ADB-AD0B-4654-8BE9-611808450A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26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DB54F-C08E-42D9-8678-F0A1779A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9F22E-BC89-4278-B228-1F49BA87D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8585B-DF1F-4334-9E01-8C95E8969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DC30-C94D-4241-8BE2-A627917E3EBB}" type="datetimeFigureOut">
              <a:rPr lang="en-AU" smtClean="0"/>
              <a:t>26/07/2018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D0A28-EAC7-4B0E-B8B0-1B9EDED58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31E71-1C7B-4ADE-B46A-EB47C8BAA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5ADB-AD0B-4654-8BE9-611808450A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6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LDWG/pid-proxy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LDWG/pid-proxy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3BDA65D-E37A-4C0C-BCA0-18BB4988F6AE}"/>
              </a:ext>
            </a:extLst>
          </p:cNvPr>
          <p:cNvSpPr/>
          <p:nvPr/>
        </p:nvSpPr>
        <p:spPr>
          <a:xfrm>
            <a:off x="3060031" y="72186"/>
            <a:ext cx="914400" cy="301752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5486D274-BA0E-42C1-8033-734C8BB55917}"/>
              </a:ext>
            </a:extLst>
          </p:cNvPr>
          <p:cNvSpPr/>
          <p:nvPr/>
        </p:nvSpPr>
        <p:spPr>
          <a:xfrm>
            <a:off x="3060031" y="6285864"/>
            <a:ext cx="914400" cy="301752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9292CEBB-7CF7-4A0C-BBDD-4B07DF4D8187}"/>
              </a:ext>
            </a:extLst>
          </p:cNvPr>
          <p:cNvSpPr/>
          <p:nvPr/>
        </p:nvSpPr>
        <p:spPr>
          <a:xfrm>
            <a:off x="2751221" y="529388"/>
            <a:ext cx="1532020" cy="577916"/>
          </a:xfrm>
          <a:prstGeom prst="flowChartProcess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Submitting Organization (SO) initiates request for a PID URI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50AB6A-4E7F-4727-AF25-3A6DB525FF3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517231" y="373938"/>
            <a:ext cx="0" cy="155450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C5F53DC0-1077-49EC-BD25-993AF12925AC}"/>
              </a:ext>
            </a:extLst>
          </p:cNvPr>
          <p:cNvSpPr/>
          <p:nvPr/>
        </p:nvSpPr>
        <p:spPr>
          <a:xfrm>
            <a:off x="2751221" y="1299410"/>
            <a:ext cx="1532020" cy="675318"/>
          </a:xfrm>
          <a:prstGeom prst="flowChartDecision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 is eligible?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3449EF-3D7C-44FB-9B78-EEA5F1E76FB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517231" y="1107304"/>
            <a:ext cx="0" cy="192106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CF873F-A647-46D5-A7AB-8A5F43E45606}"/>
              </a:ext>
            </a:extLst>
          </p:cNvPr>
          <p:cNvSpPr txBox="1"/>
          <p:nvPr/>
        </p:nvSpPr>
        <p:spPr>
          <a:xfrm>
            <a:off x="64082" y="1437014"/>
            <a:ext cx="2374225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Helvetica" panose="020B0604020202020204" pitchFamily="34" charset="0"/>
                <a:cs typeface="Helvetica" panose="020B0604020202020204" pitchFamily="34" charset="0"/>
              </a:rPr>
              <a:t>See linked.data.gov.au/governance for eligibility criteria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327AC5-472F-4DFF-BCFF-97B419D4E19C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2438307" y="1637069"/>
            <a:ext cx="312914" cy="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3E811E-19D7-4F3B-9233-1852D9A82548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4283241" y="1637069"/>
            <a:ext cx="208550" cy="0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630F38-5157-464F-A443-C4519E86C61C}"/>
              </a:ext>
            </a:extLst>
          </p:cNvPr>
          <p:cNvSpPr txBox="1"/>
          <p:nvPr/>
        </p:nvSpPr>
        <p:spPr>
          <a:xfrm>
            <a:off x="4131055" y="1393571"/>
            <a:ext cx="360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D892166-026E-408F-8D28-8273F2B14E7C}"/>
              </a:ext>
            </a:extLst>
          </p:cNvPr>
          <p:cNvCxnSpPr>
            <a:cxnSpLocks/>
            <a:stCxn id="31" idx="0"/>
            <a:endCxn id="4" idx="3"/>
          </p:cNvCxnSpPr>
          <p:nvPr/>
        </p:nvCxnSpPr>
        <p:spPr>
          <a:xfrm rot="16200000" flipV="1">
            <a:off x="4077942" y="119551"/>
            <a:ext cx="1076348" cy="1283370"/>
          </a:xfrm>
          <a:prstGeom prst="bentConnector2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A07F9277-8D2F-4FFD-8CCF-8CE1B68F4B87}"/>
              </a:ext>
            </a:extLst>
          </p:cNvPr>
          <p:cNvSpPr/>
          <p:nvPr/>
        </p:nvSpPr>
        <p:spPr>
          <a:xfrm>
            <a:off x="6224340" y="1299410"/>
            <a:ext cx="1532020" cy="675318"/>
          </a:xfrm>
          <a:prstGeom prst="flowChartDecision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 partners w WG org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5CCCC3-9335-409F-89F1-DF5228DBE32F}"/>
              </a:ext>
            </a:extLst>
          </p:cNvPr>
          <p:cNvSpPr txBox="1"/>
          <p:nvPr/>
        </p:nvSpPr>
        <p:spPr>
          <a:xfrm>
            <a:off x="5862151" y="1387642"/>
            <a:ext cx="365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996E02A8-02BB-4E42-8B60-DF868B25747C}"/>
              </a:ext>
            </a:extLst>
          </p:cNvPr>
          <p:cNvSpPr/>
          <p:nvPr/>
        </p:nvSpPr>
        <p:spPr>
          <a:xfrm>
            <a:off x="4491791" y="1299410"/>
            <a:ext cx="1532020" cy="675318"/>
          </a:xfrm>
          <a:prstGeom prst="flowChartDecision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 joins WG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209E84-DEC9-41DA-A92E-748188F776E6}"/>
              </a:ext>
            </a:extLst>
          </p:cNvPr>
          <p:cNvSpPr txBox="1"/>
          <p:nvPr/>
        </p:nvSpPr>
        <p:spPr>
          <a:xfrm>
            <a:off x="5222663" y="992469"/>
            <a:ext cx="443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7169C0-3ED1-410B-9440-C33F9193C110}"/>
              </a:ext>
            </a:extLst>
          </p:cNvPr>
          <p:cNvCxnSpPr>
            <a:cxnSpLocks/>
            <a:stCxn id="31" idx="3"/>
            <a:endCxn id="25" idx="1"/>
          </p:cNvCxnSpPr>
          <p:nvPr/>
        </p:nvCxnSpPr>
        <p:spPr>
          <a:xfrm>
            <a:off x="6023811" y="1637069"/>
            <a:ext cx="200529" cy="0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DF64061-3449-4E7E-B27E-4F153AE2A1EB}"/>
              </a:ext>
            </a:extLst>
          </p:cNvPr>
          <p:cNvCxnSpPr>
            <a:cxnSpLocks/>
            <a:stCxn id="25" idx="0"/>
            <a:endCxn id="4" idx="3"/>
          </p:cNvCxnSpPr>
          <p:nvPr/>
        </p:nvCxnSpPr>
        <p:spPr>
          <a:xfrm rot="16200000" flipV="1">
            <a:off x="4944217" y="-746724"/>
            <a:ext cx="1076348" cy="3015919"/>
          </a:xfrm>
          <a:prstGeom prst="bentConnector2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12F2D2-F605-4747-9C8A-9491EC41A526}"/>
              </a:ext>
            </a:extLst>
          </p:cNvPr>
          <p:cNvSpPr txBox="1"/>
          <p:nvPr/>
        </p:nvSpPr>
        <p:spPr>
          <a:xfrm>
            <a:off x="6936781" y="1016404"/>
            <a:ext cx="443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Yes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2C81F49-59F1-4EAB-BF61-C87841AB92E3}"/>
              </a:ext>
            </a:extLst>
          </p:cNvPr>
          <p:cNvCxnSpPr>
            <a:cxnSpLocks/>
            <a:stCxn id="25" idx="3"/>
            <a:endCxn id="5" idx="3"/>
          </p:cNvCxnSpPr>
          <p:nvPr/>
        </p:nvCxnSpPr>
        <p:spPr>
          <a:xfrm flipH="1">
            <a:off x="3974431" y="1637069"/>
            <a:ext cx="3781929" cy="4799671"/>
          </a:xfrm>
          <a:prstGeom prst="bentConnector3">
            <a:avLst>
              <a:gd name="adj1" fmla="val -6045"/>
            </a:avLst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FE4EA57-7EFC-4C64-BC20-B0DE049A79B4}"/>
              </a:ext>
            </a:extLst>
          </p:cNvPr>
          <p:cNvSpPr txBox="1"/>
          <p:nvPr/>
        </p:nvSpPr>
        <p:spPr>
          <a:xfrm>
            <a:off x="7573585" y="1387642"/>
            <a:ext cx="365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707AE717-1E75-4701-80F2-4FE28033A31A}"/>
              </a:ext>
            </a:extLst>
          </p:cNvPr>
          <p:cNvSpPr/>
          <p:nvPr/>
        </p:nvSpPr>
        <p:spPr>
          <a:xfrm>
            <a:off x="2751221" y="2169696"/>
            <a:ext cx="1532020" cy="577916"/>
          </a:xfrm>
          <a:prstGeom prst="flowChartProcess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 creates a Catalogue entry for the resource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9230E1-1F1A-45F8-B70E-B389700A2E87}"/>
              </a:ext>
            </a:extLst>
          </p:cNvPr>
          <p:cNvCxnSpPr>
            <a:cxnSpLocks/>
            <a:stCxn id="9" idx="2"/>
            <a:endCxn id="50" idx="0"/>
          </p:cNvCxnSpPr>
          <p:nvPr/>
        </p:nvCxnSpPr>
        <p:spPr>
          <a:xfrm>
            <a:off x="3517231" y="1974728"/>
            <a:ext cx="0" cy="194968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4522591-B3CF-4DCB-80C7-7CB447AC4E81}"/>
              </a:ext>
            </a:extLst>
          </p:cNvPr>
          <p:cNvSpPr txBox="1"/>
          <p:nvPr/>
        </p:nvSpPr>
        <p:spPr>
          <a:xfrm>
            <a:off x="64079" y="2335543"/>
            <a:ext cx="237422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Helvetica" panose="020B0604020202020204" pitchFamily="34" charset="0"/>
                <a:cs typeface="Helvetica" panose="020B0604020202020204" pitchFamily="34" charset="0"/>
              </a:rPr>
              <a:t>Approval status: ‘submitted’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56A5F78-8C51-4CB3-8376-04B71CE35687}"/>
              </a:ext>
            </a:extLst>
          </p:cNvPr>
          <p:cNvCxnSpPr>
            <a:cxnSpLocks/>
            <a:stCxn id="54" idx="3"/>
            <a:endCxn id="50" idx="1"/>
          </p:cNvCxnSpPr>
          <p:nvPr/>
        </p:nvCxnSpPr>
        <p:spPr>
          <a:xfrm>
            <a:off x="2438304" y="2458654"/>
            <a:ext cx="312917" cy="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F423310-F87D-4D9A-BB8C-553A474F7328}"/>
              </a:ext>
            </a:extLst>
          </p:cNvPr>
          <p:cNvSpPr txBox="1"/>
          <p:nvPr/>
        </p:nvSpPr>
        <p:spPr>
          <a:xfrm>
            <a:off x="3511399" y="1945777"/>
            <a:ext cx="424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Yes</a:t>
            </a: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6A6E74EA-85C8-4861-A6F8-48BB14AF729D}"/>
              </a:ext>
            </a:extLst>
          </p:cNvPr>
          <p:cNvSpPr/>
          <p:nvPr/>
        </p:nvSpPr>
        <p:spPr>
          <a:xfrm>
            <a:off x="2751221" y="2941524"/>
            <a:ext cx="1532020" cy="577916"/>
          </a:xfrm>
          <a:prstGeom prst="flowChartProcess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Controlling Committee (CC) automatically notified to review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4D5814E-E279-493C-A157-8CDA0DBF813F}"/>
              </a:ext>
            </a:extLst>
          </p:cNvPr>
          <p:cNvCxnSpPr>
            <a:cxnSpLocks/>
            <a:stCxn id="50" idx="2"/>
            <a:endCxn id="60" idx="0"/>
          </p:cNvCxnSpPr>
          <p:nvPr/>
        </p:nvCxnSpPr>
        <p:spPr>
          <a:xfrm>
            <a:off x="3517231" y="2747612"/>
            <a:ext cx="0" cy="193912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A841E6B6-125D-4C9A-B11E-62C05B07CE36}"/>
              </a:ext>
            </a:extLst>
          </p:cNvPr>
          <p:cNvSpPr/>
          <p:nvPr/>
        </p:nvSpPr>
        <p:spPr>
          <a:xfrm>
            <a:off x="2751221" y="3713352"/>
            <a:ext cx="1532020" cy="577916"/>
          </a:xfrm>
          <a:prstGeom prst="flowChartProcess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CC reviews request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42D2E44-ED13-4068-8761-D12C9CA10224}"/>
              </a:ext>
            </a:extLst>
          </p:cNvPr>
          <p:cNvCxnSpPr>
            <a:cxnSpLocks/>
            <a:stCxn id="60" idx="2"/>
            <a:endCxn id="65" idx="0"/>
          </p:cNvCxnSpPr>
          <p:nvPr/>
        </p:nvCxnSpPr>
        <p:spPr>
          <a:xfrm>
            <a:off x="3517231" y="3519440"/>
            <a:ext cx="0" cy="193912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id="{6231E4A5-FEA3-4B2A-AFBF-098800C6F8C9}"/>
              </a:ext>
            </a:extLst>
          </p:cNvPr>
          <p:cNvSpPr/>
          <p:nvPr/>
        </p:nvSpPr>
        <p:spPr>
          <a:xfrm>
            <a:off x="2751221" y="4482995"/>
            <a:ext cx="1532020" cy="675318"/>
          </a:xfrm>
          <a:prstGeom prst="flowChartDecision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Request approved?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B01233-4D35-4925-884E-3DB1D2063242}"/>
              </a:ext>
            </a:extLst>
          </p:cNvPr>
          <p:cNvCxnSpPr>
            <a:cxnSpLocks/>
            <a:stCxn id="65" idx="2"/>
            <a:endCxn id="79" idx="0"/>
          </p:cNvCxnSpPr>
          <p:nvPr/>
        </p:nvCxnSpPr>
        <p:spPr>
          <a:xfrm>
            <a:off x="3517231" y="4291268"/>
            <a:ext cx="0" cy="191727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89B741B-3E54-4FC4-AD90-6BBFD3E79E71}"/>
              </a:ext>
            </a:extLst>
          </p:cNvPr>
          <p:cNvSpPr txBox="1"/>
          <p:nvPr/>
        </p:nvSpPr>
        <p:spPr>
          <a:xfrm>
            <a:off x="64077" y="3567348"/>
            <a:ext cx="2374225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Helvetica" panose="020B0604020202020204" pitchFamily="34" charset="0"/>
                <a:cs typeface="Helvetica" panose="020B0604020202020204" pitchFamily="34" charset="0"/>
              </a:rPr>
              <a:t>See the AGLDWG URI Guidelines for the normative review criteria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7C4652A-AAB9-41C4-8985-F3B5AC284FD7}"/>
              </a:ext>
            </a:extLst>
          </p:cNvPr>
          <p:cNvCxnSpPr>
            <a:cxnSpLocks/>
            <a:stCxn id="85" idx="3"/>
            <a:endCxn id="65" idx="1"/>
          </p:cNvCxnSpPr>
          <p:nvPr/>
        </p:nvCxnSpPr>
        <p:spPr>
          <a:xfrm>
            <a:off x="2438302" y="3767403"/>
            <a:ext cx="312919" cy="234907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C38DFD0-D7BA-4C47-8B2B-6E96CFB52E67}"/>
              </a:ext>
            </a:extLst>
          </p:cNvPr>
          <p:cNvSpPr txBox="1"/>
          <p:nvPr/>
        </p:nvSpPr>
        <p:spPr>
          <a:xfrm>
            <a:off x="3501857" y="5119329"/>
            <a:ext cx="443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83FAF3-AD44-4569-A1B3-3134AACD8F74}"/>
              </a:ext>
            </a:extLst>
          </p:cNvPr>
          <p:cNvSpPr txBox="1"/>
          <p:nvPr/>
        </p:nvSpPr>
        <p:spPr>
          <a:xfrm>
            <a:off x="4084427" y="4550481"/>
            <a:ext cx="365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40D745-2A47-481A-A90A-E4EA1A86AC70}"/>
              </a:ext>
            </a:extLst>
          </p:cNvPr>
          <p:cNvCxnSpPr>
            <a:cxnSpLocks/>
            <a:stCxn id="79" idx="2"/>
            <a:endCxn id="112" idx="0"/>
          </p:cNvCxnSpPr>
          <p:nvPr/>
        </p:nvCxnSpPr>
        <p:spPr>
          <a:xfrm>
            <a:off x="3517231" y="5158313"/>
            <a:ext cx="0" cy="193735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C9116632-1FA8-44DE-A3B6-8CF52F41E07E}"/>
              </a:ext>
            </a:extLst>
          </p:cNvPr>
          <p:cNvSpPr/>
          <p:nvPr/>
        </p:nvSpPr>
        <p:spPr>
          <a:xfrm>
            <a:off x="4531590" y="4531696"/>
            <a:ext cx="1532020" cy="577916"/>
          </a:xfrm>
          <a:prstGeom prst="flowChartProcess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Request result communicated to SO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40291C7-C51D-45E4-9D3B-C51FFFC1E6CA}"/>
              </a:ext>
            </a:extLst>
          </p:cNvPr>
          <p:cNvSpPr txBox="1"/>
          <p:nvPr/>
        </p:nvSpPr>
        <p:spPr>
          <a:xfrm>
            <a:off x="6298784" y="4697543"/>
            <a:ext cx="156687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Helvetica" panose="020B0604020202020204" pitchFamily="34" charset="0"/>
                <a:cs typeface="Helvetica" panose="020B0604020202020204" pitchFamily="34" charset="0"/>
              </a:rPr>
              <a:t>Approval status: ‘invalid’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A8CC32B-AEC0-4A7C-A3B6-7DC2A96D111F}"/>
              </a:ext>
            </a:extLst>
          </p:cNvPr>
          <p:cNvCxnSpPr>
            <a:cxnSpLocks/>
            <a:stCxn id="79" idx="3"/>
            <a:endCxn id="96" idx="1"/>
          </p:cNvCxnSpPr>
          <p:nvPr/>
        </p:nvCxnSpPr>
        <p:spPr>
          <a:xfrm>
            <a:off x="4283241" y="4820654"/>
            <a:ext cx="248349" cy="0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9C4B408-ECEF-4BF4-B573-9D4B2081B0E2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>
            <a:off x="6063610" y="4820654"/>
            <a:ext cx="235174" cy="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Process 111">
            <a:extLst>
              <a:ext uri="{FF2B5EF4-FFF2-40B4-BE49-F238E27FC236}">
                <a16:creationId xmlns:a16="http://schemas.microsoft.com/office/drawing/2014/main" id="{419FF28E-1FFF-483B-ADDA-59F028ED2D74}"/>
              </a:ext>
            </a:extLst>
          </p:cNvPr>
          <p:cNvSpPr/>
          <p:nvPr/>
        </p:nvSpPr>
        <p:spPr>
          <a:xfrm>
            <a:off x="2751221" y="5352048"/>
            <a:ext cx="1532020" cy="577916"/>
          </a:xfrm>
          <a:prstGeom prst="flowChartProcess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PID URI implemented in PID Proxy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899231F-99B8-4913-9D66-99615B59F1EF}"/>
              </a:ext>
            </a:extLst>
          </p:cNvPr>
          <p:cNvCxnSpPr>
            <a:cxnSpLocks/>
            <a:stCxn id="112" idx="2"/>
            <a:endCxn id="5" idx="0"/>
          </p:cNvCxnSpPr>
          <p:nvPr/>
        </p:nvCxnSpPr>
        <p:spPr>
          <a:xfrm>
            <a:off x="3517231" y="5929964"/>
            <a:ext cx="0" cy="355900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790C87-6A35-462F-B21F-FFB30EFFE5A1}"/>
              </a:ext>
            </a:extLst>
          </p:cNvPr>
          <p:cNvCxnSpPr>
            <a:cxnSpLocks/>
            <a:stCxn id="127" idx="3"/>
            <a:endCxn id="112" idx="1"/>
          </p:cNvCxnSpPr>
          <p:nvPr/>
        </p:nvCxnSpPr>
        <p:spPr>
          <a:xfrm>
            <a:off x="2438303" y="5641006"/>
            <a:ext cx="312918" cy="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8EA2B79-5ACE-43D2-86CF-EF9CC1A877EB}"/>
              </a:ext>
            </a:extLst>
          </p:cNvPr>
          <p:cNvSpPr txBox="1"/>
          <p:nvPr/>
        </p:nvSpPr>
        <p:spPr>
          <a:xfrm>
            <a:off x="64078" y="5517895"/>
            <a:ext cx="237422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Helvetica" panose="020B0604020202020204" pitchFamily="34" charset="0"/>
                <a:cs typeface="Helvetica" panose="020B0604020202020204" pitchFamily="34" charset="0"/>
              </a:rPr>
              <a:t>Approval status: ‘stable’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8A79CE0-1A61-4DD1-A7E4-6AFA9C12CEB4}"/>
              </a:ext>
            </a:extLst>
          </p:cNvPr>
          <p:cNvSpPr txBox="1"/>
          <p:nvPr/>
        </p:nvSpPr>
        <p:spPr>
          <a:xfrm>
            <a:off x="64077" y="6005554"/>
            <a:ext cx="2374225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Helvetica" panose="020B0604020202020204" pitchFamily="34" charset="0"/>
                <a:cs typeface="Helvetica" panose="020B0604020202020204" pitchFamily="34" charset="0"/>
              </a:rPr>
              <a:t>See PID URI Implementation workflow for more details. 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06AE364-FC2B-4DFB-B2E5-B3442A5984A9}"/>
              </a:ext>
            </a:extLst>
          </p:cNvPr>
          <p:cNvCxnSpPr>
            <a:cxnSpLocks/>
            <a:stCxn id="131" idx="3"/>
            <a:endCxn id="112" idx="1"/>
          </p:cNvCxnSpPr>
          <p:nvPr/>
        </p:nvCxnSpPr>
        <p:spPr>
          <a:xfrm flipV="1">
            <a:off x="2438302" y="5641006"/>
            <a:ext cx="312919" cy="564603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2DC5184A-5C50-481D-A50C-D494D13E89DA}"/>
              </a:ext>
            </a:extLst>
          </p:cNvPr>
          <p:cNvCxnSpPr>
            <a:cxnSpLocks/>
            <a:stCxn id="96" idx="2"/>
            <a:endCxn id="5" idx="3"/>
          </p:cNvCxnSpPr>
          <p:nvPr/>
        </p:nvCxnSpPr>
        <p:spPr>
          <a:xfrm rot="5400000">
            <a:off x="3972452" y="5111592"/>
            <a:ext cx="1327128" cy="1323169"/>
          </a:xfrm>
          <a:prstGeom prst="bentConnector2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90D0F1F-C4C6-4BD3-9F87-C0DBE61E5AD6}"/>
              </a:ext>
            </a:extLst>
          </p:cNvPr>
          <p:cNvSpPr txBox="1"/>
          <p:nvPr/>
        </p:nvSpPr>
        <p:spPr>
          <a:xfrm>
            <a:off x="80022" y="4083662"/>
            <a:ext cx="2374225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Helvetica" panose="020B0604020202020204" pitchFamily="34" charset="0"/>
                <a:cs typeface="Helvetica" panose="020B0604020202020204" pitchFamily="34" charset="0"/>
              </a:rPr>
              <a:t>See PID Resource Review workflow for more details. 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6B3C41E-0355-4EBE-B67D-8233CFEBD09D}"/>
              </a:ext>
            </a:extLst>
          </p:cNvPr>
          <p:cNvCxnSpPr>
            <a:cxnSpLocks/>
            <a:stCxn id="139" idx="3"/>
            <a:endCxn id="65" idx="1"/>
          </p:cNvCxnSpPr>
          <p:nvPr/>
        </p:nvCxnSpPr>
        <p:spPr>
          <a:xfrm flipV="1">
            <a:off x="2454247" y="4002310"/>
            <a:ext cx="296974" cy="281407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9B4BDB9-4CDF-4198-9005-4B0AABEDEE02}"/>
              </a:ext>
            </a:extLst>
          </p:cNvPr>
          <p:cNvSpPr txBox="1"/>
          <p:nvPr/>
        </p:nvSpPr>
        <p:spPr>
          <a:xfrm>
            <a:off x="44111" y="55765"/>
            <a:ext cx="270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PID URI Approval workflow</a:t>
            </a:r>
          </a:p>
        </p:txBody>
      </p:sp>
    </p:spTree>
    <p:extLst>
      <p:ext uri="{BB962C8B-B14F-4D97-AF65-F5344CB8AC3E}">
        <p14:creationId xmlns:p14="http://schemas.microsoft.com/office/powerpoint/2010/main" val="197307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3BDA65D-E37A-4C0C-BCA0-18BB4988F6AE}"/>
              </a:ext>
            </a:extLst>
          </p:cNvPr>
          <p:cNvSpPr/>
          <p:nvPr/>
        </p:nvSpPr>
        <p:spPr>
          <a:xfrm>
            <a:off x="3060031" y="72186"/>
            <a:ext cx="914400" cy="301752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5486D274-BA0E-42C1-8033-734C8BB55917}"/>
              </a:ext>
            </a:extLst>
          </p:cNvPr>
          <p:cNvSpPr/>
          <p:nvPr/>
        </p:nvSpPr>
        <p:spPr>
          <a:xfrm>
            <a:off x="3060031" y="5284611"/>
            <a:ext cx="914400" cy="301752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50AB6A-4E7F-4727-AF25-3A6DB525FF37}"/>
              </a:ext>
            </a:extLst>
          </p:cNvPr>
          <p:cNvCxnSpPr>
            <a:cxnSpLocks/>
            <a:stCxn id="4" idx="2"/>
            <a:endCxn id="60" idx="0"/>
          </p:cNvCxnSpPr>
          <p:nvPr/>
        </p:nvCxnSpPr>
        <p:spPr>
          <a:xfrm>
            <a:off x="3517231" y="373938"/>
            <a:ext cx="0" cy="163160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D892166-026E-408F-8D28-8273F2B14E7C}"/>
              </a:ext>
            </a:extLst>
          </p:cNvPr>
          <p:cNvCxnSpPr>
            <a:cxnSpLocks/>
            <a:stCxn id="58" idx="0"/>
            <a:endCxn id="4" idx="3"/>
          </p:cNvCxnSpPr>
          <p:nvPr/>
        </p:nvCxnSpPr>
        <p:spPr>
          <a:xfrm rot="16200000" flipV="1">
            <a:off x="4041781" y="155713"/>
            <a:ext cx="1106857" cy="1241556"/>
          </a:xfrm>
          <a:prstGeom prst="bentConnector2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6A6E74EA-85C8-4861-A6F8-48BB14AF729D}"/>
              </a:ext>
            </a:extLst>
          </p:cNvPr>
          <p:cNvSpPr/>
          <p:nvPr/>
        </p:nvSpPr>
        <p:spPr>
          <a:xfrm>
            <a:off x="2751221" y="537098"/>
            <a:ext cx="1532020" cy="577916"/>
          </a:xfrm>
          <a:prstGeom prst="flowChartProcess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Controlling Committee (CC) performs basic review of cat. entry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42D2E44-ED13-4068-8761-D12C9CA10224}"/>
              </a:ext>
            </a:extLst>
          </p:cNvPr>
          <p:cNvCxnSpPr>
            <a:cxnSpLocks/>
            <a:stCxn id="60" idx="2"/>
            <a:endCxn id="56" idx="0"/>
          </p:cNvCxnSpPr>
          <p:nvPr/>
        </p:nvCxnSpPr>
        <p:spPr>
          <a:xfrm>
            <a:off x="3517231" y="1115014"/>
            <a:ext cx="0" cy="159647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id="{6231E4A5-FEA3-4B2A-AFBF-098800C6F8C9}"/>
              </a:ext>
            </a:extLst>
          </p:cNvPr>
          <p:cNvSpPr/>
          <p:nvPr/>
        </p:nvSpPr>
        <p:spPr>
          <a:xfrm>
            <a:off x="2751221" y="3696921"/>
            <a:ext cx="1532020" cy="675318"/>
          </a:xfrm>
          <a:prstGeom prst="flowChartDecision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 CC hosting resource?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89B741B-3E54-4FC4-AD90-6BBFD3E79E71}"/>
              </a:ext>
            </a:extLst>
          </p:cNvPr>
          <p:cNvSpPr txBox="1"/>
          <p:nvPr/>
        </p:nvSpPr>
        <p:spPr>
          <a:xfrm>
            <a:off x="64077" y="1832872"/>
            <a:ext cx="2374225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Helvetica" panose="020B0604020202020204" pitchFamily="34" charset="0"/>
                <a:cs typeface="Helvetica" panose="020B0604020202020204" pitchFamily="34" charset="0"/>
              </a:rPr>
              <a:t>See the AGLDWG URI Guidelines for the normative LD resource performance criteria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7C4652A-AAB9-41C4-8985-F3B5AC284FD7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2438302" y="2109871"/>
            <a:ext cx="312919" cy="293022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583FAF3-AD44-4569-A1B3-3134AACD8F74}"/>
              </a:ext>
            </a:extLst>
          </p:cNvPr>
          <p:cNvSpPr txBox="1"/>
          <p:nvPr/>
        </p:nvSpPr>
        <p:spPr>
          <a:xfrm>
            <a:off x="3563056" y="4323538"/>
            <a:ext cx="365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40D745-2A47-481A-A90A-E4EA1A86AC70}"/>
              </a:ext>
            </a:extLst>
          </p:cNvPr>
          <p:cNvCxnSpPr>
            <a:cxnSpLocks/>
            <a:stCxn id="79" idx="2"/>
            <a:endCxn id="112" idx="0"/>
          </p:cNvCxnSpPr>
          <p:nvPr/>
        </p:nvCxnSpPr>
        <p:spPr>
          <a:xfrm>
            <a:off x="3517231" y="4372239"/>
            <a:ext cx="0" cy="174984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C9116632-1FA8-44DE-A3B6-8CF52F41E07E}"/>
              </a:ext>
            </a:extLst>
          </p:cNvPr>
          <p:cNvSpPr/>
          <p:nvPr/>
        </p:nvSpPr>
        <p:spPr>
          <a:xfrm>
            <a:off x="4449977" y="3745622"/>
            <a:ext cx="1532020" cy="577916"/>
          </a:xfrm>
          <a:prstGeom prst="flowChartProcess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Steward hosts resource on CC infrastructure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40291C7-C51D-45E4-9D3B-C51FFFC1E6CA}"/>
              </a:ext>
            </a:extLst>
          </p:cNvPr>
          <p:cNvSpPr txBox="1"/>
          <p:nvPr/>
        </p:nvSpPr>
        <p:spPr>
          <a:xfrm>
            <a:off x="4449977" y="5133917"/>
            <a:ext cx="156687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Helvetica" panose="020B0604020202020204" pitchFamily="34" charset="0"/>
                <a:cs typeface="Helvetica" panose="020B0604020202020204" pitchFamily="34" charset="0"/>
              </a:rPr>
              <a:t>Approval status: ‘stable’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A8CC32B-AEC0-4A7C-A3B6-7DC2A96D111F}"/>
              </a:ext>
            </a:extLst>
          </p:cNvPr>
          <p:cNvCxnSpPr>
            <a:cxnSpLocks/>
            <a:stCxn id="79" idx="3"/>
            <a:endCxn id="96" idx="1"/>
          </p:cNvCxnSpPr>
          <p:nvPr/>
        </p:nvCxnSpPr>
        <p:spPr>
          <a:xfrm>
            <a:off x="4283241" y="4034580"/>
            <a:ext cx="166736" cy="0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9C4B408-ECEF-4BF4-B573-9D4B2081B0E2}"/>
              </a:ext>
            </a:extLst>
          </p:cNvPr>
          <p:cNvCxnSpPr>
            <a:cxnSpLocks/>
            <a:stCxn id="112" idx="3"/>
            <a:endCxn id="97" idx="1"/>
          </p:cNvCxnSpPr>
          <p:nvPr/>
        </p:nvCxnSpPr>
        <p:spPr>
          <a:xfrm>
            <a:off x="4283241" y="4836181"/>
            <a:ext cx="166736" cy="420847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Process 111">
            <a:extLst>
              <a:ext uri="{FF2B5EF4-FFF2-40B4-BE49-F238E27FC236}">
                <a16:creationId xmlns:a16="http://schemas.microsoft.com/office/drawing/2014/main" id="{419FF28E-1FFF-483B-ADDA-59F028ED2D74}"/>
              </a:ext>
            </a:extLst>
          </p:cNvPr>
          <p:cNvSpPr/>
          <p:nvPr/>
        </p:nvSpPr>
        <p:spPr>
          <a:xfrm>
            <a:off x="2751221" y="4547223"/>
            <a:ext cx="1532020" cy="577916"/>
          </a:xfrm>
          <a:prstGeom prst="flowChartProcess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Steward creates proxy/redirect mapping to resource in PID URI repo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899231F-99B8-4913-9D66-99615B59F1EF}"/>
              </a:ext>
            </a:extLst>
          </p:cNvPr>
          <p:cNvCxnSpPr>
            <a:cxnSpLocks/>
            <a:stCxn id="112" idx="2"/>
            <a:endCxn id="5" idx="0"/>
          </p:cNvCxnSpPr>
          <p:nvPr/>
        </p:nvCxnSpPr>
        <p:spPr>
          <a:xfrm>
            <a:off x="3517231" y="5125139"/>
            <a:ext cx="0" cy="159472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790C87-6A35-462F-B21F-FFB30EFFE5A1}"/>
              </a:ext>
            </a:extLst>
          </p:cNvPr>
          <p:cNvCxnSpPr>
            <a:cxnSpLocks/>
            <a:stCxn id="127" idx="3"/>
            <a:endCxn id="112" idx="1"/>
          </p:cNvCxnSpPr>
          <p:nvPr/>
        </p:nvCxnSpPr>
        <p:spPr>
          <a:xfrm>
            <a:off x="2438301" y="4535466"/>
            <a:ext cx="312920" cy="300715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8EA2B79-5ACE-43D2-86CF-EF9CC1A877EB}"/>
              </a:ext>
            </a:extLst>
          </p:cNvPr>
          <p:cNvSpPr txBox="1"/>
          <p:nvPr/>
        </p:nvSpPr>
        <p:spPr>
          <a:xfrm>
            <a:off x="64076" y="4258467"/>
            <a:ext cx="2374225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Helvetica" panose="020B0604020202020204" pitchFamily="34" charset="0"/>
                <a:cs typeface="Helvetica" panose="020B0604020202020204" pitchFamily="34" charset="0"/>
              </a:rPr>
              <a:t>The repo is the CC’s PID Proxy config &amp; backup repository at </a:t>
            </a:r>
            <a:r>
              <a:rPr lang="en-AU" sz="10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https://github.com/AGLDWG/pid-proxy</a:t>
            </a:r>
            <a:r>
              <a:rPr lang="en-AU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2DC5184A-5C50-481D-A50C-D494D13E89DA}"/>
              </a:ext>
            </a:extLst>
          </p:cNvPr>
          <p:cNvCxnSpPr>
            <a:cxnSpLocks/>
            <a:stCxn id="96" idx="2"/>
            <a:endCxn id="112" idx="3"/>
          </p:cNvCxnSpPr>
          <p:nvPr/>
        </p:nvCxnSpPr>
        <p:spPr>
          <a:xfrm rot="5400000">
            <a:off x="4493293" y="4113486"/>
            <a:ext cx="512643" cy="932746"/>
          </a:xfrm>
          <a:prstGeom prst="bentConnector2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90D0F1F-C4C6-4BD3-9F87-C0DBE61E5AD6}"/>
              </a:ext>
            </a:extLst>
          </p:cNvPr>
          <p:cNvSpPr txBox="1"/>
          <p:nvPr/>
        </p:nvSpPr>
        <p:spPr>
          <a:xfrm>
            <a:off x="64076" y="2575612"/>
            <a:ext cx="2374225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Helvetica" panose="020B0604020202020204" pitchFamily="34" charset="0"/>
                <a:cs typeface="Helvetica" panose="020B0604020202020204" pitchFamily="34" charset="0"/>
              </a:rPr>
              <a:t>See PID Resource Review workflow for more details. 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6B3C41E-0355-4EBE-B67D-8233CFEBD09D}"/>
              </a:ext>
            </a:extLst>
          </p:cNvPr>
          <p:cNvCxnSpPr>
            <a:cxnSpLocks/>
            <a:stCxn id="139" idx="3"/>
            <a:endCxn id="75" idx="1"/>
          </p:cNvCxnSpPr>
          <p:nvPr/>
        </p:nvCxnSpPr>
        <p:spPr>
          <a:xfrm flipV="1">
            <a:off x="2438301" y="2402893"/>
            <a:ext cx="312920" cy="372774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9B4BDB9-4CDF-4198-9005-4B0AABEDEE02}"/>
              </a:ext>
            </a:extLst>
          </p:cNvPr>
          <p:cNvSpPr txBox="1"/>
          <p:nvPr/>
        </p:nvSpPr>
        <p:spPr>
          <a:xfrm>
            <a:off x="44111" y="55765"/>
            <a:ext cx="250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>
                <a:latin typeface="Helvetica" panose="020B0604020202020204" pitchFamily="34" charset="0"/>
                <a:cs typeface="Helvetica" panose="020B0604020202020204" pitchFamily="34" charset="0"/>
              </a:rPr>
              <a:t>PID Resource Review </a:t>
            </a:r>
          </a:p>
          <a:p>
            <a:r>
              <a:rPr lang="en-AU" u="sng" dirty="0">
                <a:latin typeface="Helvetica" panose="020B0604020202020204" pitchFamily="34" charset="0"/>
                <a:cs typeface="Helvetica" panose="020B0604020202020204" pitchFamily="34" charset="0"/>
              </a:rPr>
              <a:t>workflow</a:t>
            </a:r>
            <a:endParaRPr lang="en-AU" u="sng" dirty="0"/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EF107E83-21A7-44CE-9540-F4942EDB0A2E}"/>
              </a:ext>
            </a:extLst>
          </p:cNvPr>
          <p:cNvSpPr/>
          <p:nvPr/>
        </p:nvSpPr>
        <p:spPr>
          <a:xfrm>
            <a:off x="2751221" y="1274661"/>
            <a:ext cx="1532020" cy="675318"/>
          </a:xfrm>
          <a:prstGeom prst="flowChartDecision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Basic metadata correct?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38A11C48-2F70-4124-A890-D7CA452CF70B}"/>
              </a:ext>
            </a:extLst>
          </p:cNvPr>
          <p:cNvSpPr/>
          <p:nvPr/>
        </p:nvSpPr>
        <p:spPr>
          <a:xfrm>
            <a:off x="4449977" y="1329919"/>
            <a:ext cx="1532020" cy="577916"/>
          </a:xfrm>
          <a:prstGeom prst="flowChartProcess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CC requests Submitting Organization (SO) to update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71B6463-AF02-4299-8D91-D8D81B6B8592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>
            <a:off x="4283241" y="1612320"/>
            <a:ext cx="166736" cy="6557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BAF6977-1C1F-4673-B291-69E72F641632}"/>
              </a:ext>
            </a:extLst>
          </p:cNvPr>
          <p:cNvSpPr txBox="1"/>
          <p:nvPr/>
        </p:nvSpPr>
        <p:spPr>
          <a:xfrm>
            <a:off x="4041865" y="1309608"/>
            <a:ext cx="365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73A3135-3234-41BF-98FD-1CAB45A2A5B6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H="1" flipV="1">
            <a:off x="5215987" y="1907835"/>
            <a:ext cx="1054875" cy="290945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6A4FA6A-1542-468B-A251-245F4EEB38E1}"/>
              </a:ext>
            </a:extLst>
          </p:cNvPr>
          <p:cNvSpPr txBox="1"/>
          <p:nvPr/>
        </p:nvSpPr>
        <p:spPr>
          <a:xfrm>
            <a:off x="5312194" y="2198780"/>
            <a:ext cx="1917336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Helvetica" panose="020B0604020202020204" pitchFamily="34" charset="0"/>
                <a:cs typeface="Helvetica" panose="020B0604020202020204" pitchFamily="34" charset="0"/>
              </a:rPr>
              <a:t>Approval status: ‘not accepted’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BC339C-61D2-4478-AF91-3C76D2667DA2}"/>
              </a:ext>
            </a:extLst>
          </p:cNvPr>
          <p:cNvSpPr txBox="1"/>
          <p:nvPr/>
        </p:nvSpPr>
        <p:spPr>
          <a:xfrm>
            <a:off x="3515040" y="1896474"/>
            <a:ext cx="443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13B2FE7-CF23-4306-8CED-EEB20A9D6359}"/>
              </a:ext>
            </a:extLst>
          </p:cNvPr>
          <p:cNvCxnSpPr>
            <a:cxnSpLocks/>
            <a:stCxn id="56" idx="2"/>
            <a:endCxn id="75" idx="0"/>
          </p:cNvCxnSpPr>
          <p:nvPr/>
        </p:nvCxnSpPr>
        <p:spPr>
          <a:xfrm>
            <a:off x="3517231" y="1949979"/>
            <a:ext cx="0" cy="163956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Process 74">
            <a:extLst>
              <a:ext uri="{FF2B5EF4-FFF2-40B4-BE49-F238E27FC236}">
                <a16:creationId xmlns:a16="http://schemas.microsoft.com/office/drawing/2014/main" id="{9DBA445B-BE09-41E6-920F-4741C9201323}"/>
              </a:ext>
            </a:extLst>
          </p:cNvPr>
          <p:cNvSpPr/>
          <p:nvPr/>
        </p:nvSpPr>
        <p:spPr>
          <a:xfrm>
            <a:off x="2751221" y="2113935"/>
            <a:ext cx="1532020" cy="577916"/>
          </a:xfrm>
          <a:prstGeom prst="flowChartProcess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CC reviews resource’ Linked Data performance</a:t>
            </a:r>
          </a:p>
        </p:txBody>
      </p:sp>
      <p:sp>
        <p:nvSpPr>
          <p:cNvPr id="82" name="Flowchart: Decision 81">
            <a:extLst>
              <a:ext uri="{FF2B5EF4-FFF2-40B4-BE49-F238E27FC236}">
                <a16:creationId xmlns:a16="http://schemas.microsoft.com/office/drawing/2014/main" id="{7EAF698E-53B1-4AEF-BD97-1BF515B609C9}"/>
              </a:ext>
            </a:extLst>
          </p:cNvPr>
          <p:cNvSpPr/>
          <p:nvPr/>
        </p:nvSpPr>
        <p:spPr>
          <a:xfrm>
            <a:off x="2751221" y="2855807"/>
            <a:ext cx="1532020" cy="675318"/>
          </a:xfrm>
          <a:prstGeom prst="flowChartDecision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Does resource perform?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BE2E653-4386-42AB-8CF0-8988102F484D}"/>
              </a:ext>
            </a:extLst>
          </p:cNvPr>
          <p:cNvCxnSpPr>
            <a:cxnSpLocks/>
            <a:stCxn id="75" idx="2"/>
            <a:endCxn id="82" idx="0"/>
          </p:cNvCxnSpPr>
          <p:nvPr/>
        </p:nvCxnSpPr>
        <p:spPr>
          <a:xfrm>
            <a:off x="3517231" y="2691851"/>
            <a:ext cx="0" cy="163956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53E307F-65CC-4DA7-A112-02A0B594CA45}"/>
              </a:ext>
            </a:extLst>
          </p:cNvPr>
          <p:cNvSpPr txBox="1"/>
          <p:nvPr/>
        </p:nvSpPr>
        <p:spPr>
          <a:xfrm>
            <a:off x="4041865" y="2898427"/>
            <a:ext cx="365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64FA24E-B1CD-4A1F-9383-658116038DB0}"/>
              </a:ext>
            </a:extLst>
          </p:cNvPr>
          <p:cNvSpPr txBox="1"/>
          <p:nvPr/>
        </p:nvSpPr>
        <p:spPr>
          <a:xfrm>
            <a:off x="3566456" y="3475816"/>
            <a:ext cx="443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Yes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D1630E2-3B60-4C29-AD7D-0B3BD53826CE}"/>
              </a:ext>
            </a:extLst>
          </p:cNvPr>
          <p:cNvCxnSpPr>
            <a:cxnSpLocks/>
            <a:stCxn id="82" idx="2"/>
            <a:endCxn id="79" idx="0"/>
          </p:cNvCxnSpPr>
          <p:nvPr/>
        </p:nvCxnSpPr>
        <p:spPr>
          <a:xfrm>
            <a:off x="3517231" y="3531125"/>
            <a:ext cx="0" cy="165796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5B33F12C-9343-4363-BDB3-D82CEEDE1E1C}"/>
              </a:ext>
            </a:extLst>
          </p:cNvPr>
          <p:cNvCxnSpPr>
            <a:cxnSpLocks/>
            <a:stCxn id="82" idx="3"/>
            <a:endCxn id="58" idx="2"/>
          </p:cNvCxnSpPr>
          <p:nvPr/>
        </p:nvCxnSpPr>
        <p:spPr>
          <a:xfrm flipV="1">
            <a:off x="4283241" y="1907835"/>
            <a:ext cx="932746" cy="1285631"/>
          </a:xfrm>
          <a:prstGeom prst="bentConnector2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4EAADC8-10C0-47F5-B6B3-FE3A68F8F4AC}"/>
              </a:ext>
            </a:extLst>
          </p:cNvPr>
          <p:cNvSpPr txBox="1"/>
          <p:nvPr/>
        </p:nvSpPr>
        <p:spPr>
          <a:xfrm>
            <a:off x="4041865" y="3757899"/>
            <a:ext cx="443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5C76F18-8531-452F-AA43-9C0F41D42C4D}"/>
              </a:ext>
            </a:extLst>
          </p:cNvPr>
          <p:cNvSpPr txBox="1"/>
          <p:nvPr/>
        </p:nvSpPr>
        <p:spPr>
          <a:xfrm>
            <a:off x="5312194" y="3008871"/>
            <a:ext cx="2374225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Helvetica" panose="020B0604020202020204" pitchFamily="34" charset="0"/>
                <a:cs typeface="Helvetica" panose="020B0604020202020204" pitchFamily="34" charset="0"/>
              </a:rPr>
              <a:t>The AGLDWG can host single-file resources such as RDF file datasets, ontologies &amp; vocabularies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70170B8-73AB-44AB-A692-0B40E4C878C3}"/>
              </a:ext>
            </a:extLst>
          </p:cNvPr>
          <p:cNvCxnSpPr>
            <a:cxnSpLocks/>
            <a:stCxn id="128" idx="1"/>
            <a:endCxn id="96" idx="0"/>
          </p:cNvCxnSpPr>
          <p:nvPr/>
        </p:nvCxnSpPr>
        <p:spPr>
          <a:xfrm flipH="1">
            <a:off x="5215987" y="3285870"/>
            <a:ext cx="96207" cy="459752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D6E047EC-3C47-4A8B-B80C-73244D1A6AC8}"/>
              </a:ext>
            </a:extLst>
          </p:cNvPr>
          <p:cNvSpPr txBox="1"/>
          <p:nvPr/>
        </p:nvSpPr>
        <p:spPr>
          <a:xfrm>
            <a:off x="44111" y="4987834"/>
            <a:ext cx="2374225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Helvetica" panose="020B0604020202020204" pitchFamily="34" charset="0"/>
                <a:cs typeface="Helvetica" panose="020B0604020202020204" pitchFamily="34" charset="0"/>
              </a:rPr>
              <a:t>See PID URI Implementation workflow for more details. 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56608BD-7083-4F2A-BDC2-4A9693E753A1}"/>
              </a:ext>
            </a:extLst>
          </p:cNvPr>
          <p:cNvCxnSpPr>
            <a:cxnSpLocks/>
            <a:stCxn id="133" idx="3"/>
            <a:endCxn id="112" idx="1"/>
          </p:cNvCxnSpPr>
          <p:nvPr/>
        </p:nvCxnSpPr>
        <p:spPr>
          <a:xfrm flipV="1">
            <a:off x="2418336" y="4836181"/>
            <a:ext cx="332885" cy="351708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73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3BDA65D-E37A-4C0C-BCA0-18BB4988F6AE}"/>
              </a:ext>
            </a:extLst>
          </p:cNvPr>
          <p:cNvSpPr/>
          <p:nvPr/>
        </p:nvSpPr>
        <p:spPr>
          <a:xfrm>
            <a:off x="3060031" y="72186"/>
            <a:ext cx="914400" cy="301752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5486D274-BA0E-42C1-8033-734C8BB55917}"/>
              </a:ext>
            </a:extLst>
          </p:cNvPr>
          <p:cNvSpPr/>
          <p:nvPr/>
        </p:nvSpPr>
        <p:spPr>
          <a:xfrm>
            <a:off x="3057840" y="5805260"/>
            <a:ext cx="914400" cy="301752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50AB6A-4E7F-4727-AF25-3A6DB525FF37}"/>
              </a:ext>
            </a:extLst>
          </p:cNvPr>
          <p:cNvCxnSpPr>
            <a:cxnSpLocks/>
            <a:stCxn id="4" idx="2"/>
            <a:endCxn id="60" idx="0"/>
          </p:cNvCxnSpPr>
          <p:nvPr/>
        </p:nvCxnSpPr>
        <p:spPr>
          <a:xfrm>
            <a:off x="3517231" y="373938"/>
            <a:ext cx="0" cy="163160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D892166-026E-408F-8D28-8273F2B14E7C}"/>
              </a:ext>
            </a:extLst>
          </p:cNvPr>
          <p:cNvCxnSpPr>
            <a:cxnSpLocks/>
            <a:stCxn id="84" idx="2"/>
            <a:endCxn id="5" idx="3"/>
          </p:cNvCxnSpPr>
          <p:nvPr/>
        </p:nvCxnSpPr>
        <p:spPr>
          <a:xfrm rot="5400000">
            <a:off x="4107289" y="4733434"/>
            <a:ext cx="1087653" cy="1357750"/>
          </a:xfrm>
          <a:prstGeom prst="bentConnector2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6A6E74EA-85C8-4861-A6F8-48BB14AF729D}"/>
              </a:ext>
            </a:extLst>
          </p:cNvPr>
          <p:cNvSpPr/>
          <p:nvPr/>
        </p:nvSpPr>
        <p:spPr>
          <a:xfrm>
            <a:off x="2751221" y="537098"/>
            <a:ext cx="1532020" cy="577916"/>
          </a:xfrm>
          <a:prstGeom prst="flowChartProcess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Steward given requested URI and access to resource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42D2E44-ED13-4068-8761-D12C9CA10224}"/>
              </a:ext>
            </a:extLst>
          </p:cNvPr>
          <p:cNvCxnSpPr>
            <a:cxnSpLocks/>
            <a:stCxn id="60" idx="2"/>
            <a:endCxn id="45" idx="0"/>
          </p:cNvCxnSpPr>
          <p:nvPr/>
        </p:nvCxnSpPr>
        <p:spPr>
          <a:xfrm flipH="1">
            <a:off x="3515040" y="1115014"/>
            <a:ext cx="2191" cy="166204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7C4652A-AAB9-41C4-8985-F3B5AC284FD7}"/>
              </a:ext>
            </a:extLst>
          </p:cNvPr>
          <p:cNvCxnSpPr>
            <a:cxnSpLocks/>
            <a:stCxn id="52" idx="3"/>
            <a:endCxn id="75" idx="1"/>
          </p:cNvCxnSpPr>
          <p:nvPr/>
        </p:nvCxnSpPr>
        <p:spPr>
          <a:xfrm>
            <a:off x="2418335" y="2314630"/>
            <a:ext cx="332886" cy="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899231F-99B8-4913-9D66-99615B59F1EF}"/>
              </a:ext>
            </a:extLst>
          </p:cNvPr>
          <p:cNvCxnSpPr>
            <a:cxnSpLocks/>
            <a:stCxn id="65" idx="2"/>
            <a:endCxn id="5" idx="0"/>
          </p:cNvCxnSpPr>
          <p:nvPr/>
        </p:nvCxnSpPr>
        <p:spPr>
          <a:xfrm>
            <a:off x="3515040" y="5650180"/>
            <a:ext cx="0" cy="155080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9B4BDB9-4CDF-4198-9005-4B0AABEDEE02}"/>
              </a:ext>
            </a:extLst>
          </p:cNvPr>
          <p:cNvSpPr txBox="1"/>
          <p:nvPr/>
        </p:nvSpPr>
        <p:spPr>
          <a:xfrm>
            <a:off x="44111" y="55765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>
                <a:latin typeface="Helvetica" panose="020B0604020202020204" pitchFamily="34" charset="0"/>
                <a:cs typeface="Helvetica" panose="020B0604020202020204" pitchFamily="34" charset="0"/>
              </a:rPr>
              <a:t>PID URI Implementation </a:t>
            </a:r>
          </a:p>
          <a:p>
            <a:r>
              <a:rPr lang="en-AU" u="sng" dirty="0">
                <a:latin typeface="Helvetica" panose="020B0604020202020204" pitchFamily="34" charset="0"/>
                <a:cs typeface="Helvetica" panose="020B0604020202020204" pitchFamily="34" charset="0"/>
              </a:rPr>
              <a:t>workflow</a:t>
            </a:r>
            <a:endParaRPr lang="en-AU" u="sng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AF6977-1C1F-4673-B291-69E72F641632}"/>
              </a:ext>
            </a:extLst>
          </p:cNvPr>
          <p:cNvSpPr txBox="1"/>
          <p:nvPr/>
        </p:nvSpPr>
        <p:spPr>
          <a:xfrm>
            <a:off x="4041865" y="1309608"/>
            <a:ext cx="365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73A3135-3234-41BF-98FD-1CAB45A2A5B6}"/>
              </a:ext>
            </a:extLst>
          </p:cNvPr>
          <p:cNvCxnSpPr>
            <a:cxnSpLocks/>
            <a:stCxn id="67" idx="2"/>
            <a:endCxn id="84" idx="0"/>
          </p:cNvCxnSpPr>
          <p:nvPr/>
        </p:nvCxnSpPr>
        <p:spPr>
          <a:xfrm>
            <a:off x="5329990" y="4075060"/>
            <a:ext cx="0" cy="215507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6A4FA6A-1542-468B-A251-245F4EEB38E1}"/>
              </a:ext>
            </a:extLst>
          </p:cNvPr>
          <p:cNvSpPr txBox="1"/>
          <p:nvPr/>
        </p:nvSpPr>
        <p:spPr>
          <a:xfrm>
            <a:off x="4533024" y="3828839"/>
            <a:ext cx="1593932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Helvetica" panose="020B0604020202020204" pitchFamily="34" charset="0"/>
                <a:cs typeface="Helvetica" panose="020B0604020202020204" pitchFamily="34" charset="0"/>
              </a:rPr>
              <a:t>Approval status: ‘invalid’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13B2FE7-CF23-4306-8CED-EEB20A9D6359}"/>
              </a:ext>
            </a:extLst>
          </p:cNvPr>
          <p:cNvCxnSpPr>
            <a:cxnSpLocks/>
            <a:stCxn id="45" idx="2"/>
            <a:endCxn id="75" idx="0"/>
          </p:cNvCxnSpPr>
          <p:nvPr/>
        </p:nvCxnSpPr>
        <p:spPr>
          <a:xfrm>
            <a:off x="3515040" y="1859134"/>
            <a:ext cx="2191" cy="166538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Process 74">
            <a:extLst>
              <a:ext uri="{FF2B5EF4-FFF2-40B4-BE49-F238E27FC236}">
                <a16:creationId xmlns:a16="http://schemas.microsoft.com/office/drawing/2014/main" id="{9DBA445B-BE09-41E6-920F-4741C9201323}"/>
              </a:ext>
            </a:extLst>
          </p:cNvPr>
          <p:cNvSpPr/>
          <p:nvPr/>
        </p:nvSpPr>
        <p:spPr>
          <a:xfrm>
            <a:off x="2751221" y="2025672"/>
            <a:ext cx="1532020" cy="577916"/>
          </a:xfrm>
          <a:prstGeom prst="flowChartProcess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Steward commits pattern to PID URI repo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BE2E653-4386-42AB-8CF0-8988102F484D}"/>
              </a:ext>
            </a:extLst>
          </p:cNvPr>
          <p:cNvCxnSpPr>
            <a:cxnSpLocks/>
            <a:stCxn id="75" idx="2"/>
            <a:endCxn id="55" idx="0"/>
          </p:cNvCxnSpPr>
          <p:nvPr/>
        </p:nvCxnSpPr>
        <p:spPr>
          <a:xfrm flipH="1">
            <a:off x="3515040" y="2603588"/>
            <a:ext cx="2191" cy="160830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6F39671E-ACDA-4F93-A13E-13975CC17B59}"/>
              </a:ext>
            </a:extLst>
          </p:cNvPr>
          <p:cNvSpPr/>
          <p:nvPr/>
        </p:nvSpPr>
        <p:spPr>
          <a:xfrm>
            <a:off x="2749030" y="1281218"/>
            <a:ext cx="1532020" cy="577916"/>
          </a:xfrm>
          <a:prstGeom prst="flowChartProcess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Steward creates and tests PID URI proxy/redirect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89A5BA-A98F-477D-98E1-2326FE71D1AF}"/>
              </a:ext>
            </a:extLst>
          </p:cNvPr>
          <p:cNvSpPr txBox="1"/>
          <p:nvPr/>
        </p:nvSpPr>
        <p:spPr>
          <a:xfrm>
            <a:off x="44110" y="2037631"/>
            <a:ext cx="2374225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Helvetica" panose="020B0604020202020204" pitchFamily="34" charset="0"/>
                <a:cs typeface="Helvetica" panose="020B0604020202020204" pitchFamily="34" charset="0"/>
              </a:rPr>
              <a:t>The repo is the CC’s PID Proxy config &amp; backup repository at </a:t>
            </a:r>
            <a:r>
              <a:rPr lang="en-AU" sz="10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https://github.com/AGLDWG/pid-proxy</a:t>
            </a:r>
            <a:r>
              <a:rPr lang="en-AU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085DA299-8306-4229-8D5E-7C25CA9F4765}"/>
              </a:ext>
            </a:extLst>
          </p:cNvPr>
          <p:cNvSpPr/>
          <p:nvPr/>
        </p:nvSpPr>
        <p:spPr>
          <a:xfrm>
            <a:off x="2749030" y="2764418"/>
            <a:ext cx="1532020" cy="577916"/>
          </a:xfrm>
          <a:prstGeom prst="flowChartProcess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Steward pulls pattern to PID Proxy to make it live</a:t>
            </a: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49A11A1F-8D62-4760-B5FD-A84446B3CE0C}"/>
              </a:ext>
            </a:extLst>
          </p:cNvPr>
          <p:cNvSpPr/>
          <p:nvPr/>
        </p:nvSpPr>
        <p:spPr>
          <a:xfrm>
            <a:off x="2749030" y="3511342"/>
            <a:ext cx="1532020" cy="577916"/>
          </a:xfrm>
          <a:prstGeom prst="flowChartProcess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Steward runs PID URI tests to check for collisions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E814F0-AD9C-478B-9313-32FD796A8F20}"/>
              </a:ext>
            </a:extLst>
          </p:cNvPr>
          <p:cNvCxnSpPr>
            <a:cxnSpLocks/>
            <a:stCxn id="55" idx="2"/>
            <a:endCxn id="59" idx="0"/>
          </p:cNvCxnSpPr>
          <p:nvPr/>
        </p:nvCxnSpPr>
        <p:spPr>
          <a:xfrm>
            <a:off x="3515040" y="3342334"/>
            <a:ext cx="0" cy="169008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E6066A0F-2933-4CF5-B20A-1147D610D41C}"/>
              </a:ext>
            </a:extLst>
          </p:cNvPr>
          <p:cNvSpPr/>
          <p:nvPr/>
        </p:nvSpPr>
        <p:spPr>
          <a:xfrm>
            <a:off x="2749030" y="5072264"/>
            <a:ext cx="1532020" cy="577916"/>
          </a:xfrm>
          <a:prstGeom prst="flowChartProcess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Steward annotates catalogue record with commit ID</a:t>
            </a:r>
          </a:p>
        </p:txBody>
      </p:sp>
      <p:sp>
        <p:nvSpPr>
          <p:cNvPr id="68" name="Flowchart: Decision 67">
            <a:extLst>
              <a:ext uri="{FF2B5EF4-FFF2-40B4-BE49-F238E27FC236}">
                <a16:creationId xmlns:a16="http://schemas.microsoft.com/office/drawing/2014/main" id="{1E82C575-C5CF-4DA7-BF58-6793678C09C4}"/>
              </a:ext>
            </a:extLst>
          </p:cNvPr>
          <p:cNvSpPr/>
          <p:nvPr/>
        </p:nvSpPr>
        <p:spPr>
          <a:xfrm>
            <a:off x="2749030" y="4241866"/>
            <a:ext cx="1532020" cy="675318"/>
          </a:xfrm>
          <a:prstGeom prst="flowChartDecision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Collisions?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3C6AA4-28C4-4876-AF18-AC10A55810ED}"/>
              </a:ext>
            </a:extLst>
          </p:cNvPr>
          <p:cNvCxnSpPr>
            <a:cxnSpLocks/>
            <a:stCxn id="59" idx="2"/>
            <a:endCxn id="68" idx="0"/>
          </p:cNvCxnSpPr>
          <p:nvPr/>
        </p:nvCxnSpPr>
        <p:spPr>
          <a:xfrm>
            <a:off x="3515040" y="4089258"/>
            <a:ext cx="0" cy="152608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7B0AA6E-B2AE-4E51-BD65-A1EDA9A4DE1C}"/>
              </a:ext>
            </a:extLst>
          </p:cNvPr>
          <p:cNvSpPr txBox="1"/>
          <p:nvPr/>
        </p:nvSpPr>
        <p:spPr>
          <a:xfrm>
            <a:off x="3563012" y="4854676"/>
            <a:ext cx="365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7BBAF1-F224-4E06-9573-644A4341D3E5}"/>
              </a:ext>
            </a:extLst>
          </p:cNvPr>
          <p:cNvSpPr txBox="1"/>
          <p:nvPr/>
        </p:nvSpPr>
        <p:spPr>
          <a:xfrm>
            <a:off x="3964178" y="4259847"/>
            <a:ext cx="443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Yes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E018C9-79B6-4901-BA08-809BD1503AA9}"/>
              </a:ext>
            </a:extLst>
          </p:cNvPr>
          <p:cNvCxnSpPr>
            <a:cxnSpLocks/>
            <a:stCxn id="68" idx="2"/>
            <a:endCxn id="65" idx="0"/>
          </p:cNvCxnSpPr>
          <p:nvPr/>
        </p:nvCxnSpPr>
        <p:spPr>
          <a:xfrm>
            <a:off x="3515040" y="4917184"/>
            <a:ext cx="0" cy="155080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2F31171E-2975-4703-A9FF-6F988DEBEC21}"/>
              </a:ext>
            </a:extLst>
          </p:cNvPr>
          <p:cNvSpPr/>
          <p:nvPr/>
        </p:nvSpPr>
        <p:spPr>
          <a:xfrm>
            <a:off x="4563980" y="4290567"/>
            <a:ext cx="1532020" cy="577916"/>
          </a:xfrm>
          <a:prstGeom prst="flowChartProcess">
            <a:avLst/>
          </a:prstGeom>
          <a:solidFill>
            <a:schemeClr val="bg1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rgbClr val="85190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Steward rolls back PID URI commit and removes pattern from PID Proxy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D33ABDC-CC8C-44E4-B26A-F0F95D00198D}"/>
              </a:ext>
            </a:extLst>
          </p:cNvPr>
          <p:cNvCxnSpPr>
            <a:cxnSpLocks/>
            <a:stCxn id="68" idx="3"/>
            <a:endCxn id="84" idx="1"/>
          </p:cNvCxnSpPr>
          <p:nvPr/>
        </p:nvCxnSpPr>
        <p:spPr>
          <a:xfrm>
            <a:off x="4281050" y="4579525"/>
            <a:ext cx="282930" cy="0"/>
          </a:xfrm>
          <a:prstGeom prst="straightConnector1">
            <a:avLst/>
          </a:prstGeom>
          <a:ln w="127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96AC031-7979-49A7-A9F6-99429EF049A1}"/>
              </a:ext>
            </a:extLst>
          </p:cNvPr>
          <p:cNvSpPr txBox="1"/>
          <p:nvPr/>
        </p:nvSpPr>
        <p:spPr>
          <a:xfrm>
            <a:off x="4376459" y="97968"/>
            <a:ext cx="1719541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Helvetica" panose="020B0604020202020204" pitchFamily="34" charset="0"/>
                <a:cs typeface="Helvetica" panose="020B0604020202020204" pitchFamily="34" charset="0"/>
              </a:rPr>
              <a:t>Approval status: ‘approved’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2A81DA5-778D-4DBE-BC4A-329406263061}"/>
              </a:ext>
            </a:extLst>
          </p:cNvPr>
          <p:cNvCxnSpPr>
            <a:cxnSpLocks/>
            <a:stCxn id="101" idx="1"/>
            <a:endCxn id="4" idx="3"/>
          </p:cNvCxnSpPr>
          <p:nvPr/>
        </p:nvCxnSpPr>
        <p:spPr>
          <a:xfrm flipH="1">
            <a:off x="3974431" y="221079"/>
            <a:ext cx="402028" cy="1983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019C9A9-389B-4130-922C-CB0EA8B18C0C}"/>
              </a:ext>
            </a:extLst>
          </p:cNvPr>
          <p:cNvSpPr txBox="1"/>
          <p:nvPr/>
        </p:nvSpPr>
        <p:spPr>
          <a:xfrm>
            <a:off x="698794" y="5238111"/>
            <a:ext cx="1719541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Helvetica" panose="020B0604020202020204" pitchFamily="34" charset="0"/>
                <a:cs typeface="Helvetica" panose="020B0604020202020204" pitchFamily="34" charset="0"/>
              </a:rPr>
              <a:t>Approval status: ‘stable’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462780-1836-4EB9-B4CD-01D054FBC35A}"/>
              </a:ext>
            </a:extLst>
          </p:cNvPr>
          <p:cNvCxnSpPr>
            <a:cxnSpLocks/>
            <a:stCxn id="104" idx="3"/>
            <a:endCxn id="65" idx="1"/>
          </p:cNvCxnSpPr>
          <p:nvPr/>
        </p:nvCxnSpPr>
        <p:spPr>
          <a:xfrm>
            <a:off x="2418335" y="5361222"/>
            <a:ext cx="330695" cy="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79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392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Car, Nicholas (L&amp;W, Dutton Park)</cp:lastModifiedBy>
  <cp:revision>11</cp:revision>
  <dcterms:created xsi:type="dcterms:W3CDTF">2018-07-26T01:35:13Z</dcterms:created>
  <dcterms:modified xsi:type="dcterms:W3CDTF">2018-07-26T03:04:02Z</dcterms:modified>
</cp:coreProperties>
</file>