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9"/>
  </p:notesMasterIdLst>
  <p:sldIdLst>
    <p:sldId id="256" r:id="rId2"/>
    <p:sldId id="286" r:id="rId3"/>
    <p:sldId id="288" r:id="rId4"/>
    <p:sldId id="289" r:id="rId5"/>
    <p:sldId id="291" r:id="rId6"/>
    <p:sldId id="292" r:id="rId7"/>
    <p:sldId id="293" r:id="rId8"/>
    <p:sldId id="294" r:id="rId9"/>
    <p:sldId id="295" r:id="rId10"/>
    <p:sldId id="257" r:id="rId11"/>
    <p:sldId id="279" r:id="rId12"/>
    <p:sldId id="258" r:id="rId13"/>
    <p:sldId id="266" r:id="rId14"/>
    <p:sldId id="287" r:id="rId15"/>
    <p:sldId id="280" r:id="rId16"/>
    <p:sldId id="285" r:id="rId17"/>
    <p:sldId id="275" r:id="rId18"/>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holas.ca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02"/>
    <a:srgbClr val="E4E4E4"/>
    <a:srgbClr val="23406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35"/>
  </p:normalViewPr>
  <p:slideViewPr>
    <p:cSldViewPr snapToGrid="0" snapToObjects="1">
      <p:cViewPr varScale="1">
        <p:scale>
          <a:sx n="123" d="100"/>
          <a:sy n="123" d="100"/>
        </p:scale>
        <p:origin x="12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45862" cy="49733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50294" y="1"/>
            <a:ext cx="2945862" cy="497333"/>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79464" y="4714653"/>
            <a:ext cx="5438748" cy="4466756"/>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427766"/>
            <a:ext cx="2945862" cy="49733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Shape 86"/>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87" name="Shape 87"/>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79464" y="4714653"/>
            <a:ext cx="5438748" cy="4466756"/>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54" name="Shape 254"/>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Shape 94"/>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09994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Shape 94"/>
          <p:cNvSpPr txBox="1">
            <a:spLocks noGrp="1"/>
          </p:cNvSpPr>
          <p:nvPr>
            <p:ph type="body" idx="1"/>
          </p:nvPr>
        </p:nvSpPr>
        <p:spPr>
          <a:xfrm>
            <a:off x="679464" y="4714653"/>
            <a:ext cx="5438748" cy="4466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3850294" y="9427766"/>
            <a:ext cx="2945862" cy="497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7" name="Shape 11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206336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7" name="Shape 117"/>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1795536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558642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79464" y="4714653"/>
            <a:ext cx="5438700" cy="44667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82" name="Shape 182"/>
          <p:cNvSpPr txBox="1">
            <a:spLocks noGrp="1"/>
          </p:cNvSpPr>
          <p:nvPr>
            <p:ph type="sldNum" idx="12"/>
          </p:nvPr>
        </p:nvSpPr>
        <p:spPr>
          <a:xfrm>
            <a:off x="3850294" y="9427766"/>
            <a:ext cx="2946000" cy="4974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10871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1000"/>
              </a:spcBef>
              <a:spcAft>
                <a:spcPts val="0"/>
              </a:spcAft>
              <a:buClr>
                <a:srgbClr val="888888"/>
              </a:buClr>
              <a:buSzPts val="3400"/>
              <a:buFont typeface="Arial"/>
              <a:buNone/>
              <a:defRPr sz="3400" b="0" i="0" u="none" strike="noStrike" cap="none">
                <a:solidFill>
                  <a:srgbClr val="888888"/>
                </a:solidFill>
                <a:latin typeface="Avenir"/>
                <a:ea typeface="Avenir"/>
                <a:cs typeface="Avenir"/>
                <a:sym typeface="Avenir"/>
              </a:defRPr>
            </a:lvl1pPr>
            <a:lvl2pPr marR="0" lvl="1" algn="ctr" rtl="0">
              <a:spcBef>
                <a:spcPts val="600"/>
              </a:spcBef>
              <a:spcAft>
                <a:spcPts val="0"/>
              </a:spcAft>
              <a:buClr>
                <a:srgbClr val="888888"/>
              </a:buClr>
              <a:buSzPts val="2800"/>
              <a:buFont typeface="Arial"/>
              <a:buNone/>
              <a:defRPr sz="2800" b="0" i="0" u="none" strike="noStrike" cap="none">
                <a:solidFill>
                  <a:srgbClr val="888888"/>
                </a:solidFill>
                <a:latin typeface="Avenir"/>
                <a:ea typeface="Avenir"/>
                <a:cs typeface="Avenir"/>
                <a:sym typeface="Avenir"/>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venir"/>
                <a:ea typeface="Avenir"/>
                <a:cs typeface="Avenir"/>
                <a:sym typeface="Avenir"/>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1000"/>
              </a:spcBef>
              <a:spcAft>
                <a:spcPts val="0"/>
              </a:spcAft>
              <a:buClr>
                <a:srgbClr val="244061"/>
              </a:buClr>
              <a:buSzPts val="2800"/>
              <a:buFont typeface="Arial"/>
              <a:buChar char="•"/>
              <a:defRPr sz="2800" b="0" i="0" u="none" strike="noStrike" cap="none">
                <a:solidFill>
                  <a:srgbClr val="244061"/>
                </a:solidFill>
                <a:latin typeface="Avenir"/>
                <a:ea typeface="Avenir"/>
                <a:cs typeface="Avenir"/>
                <a:sym typeface="Avenir"/>
              </a:defRPr>
            </a:lvl1pPr>
            <a:lvl2pPr marL="914400" marR="0" lvl="1" indent="-381000" algn="l" rtl="0">
              <a:spcBef>
                <a:spcPts val="60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1000"/>
              </a:spcBef>
              <a:spcAft>
                <a:spcPts val="0"/>
              </a:spcAft>
              <a:buClr>
                <a:srgbClr val="244061"/>
              </a:buClr>
              <a:buSzPts val="2800"/>
              <a:buFont typeface="Arial"/>
              <a:buChar char="•"/>
              <a:defRPr sz="2800" b="0" i="0" u="none" strike="noStrike" cap="none">
                <a:solidFill>
                  <a:srgbClr val="244061"/>
                </a:solidFill>
                <a:latin typeface="Avenir"/>
                <a:ea typeface="Avenir"/>
                <a:cs typeface="Avenir"/>
                <a:sym typeface="Avenir"/>
              </a:defRPr>
            </a:lvl1pPr>
            <a:lvl2pPr marL="914400" marR="0" lvl="1" indent="-381000" algn="l" rtl="0">
              <a:spcBef>
                <a:spcPts val="60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2pPr>
            <a:lvl3pPr marL="1371600" marR="0" lvl="2"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3pPr>
            <a:lvl4pPr marL="1828800" marR="0" lvl="3"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4pPr>
            <a:lvl5pPr marL="2286000" marR="0" lvl="4"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Shape 30"/>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rgbClr val="244061"/>
              </a:buClr>
              <a:buSzPts val="4000"/>
              <a:buFont typeface="Avenir"/>
              <a:buNone/>
              <a:defRPr sz="4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Shape 36"/>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888888"/>
              </a:buClr>
              <a:buSzPts val="2000"/>
              <a:buFont typeface="Arial"/>
              <a:buNone/>
              <a:defRPr sz="2000" b="0" i="0" u="none" strike="noStrike" cap="none">
                <a:solidFill>
                  <a:srgbClr val="888888"/>
                </a:solidFill>
                <a:latin typeface="Avenir"/>
                <a:ea typeface="Avenir"/>
                <a:cs typeface="Avenir"/>
                <a:sym typeface="Avenir"/>
              </a:defRPr>
            </a:lvl1pPr>
            <a:lvl2pPr marL="914400" marR="0" lvl="1" indent="-228600" algn="l" rtl="0">
              <a:spcBef>
                <a:spcPts val="600"/>
              </a:spcBef>
              <a:spcAft>
                <a:spcPts val="0"/>
              </a:spcAft>
              <a:buClr>
                <a:srgbClr val="888888"/>
              </a:buClr>
              <a:buSzPts val="1800"/>
              <a:buFont typeface="Arial"/>
              <a:buNone/>
              <a:defRPr sz="1800" b="0" i="0" u="none" strike="noStrike" cap="none">
                <a:solidFill>
                  <a:srgbClr val="888888"/>
                </a:solidFill>
                <a:latin typeface="Avenir"/>
                <a:ea typeface="Avenir"/>
                <a:cs typeface="Avenir"/>
                <a:sym typeface="Avenir"/>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venir"/>
                <a:ea typeface="Avenir"/>
                <a:cs typeface="Avenir"/>
                <a:sym typeface="Avenir"/>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venir"/>
                <a:ea typeface="Avenir"/>
                <a:cs typeface="Avenir"/>
                <a:sym typeface="Avenir"/>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venir"/>
                <a:ea typeface="Avenir"/>
                <a:cs typeface="Avenir"/>
                <a:sym typeface="Avenir"/>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244061"/>
              </a:buClr>
              <a:buSzPts val="2400"/>
              <a:buFont typeface="Arial"/>
              <a:buNone/>
              <a:defRPr sz="2400" b="1"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2000"/>
              <a:buFont typeface="Arial"/>
              <a:buNone/>
              <a:defRPr sz="2000" b="1" i="0" u="none" strike="noStrike" cap="none">
                <a:solidFill>
                  <a:srgbClr val="3F3F3F"/>
                </a:solidFill>
                <a:latin typeface="Avenir"/>
                <a:ea typeface="Avenir"/>
                <a:cs typeface="Avenir"/>
                <a:sym typeface="Avenir"/>
              </a:defRPr>
            </a:lvl2pPr>
            <a:lvl3pPr marL="1371600" marR="0" lvl="2" indent="-228600" algn="l" rtl="0">
              <a:spcBef>
                <a:spcPts val="360"/>
              </a:spcBef>
              <a:spcAft>
                <a:spcPts val="0"/>
              </a:spcAft>
              <a:buClr>
                <a:srgbClr val="3F3F3F"/>
              </a:buClr>
              <a:buSzPts val="1800"/>
              <a:buFont typeface="Arial"/>
              <a:buNone/>
              <a:defRPr sz="1800" b="1" i="0" u="none" strike="noStrike" cap="none">
                <a:solidFill>
                  <a:srgbClr val="3F3F3F"/>
                </a:solidFill>
                <a:latin typeface="Avenir"/>
                <a:ea typeface="Avenir"/>
                <a:cs typeface="Avenir"/>
                <a:sym typeface="Avenir"/>
              </a:defRPr>
            </a:lvl3pPr>
            <a:lvl4pPr marL="1828800" marR="0" lvl="3"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4pPr>
            <a:lvl5pPr marL="2286000" marR="0" lvl="4"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1000"/>
              </a:spcBef>
              <a:spcAft>
                <a:spcPts val="0"/>
              </a:spcAft>
              <a:buClr>
                <a:srgbClr val="244061"/>
              </a:buClr>
              <a:buSzPts val="2400"/>
              <a:buFont typeface="Arial"/>
              <a:buChar char="•"/>
              <a:defRPr sz="2400" b="0" i="0" u="none" strike="noStrike" cap="none">
                <a:solidFill>
                  <a:srgbClr val="244061"/>
                </a:solidFill>
                <a:latin typeface="Avenir"/>
                <a:ea typeface="Avenir"/>
                <a:cs typeface="Avenir"/>
                <a:sym typeface="Avenir"/>
              </a:defRPr>
            </a:lvl1pPr>
            <a:lvl2pPr marL="914400" marR="0" lvl="1" indent="-355600" algn="l" rtl="0">
              <a:spcBef>
                <a:spcPts val="6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2pPr>
            <a:lvl3pPr marL="1371600" marR="0" lvl="2"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3pPr>
            <a:lvl4pPr marL="1828800" marR="0" lvl="3"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4pPr>
            <a:lvl5pPr marL="2286000" marR="0" lvl="4"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rgbClr val="244061"/>
              </a:buClr>
              <a:buSzPts val="2400"/>
              <a:buFont typeface="Arial"/>
              <a:buNone/>
              <a:defRPr sz="2400" b="1"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2000"/>
              <a:buFont typeface="Arial"/>
              <a:buNone/>
              <a:defRPr sz="2000" b="1" i="0" u="none" strike="noStrike" cap="none">
                <a:solidFill>
                  <a:srgbClr val="3F3F3F"/>
                </a:solidFill>
                <a:latin typeface="Avenir"/>
                <a:ea typeface="Avenir"/>
                <a:cs typeface="Avenir"/>
                <a:sym typeface="Avenir"/>
              </a:defRPr>
            </a:lvl2pPr>
            <a:lvl3pPr marL="1371600" marR="0" lvl="2" indent="-228600" algn="l" rtl="0">
              <a:spcBef>
                <a:spcPts val="360"/>
              </a:spcBef>
              <a:spcAft>
                <a:spcPts val="0"/>
              </a:spcAft>
              <a:buClr>
                <a:srgbClr val="3F3F3F"/>
              </a:buClr>
              <a:buSzPts val="1800"/>
              <a:buFont typeface="Arial"/>
              <a:buNone/>
              <a:defRPr sz="1800" b="1" i="0" u="none" strike="noStrike" cap="none">
                <a:solidFill>
                  <a:srgbClr val="3F3F3F"/>
                </a:solidFill>
                <a:latin typeface="Avenir"/>
                <a:ea typeface="Avenir"/>
                <a:cs typeface="Avenir"/>
                <a:sym typeface="Avenir"/>
              </a:defRPr>
            </a:lvl3pPr>
            <a:lvl4pPr marL="1828800" marR="0" lvl="3"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4pPr>
            <a:lvl5pPr marL="2286000" marR="0" lvl="4" indent="-228600" algn="l" rtl="0">
              <a:spcBef>
                <a:spcPts val="320"/>
              </a:spcBef>
              <a:spcAft>
                <a:spcPts val="0"/>
              </a:spcAft>
              <a:buClr>
                <a:srgbClr val="3F3F3F"/>
              </a:buClr>
              <a:buSzPts val="1600"/>
              <a:buFont typeface="Arial"/>
              <a:buNone/>
              <a:defRPr sz="1600" b="1" i="0" u="none" strike="noStrike" cap="none">
                <a:solidFill>
                  <a:srgbClr val="3F3F3F"/>
                </a:solidFill>
                <a:latin typeface="Avenir"/>
                <a:ea typeface="Avenir"/>
                <a:cs typeface="Avenir"/>
                <a:sym typeface="Avenir"/>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1000"/>
              </a:spcBef>
              <a:spcAft>
                <a:spcPts val="0"/>
              </a:spcAft>
              <a:buClr>
                <a:srgbClr val="244061"/>
              </a:buClr>
              <a:buSzPts val="2400"/>
              <a:buFont typeface="Arial"/>
              <a:buChar char="•"/>
              <a:defRPr sz="2400" b="0" i="0" u="none" strike="noStrike" cap="none">
                <a:solidFill>
                  <a:srgbClr val="244061"/>
                </a:solidFill>
                <a:latin typeface="Avenir"/>
                <a:ea typeface="Avenir"/>
                <a:cs typeface="Avenir"/>
                <a:sym typeface="Avenir"/>
              </a:defRPr>
            </a:lvl1pPr>
            <a:lvl2pPr marL="914400" marR="0" lvl="1" indent="-355600" algn="l" rtl="0">
              <a:spcBef>
                <a:spcPts val="6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2pPr>
            <a:lvl3pPr marL="1371600" marR="0" lvl="2" indent="-342900" algn="l" rtl="0">
              <a:spcBef>
                <a:spcPts val="360"/>
              </a:spcBef>
              <a:spcAft>
                <a:spcPts val="0"/>
              </a:spcAft>
              <a:buClr>
                <a:srgbClr val="3F3F3F"/>
              </a:buClr>
              <a:buSzPts val="1800"/>
              <a:buFont typeface="Arial"/>
              <a:buChar char="•"/>
              <a:defRPr sz="1800" b="0" i="0" u="none" strike="noStrike" cap="none">
                <a:solidFill>
                  <a:srgbClr val="3F3F3F"/>
                </a:solidFill>
                <a:latin typeface="Avenir"/>
                <a:ea typeface="Avenir"/>
                <a:cs typeface="Avenir"/>
                <a:sym typeface="Avenir"/>
              </a:defRPr>
            </a:lvl3pPr>
            <a:lvl4pPr marL="1828800" marR="0" lvl="3"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4pPr>
            <a:lvl5pPr marL="2286000" marR="0" lvl="4" indent="-330200" algn="l" rtl="0">
              <a:spcBef>
                <a:spcPts val="320"/>
              </a:spcBef>
              <a:spcAft>
                <a:spcPts val="0"/>
              </a:spcAft>
              <a:buClr>
                <a:srgbClr val="3F3F3F"/>
              </a:buClr>
              <a:buSzPts val="1600"/>
              <a:buFont typeface="Arial"/>
              <a:buChar char="»"/>
              <a:defRPr sz="1600" b="0" i="0" u="none" strike="noStrike" cap="none">
                <a:solidFill>
                  <a:srgbClr val="3F3F3F"/>
                </a:solidFill>
                <a:latin typeface="Avenir"/>
                <a:ea typeface="Avenir"/>
                <a:cs typeface="Avenir"/>
                <a:sym typeface="Avenir"/>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44061"/>
              </a:buClr>
              <a:buSzPts val="2000"/>
              <a:buFont typeface="Avenir"/>
              <a:buNone/>
              <a:defRPr sz="2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1000"/>
              </a:spcBef>
              <a:spcAft>
                <a:spcPts val="0"/>
              </a:spcAft>
              <a:buClr>
                <a:srgbClr val="244061"/>
              </a:buClr>
              <a:buSzPts val="3200"/>
              <a:buFont typeface="Arial"/>
              <a:buChar char="•"/>
              <a:defRPr sz="32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rgbClr val="244061"/>
              </a:buClr>
              <a:buSzPts val="1400"/>
              <a:buFont typeface="Arial"/>
              <a:buNone/>
              <a:defRPr sz="1400" b="0"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1200"/>
              <a:buFont typeface="Arial"/>
              <a:buNone/>
              <a:defRPr sz="1200" b="0" i="0" u="none" strike="noStrike" cap="none">
                <a:solidFill>
                  <a:srgbClr val="3F3F3F"/>
                </a:solidFill>
                <a:latin typeface="Avenir"/>
                <a:ea typeface="Avenir"/>
                <a:cs typeface="Avenir"/>
                <a:sym typeface="Avenir"/>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Avenir"/>
                <a:ea typeface="Avenir"/>
                <a:cs typeface="Avenir"/>
                <a:sym typeface="Avenir"/>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rgbClr val="244061"/>
              </a:buClr>
              <a:buSzPts val="2000"/>
              <a:buFont typeface="Avenir"/>
              <a:buNone/>
              <a:defRPr sz="20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1000"/>
              </a:spcBef>
              <a:spcAft>
                <a:spcPts val="0"/>
              </a:spcAft>
              <a:buClr>
                <a:srgbClr val="244061"/>
              </a:buClr>
              <a:buSzPts val="3200"/>
              <a:buFont typeface="Arial"/>
              <a:buNone/>
              <a:defRPr sz="3200" b="0" i="0" u="none" strike="noStrike" cap="none">
                <a:solidFill>
                  <a:srgbClr val="244061"/>
                </a:solidFill>
                <a:latin typeface="Avenir"/>
                <a:ea typeface="Avenir"/>
                <a:cs typeface="Avenir"/>
                <a:sym typeface="Avenir"/>
              </a:defRPr>
            </a:lvl1pPr>
            <a:lvl2pPr marR="0" lvl="1" algn="l" rtl="0">
              <a:spcBef>
                <a:spcPts val="600"/>
              </a:spcBef>
              <a:spcAft>
                <a:spcPts val="0"/>
              </a:spcAft>
              <a:buClr>
                <a:srgbClr val="3F3F3F"/>
              </a:buClr>
              <a:buSzPts val="2800"/>
              <a:buFont typeface="Arial"/>
              <a:buNone/>
              <a:defRPr sz="2800" b="0" i="0" u="none" strike="noStrike" cap="none">
                <a:solidFill>
                  <a:srgbClr val="3F3F3F"/>
                </a:solidFill>
                <a:latin typeface="Avenir"/>
                <a:ea typeface="Avenir"/>
                <a:cs typeface="Avenir"/>
                <a:sym typeface="Avenir"/>
              </a:defRPr>
            </a:lvl2pPr>
            <a:lvl3pPr marR="0" lvl="2" algn="l" rtl="0">
              <a:spcBef>
                <a:spcPts val="480"/>
              </a:spcBef>
              <a:spcAft>
                <a:spcPts val="0"/>
              </a:spcAft>
              <a:buClr>
                <a:srgbClr val="3F3F3F"/>
              </a:buClr>
              <a:buSzPts val="2400"/>
              <a:buFont typeface="Arial"/>
              <a:buNone/>
              <a:defRPr sz="2400" b="0" i="0" u="none" strike="noStrike" cap="none">
                <a:solidFill>
                  <a:srgbClr val="3F3F3F"/>
                </a:solidFill>
                <a:latin typeface="Avenir"/>
                <a:ea typeface="Avenir"/>
                <a:cs typeface="Avenir"/>
                <a:sym typeface="Avenir"/>
              </a:defRPr>
            </a:lvl3pPr>
            <a:lvl4pPr marR="0" lvl="3" algn="l" rtl="0">
              <a:spcBef>
                <a:spcPts val="4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4pPr>
            <a:lvl5pPr marR="0" lvl="4" algn="l" rtl="0">
              <a:spcBef>
                <a:spcPts val="4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rgbClr val="244061"/>
              </a:buClr>
              <a:buSzPts val="1400"/>
              <a:buFont typeface="Arial"/>
              <a:buNone/>
              <a:defRPr sz="1400" b="0" i="0" u="none" strike="noStrike" cap="none">
                <a:solidFill>
                  <a:srgbClr val="244061"/>
                </a:solidFill>
                <a:latin typeface="Avenir"/>
                <a:ea typeface="Avenir"/>
                <a:cs typeface="Avenir"/>
                <a:sym typeface="Avenir"/>
              </a:defRPr>
            </a:lvl1pPr>
            <a:lvl2pPr marL="914400" marR="0" lvl="1" indent="-228600" algn="l" rtl="0">
              <a:spcBef>
                <a:spcPts val="600"/>
              </a:spcBef>
              <a:spcAft>
                <a:spcPts val="0"/>
              </a:spcAft>
              <a:buClr>
                <a:srgbClr val="3F3F3F"/>
              </a:buClr>
              <a:buSzPts val="1200"/>
              <a:buFont typeface="Arial"/>
              <a:buNone/>
              <a:defRPr sz="1200" b="0" i="0" u="none" strike="noStrike" cap="none">
                <a:solidFill>
                  <a:srgbClr val="3F3F3F"/>
                </a:solidFill>
                <a:latin typeface="Avenir"/>
                <a:ea typeface="Avenir"/>
                <a:cs typeface="Avenir"/>
                <a:sym typeface="Avenir"/>
              </a:defRPr>
            </a:lvl2pPr>
            <a:lvl3pPr marL="1371600" marR="0" lvl="2" indent="-228600" algn="l" rtl="0">
              <a:spcBef>
                <a:spcPts val="200"/>
              </a:spcBef>
              <a:spcAft>
                <a:spcPts val="0"/>
              </a:spcAft>
              <a:buClr>
                <a:srgbClr val="3F3F3F"/>
              </a:buClr>
              <a:buSzPts val="1000"/>
              <a:buFont typeface="Arial"/>
              <a:buNone/>
              <a:defRPr sz="1000" b="0" i="0" u="none" strike="noStrike" cap="none">
                <a:solidFill>
                  <a:srgbClr val="3F3F3F"/>
                </a:solidFill>
                <a:latin typeface="Avenir"/>
                <a:ea typeface="Avenir"/>
                <a:cs typeface="Avenir"/>
                <a:sym typeface="Avenir"/>
              </a:defRPr>
            </a:lvl3pPr>
            <a:lvl4pPr marL="1828800" marR="0" lvl="3"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4pPr>
            <a:lvl5pPr marL="2286000" marR="0" lvl="4" indent="-228600" algn="l" rtl="0">
              <a:spcBef>
                <a:spcPts val="180"/>
              </a:spcBef>
              <a:spcAft>
                <a:spcPts val="0"/>
              </a:spcAft>
              <a:buClr>
                <a:srgbClr val="3F3F3F"/>
              </a:buClr>
              <a:buSzPts val="900"/>
              <a:buFont typeface="Arial"/>
              <a:buNone/>
              <a:defRPr sz="900" b="0" i="0" u="none" strike="noStrike" cap="none">
                <a:solidFill>
                  <a:srgbClr val="3F3F3F"/>
                </a:solidFill>
                <a:latin typeface="Avenir"/>
                <a:ea typeface="Avenir"/>
                <a:cs typeface="Avenir"/>
                <a:sym typeface="Avenir"/>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244061"/>
              </a:buClr>
              <a:buSzPts val="4400"/>
              <a:buFont typeface="Avenir"/>
              <a:buNone/>
              <a:defRPr sz="4400" b="1" i="0" u="none" strike="noStrike" cap="none">
                <a:solidFill>
                  <a:srgbClr val="24406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44500" algn="l" rtl="0">
              <a:spcBef>
                <a:spcPts val="1000"/>
              </a:spcBef>
              <a:spcAft>
                <a:spcPts val="0"/>
              </a:spcAft>
              <a:buClr>
                <a:srgbClr val="244061"/>
              </a:buClr>
              <a:buSzPts val="3400"/>
              <a:buFont typeface="Arial"/>
              <a:buChar char="•"/>
              <a:defRPr sz="3400" b="0" i="0" u="none" strike="noStrike" cap="none">
                <a:solidFill>
                  <a:srgbClr val="244061"/>
                </a:solidFill>
                <a:latin typeface="Avenir"/>
                <a:ea typeface="Avenir"/>
                <a:cs typeface="Avenir"/>
                <a:sym typeface="Avenir"/>
              </a:defRPr>
            </a:lvl1pPr>
            <a:lvl2pPr marL="914400" marR="0" lvl="1" indent="-406400" algn="l" rtl="0">
              <a:spcBef>
                <a:spcPts val="600"/>
              </a:spcBef>
              <a:spcAft>
                <a:spcPts val="0"/>
              </a:spcAft>
              <a:buClr>
                <a:srgbClr val="3F3F3F"/>
              </a:buClr>
              <a:buSzPts val="2800"/>
              <a:buFont typeface="Arial"/>
              <a:buChar char="–"/>
              <a:defRPr sz="2800" b="0" i="0" u="none" strike="noStrike" cap="none">
                <a:solidFill>
                  <a:srgbClr val="3F3F3F"/>
                </a:solidFill>
                <a:latin typeface="Avenir"/>
                <a:ea typeface="Avenir"/>
                <a:cs typeface="Avenir"/>
                <a:sym typeface="Avenir"/>
              </a:defRPr>
            </a:lvl2pPr>
            <a:lvl3pPr marL="1371600" marR="0" lvl="2" indent="-381000" algn="l" rtl="0">
              <a:spcBef>
                <a:spcPts val="480"/>
              </a:spcBef>
              <a:spcAft>
                <a:spcPts val="0"/>
              </a:spcAft>
              <a:buClr>
                <a:srgbClr val="3F3F3F"/>
              </a:buClr>
              <a:buSzPts val="2400"/>
              <a:buFont typeface="Arial"/>
              <a:buChar char="•"/>
              <a:defRPr sz="2400" b="0" i="0" u="none" strike="noStrike" cap="none">
                <a:solidFill>
                  <a:srgbClr val="3F3F3F"/>
                </a:solidFill>
                <a:latin typeface="Avenir"/>
                <a:ea typeface="Avenir"/>
                <a:cs typeface="Avenir"/>
                <a:sym typeface="Avenir"/>
              </a:defRPr>
            </a:lvl3pPr>
            <a:lvl4pPr marL="1828800" marR="0" lvl="3"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4pPr>
            <a:lvl5pPr marL="2286000" marR="0" lvl="4" indent="-355600" algn="l" rtl="0">
              <a:spcBef>
                <a:spcPts val="400"/>
              </a:spcBef>
              <a:spcAft>
                <a:spcPts val="0"/>
              </a:spcAft>
              <a:buClr>
                <a:srgbClr val="3F3F3F"/>
              </a:buClr>
              <a:buSzPts val="2000"/>
              <a:buFont typeface="Arial"/>
              <a:buChar char="»"/>
              <a:defRPr sz="2000" b="0" i="0" u="none" strike="noStrike" cap="none">
                <a:solidFill>
                  <a:srgbClr val="3F3F3F"/>
                </a:solidFill>
                <a:latin typeface="Avenir"/>
                <a:ea typeface="Avenir"/>
                <a:cs typeface="Avenir"/>
                <a:sym typeface="Avenir"/>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8.jp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hyperlink" Target="http://linked.data.gov.au/" TargetMode="External"/><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hyperlink" Target="https://www.pc.gov.au/inquiries/completed/data-access/report" TargetMode="External"/><Relationship Id="rId9" Type="http://schemas.openxmlformats.org/officeDocument/2006/relationships/image" Target="../media/image11.pn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github.com/AGLDWG" TargetMode="External"/><Relationship Id="rId5" Type="http://schemas.openxmlformats.org/officeDocument/2006/relationships/hyperlink" Target="http://linked.data.gov.au/" TargetMode="Externa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linked.data.gov.au/"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mailto:nicholas.car@csiro.a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Shape 88"/>
        <p:cNvGrpSpPr/>
        <p:nvPr/>
      </p:nvGrpSpPr>
      <p:grpSpPr>
        <a:xfrm>
          <a:off x="0" y="0"/>
          <a:ext cx="0" cy="0"/>
          <a:chOff x="0" y="0"/>
          <a:chExt cx="0" cy="0"/>
        </a:xfrm>
      </p:grpSpPr>
      <p:sp>
        <p:nvSpPr>
          <p:cNvPr id="90" name="Shape 90"/>
          <p:cNvSpPr txBox="1">
            <a:spLocks noGrp="1"/>
          </p:cNvSpPr>
          <p:nvPr>
            <p:ph type="subTitle" idx="1"/>
          </p:nvPr>
        </p:nvSpPr>
        <p:spPr>
          <a:xfrm>
            <a:off x="713067" y="3886200"/>
            <a:ext cx="7717865"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1600"/>
              </a:spcBef>
              <a:spcAft>
                <a:spcPts val="0"/>
              </a:spcAft>
              <a:buClr>
                <a:srgbClr val="000000"/>
              </a:buClr>
              <a:buSzPts val="2600"/>
              <a:buFont typeface="Arial"/>
              <a:buNone/>
            </a:pPr>
            <a:r>
              <a:rPr lang="en-AU" sz="2600" b="0" i="0" u="none" strike="noStrike" cap="none" dirty="0">
                <a:solidFill>
                  <a:srgbClr val="000000"/>
                </a:solidFill>
                <a:latin typeface="Avenir"/>
                <a:ea typeface="Avenir"/>
                <a:cs typeface="Avenir"/>
                <a:sym typeface="Avenir"/>
              </a:rPr>
              <a:t>Nicholas Car</a:t>
            </a:r>
            <a:endParaRPr dirty="0"/>
          </a:p>
          <a:p>
            <a:pPr marL="0" marR="0" lvl="0" indent="0" algn="ctr" rtl="0">
              <a:spcBef>
                <a:spcPts val="1600"/>
              </a:spcBef>
              <a:spcAft>
                <a:spcPts val="0"/>
              </a:spcAft>
              <a:buClr>
                <a:srgbClr val="888888"/>
              </a:buClr>
              <a:buSzPts val="2000"/>
              <a:buFont typeface="Arial"/>
              <a:buNone/>
            </a:pPr>
            <a:r>
              <a:rPr lang="en-US" sz="2000" i="1" dirty="0"/>
              <a:t>Co-Chair AGLDWG</a:t>
            </a:r>
            <a:r>
              <a:rPr lang="en-US" sz="2000" b="0" i="0" u="none" strike="noStrike" cap="none" dirty="0">
                <a:solidFill>
                  <a:srgbClr val="888888"/>
                </a:solidFill>
                <a:latin typeface="Avenir"/>
                <a:ea typeface="Avenir"/>
                <a:cs typeface="Avenir"/>
                <a:sym typeface="Avenir"/>
              </a:rPr>
              <a:t>, Senior Experimental Scientist, CSIRO</a:t>
            </a:r>
          </a:p>
          <a:p>
            <a:pPr marL="0" indent="0">
              <a:spcBef>
                <a:spcPts val="1600"/>
              </a:spcBef>
              <a:buSzPts val="2000"/>
            </a:pPr>
            <a:r>
              <a:rPr lang="en-US" sz="2000" i="1" dirty="0"/>
              <a:t>For the Open Data Community Meet-up, 2018-07-20</a:t>
            </a:r>
            <a:endParaRPr lang="en-US" sz="2000" dirty="0"/>
          </a:p>
          <a:p>
            <a:pPr marL="0" marR="0" lvl="0" indent="0" algn="ctr" rtl="0">
              <a:spcBef>
                <a:spcPts val="1600"/>
              </a:spcBef>
              <a:spcAft>
                <a:spcPts val="0"/>
              </a:spcAft>
              <a:buClr>
                <a:srgbClr val="888888"/>
              </a:buClr>
              <a:buSzPts val="2000"/>
              <a:buFont typeface="Arial"/>
              <a:buNone/>
            </a:pPr>
            <a:endParaRPr sz="2000" b="0" i="0" u="none" strike="noStrike" cap="none" dirty="0">
              <a:solidFill>
                <a:srgbClr val="888888"/>
              </a:solidFill>
              <a:latin typeface="Avenir"/>
              <a:ea typeface="Avenir"/>
              <a:cs typeface="Avenir"/>
              <a:sym typeface="Avenir"/>
            </a:endParaRPr>
          </a:p>
        </p:txBody>
      </p:sp>
      <p:pic>
        <p:nvPicPr>
          <p:cNvPr id="4" name="Picture 3">
            <a:extLst>
              <a:ext uri="{FF2B5EF4-FFF2-40B4-BE49-F238E27FC236}">
                <a16:creationId xmlns:a16="http://schemas.microsoft.com/office/drawing/2014/main" id="{07A58A74-F391-414D-87D5-E11D64BE27EA}"/>
              </a:ext>
            </a:extLst>
          </p:cNvPr>
          <p:cNvPicPr>
            <a:picLocks noChangeAspect="1"/>
          </p:cNvPicPr>
          <p:nvPr/>
        </p:nvPicPr>
        <p:blipFill>
          <a:blip r:embed="rId3"/>
          <a:stretch>
            <a:fillRect/>
          </a:stretch>
        </p:blipFill>
        <p:spPr>
          <a:xfrm>
            <a:off x="4091525" y="5747313"/>
            <a:ext cx="960947" cy="960947"/>
          </a:xfrm>
          <a:prstGeom prst="rect">
            <a:avLst/>
          </a:prstGeom>
        </p:spPr>
      </p:pic>
      <p:sp>
        <p:nvSpPr>
          <p:cNvPr id="7" name="Rectangle 6">
            <a:extLst>
              <a:ext uri="{FF2B5EF4-FFF2-40B4-BE49-F238E27FC236}">
                <a16:creationId xmlns:a16="http://schemas.microsoft.com/office/drawing/2014/main" id="{0631B793-05A2-46E8-A722-0CA6E37776FA}"/>
              </a:ext>
            </a:extLst>
          </p:cNvPr>
          <p:cNvSpPr/>
          <p:nvPr/>
        </p:nvSpPr>
        <p:spPr>
          <a:xfrm>
            <a:off x="4677569" y="2243486"/>
            <a:ext cx="3420295" cy="717511"/>
          </a:xfrm>
          <a:prstGeom prst="rect">
            <a:avLst/>
          </a:prstGeom>
          <a:solidFill>
            <a:srgbClr val="E4E4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Shape 89"/>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Clr>
                <a:srgbClr val="244061"/>
              </a:buClr>
              <a:buSzPts val="4400"/>
              <a:buFont typeface="Avenir"/>
              <a:buNone/>
            </a:pPr>
            <a:r>
              <a:rPr lang="en-US"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New methods of governing Linked Data</a:t>
            </a:r>
            <a:endParaRPr sz="4400" b="1"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endParaRPr>
          </a:p>
        </p:txBody>
      </p:sp>
      <p:pic>
        <p:nvPicPr>
          <p:cNvPr id="2" name="Picture 1">
            <a:extLst>
              <a:ext uri="{FF2B5EF4-FFF2-40B4-BE49-F238E27FC236}">
                <a16:creationId xmlns:a16="http://schemas.microsoft.com/office/drawing/2014/main" id="{B838A46D-1A7F-4A74-9477-D82C7742AE18}"/>
              </a:ext>
            </a:extLst>
          </p:cNvPr>
          <p:cNvPicPr>
            <a:picLocks noChangeAspect="1"/>
          </p:cNvPicPr>
          <p:nvPr/>
        </p:nvPicPr>
        <p:blipFill>
          <a:blip r:embed="rId4"/>
          <a:stretch>
            <a:fillRect/>
          </a:stretch>
        </p:blipFill>
        <p:spPr>
          <a:xfrm>
            <a:off x="124927" y="109309"/>
            <a:ext cx="1553544" cy="1385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0" y="4826000"/>
            <a:ext cx="9144000" cy="203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8" name="Shape 98"/>
          <p:cNvPicPr preferRelativeResize="0"/>
          <p:nvPr/>
        </p:nvPicPr>
        <p:blipFill rotWithShape="1">
          <a:blip r:embed="rId3">
            <a:alphaModFix/>
          </a:blip>
          <a:srcRect t="15086" b="16218"/>
          <a:stretch/>
        </p:blipFill>
        <p:spPr>
          <a:xfrm>
            <a:off x="1823140" y="4949261"/>
            <a:ext cx="1672064" cy="608107"/>
          </a:xfrm>
          <a:prstGeom prst="rect">
            <a:avLst/>
          </a:prstGeom>
          <a:noFill/>
          <a:ln>
            <a:noFill/>
          </a:ln>
        </p:spPr>
      </p:pic>
      <p:sp>
        <p:nvSpPr>
          <p:cNvPr id="99" name="Shape 9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Clr>
                <a:srgbClr val="000000"/>
              </a:buClr>
              <a:buSzPts val="3200"/>
            </a:pPr>
            <a:r>
              <a:rPr lang="en-US" sz="32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rPr>
              <a:t>Australian Government Linked Data WG</a:t>
            </a:r>
            <a:endParaRPr sz="28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endParaRPr>
          </a:p>
        </p:txBody>
      </p:sp>
      <p:sp>
        <p:nvSpPr>
          <p:cNvPr id="100" name="Shape 100"/>
          <p:cNvSpPr txBox="1">
            <a:spLocks noGrp="1"/>
          </p:cNvSpPr>
          <p:nvPr>
            <p:ph type="body" idx="1"/>
          </p:nvPr>
        </p:nvSpPr>
        <p:spPr>
          <a:xfrm>
            <a:off x="457200" y="1600197"/>
            <a:ext cx="8229600" cy="31664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44061"/>
              </a:buClr>
              <a:buSzPts val="1600"/>
              <a:buFont typeface="Arial"/>
              <a:buNone/>
            </a:pPr>
            <a:r>
              <a:rPr lang="en-US" sz="1600" b="0" i="0" u="none" strike="noStrike" cap="none" dirty="0">
                <a:solidFill>
                  <a:srgbClr val="244061"/>
                </a:solidFill>
                <a:latin typeface="Arial Unicode MS" panose="020B0604020202020204" pitchFamily="34" charset="-128"/>
                <a:ea typeface="Arial Unicode MS" panose="020B0604020202020204" pitchFamily="34" charset="-128"/>
                <a:cs typeface="Arial Unicode MS" panose="020B0604020202020204" pitchFamily="34" charset="-128"/>
                <a:sym typeface="Avenir"/>
              </a:rPr>
              <a:t>Community of Commonwealth Government experts and champions, with invited non-voting participation of individuals, corporations and other entities</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t>
            </a:r>
            <a:endParaRPr sz="16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rtl="0">
              <a:lnSpc>
                <a:spcPct val="100000"/>
              </a:lnSpc>
              <a:spcBef>
                <a:spcPts val="0"/>
              </a:spcBef>
              <a:spcAft>
                <a:spcPts val="0"/>
              </a:spcAft>
              <a:buClr>
                <a:srgbClr val="244061"/>
              </a:buClr>
              <a:buSzPts val="1600"/>
              <a:buFont typeface="Arial"/>
              <a:buNone/>
            </a:pP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30200" algn="l" rtl="0">
              <a:lnSpc>
                <a:spcPct val="100000"/>
              </a:lnSpc>
              <a:spcBef>
                <a:spcPts val="0"/>
              </a:spcBef>
              <a:spcAft>
                <a:spcPts val="0"/>
              </a:spcAft>
              <a:buSzPts val="16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Established in August 2012, with strong growth in membership since the Government released the outcomes of an inquiry on </a:t>
            </a:r>
            <a:r>
              <a:rPr lang="en-US" sz="1600" u="sng"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hlinkClick r:id="rId4"/>
              </a:rPr>
              <a:t>Data Availability and Use in the Australian Government</a:t>
            </a:r>
            <a:br>
              <a:rPr lang="en-US" sz="1600" u="sng"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30200" algn="l" rtl="0">
              <a:lnSpc>
                <a:spcPct val="100000"/>
              </a:lnSpc>
              <a:spcBef>
                <a:spcPts val="0"/>
              </a:spcBef>
              <a:spcAft>
                <a:spcPts val="0"/>
              </a:spcAft>
              <a:buSzPts val="16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Works as a community of practice that promoting the use of Linked Data technologies for the betterment of Australian </a:t>
            </a:r>
            <a:r>
              <a:rPr lang="en-US"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Government data sharing.</a:t>
            </a:r>
          </a:p>
          <a:p>
            <a:pPr marL="457200" marR="0" lvl="0" indent="-330200" algn="l" rtl="0">
              <a:lnSpc>
                <a:spcPct val="100000"/>
              </a:lnSpc>
              <a:spcBef>
                <a:spcPts val="0"/>
              </a:spcBef>
              <a:spcAft>
                <a:spcPts val="0"/>
              </a:spcAft>
              <a:buSzPts val="1600"/>
              <a:buChar char="•"/>
            </a:pPr>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30200" algn="l" rtl="0">
              <a:lnSpc>
                <a:spcPct val="100000"/>
              </a:lnSpc>
              <a:spcBef>
                <a:spcPts val="0"/>
              </a:spcBef>
              <a:spcAft>
                <a:spcPts val="0"/>
              </a:spcAft>
              <a:buSzPts val="16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Manages the domain </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hlinkClick r:id="rId5"/>
              </a:rPr>
              <a:t>linked.data.gov.au</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on behalf of government for use by Linked Data resources</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1" name="Shape 101"/>
          <p:cNvPicPr preferRelativeResize="0"/>
          <p:nvPr/>
        </p:nvPicPr>
        <p:blipFill rotWithShape="1">
          <a:blip r:embed="rId6">
            <a:alphaModFix/>
          </a:blip>
          <a:srcRect/>
          <a:stretch/>
        </p:blipFill>
        <p:spPr>
          <a:xfrm>
            <a:off x="4561645" y="5981859"/>
            <a:ext cx="789240" cy="690585"/>
          </a:xfrm>
          <a:prstGeom prst="rect">
            <a:avLst/>
          </a:prstGeom>
          <a:noFill/>
          <a:ln>
            <a:noFill/>
          </a:ln>
        </p:spPr>
      </p:pic>
      <p:pic>
        <p:nvPicPr>
          <p:cNvPr id="102" name="Shape 102"/>
          <p:cNvPicPr preferRelativeResize="0"/>
          <p:nvPr/>
        </p:nvPicPr>
        <p:blipFill rotWithShape="1">
          <a:blip r:embed="rId7">
            <a:alphaModFix/>
          </a:blip>
          <a:srcRect/>
          <a:stretch/>
        </p:blipFill>
        <p:spPr>
          <a:xfrm>
            <a:off x="5624582" y="5935479"/>
            <a:ext cx="783351" cy="783351"/>
          </a:xfrm>
          <a:prstGeom prst="rect">
            <a:avLst/>
          </a:prstGeom>
          <a:noFill/>
          <a:ln>
            <a:noFill/>
          </a:ln>
        </p:spPr>
      </p:pic>
      <p:pic>
        <p:nvPicPr>
          <p:cNvPr id="103" name="Shape 103"/>
          <p:cNvPicPr preferRelativeResize="0"/>
          <p:nvPr/>
        </p:nvPicPr>
        <p:blipFill rotWithShape="1">
          <a:blip r:embed="rId8">
            <a:alphaModFix/>
          </a:blip>
          <a:srcRect/>
          <a:stretch/>
        </p:blipFill>
        <p:spPr>
          <a:xfrm>
            <a:off x="7506760" y="5958692"/>
            <a:ext cx="1370540" cy="711199"/>
          </a:xfrm>
          <a:prstGeom prst="rect">
            <a:avLst/>
          </a:prstGeom>
          <a:noFill/>
          <a:ln>
            <a:noFill/>
          </a:ln>
        </p:spPr>
      </p:pic>
      <p:pic>
        <p:nvPicPr>
          <p:cNvPr id="104" name="Shape 104"/>
          <p:cNvPicPr preferRelativeResize="0"/>
          <p:nvPr/>
        </p:nvPicPr>
        <p:blipFill rotWithShape="1">
          <a:blip r:embed="rId9">
            <a:alphaModFix/>
          </a:blip>
          <a:srcRect t="-2" b="24277"/>
          <a:stretch/>
        </p:blipFill>
        <p:spPr>
          <a:xfrm>
            <a:off x="3218871" y="5739925"/>
            <a:ext cx="1306880" cy="1092730"/>
          </a:xfrm>
          <a:prstGeom prst="rect">
            <a:avLst/>
          </a:prstGeom>
          <a:noFill/>
          <a:ln>
            <a:noFill/>
          </a:ln>
        </p:spPr>
      </p:pic>
      <p:pic>
        <p:nvPicPr>
          <p:cNvPr id="105" name="Shape 105"/>
          <p:cNvPicPr preferRelativeResize="0"/>
          <p:nvPr/>
        </p:nvPicPr>
        <p:blipFill rotWithShape="1">
          <a:blip r:embed="rId10">
            <a:alphaModFix/>
          </a:blip>
          <a:srcRect t="9030"/>
          <a:stretch/>
        </p:blipFill>
        <p:spPr>
          <a:xfrm>
            <a:off x="7447458" y="4968044"/>
            <a:ext cx="1535781" cy="858842"/>
          </a:xfrm>
          <a:prstGeom prst="rect">
            <a:avLst/>
          </a:prstGeom>
          <a:noFill/>
          <a:ln>
            <a:noFill/>
          </a:ln>
        </p:spPr>
      </p:pic>
      <p:pic>
        <p:nvPicPr>
          <p:cNvPr id="106" name="Shape 106"/>
          <p:cNvPicPr preferRelativeResize="0"/>
          <p:nvPr/>
        </p:nvPicPr>
        <p:blipFill rotWithShape="1">
          <a:blip r:embed="rId11">
            <a:alphaModFix/>
          </a:blip>
          <a:srcRect/>
          <a:stretch/>
        </p:blipFill>
        <p:spPr>
          <a:xfrm>
            <a:off x="3435560" y="4976470"/>
            <a:ext cx="1082260" cy="749257"/>
          </a:xfrm>
          <a:prstGeom prst="rect">
            <a:avLst/>
          </a:prstGeom>
          <a:noFill/>
          <a:ln>
            <a:noFill/>
          </a:ln>
        </p:spPr>
      </p:pic>
      <p:pic>
        <p:nvPicPr>
          <p:cNvPr id="107" name="Shape 107"/>
          <p:cNvPicPr preferRelativeResize="0"/>
          <p:nvPr/>
        </p:nvPicPr>
        <p:blipFill rotWithShape="1">
          <a:blip r:embed="rId12">
            <a:alphaModFix/>
          </a:blip>
          <a:srcRect/>
          <a:stretch/>
        </p:blipFill>
        <p:spPr>
          <a:xfrm>
            <a:off x="401308" y="4949251"/>
            <a:ext cx="1184753" cy="639049"/>
          </a:xfrm>
          <a:prstGeom prst="rect">
            <a:avLst/>
          </a:prstGeom>
          <a:noFill/>
          <a:ln>
            <a:noFill/>
          </a:ln>
        </p:spPr>
      </p:pic>
      <p:pic>
        <p:nvPicPr>
          <p:cNvPr id="108" name="Shape 108"/>
          <p:cNvPicPr preferRelativeResize="0"/>
          <p:nvPr/>
        </p:nvPicPr>
        <p:blipFill rotWithShape="1">
          <a:blip r:embed="rId13">
            <a:alphaModFix/>
          </a:blip>
          <a:srcRect/>
          <a:stretch/>
        </p:blipFill>
        <p:spPr>
          <a:xfrm>
            <a:off x="233085" y="6210302"/>
            <a:ext cx="1048612" cy="484440"/>
          </a:xfrm>
          <a:prstGeom prst="rect">
            <a:avLst/>
          </a:prstGeom>
          <a:noFill/>
          <a:ln>
            <a:noFill/>
          </a:ln>
        </p:spPr>
      </p:pic>
      <p:pic>
        <p:nvPicPr>
          <p:cNvPr id="109" name="Shape 109"/>
          <p:cNvPicPr preferRelativeResize="0"/>
          <p:nvPr/>
        </p:nvPicPr>
        <p:blipFill rotWithShape="1">
          <a:blip r:embed="rId14">
            <a:alphaModFix/>
          </a:blip>
          <a:srcRect/>
          <a:stretch/>
        </p:blipFill>
        <p:spPr>
          <a:xfrm>
            <a:off x="6196605" y="5010950"/>
            <a:ext cx="1004411" cy="680278"/>
          </a:xfrm>
          <a:prstGeom prst="rect">
            <a:avLst/>
          </a:prstGeom>
          <a:noFill/>
          <a:ln>
            <a:noFill/>
          </a:ln>
        </p:spPr>
      </p:pic>
      <p:pic>
        <p:nvPicPr>
          <p:cNvPr id="110" name="Shape 110"/>
          <p:cNvPicPr preferRelativeResize="0"/>
          <p:nvPr/>
        </p:nvPicPr>
        <p:blipFill rotWithShape="1">
          <a:blip r:embed="rId15">
            <a:alphaModFix/>
          </a:blip>
          <a:srcRect/>
          <a:stretch/>
        </p:blipFill>
        <p:spPr>
          <a:xfrm>
            <a:off x="6681636" y="5935463"/>
            <a:ext cx="711200" cy="711200"/>
          </a:xfrm>
          <a:prstGeom prst="rect">
            <a:avLst/>
          </a:prstGeom>
          <a:noFill/>
          <a:ln>
            <a:noFill/>
          </a:ln>
        </p:spPr>
      </p:pic>
      <p:pic>
        <p:nvPicPr>
          <p:cNvPr id="111" name="Shape 111" descr="ustralian Taxation Office - Organisations - data.gov.au"/>
          <p:cNvPicPr preferRelativeResize="0"/>
          <p:nvPr/>
        </p:nvPicPr>
        <p:blipFill rotWithShape="1">
          <a:blip r:embed="rId16">
            <a:alphaModFix/>
          </a:blip>
          <a:srcRect/>
          <a:stretch/>
        </p:blipFill>
        <p:spPr>
          <a:xfrm>
            <a:off x="4764239" y="4942673"/>
            <a:ext cx="1185946" cy="816851"/>
          </a:xfrm>
          <a:prstGeom prst="rect">
            <a:avLst/>
          </a:prstGeom>
          <a:noFill/>
          <a:ln>
            <a:noFill/>
          </a:ln>
        </p:spPr>
      </p:pic>
      <p:pic>
        <p:nvPicPr>
          <p:cNvPr id="112" name="Shape 112" descr="SMA Australia"/>
          <p:cNvPicPr preferRelativeResize="0"/>
          <p:nvPr/>
        </p:nvPicPr>
        <p:blipFill rotWithShape="1">
          <a:blip r:embed="rId17">
            <a:alphaModFix/>
          </a:blip>
          <a:srcRect/>
          <a:stretch/>
        </p:blipFill>
        <p:spPr>
          <a:xfrm>
            <a:off x="1774872" y="6252323"/>
            <a:ext cx="1251293" cy="400414"/>
          </a:xfrm>
          <a:prstGeom prst="rect">
            <a:avLst/>
          </a:prstGeom>
          <a:noFill/>
          <a:ln>
            <a:noFill/>
          </a:ln>
        </p:spPr>
      </p:pic>
      <p:pic>
        <p:nvPicPr>
          <p:cNvPr id="113" name="Shape 113" descr="Digital Transformation Agency logo"/>
          <p:cNvPicPr preferRelativeResize="0"/>
          <p:nvPr/>
        </p:nvPicPr>
        <p:blipFill>
          <a:blip r:embed="rId18">
            <a:alphaModFix/>
          </a:blip>
          <a:stretch>
            <a:fillRect/>
          </a:stretch>
        </p:blipFill>
        <p:spPr>
          <a:xfrm>
            <a:off x="233075" y="5560350"/>
            <a:ext cx="2172700" cy="5400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AGLDWG Web Presence</a:t>
            </a:r>
            <a:endParaRPr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20" name="Shape 120"/>
          <p:cNvPicPr preferRelativeResize="0"/>
          <p:nvPr/>
        </p:nvPicPr>
        <p:blipFill>
          <a:blip r:embed="rId3">
            <a:alphaModFix/>
          </a:blip>
          <a:stretch>
            <a:fillRect/>
          </a:stretch>
        </p:blipFill>
        <p:spPr>
          <a:xfrm>
            <a:off x="457200" y="1174737"/>
            <a:ext cx="3442916" cy="5135563"/>
          </a:xfrm>
          <a:prstGeom prst="rect">
            <a:avLst/>
          </a:prstGeom>
          <a:noFill/>
          <a:ln>
            <a:noFill/>
          </a:ln>
          <a:effectLst>
            <a:outerShdw blurRad="292100" dist="139700" dir="2700000" algn="tl" rotWithShape="0">
              <a:srgbClr val="333333">
                <a:alpha val="64709"/>
              </a:srgbClr>
            </a:outerShdw>
          </a:effectLst>
        </p:spPr>
      </p:pic>
      <p:pic>
        <p:nvPicPr>
          <p:cNvPr id="121" name="Shape 121"/>
          <p:cNvPicPr preferRelativeResize="0"/>
          <p:nvPr/>
        </p:nvPicPr>
        <p:blipFill>
          <a:blip r:embed="rId4">
            <a:alphaModFix/>
          </a:blip>
          <a:stretch>
            <a:fillRect/>
          </a:stretch>
        </p:blipFill>
        <p:spPr>
          <a:xfrm>
            <a:off x="4689692" y="1174737"/>
            <a:ext cx="4335288" cy="5135561"/>
          </a:xfrm>
          <a:prstGeom prst="rect">
            <a:avLst/>
          </a:prstGeom>
          <a:noFill/>
          <a:ln>
            <a:noFill/>
          </a:ln>
          <a:effectLst>
            <a:outerShdw blurRad="292100" dist="139700" dir="2700000" algn="tl" rotWithShape="0">
              <a:srgbClr val="333333">
                <a:alpha val="64709"/>
              </a:srgbClr>
            </a:outerShdw>
          </a:effectLst>
        </p:spPr>
      </p:pic>
      <p:sp>
        <p:nvSpPr>
          <p:cNvPr id="122" name="Shape 122"/>
          <p:cNvSpPr/>
          <p:nvPr/>
        </p:nvSpPr>
        <p:spPr>
          <a:xfrm>
            <a:off x="457200" y="6373008"/>
            <a:ext cx="4154700" cy="4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rgbClr val="723C3D"/>
                </a:solidFill>
                <a:latin typeface="Courier" pitchFamily="2" charset="0"/>
                <a:sym typeface="Arial"/>
                <a:hlinkClick r:id="rId5"/>
              </a:rPr>
              <a:t>http://</a:t>
            </a:r>
            <a:r>
              <a:rPr lang="en-US" sz="1800" u="sng" dirty="0" err="1">
                <a:solidFill>
                  <a:srgbClr val="723C3D"/>
                </a:solidFill>
                <a:latin typeface="Courier" pitchFamily="2" charset="0"/>
                <a:sym typeface="Arial"/>
                <a:hlinkClick r:id="rId5"/>
              </a:rPr>
              <a:t>linked.data.gov.au</a:t>
            </a:r>
            <a:endParaRPr sz="1800" dirty="0">
              <a:latin typeface="Courier" pitchFamily="2" charset="0"/>
            </a:endParaRPr>
          </a:p>
        </p:txBody>
      </p:sp>
      <p:sp>
        <p:nvSpPr>
          <p:cNvPr id="123" name="Shape 123"/>
          <p:cNvSpPr txBox="1"/>
          <p:nvPr/>
        </p:nvSpPr>
        <p:spPr>
          <a:xfrm>
            <a:off x="4611900" y="6331308"/>
            <a:ext cx="4532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dirty="0">
                <a:solidFill>
                  <a:srgbClr val="234061"/>
                </a:solidFill>
                <a:latin typeface="Courier" pitchFamily="2" charset="0"/>
                <a:hlinkClick r:id="rId6"/>
              </a:rPr>
              <a:t>https://</a:t>
            </a:r>
            <a:r>
              <a:rPr lang="en-US" sz="1800" dirty="0" err="1">
                <a:solidFill>
                  <a:srgbClr val="234061"/>
                </a:solidFill>
                <a:latin typeface="Courier" pitchFamily="2" charset="0"/>
                <a:hlinkClick r:id="rId6"/>
              </a:rPr>
              <a:t>github.com</a:t>
            </a:r>
            <a:r>
              <a:rPr lang="en-US" sz="1800" dirty="0">
                <a:solidFill>
                  <a:srgbClr val="234061"/>
                </a:solidFill>
                <a:latin typeface="Courier" pitchFamily="2" charset="0"/>
                <a:hlinkClick r:id="rId6"/>
              </a:rPr>
              <a:t>/AGLDWG</a:t>
            </a:r>
            <a:endParaRPr sz="1800" dirty="0">
              <a:solidFill>
                <a:srgbClr val="234061"/>
              </a:solidFill>
              <a:latin typeface="Courier" pitchFamily="2" charset="0"/>
            </a:endParaRPr>
          </a:p>
        </p:txBody>
      </p:sp>
    </p:spTree>
    <p:extLst>
      <p:ext uri="{BB962C8B-B14F-4D97-AF65-F5344CB8AC3E}">
        <p14:creationId xmlns:p14="http://schemas.microsoft.com/office/powerpoint/2010/main" val="239391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Things the AGLDWG Does</a:t>
            </a:r>
            <a:endParaRPr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 name="Picture 1">
            <a:extLst>
              <a:ext uri="{FF2B5EF4-FFF2-40B4-BE49-F238E27FC236}">
                <a16:creationId xmlns:a16="http://schemas.microsoft.com/office/drawing/2014/main" id="{551C1935-267B-41BE-92D0-EA1F7083638F}"/>
              </a:ext>
            </a:extLst>
          </p:cNvPr>
          <p:cNvPicPr>
            <a:picLocks noChangeAspect="1"/>
          </p:cNvPicPr>
          <p:nvPr/>
        </p:nvPicPr>
        <p:blipFill>
          <a:blip r:embed="rId3"/>
          <a:stretch>
            <a:fillRect/>
          </a:stretch>
        </p:blipFill>
        <p:spPr>
          <a:xfrm rot="1242436">
            <a:off x="4846739" y="1875294"/>
            <a:ext cx="4319782" cy="3348441"/>
          </a:xfrm>
          <a:prstGeom prst="rect">
            <a:avLst/>
          </a:prstGeom>
        </p:spPr>
      </p:pic>
      <p:sp>
        <p:nvSpPr>
          <p:cNvPr id="7" name="Shape 100">
            <a:extLst>
              <a:ext uri="{FF2B5EF4-FFF2-40B4-BE49-F238E27FC236}">
                <a16:creationId xmlns:a16="http://schemas.microsoft.com/office/drawing/2014/main" id="{F2D90832-9B7F-4CD3-89C2-1282480BE20A}"/>
              </a:ext>
            </a:extLst>
          </p:cNvPr>
          <p:cNvSpPr txBox="1">
            <a:spLocks noGrp="1"/>
          </p:cNvSpPr>
          <p:nvPr>
            <p:ph type="body" idx="1"/>
          </p:nvPr>
        </p:nvSpPr>
        <p:spPr>
          <a:xfrm>
            <a:off x="457200" y="1600197"/>
            <a:ext cx="8229600" cy="3166495"/>
          </a:xfrm>
          <a:prstGeom prst="rect">
            <a:avLst/>
          </a:prstGeom>
          <a:noFill/>
          <a:ln>
            <a:noFill/>
          </a:ln>
        </p:spPr>
        <p:txBody>
          <a:bodyPr spcFirstLastPara="1" wrap="square" lIns="91425" tIns="45700" rIns="91425" bIns="45700" anchor="t" anchorCtr="0">
            <a:noAutofit/>
          </a:bodyPr>
          <a:lstStyle/>
          <a:p>
            <a:pPr marL="285750" indent="-285750">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Facilitate the LD community</a:t>
            </a:r>
          </a:p>
          <a:p>
            <a:pPr marL="285750" indent="-285750">
              <a:spcBef>
                <a:spcPts val="0"/>
              </a:spcBef>
              <a:buSzPts val="1600"/>
            </a:pPr>
            <a:endParaRPr lang="en-AU"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Engage with </a:t>
            </a:r>
            <a:r>
              <a:rPr lang="en-AU" sz="1600" dirty="0" err="1">
                <a:latin typeface="Arial Unicode MS" panose="020B0604020202020204" pitchFamily="34" charset="-128"/>
                <a:ea typeface="Arial Unicode MS" panose="020B0604020202020204" pitchFamily="34" charset="-128"/>
                <a:cs typeface="Arial Unicode MS" panose="020B0604020202020204" pitchFamily="34" charset="-128"/>
              </a:rPr>
              <a:t>WoG</a:t>
            </a: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 data initiatives</a:t>
            </a:r>
          </a:p>
          <a:p>
            <a:pPr marL="285750" indent="-285750">
              <a:spcBef>
                <a:spcPts val="0"/>
              </a:spcBef>
              <a:buSzPts val="1600"/>
            </a:pPr>
            <a:endParaRPr lang="en-AU"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Manage linked.data.gov.au namespace</a:t>
            </a:r>
          </a:p>
          <a:p>
            <a:pPr marL="285750" indent="-285750">
              <a:spcBef>
                <a:spcPts val="0"/>
              </a:spcBef>
              <a:buSzPts val="1600"/>
            </a:pPr>
            <a:endParaRPr lang="en-AU"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Provide guidelines for establishment of </a:t>
            </a:r>
            <a:b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b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Linked Data resources</a:t>
            </a:r>
          </a:p>
          <a:p>
            <a:pPr marL="285750" indent="-285750">
              <a:spcBef>
                <a:spcPts val="0"/>
              </a:spcBef>
              <a:buSzPts val="1600"/>
            </a:pPr>
            <a:endParaRPr lang="en-AU"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Starting to move towards an integrated</a:t>
            </a:r>
            <a:b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b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set of </a:t>
            </a:r>
            <a:r>
              <a:rPr lang="en-AU" sz="1600" dirty="0" err="1">
                <a:latin typeface="Arial Unicode MS" panose="020B0604020202020204" pitchFamily="34" charset="-128"/>
                <a:ea typeface="Arial Unicode MS" panose="020B0604020202020204" pitchFamily="34" charset="-128"/>
                <a:cs typeface="Arial Unicode MS" panose="020B0604020202020204" pitchFamily="34" charset="-128"/>
              </a:rPr>
              <a:t>Aut</a:t>
            </a: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AU" sz="1600" dirty="0" err="1">
                <a:latin typeface="Arial Unicode MS" panose="020B0604020202020204" pitchFamily="34" charset="-128"/>
                <a:ea typeface="Arial Unicode MS" panose="020B0604020202020204" pitchFamily="34" charset="-128"/>
                <a:cs typeface="Arial Unicode MS" panose="020B0604020202020204" pitchFamily="34" charset="-128"/>
              </a:rPr>
              <a:t>Gov</a:t>
            </a: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-approved ontologies</a:t>
            </a:r>
            <a:endParaRPr lang="en-AU" sz="14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Linked Data catalogue</a:t>
            </a:r>
            <a:endParaRPr sz="3000" b="0" dirty="0"/>
          </a:p>
        </p:txBody>
      </p:sp>
      <p:sp>
        <p:nvSpPr>
          <p:cNvPr id="185" name="Shape 18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marR="0" lvl="0" indent="-342900" algn="l" rtl="0">
              <a:lnSpc>
                <a:spcPct val="150000"/>
              </a:lnSpc>
              <a:spcBef>
                <a:spcPts val="640"/>
              </a:spcBef>
              <a:spcAft>
                <a:spcPts val="600"/>
              </a:spcAft>
              <a:buSzPts val="1800"/>
              <a:buChar char="•"/>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Developing a catalogue of Linked Data </a:t>
            </a:r>
          </a:p>
          <a:p>
            <a:pPr marL="457200" marR="0" lvl="0" indent="-342900" algn="l" rtl="0">
              <a:lnSpc>
                <a:spcPct val="150000"/>
              </a:lnSpc>
              <a:spcBef>
                <a:spcPts val="0"/>
              </a:spcBef>
              <a:spcAft>
                <a:spcPts val="600"/>
              </a:spcAft>
              <a:buSzPts val="1800"/>
              <a:buChar char="•"/>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AGISO aims to integrate these and future ontologies allowing them to be used individually or collectively in a seamless way: as if they were one data model</a:t>
            </a:r>
          </a:p>
          <a:p>
            <a:pPr marL="457200" marR="0" lvl="0" indent="-342900" algn="l" rtl="0">
              <a:lnSpc>
                <a:spcPct val="150000"/>
              </a:lnSpc>
              <a:spcBef>
                <a:spcPts val="0"/>
              </a:spcBef>
              <a:spcAft>
                <a:spcPts val="600"/>
              </a:spcAft>
              <a:buSzPts val="1800"/>
              <a:buChar char="•"/>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In making this proposal, the AGLDWG steps beyond international precedent regarding government Linked Data initiatives, in that we intend to provide semantic modelling resources and governance, not just guidelines and recommendations for Linked Data publication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Aust Govt Integrated Set of Ontologies (AGISO)</a:t>
            </a:r>
            <a:endParaRPr sz="3000" b="0" dirty="0"/>
          </a:p>
        </p:txBody>
      </p:sp>
      <p:sp>
        <p:nvSpPr>
          <p:cNvPr id="185" name="Shape 18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lnSpc>
                <a:spcPct val="150000"/>
              </a:lnSpc>
              <a:spcBef>
                <a:spcPts val="640"/>
              </a:spcBef>
              <a:spcAft>
                <a:spcPts val="600"/>
              </a:spcAft>
              <a:buClr>
                <a:schemeClr val="dk1"/>
              </a:buClr>
              <a:buSzPts val="1100"/>
              <a:buFont typeface="Arial"/>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The WG is in the process of developing a proposal for an </a:t>
            </a:r>
            <a:r>
              <a:rPr lang="en-US" sz="1600" u="sng" dirty="0">
                <a:latin typeface="Arial Unicode MS" panose="020B0604020202020204" pitchFamily="34" charset="-128"/>
                <a:ea typeface="Arial Unicode MS" panose="020B0604020202020204" pitchFamily="34" charset="-128"/>
                <a:cs typeface="Arial Unicode MS" panose="020B0604020202020204" pitchFamily="34" charset="-128"/>
              </a:rPr>
              <a:t>integrated set of ontologies</a:t>
            </a:r>
            <a:endParaRPr sz="1600" u="sng"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42900" algn="l" rtl="0">
              <a:lnSpc>
                <a:spcPct val="150000"/>
              </a:lnSpc>
              <a:spcBef>
                <a:spcPts val="640"/>
              </a:spcBef>
              <a:spcAft>
                <a:spcPts val="600"/>
              </a:spcAft>
              <a:buSzPts val="18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Currently, there are several ontologies (e.g. Dataset ontology, AGRIF) being developed with a ‘whole of government’ focus</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42900" algn="l" rtl="0">
              <a:lnSpc>
                <a:spcPct val="150000"/>
              </a:lnSpc>
              <a:spcBef>
                <a:spcPts val="0"/>
              </a:spcBef>
              <a:spcAft>
                <a:spcPts val="600"/>
              </a:spcAft>
              <a:buSzPts val="18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AGISO aims to integrate these and future ontologies allowing them to be used individually or collectively in a seamless way: as if they were one data model</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342900" algn="l" rtl="0">
              <a:lnSpc>
                <a:spcPct val="150000"/>
              </a:lnSpc>
              <a:spcBef>
                <a:spcPts val="0"/>
              </a:spcBef>
              <a:spcAft>
                <a:spcPts val="600"/>
              </a:spcAft>
              <a:buSzPts val="1800"/>
              <a:buChar char="•"/>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In making this proposal, the AGLDWG steps beyond international precedent regarding government Linked Data initiatives, in that we intend to provide semantic modelling resources and governance, not just guidelines and recommendations for Linked Data publication</a:t>
            </a:r>
            <a:endParaRPr sz="1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0147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AGISO cont.</a:t>
            </a:r>
            <a:endParaRPr sz="3000" b="0" dirty="0"/>
          </a:p>
        </p:txBody>
      </p:sp>
      <p:sp>
        <p:nvSpPr>
          <p:cNvPr id="185" name="Shape 18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640"/>
              </a:spcBef>
              <a:spcAft>
                <a:spcPts val="600"/>
              </a:spcAft>
              <a:buClr>
                <a:schemeClr val="dk1"/>
              </a:buClr>
              <a:buSzPts val="1100"/>
              <a:buFont typeface="Arial"/>
              <a:buNone/>
            </a:pPr>
            <a:r>
              <a:rPr lang="en-AU" sz="1600" b="1" dirty="0">
                <a:latin typeface="Arial Unicode MS" panose="020B0604020202020204" pitchFamily="34" charset="-128"/>
                <a:ea typeface="Arial Unicode MS" panose="020B0604020202020204" pitchFamily="34" charset="-128"/>
                <a:cs typeface="Arial Unicode MS" panose="020B0604020202020204" pitchFamily="34" charset="-128"/>
              </a:rPr>
              <a:t>Expected methods</a:t>
            </a:r>
          </a:p>
          <a:p>
            <a:pPr marL="0" indent="0">
              <a:spcBef>
                <a:spcPts val="640"/>
              </a:spcBef>
              <a:spcAft>
                <a:spcPts val="600"/>
              </a:spcAft>
              <a:buClr>
                <a:schemeClr val="dk1"/>
              </a:buClr>
              <a:buSzPts val="1100"/>
              <a:buNone/>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A new ontology is submitted:</a:t>
            </a:r>
          </a:p>
          <a:p>
            <a:pPr lvl="0" indent="-330200">
              <a:lnSpc>
                <a:spcPct val="150000"/>
              </a:lnSpc>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Proponent </a:t>
            </a:r>
            <a:r>
              <a:rPr lang="en-AU" sz="1600" i="1" dirty="0">
                <a:latin typeface="Arial Unicode MS" panose="020B0604020202020204" pitchFamily="34" charset="-128"/>
                <a:ea typeface="Arial Unicode MS" panose="020B0604020202020204" pitchFamily="34" charset="-128"/>
                <a:cs typeface="Arial Unicode MS" panose="020B0604020202020204" pitchFamily="34" charset="-128"/>
              </a:rPr>
              <a:t>should</a:t>
            </a: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 model with AGISO in mind</a:t>
            </a:r>
          </a:p>
          <a:p>
            <a:pPr lvl="0" indent="-330200">
              <a:lnSpc>
                <a:spcPct val="150000"/>
              </a:lnSpc>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Proponent </a:t>
            </a:r>
            <a:r>
              <a:rPr lang="en-AU" sz="1600" i="1" dirty="0">
                <a:latin typeface="Arial Unicode MS" panose="020B0604020202020204" pitchFamily="34" charset="-128"/>
                <a:ea typeface="Arial Unicode MS" panose="020B0604020202020204" pitchFamily="34" charset="-128"/>
                <a:cs typeface="Arial Unicode MS" panose="020B0604020202020204" pitchFamily="34" charset="-128"/>
              </a:rPr>
              <a:t>must</a:t>
            </a: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 present the ontology to an association testing tool</a:t>
            </a:r>
          </a:p>
          <a:p>
            <a:pPr lvl="0" indent="-330200">
              <a:lnSpc>
                <a:spcPct val="150000"/>
              </a:lnSpc>
              <a:spcBef>
                <a:spcPts val="0"/>
              </a:spcBef>
              <a:buSzPts val="1600"/>
            </a:pPr>
            <a:r>
              <a:rPr lang="en-AU" sz="1600" dirty="0">
                <a:latin typeface="Arial Unicode MS" panose="020B0604020202020204" pitchFamily="34" charset="-128"/>
                <a:ea typeface="Arial Unicode MS" panose="020B0604020202020204" pitchFamily="34" charset="-128"/>
                <a:cs typeface="Arial Unicode MS" panose="020B0604020202020204" pitchFamily="34" charset="-128"/>
              </a:rPr>
              <a:t>AT Tool will indicate how, if at all, the ontology’s elements link to the existing AGISO ontologies</a:t>
            </a:r>
          </a:p>
          <a:p>
            <a:pPr lvl="1" indent="-330200">
              <a:lnSpc>
                <a:spcPct val="150000"/>
              </a:lnSpc>
              <a:spcBef>
                <a:spcPts val="0"/>
              </a:spcBef>
              <a:buSzPts val="1600"/>
            </a:pPr>
            <a:r>
              <a:rPr lang="en-AU" sz="14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Tool assists, but does not complete, compliance processes: links made will be indicative only, human oversight needed</a:t>
            </a:r>
          </a:p>
          <a:p>
            <a:pPr lvl="1" indent="-330200">
              <a:lnSpc>
                <a:spcPct val="150000"/>
              </a:lnSpc>
              <a:spcBef>
                <a:spcPts val="0"/>
              </a:spcBef>
              <a:buSzPts val="1600"/>
            </a:pPr>
            <a:r>
              <a:rPr lang="en-AU" sz="14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Unlinked classes especially scrutinised to determine reason for non-linking (non-reuse)</a:t>
            </a:r>
          </a:p>
          <a:p>
            <a:pPr indent="-330200">
              <a:lnSpc>
                <a:spcPct val="150000"/>
              </a:lnSpc>
              <a:spcBef>
                <a:spcPts val="0"/>
              </a:spcBef>
              <a:buSzPts val="1600"/>
            </a:pPr>
            <a:r>
              <a:rPr lang="en-AU" sz="1600" dirty="0">
                <a:solidFill>
                  <a:srgbClr val="234061"/>
                </a:solidFill>
                <a:latin typeface="Arial Unicode MS" panose="020B0604020202020204" pitchFamily="34" charset="-128"/>
                <a:ea typeface="Arial Unicode MS" panose="020B0604020202020204" pitchFamily="34" charset="-128"/>
                <a:cs typeface="Arial Unicode MS" panose="020B0604020202020204" pitchFamily="34" charset="-128"/>
              </a:rPr>
              <a:t>WG publishes ontology into AGISO if satisfied with level of reuse</a:t>
            </a:r>
          </a:p>
        </p:txBody>
      </p:sp>
    </p:spTree>
    <p:extLst>
      <p:ext uri="{BB962C8B-B14F-4D97-AF65-F5344CB8AC3E}">
        <p14:creationId xmlns:p14="http://schemas.microsoft.com/office/powerpoint/2010/main" val="289506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LD Data Integration in Earth Sciences</a:t>
            </a:r>
            <a:endParaRPr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lowchart: Magnetic Disk 5">
            <a:extLst>
              <a:ext uri="{FF2B5EF4-FFF2-40B4-BE49-F238E27FC236}">
                <a16:creationId xmlns:a16="http://schemas.microsoft.com/office/drawing/2014/main" id="{548C2925-2220-4866-8DC5-DEDD43308C52}"/>
              </a:ext>
            </a:extLst>
          </p:cNvPr>
          <p:cNvSpPr/>
          <p:nvPr/>
        </p:nvSpPr>
        <p:spPr>
          <a:xfrm>
            <a:off x="2978258" y="4642955"/>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GA Sites</a:t>
            </a:r>
          </a:p>
        </p:txBody>
      </p:sp>
      <p:sp>
        <p:nvSpPr>
          <p:cNvPr id="7" name="Flowchart: Magnetic Disk 6">
            <a:extLst>
              <a:ext uri="{FF2B5EF4-FFF2-40B4-BE49-F238E27FC236}">
                <a16:creationId xmlns:a16="http://schemas.microsoft.com/office/drawing/2014/main" id="{8E7F13F9-3C8A-4725-B0DF-432C056F8ADC}"/>
              </a:ext>
            </a:extLst>
          </p:cNvPr>
          <p:cNvSpPr/>
          <p:nvPr/>
        </p:nvSpPr>
        <p:spPr>
          <a:xfrm>
            <a:off x="2091935" y="3463580"/>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Au Orgs</a:t>
            </a:r>
          </a:p>
        </p:txBody>
      </p:sp>
      <p:sp>
        <p:nvSpPr>
          <p:cNvPr id="8" name="Flowchart: Magnetic Disk 7">
            <a:extLst>
              <a:ext uri="{FF2B5EF4-FFF2-40B4-BE49-F238E27FC236}">
                <a16:creationId xmlns:a16="http://schemas.microsoft.com/office/drawing/2014/main" id="{0C982689-5A57-4541-BA17-E138AD021675}"/>
              </a:ext>
            </a:extLst>
          </p:cNvPr>
          <p:cNvSpPr/>
          <p:nvPr/>
        </p:nvSpPr>
        <p:spPr>
          <a:xfrm>
            <a:off x="4641742" y="4642954"/>
            <a:ext cx="1115878" cy="937647"/>
          </a:xfrm>
          <a:prstGeom prst="flowChartMagneticDisk">
            <a:avLst/>
          </a:prstGeom>
          <a:noFill/>
          <a:ln>
            <a:solidFill>
              <a:srgbClr val="23406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NEII Sites</a:t>
            </a:r>
          </a:p>
        </p:txBody>
      </p:sp>
      <p:sp>
        <p:nvSpPr>
          <p:cNvPr id="18" name="Flowchart: Magnetic Disk 17">
            <a:extLst>
              <a:ext uri="{FF2B5EF4-FFF2-40B4-BE49-F238E27FC236}">
                <a16:creationId xmlns:a16="http://schemas.microsoft.com/office/drawing/2014/main" id="{AA9C1591-F3C0-4FC3-A42F-7D82951E3441}"/>
              </a:ext>
            </a:extLst>
          </p:cNvPr>
          <p:cNvSpPr/>
          <p:nvPr/>
        </p:nvSpPr>
        <p:spPr>
          <a:xfrm>
            <a:off x="4208300" y="2926086"/>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Geofabric</a:t>
            </a:r>
          </a:p>
        </p:txBody>
      </p:sp>
      <p:sp>
        <p:nvSpPr>
          <p:cNvPr id="19" name="Flowchart: Magnetic Disk 18">
            <a:extLst>
              <a:ext uri="{FF2B5EF4-FFF2-40B4-BE49-F238E27FC236}">
                <a16:creationId xmlns:a16="http://schemas.microsoft.com/office/drawing/2014/main" id="{D6395B08-8D75-4EB8-881A-51E2C067BAEB}"/>
              </a:ext>
            </a:extLst>
          </p:cNvPr>
          <p:cNvSpPr/>
          <p:nvPr/>
        </p:nvSpPr>
        <p:spPr>
          <a:xfrm>
            <a:off x="6689435" y="4372378"/>
            <a:ext cx="1115878" cy="937647"/>
          </a:xfrm>
          <a:prstGeom prst="flowChartMagneticDisk">
            <a:avLst/>
          </a:prstGeom>
          <a:noFill/>
          <a:ln>
            <a:solidFill>
              <a:srgbClr val="23406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ACLUMP</a:t>
            </a:r>
          </a:p>
        </p:txBody>
      </p:sp>
      <p:sp>
        <p:nvSpPr>
          <p:cNvPr id="20" name="Flowchart: Magnetic Disk 19">
            <a:extLst>
              <a:ext uri="{FF2B5EF4-FFF2-40B4-BE49-F238E27FC236}">
                <a16:creationId xmlns:a16="http://schemas.microsoft.com/office/drawing/2014/main" id="{6D66BCB4-78B3-4D57-B890-C78B69EE4E61}"/>
              </a:ext>
            </a:extLst>
          </p:cNvPr>
          <p:cNvSpPr/>
          <p:nvPr/>
        </p:nvSpPr>
        <p:spPr>
          <a:xfrm>
            <a:off x="6466480" y="1614832"/>
            <a:ext cx="1115878" cy="937647"/>
          </a:xfrm>
          <a:prstGeom prst="flowChartMagneticDisk">
            <a:avLst/>
          </a:prstGeom>
          <a:noFill/>
          <a:ln>
            <a:solidFill>
              <a:srgbClr val="23406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a:solidFill>
                  <a:srgbClr val="234061"/>
                </a:solidFill>
              </a:rPr>
              <a:t>AODN Geographic Extents</a:t>
            </a:r>
          </a:p>
        </p:txBody>
      </p:sp>
      <p:sp>
        <p:nvSpPr>
          <p:cNvPr id="22" name="Flowchart: Magnetic Disk 21">
            <a:extLst>
              <a:ext uri="{FF2B5EF4-FFF2-40B4-BE49-F238E27FC236}">
                <a16:creationId xmlns:a16="http://schemas.microsoft.com/office/drawing/2014/main" id="{5BFB0A20-CF22-44C4-9943-C88F189187B2}"/>
              </a:ext>
            </a:extLst>
          </p:cNvPr>
          <p:cNvSpPr/>
          <p:nvPr/>
        </p:nvSpPr>
        <p:spPr>
          <a:xfrm>
            <a:off x="1314774" y="4642955"/>
            <a:ext cx="1115878" cy="937647"/>
          </a:xfrm>
          <a:prstGeom prst="flowChartMagneticDisk">
            <a:avLst/>
          </a:prstGeom>
          <a:noFill/>
          <a:ln>
            <a:solidFill>
              <a:srgbClr val="234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solidFill>
                  <a:srgbClr val="234061"/>
                </a:solidFill>
              </a:rPr>
              <a:t>GA/National Samples</a:t>
            </a:r>
          </a:p>
        </p:txBody>
      </p:sp>
      <p:cxnSp>
        <p:nvCxnSpPr>
          <p:cNvPr id="23" name="Straight Arrow Connector 22">
            <a:extLst>
              <a:ext uri="{FF2B5EF4-FFF2-40B4-BE49-F238E27FC236}">
                <a16:creationId xmlns:a16="http://schemas.microsoft.com/office/drawing/2014/main" id="{2E92F2BD-1992-4632-8DC2-99BB09D4C082}"/>
              </a:ext>
            </a:extLst>
          </p:cNvPr>
          <p:cNvCxnSpPr>
            <a:cxnSpLocks/>
            <a:stCxn id="22" idx="4"/>
            <a:endCxn id="6" idx="2"/>
          </p:cNvCxnSpPr>
          <p:nvPr/>
        </p:nvCxnSpPr>
        <p:spPr>
          <a:xfrm>
            <a:off x="2430652" y="5111779"/>
            <a:ext cx="547606" cy="0"/>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156F14-1FD7-4A49-A311-331B85946A27}"/>
              </a:ext>
            </a:extLst>
          </p:cNvPr>
          <p:cNvCxnSpPr>
            <a:cxnSpLocks/>
            <a:stCxn id="22" idx="1"/>
          </p:cNvCxnSpPr>
          <p:nvPr/>
        </p:nvCxnSpPr>
        <p:spPr>
          <a:xfrm flipV="1">
            <a:off x="1872713" y="4308891"/>
            <a:ext cx="250901" cy="334064"/>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519904A-4C4C-4CE1-89CA-248C266F938E}"/>
              </a:ext>
            </a:extLst>
          </p:cNvPr>
          <p:cNvCxnSpPr>
            <a:cxnSpLocks/>
            <a:stCxn id="6" idx="4"/>
            <a:endCxn id="8" idx="2"/>
          </p:cNvCxnSpPr>
          <p:nvPr/>
        </p:nvCxnSpPr>
        <p:spPr>
          <a:xfrm flipV="1">
            <a:off x="4094136" y="5111778"/>
            <a:ext cx="547606" cy="1"/>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8487EF0-E16E-4D56-AD5A-89A1414799EF}"/>
              </a:ext>
            </a:extLst>
          </p:cNvPr>
          <p:cNvCxnSpPr>
            <a:cxnSpLocks/>
            <a:stCxn id="6" idx="1"/>
          </p:cNvCxnSpPr>
          <p:nvPr/>
        </p:nvCxnSpPr>
        <p:spPr>
          <a:xfrm flipV="1">
            <a:off x="3536197" y="3787423"/>
            <a:ext cx="764583" cy="855532"/>
          </a:xfrm>
          <a:prstGeom prst="straightConnector1">
            <a:avLst/>
          </a:prstGeom>
          <a:ln w="12700">
            <a:solidFill>
              <a:srgbClr val="23406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E39C62-CCCC-45E8-986F-619C91467B15}"/>
              </a:ext>
            </a:extLst>
          </p:cNvPr>
          <p:cNvSpPr txBox="1"/>
          <p:nvPr/>
        </p:nvSpPr>
        <p:spPr>
          <a:xfrm>
            <a:off x="2013486" y="4395957"/>
            <a:ext cx="805029" cy="276999"/>
          </a:xfrm>
          <a:prstGeom prst="rect">
            <a:avLst/>
          </a:prstGeom>
          <a:noFill/>
        </p:spPr>
        <p:txBody>
          <a:bodyPr wrap="none" rtlCol="0">
            <a:spAutoFit/>
          </a:bodyPr>
          <a:lstStyle/>
          <a:p>
            <a:r>
              <a:rPr lang="en-AU" sz="1200" dirty="0">
                <a:solidFill>
                  <a:srgbClr val="234061"/>
                </a:solidFill>
              </a:rPr>
              <a:t>publisher</a:t>
            </a:r>
          </a:p>
        </p:txBody>
      </p:sp>
      <p:sp>
        <p:nvSpPr>
          <p:cNvPr id="16" name="TextBox 15">
            <a:extLst>
              <a:ext uri="{FF2B5EF4-FFF2-40B4-BE49-F238E27FC236}">
                <a16:creationId xmlns:a16="http://schemas.microsoft.com/office/drawing/2014/main" id="{868DEDD6-8EF2-4DF3-9496-04758298A0D6}"/>
              </a:ext>
            </a:extLst>
          </p:cNvPr>
          <p:cNvSpPr txBox="1"/>
          <p:nvPr/>
        </p:nvSpPr>
        <p:spPr>
          <a:xfrm>
            <a:off x="2266582" y="5448781"/>
            <a:ext cx="849913" cy="276999"/>
          </a:xfrm>
          <a:prstGeom prst="rect">
            <a:avLst/>
          </a:prstGeom>
          <a:noFill/>
        </p:spPr>
        <p:txBody>
          <a:bodyPr wrap="none" rtlCol="0">
            <a:spAutoFit/>
          </a:bodyPr>
          <a:lstStyle/>
          <a:p>
            <a:r>
              <a:rPr lang="en-AU" sz="1200" dirty="0">
                <a:solidFill>
                  <a:srgbClr val="234061"/>
                </a:solidFill>
              </a:rPr>
              <a:t>sample at</a:t>
            </a:r>
          </a:p>
        </p:txBody>
      </p:sp>
      <p:sp>
        <p:nvSpPr>
          <p:cNvPr id="17" name="TextBox 16">
            <a:extLst>
              <a:ext uri="{FF2B5EF4-FFF2-40B4-BE49-F238E27FC236}">
                <a16:creationId xmlns:a16="http://schemas.microsoft.com/office/drawing/2014/main" id="{F1ACB96C-DF8C-466B-A9EC-3A29F5B66DF9}"/>
              </a:ext>
            </a:extLst>
          </p:cNvPr>
          <p:cNvSpPr txBox="1"/>
          <p:nvPr/>
        </p:nvSpPr>
        <p:spPr>
          <a:xfrm>
            <a:off x="3973176" y="5474924"/>
            <a:ext cx="636713" cy="276999"/>
          </a:xfrm>
          <a:prstGeom prst="rect">
            <a:avLst/>
          </a:prstGeom>
          <a:noFill/>
        </p:spPr>
        <p:txBody>
          <a:bodyPr wrap="none" rtlCol="0">
            <a:spAutoFit/>
          </a:bodyPr>
          <a:lstStyle/>
          <a:p>
            <a:r>
              <a:rPr lang="en-AU" sz="1200" dirty="0">
                <a:solidFill>
                  <a:srgbClr val="234061"/>
                </a:solidFill>
              </a:rPr>
              <a:t>subset</a:t>
            </a:r>
          </a:p>
        </p:txBody>
      </p:sp>
      <p:sp>
        <p:nvSpPr>
          <p:cNvPr id="21" name="TextBox 20">
            <a:extLst>
              <a:ext uri="{FF2B5EF4-FFF2-40B4-BE49-F238E27FC236}">
                <a16:creationId xmlns:a16="http://schemas.microsoft.com/office/drawing/2014/main" id="{455522F5-0A85-4F37-9A6B-17498AE8E7AE}"/>
              </a:ext>
            </a:extLst>
          </p:cNvPr>
          <p:cNvSpPr txBox="1"/>
          <p:nvPr/>
        </p:nvSpPr>
        <p:spPr>
          <a:xfrm>
            <a:off x="4094136" y="4049752"/>
            <a:ext cx="1768433" cy="276999"/>
          </a:xfrm>
          <a:prstGeom prst="rect">
            <a:avLst/>
          </a:prstGeom>
          <a:noFill/>
          <a:ln>
            <a:solidFill>
              <a:schemeClr val="tx1"/>
            </a:solidFill>
            <a:prstDash val="dashDot"/>
          </a:ln>
        </p:spPr>
        <p:txBody>
          <a:bodyPr wrap="none" rtlCol="0">
            <a:spAutoFit/>
          </a:bodyPr>
          <a:lstStyle/>
          <a:p>
            <a:r>
              <a:rPr lang="en-AU" sz="1200" dirty="0">
                <a:solidFill>
                  <a:srgbClr val="234061"/>
                </a:solidFill>
              </a:rPr>
              <a:t>spatial overlay possible</a:t>
            </a:r>
          </a:p>
        </p:txBody>
      </p:sp>
      <p:cxnSp>
        <p:nvCxnSpPr>
          <p:cNvPr id="25" name="Straight Arrow Connector 24">
            <a:extLst>
              <a:ext uri="{FF2B5EF4-FFF2-40B4-BE49-F238E27FC236}">
                <a16:creationId xmlns:a16="http://schemas.microsoft.com/office/drawing/2014/main" id="{4CDD5DC6-61EC-430F-B729-C682CED6DE32}"/>
              </a:ext>
            </a:extLst>
          </p:cNvPr>
          <p:cNvCxnSpPr>
            <a:cxnSpLocks/>
            <a:endCxn id="19" idx="1"/>
          </p:cNvCxnSpPr>
          <p:nvPr/>
        </p:nvCxnSpPr>
        <p:spPr>
          <a:xfrm>
            <a:off x="7060253" y="3744054"/>
            <a:ext cx="187121" cy="628324"/>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Magnetic Disk 27">
            <a:extLst>
              <a:ext uri="{FF2B5EF4-FFF2-40B4-BE49-F238E27FC236}">
                <a16:creationId xmlns:a16="http://schemas.microsoft.com/office/drawing/2014/main" id="{4980EE5B-D4B1-4A93-9556-FCE70F8C26CE}"/>
              </a:ext>
            </a:extLst>
          </p:cNvPr>
          <p:cNvSpPr/>
          <p:nvPr/>
        </p:nvSpPr>
        <p:spPr>
          <a:xfrm>
            <a:off x="5963923" y="2918833"/>
            <a:ext cx="1115878" cy="937647"/>
          </a:xfrm>
          <a:prstGeom prst="flowChartMagneticDisk">
            <a:avLst/>
          </a:prstGeom>
          <a:noFill/>
          <a:ln>
            <a:solidFill>
              <a:srgbClr val="23406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Statistical Geography</a:t>
            </a:r>
          </a:p>
        </p:txBody>
      </p:sp>
      <p:sp>
        <p:nvSpPr>
          <p:cNvPr id="30" name="TextBox 29">
            <a:extLst>
              <a:ext uri="{FF2B5EF4-FFF2-40B4-BE49-F238E27FC236}">
                <a16:creationId xmlns:a16="http://schemas.microsoft.com/office/drawing/2014/main" id="{79B2350A-31A0-449A-829B-C5E9B4102CEF}"/>
              </a:ext>
            </a:extLst>
          </p:cNvPr>
          <p:cNvSpPr txBox="1"/>
          <p:nvPr/>
        </p:nvSpPr>
        <p:spPr>
          <a:xfrm>
            <a:off x="5994970" y="3827652"/>
            <a:ext cx="1029449" cy="261610"/>
          </a:xfrm>
          <a:prstGeom prst="rect">
            <a:avLst/>
          </a:prstGeom>
          <a:noFill/>
        </p:spPr>
        <p:txBody>
          <a:bodyPr wrap="none" rtlCol="0">
            <a:spAutoFit/>
          </a:bodyPr>
          <a:lstStyle/>
          <a:p>
            <a:r>
              <a:rPr lang="en-AU" sz="1100" i="1" dirty="0">
                <a:solidFill>
                  <a:srgbClr val="234061"/>
                </a:solidFill>
              </a:rPr>
              <a:t>(starting July)</a:t>
            </a:r>
          </a:p>
        </p:txBody>
      </p:sp>
      <p:cxnSp>
        <p:nvCxnSpPr>
          <p:cNvPr id="31" name="Straight Arrow Connector 30">
            <a:extLst>
              <a:ext uri="{FF2B5EF4-FFF2-40B4-BE49-F238E27FC236}">
                <a16:creationId xmlns:a16="http://schemas.microsoft.com/office/drawing/2014/main" id="{35A1F23E-4FC5-4A34-B591-EC4A91F5CAEB}"/>
              </a:ext>
            </a:extLst>
          </p:cNvPr>
          <p:cNvCxnSpPr>
            <a:cxnSpLocks/>
            <a:stCxn id="18" idx="1"/>
            <a:endCxn id="20" idx="2"/>
          </p:cNvCxnSpPr>
          <p:nvPr/>
        </p:nvCxnSpPr>
        <p:spPr>
          <a:xfrm flipV="1">
            <a:off x="4766239" y="2083656"/>
            <a:ext cx="1700241" cy="842430"/>
          </a:xfrm>
          <a:prstGeom prst="straightConnector1">
            <a:avLst/>
          </a:prstGeom>
          <a:ln w="12700">
            <a:solidFill>
              <a:srgbClr val="23406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37DC930-6B6E-42C6-803E-DEC9200666F3}"/>
              </a:ext>
            </a:extLst>
          </p:cNvPr>
          <p:cNvSpPr txBox="1"/>
          <p:nvPr/>
        </p:nvSpPr>
        <p:spPr>
          <a:xfrm>
            <a:off x="4874296" y="2311757"/>
            <a:ext cx="788999" cy="276999"/>
          </a:xfrm>
          <a:prstGeom prst="rect">
            <a:avLst/>
          </a:prstGeom>
          <a:noFill/>
          <a:ln>
            <a:solidFill>
              <a:schemeClr val="tx1"/>
            </a:solidFill>
            <a:prstDash val="dashDot"/>
          </a:ln>
        </p:spPr>
        <p:txBody>
          <a:bodyPr wrap="none" rtlCol="0">
            <a:spAutoFit/>
          </a:bodyPr>
          <a:lstStyle/>
          <a:p>
            <a:r>
              <a:rPr lang="en-AU" sz="1200" dirty="0">
                <a:solidFill>
                  <a:srgbClr val="234061"/>
                </a:solidFill>
              </a:rPr>
              <a:t>coastline</a:t>
            </a:r>
          </a:p>
        </p:txBody>
      </p:sp>
      <p:cxnSp>
        <p:nvCxnSpPr>
          <p:cNvPr id="10" name="Connector: Curved 9">
            <a:extLst>
              <a:ext uri="{FF2B5EF4-FFF2-40B4-BE49-F238E27FC236}">
                <a16:creationId xmlns:a16="http://schemas.microsoft.com/office/drawing/2014/main" id="{DF0F236F-DA11-4831-A21D-3C76BE161D65}"/>
              </a:ext>
            </a:extLst>
          </p:cNvPr>
          <p:cNvCxnSpPr>
            <a:stCxn id="22" idx="3"/>
            <a:endCxn id="20" idx="4"/>
          </p:cNvCxnSpPr>
          <p:nvPr/>
        </p:nvCxnSpPr>
        <p:spPr>
          <a:xfrm rot="5400000" flipH="1" flipV="1">
            <a:off x="2979062" y="977306"/>
            <a:ext cx="3496946" cy="5709645"/>
          </a:xfrm>
          <a:prstGeom prst="curvedConnector4">
            <a:avLst>
              <a:gd name="adj1" fmla="val -18725"/>
              <a:gd name="adj2" fmla="val 116897"/>
            </a:avLst>
          </a:prstGeom>
          <a:ln w="12700">
            <a:solidFill>
              <a:srgbClr val="23406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8E222F8-F22D-4373-8591-091EB4010182}"/>
              </a:ext>
            </a:extLst>
          </p:cNvPr>
          <p:cNvSpPr txBox="1"/>
          <p:nvPr/>
        </p:nvSpPr>
        <p:spPr>
          <a:xfrm>
            <a:off x="6364814" y="6135145"/>
            <a:ext cx="797013" cy="276999"/>
          </a:xfrm>
          <a:prstGeom prst="rect">
            <a:avLst/>
          </a:prstGeom>
          <a:noFill/>
          <a:ln>
            <a:solidFill>
              <a:schemeClr val="tx1"/>
            </a:solidFill>
            <a:prstDash val="dashDot"/>
          </a:ln>
        </p:spPr>
        <p:txBody>
          <a:bodyPr wrap="none" rtlCol="0">
            <a:spAutoFit/>
          </a:bodyPr>
          <a:lstStyle/>
          <a:p>
            <a:r>
              <a:rPr lang="en-AU" sz="1200" dirty="0">
                <a:solidFill>
                  <a:srgbClr val="234061"/>
                </a:solidFill>
              </a:rPr>
              <a:t>location?</a:t>
            </a:r>
          </a:p>
        </p:txBody>
      </p:sp>
      <p:sp>
        <p:nvSpPr>
          <p:cNvPr id="38" name="Flowchart: Magnetic Disk 37">
            <a:extLst>
              <a:ext uri="{FF2B5EF4-FFF2-40B4-BE49-F238E27FC236}">
                <a16:creationId xmlns:a16="http://schemas.microsoft.com/office/drawing/2014/main" id="{D2A2B2B2-1FFE-42F7-BEE0-0C3CABBC22BB}"/>
              </a:ext>
            </a:extLst>
          </p:cNvPr>
          <p:cNvSpPr/>
          <p:nvPr/>
        </p:nvSpPr>
        <p:spPr>
          <a:xfrm>
            <a:off x="2452677" y="2142873"/>
            <a:ext cx="1115878" cy="937647"/>
          </a:xfrm>
          <a:prstGeom prst="flowChartMagneticDisk">
            <a:avLst/>
          </a:prstGeom>
          <a:noFill/>
          <a:ln>
            <a:solidFill>
              <a:srgbClr val="23406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DGGS</a:t>
            </a:r>
          </a:p>
        </p:txBody>
      </p:sp>
      <p:cxnSp>
        <p:nvCxnSpPr>
          <p:cNvPr id="39" name="Straight Arrow Connector 38">
            <a:extLst>
              <a:ext uri="{FF2B5EF4-FFF2-40B4-BE49-F238E27FC236}">
                <a16:creationId xmlns:a16="http://schemas.microsoft.com/office/drawing/2014/main" id="{5AA4FC32-8351-4CA7-89C6-05CA045D5C0A}"/>
              </a:ext>
            </a:extLst>
          </p:cNvPr>
          <p:cNvCxnSpPr>
            <a:cxnSpLocks/>
          </p:cNvCxnSpPr>
          <p:nvPr/>
        </p:nvCxnSpPr>
        <p:spPr>
          <a:xfrm flipH="1" flipV="1">
            <a:off x="3606417" y="2849777"/>
            <a:ext cx="614120" cy="230743"/>
          </a:xfrm>
          <a:prstGeom prst="straightConnector1">
            <a:avLst/>
          </a:prstGeom>
          <a:ln w="12700">
            <a:solidFill>
              <a:srgbClr val="23406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2C44C2D-EE5D-4BA5-A3CA-5809DC0081A9}"/>
              </a:ext>
            </a:extLst>
          </p:cNvPr>
          <p:cNvCxnSpPr>
            <a:cxnSpLocks/>
          </p:cNvCxnSpPr>
          <p:nvPr/>
        </p:nvCxnSpPr>
        <p:spPr>
          <a:xfrm flipH="1">
            <a:off x="3606416" y="1718251"/>
            <a:ext cx="2860065" cy="554919"/>
          </a:xfrm>
          <a:prstGeom prst="straightConnector1">
            <a:avLst/>
          </a:prstGeom>
          <a:ln w="12700">
            <a:solidFill>
              <a:srgbClr val="234061"/>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38C56AE-1DA0-4735-87D3-D89CCA07C0E3}"/>
              </a:ext>
            </a:extLst>
          </p:cNvPr>
          <p:cNvSpPr txBox="1"/>
          <p:nvPr/>
        </p:nvSpPr>
        <p:spPr>
          <a:xfrm>
            <a:off x="3894902" y="2633182"/>
            <a:ext cx="269626" cy="276999"/>
          </a:xfrm>
          <a:prstGeom prst="rect">
            <a:avLst/>
          </a:prstGeom>
          <a:noFill/>
          <a:ln>
            <a:solidFill>
              <a:schemeClr val="tx1"/>
            </a:solidFill>
            <a:prstDash val="dashDot"/>
          </a:ln>
        </p:spPr>
        <p:txBody>
          <a:bodyPr wrap="none" rtlCol="0">
            <a:spAutoFit/>
          </a:bodyPr>
          <a:lstStyle/>
          <a:p>
            <a:r>
              <a:rPr lang="en-AU" sz="1200" dirty="0">
                <a:solidFill>
                  <a:srgbClr val="234061"/>
                </a:solidFill>
              </a:rPr>
              <a:t>?</a:t>
            </a:r>
          </a:p>
        </p:txBody>
      </p:sp>
      <p:sp>
        <p:nvSpPr>
          <p:cNvPr id="46" name="TextBox 45">
            <a:extLst>
              <a:ext uri="{FF2B5EF4-FFF2-40B4-BE49-F238E27FC236}">
                <a16:creationId xmlns:a16="http://schemas.microsoft.com/office/drawing/2014/main" id="{B9E2D23B-1600-4D80-98CF-8CF1120C4543}"/>
              </a:ext>
            </a:extLst>
          </p:cNvPr>
          <p:cNvSpPr txBox="1"/>
          <p:nvPr/>
        </p:nvSpPr>
        <p:spPr>
          <a:xfrm>
            <a:off x="4925331" y="1660838"/>
            <a:ext cx="269626" cy="276999"/>
          </a:xfrm>
          <a:prstGeom prst="rect">
            <a:avLst/>
          </a:prstGeom>
          <a:noFill/>
          <a:ln>
            <a:solidFill>
              <a:schemeClr val="tx1"/>
            </a:solidFill>
            <a:prstDash val="dashDot"/>
          </a:ln>
        </p:spPr>
        <p:txBody>
          <a:bodyPr wrap="none" rtlCol="0">
            <a:spAutoFit/>
          </a:bodyPr>
          <a:lstStyle/>
          <a:p>
            <a:r>
              <a:rPr lang="en-AU" sz="1200" dirty="0">
                <a:solidFill>
                  <a:srgbClr val="234061"/>
                </a:solidFill>
              </a:rPr>
              <a:t>?</a:t>
            </a:r>
          </a:p>
        </p:txBody>
      </p:sp>
      <p:sp>
        <p:nvSpPr>
          <p:cNvPr id="35" name="Flowchart: Magnetic Disk 34">
            <a:extLst>
              <a:ext uri="{FF2B5EF4-FFF2-40B4-BE49-F238E27FC236}">
                <a16:creationId xmlns:a16="http://schemas.microsoft.com/office/drawing/2014/main" id="{A677218D-A0DD-4A06-9388-17C7750B78EE}"/>
              </a:ext>
            </a:extLst>
          </p:cNvPr>
          <p:cNvSpPr/>
          <p:nvPr/>
        </p:nvSpPr>
        <p:spPr>
          <a:xfrm>
            <a:off x="428450" y="2837164"/>
            <a:ext cx="1115878" cy="937647"/>
          </a:xfrm>
          <a:prstGeom prst="flowChartMagneticDisk">
            <a:avLst/>
          </a:prstGeom>
          <a:noFill/>
          <a:ln>
            <a:solidFill>
              <a:srgbClr val="23406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234061"/>
                </a:solidFill>
              </a:rPr>
              <a:t>Nat. Data Catalogues</a:t>
            </a:r>
          </a:p>
        </p:txBody>
      </p:sp>
      <p:sp>
        <p:nvSpPr>
          <p:cNvPr id="40" name="TextBox 39">
            <a:extLst>
              <a:ext uri="{FF2B5EF4-FFF2-40B4-BE49-F238E27FC236}">
                <a16:creationId xmlns:a16="http://schemas.microsoft.com/office/drawing/2014/main" id="{136CBFAE-ED4D-4756-A868-871A7EC00F79}"/>
              </a:ext>
            </a:extLst>
          </p:cNvPr>
          <p:cNvSpPr txBox="1"/>
          <p:nvPr/>
        </p:nvSpPr>
        <p:spPr>
          <a:xfrm>
            <a:off x="58393" y="4170391"/>
            <a:ext cx="1343638" cy="276999"/>
          </a:xfrm>
          <a:prstGeom prst="rect">
            <a:avLst/>
          </a:prstGeom>
          <a:noFill/>
        </p:spPr>
        <p:txBody>
          <a:bodyPr wrap="none" rtlCol="0">
            <a:spAutoFit/>
          </a:bodyPr>
          <a:lstStyle/>
          <a:p>
            <a:r>
              <a:rPr lang="en-AU" sz="1200" dirty="0" err="1">
                <a:solidFill>
                  <a:srgbClr val="234061"/>
                </a:solidFill>
              </a:rPr>
              <a:t>wasDerivedFrom</a:t>
            </a:r>
            <a:endParaRPr lang="en-AU" sz="1200" dirty="0">
              <a:solidFill>
                <a:srgbClr val="234061"/>
              </a:solidFill>
            </a:endParaRPr>
          </a:p>
        </p:txBody>
      </p:sp>
      <p:cxnSp>
        <p:nvCxnSpPr>
          <p:cNvPr id="41" name="Straight Arrow Connector 40">
            <a:extLst>
              <a:ext uri="{FF2B5EF4-FFF2-40B4-BE49-F238E27FC236}">
                <a16:creationId xmlns:a16="http://schemas.microsoft.com/office/drawing/2014/main" id="{EEE6E9E6-DA8A-434D-93E2-7568D75A0E80}"/>
              </a:ext>
            </a:extLst>
          </p:cNvPr>
          <p:cNvCxnSpPr>
            <a:cxnSpLocks/>
          </p:cNvCxnSpPr>
          <p:nvPr/>
        </p:nvCxnSpPr>
        <p:spPr>
          <a:xfrm>
            <a:off x="1334793" y="3744054"/>
            <a:ext cx="323688" cy="904171"/>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6D5948-F69A-47E5-B2A1-0E895AF8CF6E}"/>
              </a:ext>
            </a:extLst>
          </p:cNvPr>
          <p:cNvCxnSpPr>
            <a:cxnSpLocks/>
            <a:stCxn id="35" idx="4"/>
          </p:cNvCxnSpPr>
          <p:nvPr/>
        </p:nvCxnSpPr>
        <p:spPr>
          <a:xfrm>
            <a:off x="1544328" y="3305988"/>
            <a:ext cx="711712" cy="182323"/>
          </a:xfrm>
          <a:prstGeom prst="straightConnector1">
            <a:avLst/>
          </a:prstGeom>
          <a:ln w="12700">
            <a:solidFill>
              <a:srgbClr val="23406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3C5E962-29EE-4B30-A3F2-F860C6BF785D}"/>
              </a:ext>
            </a:extLst>
          </p:cNvPr>
          <p:cNvSpPr txBox="1"/>
          <p:nvPr/>
        </p:nvSpPr>
        <p:spPr>
          <a:xfrm>
            <a:off x="1689420" y="3068268"/>
            <a:ext cx="805029" cy="276999"/>
          </a:xfrm>
          <a:prstGeom prst="rect">
            <a:avLst/>
          </a:prstGeom>
          <a:noFill/>
        </p:spPr>
        <p:txBody>
          <a:bodyPr wrap="none" rtlCol="0">
            <a:spAutoFit/>
          </a:bodyPr>
          <a:lstStyle/>
          <a:p>
            <a:r>
              <a:rPr lang="en-AU" sz="1200" dirty="0">
                <a:solidFill>
                  <a:srgbClr val="234061"/>
                </a:solidFill>
              </a:rPr>
              <a:t>publisher</a:t>
            </a:r>
          </a:p>
        </p:txBody>
      </p:sp>
    </p:spTree>
    <p:extLst>
      <p:ext uri="{BB962C8B-B14F-4D97-AF65-F5344CB8AC3E}">
        <p14:creationId xmlns:p14="http://schemas.microsoft.com/office/powerpoint/2010/main" val="5211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44061"/>
              </a:buClr>
              <a:buSzPts val="4000"/>
              <a:buFont typeface="Avenir"/>
              <a:buNone/>
            </a:pPr>
            <a:r>
              <a:rPr lang="en-US"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Questions?</a:t>
            </a:r>
            <a:endParaRPr sz="4000" b="1" i="0" u="none" strike="noStrike" cap="none" dirty="0">
              <a:solidFill>
                <a:srgbClr val="244061"/>
              </a:solidFill>
              <a:latin typeface="Avenir"/>
              <a:ea typeface="Avenir"/>
              <a:cs typeface="Avenir"/>
              <a:sym typeface="Avenir"/>
            </a:endParaRPr>
          </a:p>
        </p:txBody>
      </p:sp>
      <p:sp>
        <p:nvSpPr>
          <p:cNvPr id="257" name="Shape 257"/>
          <p:cNvSpPr txBox="1">
            <a:spLocks noGrp="1"/>
          </p:cNvSpPr>
          <p:nvPr>
            <p:ph type="body" idx="1"/>
          </p:nvPr>
        </p:nvSpPr>
        <p:spPr>
          <a:xfrm>
            <a:off x="722313" y="2015561"/>
            <a:ext cx="7772400" cy="15001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23C3D"/>
              </a:buClr>
              <a:buSzPts val="2400"/>
              <a:buFont typeface="Arial"/>
              <a:buNone/>
            </a:pPr>
            <a:r>
              <a:rPr lang="en-US" sz="3200" b="1"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Contacts</a:t>
            </a:r>
          </a:p>
          <a:p>
            <a:pPr marL="0" marR="0" lvl="0" indent="0" algn="l" rtl="0">
              <a:spcBef>
                <a:spcPts val="0"/>
              </a:spcBef>
              <a:spcAft>
                <a:spcPts val="0"/>
              </a:spcAft>
              <a:buClr>
                <a:srgbClr val="723C3D"/>
              </a:buClr>
              <a:buSzPts val="2400"/>
              <a:buFont typeface="Arial"/>
              <a:buNone/>
            </a:pPr>
            <a:endParaRPr lang="en-US" sz="2400" b="0" i="0" strike="noStrike" cap="none"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endParaRPr>
          </a:p>
          <a:p>
            <a:pPr marL="0" marR="0" lvl="0" indent="0" algn="l" rtl="0">
              <a:spcBef>
                <a:spcPts val="0"/>
              </a:spcBef>
              <a:spcAft>
                <a:spcPts val="0"/>
              </a:spcAft>
              <a:buClr>
                <a:srgbClr val="723C3D"/>
              </a:buClr>
              <a:buSzPts val="2400"/>
              <a:buFont typeface="Arial"/>
              <a:buNone/>
            </a:pPr>
            <a:r>
              <a:rPr lang="en-US" sz="2400" b="0" i="0" strike="noStrike" cap="none"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AGLDWG:  </a:t>
            </a:r>
            <a:r>
              <a:rPr lang="en-US" sz="2400" b="0" i="0" u="sng" strike="noStrike" cap="none" dirty="0">
                <a:solidFill>
                  <a:srgbClr val="723C3D"/>
                </a:solidFill>
                <a:latin typeface="Courier" pitchFamily="2" charset="0"/>
                <a:ea typeface="Calibri"/>
                <a:cs typeface="Calibri"/>
                <a:sym typeface="Calibri"/>
                <a:hlinkClick r:id="rId3"/>
              </a:rPr>
              <a:t>http://linked.data.gov.au</a:t>
            </a:r>
            <a:endParaRPr lang="en-US" sz="2400" b="0" i="0" u="sng" strike="noStrike" cap="none" dirty="0">
              <a:solidFill>
                <a:srgbClr val="723C3D"/>
              </a:solidFill>
              <a:latin typeface="Courier" pitchFamily="2" charset="0"/>
              <a:ea typeface="Calibri"/>
              <a:cs typeface="Calibri"/>
              <a:sym typeface="Calibri"/>
            </a:endParaRPr>
          </a:p>
          <a:p>
            <a:pPr marL="0" marR="0" lvl="0" indent="0" algn="l" rtl="0">
              <a:spcBef>
                <a:spcPts val="0"/>
              </a:spcBef>
              <a:spcAft>
                <a:spcPts val="0"/>
              </a:spcAft>
              <a:buClr>
                <a:srgbClr val="723C3D"/>
              </a:buClr>
              <a:buSzPts val="2400"/>
              <a:buFont typeface="Arial"/>
              <a:buNone/>
            </a:pPr>
            <a:r>
              <a:rPr lang="en-US" sz="2400"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Nick:           </a:t>
            </a:r>
            <a:r>
              <a:rPr lang="en-US" sz="2400"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hlinkClick r:id="rId4"/>
              </a:rPr>
              <a:t>nicholas.car@csiro.au</a:t>
            </a:r>
            <a:r>
              <a:rPr lang="en-US" sz="2400"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sym typeface="Calibri"/>
              </a:rPr>
              <a:t> </a:t>
            </a:r>
            <a:endParaRPr lang="en-US" sz="2400" dirty="0">
              <a:solidFill>
                <a:srgbClr val="723C3D"/>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rtl="0">
              <a:spcBef>
                <a:spcPts val="0"/>
              </a:spcBef>
              <a:spcAft>
                <a:spcPts val="0"/>
              </a:spcAft>
              <a:buClr>
                <a:srgbClr val="723C3D"/>
              </a:buClr>
              <a:buSzPts val="2400"/>
              <a:buFont typeface="Arial"/>
              <a:buNone/>
            </a:pPr>
            <a:endParaRPr dirty="0">
              <a:latin typeface="Courier"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19" name="Picture 18">
            <a:extLst>
              <a:ext uri="{FF2B5EF4-FFF2-40B4-BE49-F238E27FC236}">
                <a16:creationId xmlns:a16="http://schemas.microsoft.com/office/drawing/2014/main" id="{F6E727AA-1E6A-E244-8247-68E26CFAC793}"/>
              </a:ext>
            </a:extLst>
          </p:cNvPr>
          <p:cNvPicPr>
            <a:picLocks noChangeAspect="1"/>
          </p:cNvPicPr>
          <p:nvPr/>
        </p:nvPicPr>
        <p:blipFill rotWithShape="1">
          <a:blip r:embed="rId3">
            <a:extLst>
              <a:ext uri="{28A0092B-C50C-407E-A947-70E740481C1C}">
                <a14:useLocalDpi xmlns:a14="http://schemas.microsoft.com/office/drawing/2010/main" val="0"/>
              </a:ext>
            </a:extLst>
          </a:blip>
          <a:srcRect l="23174" t="876" r="43217" b="6833"/>
          <a:stretch/>
        </p:blipFill>
        <p:spPr>
          <a:xfrm>
            <a:off x="5404915" y="930167"/>
            <a:ext cx="3739085" cy="5927834"/>
          </a:xfrm>
          <a:prstGeom prst="rect">
            <a:avLst/>
          </a:prstGeom>
        </p:spPr>
      </p:pic>
      <p:sp>
        <p:nvSpPr>
          <p:cNvPr id="99" name="Shape 9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Clr>
                <a:srgbClr val="000000"/>
              </a:buClr>
              <a:buSzPts val="3200"/>
            </a:pPr>
            <a:r>
              <a:rPr lang="en-US" sz="32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rPr>
              <a:t>Outline</a:t>
            </a:r>
            <a:endParaRPr sz="2800" i="0" u="none" strike="noStrike" cap="none"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sym typeface="Avenir"/>
            </a:endParaRPr>
          </a:p>
        </p:txBody>
      </p:sp>
      <p:sp>
        <p:nvSpPr>
          <p:cNvPr id="5" name="Text Placeholder 4">
            <a:extLst>
              <a:ext uri="{FF2B5EF4-FFF2-40B4-BE49-F238E27FC236}">
                <a16:creationId xmlns:a16="http://schemas.microsoft.com/office/drawing/2014/main" id="{62166380-5880-4B83-9423-E37A865060BC}"/>
              </a:ext>
            </a:extLst>
          </p:cNvPr>
          <p:cNvSpPr>
            <a:spLocks noGrp="1"/>
          </p:cNvSpPr>
          <p:nvPr>
            <p:ph type="body" idx="1"/>
          </p:nvPr>
        </p:nvSpPr>
        <p:spPr/>
        <p:txBody>
          <a:bodyPr/>
          <a:lstStyle/>
          <a:p>
            <a:pPr marL="285750" indent="-285750">
              <a:lnSpc>
                <a:spcPct val="150000"/>
              </a:lnSpc>
              <a:spcBef>
                <a:spcPts val="0"/>
              </a:spcBef>
              <a:buSzPct val="100000"/>
            </a:pPr>
            <a:r>
              <a:rPr lang="en-AU" sz="2400" dirty="0">
                <a:latin typeface="Arial Unicode MS" panose="020B0604020202020204" pitchFamily="34" charset="-128"/>
                <a:ea typeface="Arial Unicode MS" panose="020B0604020202020204" pitchFamily="34" charset="-128"/>
                <a:cs typeface="Arial Unicode MS" panose="020B0604020202020204" pitchFamily="34" charset="-128"/>
              </a:rPr>
              <a:t>Defining </a:t>
            </a:r>
            <a:r>
              <a:rPr lang="en-AU" sz="2400" b="1" u="sng" dirty="0">
                <a:latin typeface="Arial Unicode MS" panose="020B0604020202020204" pitchFamily="34" charset="-128"/>
                <a:ea typeface="Arial Unicode MS" panose="020B0604020202020204" pitchFamily="34" charset="-128"/>
                <a:cs typeface="Arial Unicode MS" panose="020B0604020202020204" pitchFamily="34" charset="-128"/>
              </a:rPr>
              <a:t>L</a:t>
            </a:r>
            <a:r>
              <a:rPr lang="en-AU" sz="2400" dirty="0">
                <a:latin typeface="Arial Unicode MS" panose="020B0604020202020204" pitchFamily="34" charset="-128"/>
                <a:ea typeface="Arial Unicode MS" panose="020B0604020202020204" pitchFamily="34" charset="-128"/>
                <a:cs typeface="Arial Unicode MS" panose="020B0604020202020204" pitchFamily="34" charset="-128"/>
              </a:rPr>
              <a:t>inked </a:t>
            </a:r>
            <a:r>
              <a:rPr lang="en-AU" sz="2400" b="1" u="sng" dirty="0">
                <a:latin typeface="Arial Unicode MS" panose="020B0604020202020204" pitchFamily="34" charset="-128"/>
                <a:ea typeface="Arial Unicode MS" panose="020B0604020202020204" pitchFamily="34" charset="-128"/>
                <a:cs typeface="Arial Unicode MS" panose="020B0604020202020204" pitchFamily="34" charset="-128"/>
              </a:rPr>
              <a:t>D</a:t>
            </a:r>
            <a:r>
              <a:rPr lang="en-AU" sz="2400" dirty="0">
                <a:latin typeface="Arial Unicode MS" panose="020B0604020202020204" pitchFamily="34" charset="-128"/>
                <a:ea typeface="Arial Unicode MS" panose="020B0604020202020204" pitchFamily="34" charset="-128"/>
                <a:cs typeface="Arial Unicode MS" panose="020B0604020202020204" pitchFamily="34" charset="-128"/>
              </a:rPr>
              <a:t>ata</a:t>
            </a:r>
          </a:p>
          <a:p>
            <a:pPr marL="285750" indent="-285750">
              <a:lnSpc>
                <a:spcPct val="150000"/>
              </a:lnSpc>
              <a:spcBef>
                <a:spcPts val="0"/>
              </a:spcBef>
              <a:buSzPct val="100000"/>
            </a:pPr>
            <a:r>
              <a:rPr lang="en-AU" sz="240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AU" sz="2400" dirty="0" err="1">
                <a:latin typeface="Arial Unicode MS" panose="020B0604020202020204" pitchFamily="34" charset="-128"/>
                <a:ea typeface="Arial Unicode MS" panose="020B0604020202020204" pitchFamily="34" charset="-128"/>
                <a:cs typeface="Arial Unicode MS" panose="020B0604020202020204" pitchFamily="34" charset="-128"/>
              </a:rPr>
              <a:t>Aust</a:t>
            </a:r>
            <a:r>
              <a:rPr lang="en-AU" sz="2400" dirty="0">
                <a:latin typeface="Arial Unicode MS" panose="020B0604020202020204" pitchFamily="34" charset="-128"/>
                <a:ea typeface="Arial Unicode MS" panose="020B0604020202020204" pitchFamily="34" charset="-128"/>
                <a:cs typeface="Arial Unicode MS" panose="020B0604020202020204" pitchFamily="34" charset="-128"/>
              </a:rPr>
              <a:t> Govt Linked Data WG</a:t>
            </a:r>
          </a:p>
          <a:p>
            <a:pPr marL="285750" indent="-285750">
              <a:lnSpc>
                <a:spcPct val="150000"/>
              </a:lnSpc>
              <a:spcBef>
                <a:spcPts val="0"/>
              </a:spcBef>
              <a:buSzPct val="100000"/>
            </a:pPr>
            <a:r>
              <a:rPr lang="en-AU" sz="2400" dirty="0">
                <a:latin typeface="Arial Unicode MS" panose="020B0604020202020204" pitchFamily="34" charset="-128"/>
                <a:ea typeface="Arial Unicode MS" panose="020B0604020202020204" pitchFamily="34" charset="-128"/>
                <a:cs typeface="Arial Unicode MS" panose="020B0604020202020204" pitchFamily="34" charset="-128"/>
              </a:rPr>
              <a:t>Things the AGLDWG does</a:t>
            </a:r>
          </a:p>
          <a:p>
            <a:pPr marL="742950" lvl="1" indent="-285750">
              <a:lnSpc>
                <a:spcPct val="150000"/>
              </a:lnSpc>
              <a:spcBef>
                <a:spcPts val="0"/>
              </a:spcBef>
              <a:buSzPct val="100000"/>
            </a:pPr>
            <a:r>
              <a:rPr lang="en-AU" sz="1800" dirty="0">
                <a:latin typeface="Arial Unicode MS" panose="020B0604020202020204" pitchFamily="34" charset="-128"/>
                <a:ea typeface="Arial Unicode MS" panose="020B0604020202020204" pitchFamily="34" charset="-128"/>
                <a:cs typeface="Arial Unicode MS" panose="020B0604020202020204" pitchFamily="34" charset="-128"/>
              </a:rPr>
              <a:t>Linked Data catalogue</a:t>
            </a:r>
          </a:p>
          <a:p>
            <a:pPr marL="742950" lvl="1" indent="-285750">
              <a:lnSpc>
                <a:spcPct val="150000"/>
              </a:lnSpc>
              <a:spcBef>
                <a:spcPts val="0"/>
              </a:spcBef>
              <a:buSzPct val="100000"/>
            </a:pPr>
            <a:r>
              <a:rPr lang="en-AU" sz="1800" dirty="0" err="1">
                <a:latin typeface="Arial Unicode MS" panose="020B0604020202020204" pitchFamily="34" charset="-128"/>
                <a:ea typeface="Arial Unicode MS" panose="020B0604020202020204" pitchFamily="34" charset="-128"/>
                <a:cs typeface="Arial Unicode MS" panose="020B0604020202020204" pitchFamily="34" charset="-128"/>
              </a:rPr>
              <a:t>Aust</a:t>
            </a:r>
            <a:r>
              <a:rPr lang="en-AU" sz="1800" dirty="0">
                <a:latin typeface="Arial Unicode MS" panose="020B0604020202020204" pitchFamily="34" charset="-128"/>
                <a:ea typeface="Arial Unicode MS" panose="020B0604020202020204" pitchFamily="34" charset="-128"/>
                <a:cs typeface="Arial Unicode MS" panose="020B0604020202020204" pitchFamily="34" charset="-128"/>
              </a:rPr>
              <a:t> Govt Integrated Set of Ontologies</a:t>
            </a:r>
          </a:p>
          <a:p>
            <a:pPr marL="285750" indent="-285750">
              <a:lnSpc>
                <a:spcPct val="150000"/>
              </a:lnSpc>
              <a:spcBef>
                <a:spcPts val="0"/>
              </a:spcBef>
              <a:buSzPct val="100000"/>
            </a:pPr>
            <a:r>
              <a:rPr lang="en-AU" sz="2400" dirty="0">
                <a:latin typeface="Arial Unicode MS" panose="020B0604020202020204" pitchFamily="34" charset="-128"/>
                <a:ea typeface="Arial Unicode MS" panose="020B0604020202020204" pitchFamily="34" charset="-128"/>
                <a:cs typeface="Arial Unicode MS" panose="020B0604020202020204" pitchFamily="34" charset="-128"/>
              </a:rPr>
              <a:t>Exemplar project – LOC-I</a:t>
            </a:r>
          </a:p>
        </p:txBody>
      </p:sp>
    </p:spTree>
    <p:extLst>
      <p:ext uri="{BB962C8B-B14F-4D97-AF65-F5344CB8AC3E}">
        <p14:creationId xmlns:p14="http://schemas.microsoft.com/office/powerpoint/2010/main" val="201695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8A54-9301-4285-9A48-6BAA96A4D832}"/>
              </a:ext>
            </a:extLst>
          </p:cNvPr>
          <p:cNvSpPr>
            <a:spLocks noGrp="1"/>
          </p:cNvSpPr>
          <p:nvPr>
            <p:ph type="title"/>
          </p:nvPr>
        </p:nvSpPr>
        <p:spPr/>
        <p:txBody>
          <a:bodyPr/>
          <a:lstStyle/>
          <a:p>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Defining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inked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ata</a:t>
            </a:r>
          </a:p>
        </p:txBody>
      </p:sp>
      <p:sp>
        <p:nvSpPr>
          <p:cNvPr id="3" name="Text Placeholder 2">
            <a:extLst>
              <a:ext uri="{FF2B5EF4-FFF2-40B4-BE49-F238E27FC236}">
                <a16:creationId xmlns:a16="http://schemas.microsoft.com/office/drawing/2014/main" id="{D8F992AB-9FDC-4CD3-90FD-D4D16D79EB26}"/>
              </a:ext>
            </a:extLst>
          </p:cNvPr>
          <p:cNvSpPr>
            <a:spLocks noGrp="1"/>
          </p:cNvSpPr>
          <p:nvPr>
            <p:ph type="body" idx="1"/>
          </p:nvPr>
        </p:nvSpPr>
        <p:spPr/>
        <p:txBody>
          <a:bodyPr/>
          <a:lstStyle/>
          <a:p>
            <a:r>
              <a:rPr lang="en-AU" sz="2400" dirty="0"/>
              <a:t>"</a:t>
            </a:r>
            <a:r>
              <a:rPr lang="en-AU" sz="2400" b="1" i="1" dirty="0"/>
              <a:t>Linked Data</a:t>
            </a:r>
            <a:r>
              <a:rPr lang="en-AU" sz="2400" dirty="0"/>
              <a:t>" refers to a set of standards, practices, and tools for publishing and linking structured data on the Web</a:t>
            </a:r>
          </a:p>
          <a:p>
            <a:endParaRPr lang="en-AU" sz="2400" dirty="0"/>
          </a:p>
          <a:p>
            <a:r>
              <a:rPr lang="en-AU" sz="2400" dirty="0"/>
              <a:t>Data that is Linked Data is linked to other data and can in turn be linked from other data</a:t>
            </a:r>
          </a:p>
          <a:p>
            <a:endParaRPr lang="en-AU" sz="2400" dirty="0"/>
          </a:p>
          <a:p>
            <a:r>
              <a:rPr lang="en-AU" sz="2400" dirty="0"/>
              <a:t>It is data that is published in a machine-readable way because all data is explicitly described in meaning and in format.</a:t>
            </a:r>
          </a:p>
        </p:txBody>
      </p:sp>
    </p:spTree>
    <p:extLst>
      <p:ext uri="{BB962C8B-B14F-4D97-AF65-F5344CB8AC3E}">
        <p14:creationId xmlns:p14="http://schemas.microsoft.com/office/powerpoint/2010/main" val="134358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8A54-9301-4285-9A48-6BAA96A4D832}"/>
              </a:ext>
            </a:extLst>
          </p:cNvPr>
          <p:cNvSpPr>
            <a:spLocks noGrp="1"/>
          </p:cNvSpPr>
          <p:nvPr>
            <p:ph type="title"/>
          </p:nvPr>
        </p:nvSpPr>
        <p:spPr/>
        <p:txBody>
          <a:bodyPr/>
          <a:lstStyle/>
          <a:p>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Defining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inked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ata</a:t>
            </a:r>
          </a:p>
        </p:txBody>
      </p:sp>
      <p:pic>
        <p:nvPicPr>
          <p:cNvPr id="4" name="Picture 3">
            <a:extLst>
              <a:ext uri="{FF2B5EF4-FFF2-40B4-BE49-F238E27FC236}">
                <a16:creationId xmlns:a16="http://schemas.microsoft.com/office/drawing/2014/main" id="{D917A3AF-F3C0-4295-A8B6-F6C6F49FF699}"/>
              </a:ext>
            </a:extLst>
          </p:cNvPr>
          <p:cNvPicPr>
            <a:picLocks noChangeAspect="1"/>
          </p:cNvPicPr>
          <p:nvPr/>
        </p:nvPicPr>
        <p:blipFill rotWithShape="1">
          <a:blip r:embed="rId2"/>
          <a:srcRect t="1050"/>
          <a:stretch/>
        </p:blipFill>
        <p:spPr>
          <a:xfrm>
            <a:off x="635430" y="1698708"/>
            <a:ext cx="8029741" cy="3043773"/>
          </a:xfrm>
          <a:prstGeom prst="rect">
            <a:avLst/>
          </a:prstGeom>
        </p:spPr>
      </p:pic>
      <p:sp>
        <p:nvSpPr>
          <p:cNvPr id="6" name="TextBox 5">
            <a:extLst>
              <a:ext uri="{FF2B5EF4-FFF2-40B4-BE49-F238E27FC236}">
                <a16:creationId xmlns:a16="http://schemas.microsoft.com/office/drawing/2014/main" id="{E88C1040-ACE6-47F3-8739-9F456FADC828}"/>
              </a:ext>
            </a:extLst>
          </p:cNvPr>
          <p:cNvSpPr txBox="1"/>
          <p:nvPr/>
        </p:nvSpPr>
        <p:spPr>
          <a:xfrm>
            <a:off x="635430" y="1373789"/>
            <a:ext cx="2951449" cy="307777"/>
          </a:xfrm>
          <a:prstGeom prst="rect">
            <a:avLst/>
          </a:prstGeom>
          <a:noFill/>
        </p:spPr>
        <p:txBody>
          <a:bodyPr wrap="none" rtlCol="0">
            <a:spAutoFit/>
          </a:bodyPr>
          <a:lstStyle/>
          <a:p>
            <a:r>
              <a:rPr lang="en-AU" dirty="0"/>
              <a:t>An example Linked Data dataset…</a:t>
            </a:r>
          </a:p>
        </p:txBody>
      </p:sp>
    </p:spTree>
    <p:extLst>
      <p:ext uri="{BB962C8B-B14F-4D97-AF65-F5344CB8AC3E}">
        <p14:creationId xmlns:p14="http://schemas.microsoft.com/office/powerpoint/2010/main" val="54490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8A54-9301-4285-9A48-6BAA96A4D832}"/>
              </a:ext>
            </a:extLst>
          </p:cNvPr>
          <p:cNvSpPr>
            <a:spLocks noGrp="1"/>
          </p:cNvSpPr>
          <p:nvPr>
            <p:ph type="title"/>
          </p:nvPr>
        </p:nvSpPr>
        <p:spPr/>
        <p:txBody>
          <a:bodyPr/>
          <a:lstStyle/>
          <a:p>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Defining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inked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ata</a:t>
            </a:r>
          </a:p>
        </p:txBody>
      </p:sp>
      <p:pic>
        <p:nvPicPr>
          <p:cNvPr id="5" name="Picture 4">
            <a:extLst>
              <a:ext uri="{FF2B5EF4-FFF2-40B4-BE49-F238E27FC236}">
                <a16:creationId xmlns:a16="http://schemas.microsoft.com/office/drawing/2014/main" id="{38B340C3-638B-4E32-ABE0-88DB74FA7F93}"/>
              </a:ext>
            </a:extLst>
          </p:cNvPr>
          <p:cNvPicPr>
            <a:picLocks noChangeAspect="1"/>
          </p:cNvPicPr>
          <p:nvPr/>
        </p:nvPicPr>
        <p:blipFill rotWithShape="1">
          <a:blip r:embed="rId2"/>
          <a:srcRect b="18167"/>
          <a:stretch/>
        </p:blipFill>
        <p:spPr>
          <a:xfrm>
            <a:off x="635430" y="1698708"/>
            <a:ext cx="7200900" cy="3702451"/>
          </a:xfrm>
          <a:prstGeom prst="rect">
            <a:avLst/>
          </a:prstGeom>
        </p:spPr>
      </p:pic>
      <p:sp>
        <p:nvSpPr>
          <p:cNvPr id="6" name="TextBox 5">
            <a:extLst>
              <a:ext uri="{FF2B5EF4-FFF2-40B4-BE49-F238E27FC236}">
                <a16:creationId xmlns:a16="http://schemas.microsoft.com/office/drawing/2014/main" id="{E88C1040-ACE6-47F3-8739-9F456FADC828}"/>
              </a:ext>
            </a:extLst>
          </p:cNvPr>
          <p:cNvSpPr txBox="1"/>
          <p:nvPr/>
        </p:nvSpPr>
        <p:spPr>
          <a:xfrm>
            <a:off x="635430" y="1373789"/>
            <a:ext cx="2263761" cy="307777"/>
          </a:xfrm>
          <a:prstGeom prst="rect">
            <a:avLst/>
          </a:prstGeom>
          <a:noFill/>
        </p:spPr>
        <p:txBody>
          <a:bodyPr wrap="none" rtlCol="0">
            <a:spAutoFit/>
          </a:bodyPr>
          <a:lstStyle/>
          <a:p>
            <a:r>
              <a:rPr lang="en-AU" dirty="0"/>
              <a:t>One item in that dataset…</a:t>
            </a:r>
          </a:p>
        </p:txBody>
      </p:sp>
    </p:spTree>
    <p:extLst>
      <p:ext uri="{BB962C8B-B14F-4D97-AF65-F5344CB8AC3E}">
        <p14:creationId xmlns:p14="http://schemas.microsoft.com/office/powerpoint/2010/main" val="275903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8A54-9301-4285-9A48-6BAA96A4D832}"/>
              </a:ext>
            </a:extLst>
          </p:cNvPr>
          <p:cNvSpPr>
            <a:spLocks noGrp="1"/>
          </p:cNvSpPr>
          <p:nvPr>
            <p:ph type="title"/>
          </p:nvPr>
        </p:nvSpPr>
        <p:spPr/>
        <p:txBody>
          <a:bodyPr/>
          <a:lstStyle/>
          <a:p>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Defining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inked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ata</a:t>
            </a:r>
          </a:p>
        </p:txBody>
      </p:sp>
      <p:pic>
        <p:nvPicPr>
          <p:cNvPr id="5" name="Picture 4">
            <a:extLst>
              <a:ext uri="{FF2B5EF4-FFF2-40B4-BE49-F238E27FC236}">
                <a16:creationId xmlns:a16="http://schemas.microsoft.com/office/drawing/2014/main" id="{38B340C3-638B-4E32-ABE0-88DB74FA7F93}"/>
              </a:ext>
            </a:extLst>
          </p:cNvPr>
          <p:cNvPicPr>
            <a:picLocks noChangeAspect="1"/>
          </p:cNvPicPr>
          <p:nvPr/>
        </p:nvPicPr>
        <p:blipFill rotWithShape="1">
          <a:blip r:embed="rId2"/>
          <a:srcRect b="18167"/>
          <a:stretch/>
        </p:blipFill>
        <p:spPr>
          <a:xfrm>
            <a:off x="635430" y="1698708"/>
            <a:ext cx="7200900" cy="3702451"/>
          </a:xfrm>
          <a:prstGeom prst="rect">
            <a:avLst/>
          </a:prstGeom>
        </p:spPr>
      </p:pic>
      <p:sp>
        <p:nvSpPr>
          <p:cNvPr id="6" name="TextBox 5">
            <a:extLst>
              <a:ext uri="{FF2B5EF4-FFF2-40B4-BE49-F238E27FC236}">
                <a16:creationId xmlns:a16="http://schemas.microsoft.com/office/drawing/2014/main" id="{E88C1040-ACE6-47F3-8739-9F456FADC828}"/>
              </a:ext>
            </a:extLst>
          </p:cNvPr>
          <p:cNvSpPr txBox="1"/>
          <p:nvPr/>
        </p:nvSpPr>
        <p:spPr>
          <a:xfrm>
            <a:off x="635430" y="1373789"/>
            <a:ext cx="2263761" cy="307777"/>
          </a:xfrm>
          <a:prstGeom prst="rect">
            <a:avLst/>
          </a:prstGeom>
          <a:noFill/>
        </p:spPr>
        <p:txBody>
          <a:bodyPr wrap="none" rtlCol="0">
            <a:spAutoFit/>
          </a:bodyPr>
          <a:lstStyle/>
          <a:p>
            <a:r>
              <a:rPr lang="en-AU" dirty="0"/>
              <a:t>One item in that dataset…</a:t>
            </a:r>
          </a:p>
        </p:txBody>
      </p:sp>
      <p:sp>
        <p:nvSpPr>
          <p:cNvPr id="7" name="TextBox 6">
            <a:extLst>
              <a:ext uri="{FF2B5EF4-FFF2-40B4-BE49-F238E27FC236}">
                <a16:creationId xmlns:a16="http://schemas.microsoft.com/office/drawing/2014/main" id="{FB18CA24-CD8A-43AE-850C-005CBD112AA9}"/>
              </a:ext>
            </a:extLst>
          </p:cNvPr>
          <p:cNvSpPr txBox="1"/>
          <p:nvPr/>
        </p:nvSpPr>
        <p:spPr>
          <a:xfrm>
            <a:off x="116237" y="4490870"/>
            <a:ext cx="8823625" cy="1815882"/>
          </a:xfrm>
          <a:prstGeom prst="rect">
            <a:avLst/>
          </a:prstGeom>
          <a:solidFill>
            <a:schemeClr val="bg1"/>
          </a:solidFill>
        </p:spPr>
        <p:txBody>
          <a:bodyPr wrap="square" rtlCol="0">
            <a:spAutoFit/>
          </a:bodyPr>
          <a:lstStyle/>
          <a:p>
            <a:r>
              <a:rPr lang="en-AU" dirty="0">
                <a:latin typeface="Courier"/>
              </a:rPr>
              <a:t>&lt;http://test.linked.data.gov.au/org/O-000928&gt; a </a:t>
            </a:r>
            <a:r>
              <a:rPr lang="en-AU" dirty="0" err="1">
                <a:latin typeface="Courier"/>
              </a:rPr>
              <a:t>org:Organization</a:t>
            </a:r>
            <a:r>
              <a:rPr lang="en-AU" dirty="0">
                <a:latin typeface="Courier"/>
              </a:rPr>
              <a:t> ;</a:t>
            </a:r>
          </a:p>
          <a:p>
            <a:r>
              <a:rPr lang="en-AU" dirty="0">
                <a:latin typeface="Courier"/>
              </a:rPr>
              <a:t>    </a:t>
            </a:r>
            <a:r>
              <a:rPr lang="en-AU" dirty="0" err="1">
                <a:latin typeface="Courier"/>
              </a:rPr>
              <a:t>rdfs:label</a:t>
            </a:r>
            <a:r>
              <a:rPr lang="en-AU" dirty="0">
                <a:latin typeface="Courier"/>
              </a:rPr>
              <a:t> "Australian Bureau of Statistics" ;</a:t>
            </a:r>
          </a:p>
          <a:p>
            <a:r>
              <a:rPr lang="en-AU" dirty="0">
                <a:latin typeface="Courier"/>
              </a:rPr>
              <a:t>    </a:t>
            </a:r>
            <a:r>
              <a:rPr lang="en-AU" dirty="0" err="1">
                <a:latin typeface="Courier"/>
              </a:rPr>
              <a:t>auorg:averageStaffingLevel</a:t>
            </a:r>
            <a:r>
              <a:rPr lang="en-AU" dirty="0">
                <a:latin typeface="Courier"/>
              </a:rPr>
              <a:t> 2387 ;</a:t>
            </a:r>
          </a:p>
          <a:p>
            <a:r>
              <a:rPr lang="en-AU" dirty="0">
                <a:latin typeface="Courier"/>
              </a:rPr>
              <a:t>    </a:t>
            </a:r>
            <a:r>
              <a:rPr lang="en-AU" dirty="0" err="1">
                <a:latin typeface="Courier"/>
              </a:rPr>
              <a:t>auorg:budgetAppropriations</a:t>
            </a:r>
            <a:r>
              <a:rPr lang="en-AU" dirty="0">
                <a:latin typeface="Courier"/>
              </a:rPr>
              <a:t> "368919000"^^</a:t>
            </a:r>
            <a:r>
              <a:rPr lang="en-AU" dirty="0" err="1">
                <a:latin typeface="Courier"/>
              </a:rPr>
              <a:t>auorg:AustralianDollars</a:t>
            </a:r>
            <a:r>
              <a:rPr lang="en-AU" dirty="0">
                <a:latin typeface="Courier"/>
              </a:rPr>
              <a:t> ;</a:t>
            </a:r>
          </a:p>
          <a:p>
            <a:r>
              <a:rPr lang="en-AU" dirty="0">
                <a:latin typeface="Courier"/>
              </a:rPr>
              <a:t>    </a:t>
            </a:r>
            <a:r>
              <a:rPr lang="en-AU" dirty="0" err="1">
                <a:latin typeface="Courier"/>
              </a:rPr>
              <a:t>auorg:portfolio</a:t>
            </a:r>
            <a:r>
              <a:rPr lang="en-AU" dirty="0">
                <a:latin typeface="Courier"/>
              </a:rPr>
              <a:t> &lt;http://test.linked.data.gov.au/portfolio/78921&gt; ;</a:t>
            </a:r>
          </a:p>
          <a:p>
            <a:r>
              <a:rPr lang="en-AU" dirty="0">
                <a:latin typeface="Courier"/>
              </a:rPr>
              <a:t>    </a:t>
            </a:r>
            <a:r>
              <a:rPr lang="en-AU" dirty="0" err="1">
                <a:latin typeface="Courier"/>
              </a:rPr>
              <a:t>dct:created</a:t>
            </a:r>
            <a:r>
              <a:rPr lang="en-AU" dirty="0">
                <a:latin typeface="Courier"/>
              </a:rPr>
              <a:t> "1977-02-22"^^</a:t>
            </a:r>
            <a:r>
              <a:rPr lang="en-AU" dirty="0" err="1">
                <a:latin typeface="Courier"/>
              </a:rPr>
              <a:t>xsd:date</a:t>
            </a:r>
            <a:r>
              <a:rPr lang="en-AU" dirty="0">
                <a:latin typeface="Courier"/>
              </a:rPr>
              <a:t> ;</a:t>
            </a:r>
          </a:p>
          <a:p>
            <a:r>
              <a:rPr lang="en-AU" dirty="0">
                <a:latin typeface="Courier"/>
              </a:rPr>
              <a:t>    </a:t>
            </a:r>
            <a:r>
              <a:rPr lang="en-AU" dirty="0" err="1">
                <a:latin typeface="Courier"/>
              </a:rPr>
              <a:t>dct:description</a:t>
            </a:r>
            <a:r>
              <a:rPr lang="en-AU" dirty="0">
                <a:latin typeface="Courier"/>
              </a:rPr>
              <a:t> "The ABS is..." ;</a:t>
            </a:r>
          </a:p>
          <a:p>
            <a:r>
              <a:rPr lang="en-AU" dirty="0">
                <a:latin typeface="Courier"/>
              </a:rPr>
              <a:t>    ns2:hasStreetAddress &lt;http://gnafld.net/address/GAACT714857871&gt; ;</a:t>
            </a:r>
          </a:p>
        </p:txBody>
      </p:sp>
      <p:cxnSp>
        <p:nvCxnSpPr>
          <p:cNvPr id="4" name="Connector: Elbow 3">
            <a:extLst>
              <a:ext uri="{FF2B5EF4-FFF2-40B4-BE49-F238E27FC236}">
                <a16:creationId xmlns:a16="http://schemas.microsoft.com/office/drawing/2014/main" id="{A484C427-56D6-459B-88AE-33595426816B}"/>
              </a:ext>
            </a:extLst>
          </p:cNvPr>
          <p:cNvCxnSpPr>
            <a:endCxn id="7" idx="0"/>
          </p:cNvCxnSpPr>
          <p:nvPr/>
        </p:nvCxnSpPr>
        <p:spPr>
          <a:xfrm>
            <a:off x="2603715" y="4238786"/>
            <a:ext cx="1924335" cy="252084"/>
          </a:xfrm>
          <a:prstGeom prst="bentConnector2">
            <a:avLst/>
          </a:prstGeom>
          <a:ln w="28575">
            <a:solidFill>
              <a:srgbClr val="85190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82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8A54-9301-4285-9A48-6BAA96A4D832}"/>
              </a:ext>
            </a:extLst>
          </p:cNvPr>
          <p:cNvSpPr>
            <a:spLocks noGrp="1"/>
          </p:cNvSpPr>
          <p:nvPr>
            <p:ph type="title"/>
          </p:nvPr>
        </p:nvSpPr>
        <p:spPr/>
        <p:txBody>
          <a:bodyPr/>
          <a:lstStyle/>
          <a:p>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Defining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inked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ata</a:t>
            </a:r>
          </a:p>
        </p:txBody>
      </p:sp>
      <p:pic>
        <p:nvPicPr>
          <p:cNvPr id="5" name="Picture 4">
            <a:extLst>
              <a:ext uri="{FF2B5EF4-FFF2-40B4-BE49-F238E27FC236}">
                <a16:creationId xmlns:a16="http://schemas.microsoft.com/office/drawing/2014/main" id="{38B340C3-638B-4E32-ABE0-88DB74FA7F93}"/>
              </a:ext>
            </a:extLst>
          </p:cNvPr>
          <p:cNvPicPr>
            <a:picLocks noChangeAspect="1"/>
          </p:cNvPicPr>
          <p:nvPr/>
        </p:nvPicPr>
        <p:blipFill rotWithShape="1">
          <a:blip r:embed="rId2"/>
          <a:srcRect b="18167"/>
          <a:stretch/>
        </p:blipFill>
        <p:spPr>
          <a:xfrm>
            <a:off x="635430" y="1698708"/>
            <a:ext cx="7200900" cy="3702451"/>
          </a:xfrm>
          <a:prstGeom prst="rect">
            <a:avLst/>
          </a:prstGeom>
        </p:spPr>
      </p:pic>
      <p:sp>
        <p:nvSpPr>
          <p:cNvPr id="6" name="TextBox 5">
            <a:extLst>
              <a:ext uri="{FF2B5EF4-FFF2-40B4-BE49-F238E27FC236}">
                <a16:creationId xmlns:a16="http://schemas.microsoft.com/office/drawing/2014/main" id="{E88C1040-ACE6-47F3-8739-9F456FADC828}"/>
              </a:ext>
            </a:extLst>
          </p:cNvPr>
          <p:cNvSpPr txBox="1"/>
          <p:nvPr/>
        </p:nvSpPr>
        <p:spPr>
          <a:xfrm>
            <a:off x="635430" y="1373789"/>
            <a:ext cx="2263761" cy="307777"/>
          </a:xfrm>
          <a:prstGeom prst="rect">
            <a:avLst/>
          </a:prstGeom>
          <a:noFill/>
        </p:spPr>
        <p:txBody>
          <a:bodyPr wrap="none" rtlCol="0">
            <a:spAutoFit/>
          </a:bodyPr>
          <a:lstStyle/>
          <a:p>
            <a:r>
              <a:rPr lang="en-AU" dirty="0"/>
              <a:t>One item in that dataset…</a:t>
            </a:r>
          </a:p>
        </p:txBody>
      </p:sp>
      <p:sp>
        <p:nvSpPr>
          <p:cNvPr id="7" name="TextBox 6">
            <a:extLst>
              <a:ext uri="{FF2B5EF4-FFF2-40B4-BE49-F238E27FC236}">
                <a16:creationId xmlns:a16="http://schemas.microsoft.com/office/drawing/2014/main" id="{FB18CA24-CD8A-43AE-850C-005CBD112AA9}"/>
              </a:ext>
            </a:extLst>
          </p:cNvPr>
          <p:cNvSpPr txBox="1"/>
          <p:nvPr/>
        </p:nvSpPr>
        <p:spPr>
          <a:xfrm>
            <a:off x="116237" y="4490870"/>
            <a:ext cx="8823625" cy="1815882"/>
          </a:xfrm>
          <a:prstGeom prst="rect">
            <a:avLst/>
          </a:prstGeom>
          <a:solidFill>
            <a:schemeClr val="bg1"/>
          </a:solidFill>
        </p:spPr>
        <p:txBody>
          <a:bodyPr wrap="square" rtlCol="0">
            <a:spAutoFit/>
          </a:bodyPr>
          <a:lstStyle/>
          <a:p>
            <a:r>
              <a:rPr lang="en-AU" dirty="0">
                <a:latin typeface="Courier"/>
              </a:rPr>
              <a:t>&lt;http://test.linked.data.gov.au/org/O-000928&gt; a </a:t>
            </a:r>
            <a:r>
              <a:rPr lang="en-AU" dirty="0" err="1">
                <a:latin typeface="Courier"/>
              </a:rPr>
              <a:t>org:Organization</a:t>
            </a:r>
            <a:r>
              <a:rPr lang="en-AU" dirty="0">
                <a:latin typeface="Courier"/>
              </a:rPr>
              <a:t> ;</a:t>
            </a:r>
          </a:p>
          <a:p>
            <a:r>
              <a:rPr lang="en-AU" dirty="0">
                <a:latin typeface="Courier"/>
              </a:rPr>
              <a:t>    </a:t>
            </a:r>
            <a:r>
              <a:rPr lang="en-AU" dirty="0" err="1">
                <a:latin typeface="Courier"/>
              </a:rPr>
              <a:t>rdfs:label</a:t>
            </a:r>
            <a:r>
              <a:rPr lang="en-AU" dirty="0">
                <a:latin typeface="Courier"/>
              </a:rPr>
              <a:t> "Australian Bureau of Statistics" ;</a:t>
            </a:r>
          </a:p>
          <a:p>
            <a:r>
              <a:rPr lang="en-AU" dirty="0">
                <a:latin typeface="Courier"/>
              </a:rPr>
              <a:t>    </a:t>
            </a:r>
            <a:r>
              <a:rPr lang="en-AU" dirty="0" err="1">
                <a:latin typeface="Courier"/>
              </a:rPr>
              <a:t>auorg:averageStaffingLevel</a:t>
            </a:r>
            <a:r>
              <a:rPr lang="en-AU" dirty="0">
                <a:latin typeface="Courier"/>
              </a:rPr>
              <a:t> 2387 ;</a:t>
            </a:r>
          </a:p>
          <a:p>
            <a:r>
              <a:rPr lang="en-AU" dirty="0">
                <a:latin typeface="Courier"/>
              </a:rPr>
              <a:t>    </a:t>
            </a:r>
            <a:r>
              <a:rPr lang="en-AU" dirty="0" err="1">
                <a:latin typeface="Courier"/>
              </a:rPr>
              <a:t>auorg:budgetAppropriations</a:t>
            </a:r>
            <a:r>
              <a:rPr lang="en-AU" dirty="0">
                <a:latin typeface="Courier"/>
              </a:rPr>
              <a:t> "368919000"^^</a:t>
            </a:r>
            <a:r>
              <a:rPr lang="en-AU" dirty="0" err="1">
                <a:latin typeface="Courier"/>
              </a:rPr>
              <a:t>auorg:AustralianDollars</a:t>
            </a:r>
            <a:r>
              <a:rPr lang="en-AU" dirty="0">
                <a:latin typeface="Courier"/>
              </a:rPr>
              <a:t> ;</a:t>
            </a:r>
          </a:p>
          <a:p>
            <a:r>
              <a:rPr lang="en-AU" dirty="0">
                <a:latin typeface="Courier"/>
              </a:rPr>
              <a:t>    </a:t>
            </a:r>
            <a:r>
              <a:rPr lang="en-AU" dirty="0" err="1">
                <a:latin typeface="Courier"/>
              </a:rPr>
              <a:t>auorg:portfolio</a:t>
            </a:r>
            <a:r>
              <a:rPr lang="en-AU" dirty="0">
                <a:latin typeface="Courier"/>
              </a:rPr>
              <a:t> &lt;http://test.linked.data.gov.au/portfolio/78921&gt; ;</a:t>
            </a:r>
          </a:p>
          <a:p>
            <a:r>
              <a:rPr lang="en-AU" dirty="0">
                <a:latin typeface="Courier"/>
              </a:rPr>
              <a:t>    </a:t>
            </a:r>
            <a:r>
              <a:rPr lang="en-AU" dirty="0" err="1">
                <a:latin typeface="Courier"/>
              </a:rPr>
              <a:t>dct:created</a:t>
            </a:r>
            <a:r>
              <a:rPr lang="en-AU" dirty="0">
                <a:latin typeface="Courier"/>
              </a:rPr>
              <a:t> "1977-02-22"^^</a:t>
            </a:r>
            <a:r>
              <a:rPr lang="en-AU" dirty="0" err="1">
                <a:latin typeface="Courier"/>
              </a:rPr>
              <a:t>xsd:date</a:t>
            </a:r>
            <a:r>
              <a:rPr lang="en-AU" dirty="0">
                <a:latin typeface="Courier"/>
              </a:rPr>
              <a:t> ;</a:t>
            </a:r>
          </a:p>
          <a:p>
            <a:r>
              <a:rPr lang="en-AU" dirty="0">
                <a:latin typeface="Courier"/>
              </a:rPr>
              <a:t>    </a:t>
            </a:r>
            <a:r>
              <a:rPr lang="en-AU" dirty="0" err="1">
                <a:latin typeface="Courier"/>
              </a:rPr>
              <a:t>dct:description</a:t>
            </a:r>
            <a:r>
              <a:rPr lang="en-AU" dirty="0">
                <a:latin typeface="Courier"/>
              </a:rPr>
              <a:t> "The ABS is..." ;</a:t>
            </a:r>
          </a:p>
          <a:p>
            <a:r>
              <a:rPr lang="en-AU" b="1" dirty="0">
                <a:latin typeface="Courier"/>
              </a:rPr>
              <a:t>    ns2:hasStreetAddress &lt;http://gnafld.net/address/GAACT714857871&gt; ;</a:t>
            </a:r>
          </a:p>
        </p:txBody>
      </p:sp>
      <p:cxnSp>
        <p:nvCxnSpPr>
          <p:cNvPr id="4" name="Connector: Elbow 3">
            <a:extLst>
              <a:ext uri="{FF2B5EF4-FFF2-40B4-BE49-F238E27FC236}">
                <a16:creationId xmlns:a16="http://schemas.microsoft.com/office/drawing/2014/main" id="{A484C427-56D6-459B-88AE-33595426816B}"/>
              </a:ext>
            </a:extLst>
          </p:cNvPr>
          <p:cNvCxnSpPr>
            <a:endCxn id="7" idx="0"/>
          </p:cNvCxnSpPr>
          <p:nvPr/>
        </p:nvCxnSpPr>
        <p:spPr>
          <a:xfrm>
            <a:off x="2603715" y="4238786"/>
            <a:ext cx="1924335" cy="252084"/>
          </a:xfrm>
          <a:prstGeom prst="bentConnector2">
            <a:avLst/>
          </a:prstGeom>
          <a:ln w="28575">
            <a:solidFill>
              <a:srgbClr val="85190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30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8A54-9301-4285-9A48-6BAA96A4D832}"/>
              </a:ext>
            </a:extLst>
          </p:cNvPr>
          <p:cNvSpPr>
            <a:spLocks noGrp="1"/>
          </p:cNvSpPr>
          <p:nvPr>
            <p:ph type="title"/>
          </p:nvPr>
        </p:nvSpPr>
        <p:spPr/>
        <p:txBody>
          <a:bodyPr/>
          <a:lstStyle/>
          <a:p>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Defining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inked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ata</a:t>
            </a:r>
          </a:p>
        </p:txBody>
      </p:sp>
      <p:sp>
        <p:nvSpPr>
          <p:cNvPr id="6" name="TextBox 5">
            <a:extLst>
              <a:ext uri="{FF2B5EF4-FFF2-40B4-BE49-F238E27FC236}">
                <a16:creationId xmlns:a16="http://schemas.microsoft.com/office/drawing/2014/main" id="{E88C1040-ACE6-47F3-8739-9F456FADC828}"/>
              </a:ext>
            </a:extLst>
          </p:cNvPr>
          <p:cNvSpPr txBox="1"/>
          <p:nvPr/>
        </p:nvSpPr>
        <p:spPr>
          <a:xfrm>
            <a:off x="635430" y="1373789"/>
            <a:ext cx="1787669" cy="307777"/>
          </a:xfrm>
          <a:prstGeom prst="rect">
            <a:avLst/>
          </a:prstGeom>
          <a:noFill/>
        </p:spPr>
        <p:txBody>
          <a:bodyPr wrap="none" rtlCol="0">
            <a:spAutoFit/>
          </a:bodyPr>
          <a:lstStyle/>
          <a:p>
            <a:r>
              <a:rPr lang="en-AU" dirty="0"/>
              <a:t>Following that link…</a:t>
            </a:r>
          </a:p>
        </p:txBody>
      </p:sp>
      <p:sp>
        <p:nvSpPr>
          <p:cNvPr id="7" name="TextBox 6">
            <a:extLst>
              <a:ext uri="{FF2B5EF4-FFF2-40B4-BE49-F238E27FC236}">
                <a16:creationId xmlns:a16="http://schemas.microsoft.com/office/drawing/2014/main" id="{FB18CA24-CD8A-43AE-850C-005CBD112AA9}"/>
              </a:ext>
            </a:extLst>
          </p:cNvPr>
          <p:cNvSpPr txBox="1"/>
          <p:nvPr/>
        </p:nvSpPr>
        <p:spPr>
          <a:xfrm>
            <a:off x="160187" y="1681566"/>
            <a:ext cx="8823625" cy="1815882"/>
          </a:xfrm>
          <a:prstGeom prst="rect">
            <a:avLst/>
          </a:prstGeom>
          <a:solidFill>
            <a:schemeClr val="bg1"/>
          </a:solidFill>
        </p:spPr>
        <p:txBody>
          <a:bodyPr wrap="square" rtlCol="0">
            <a:spAutoFit/>
          </a:bodyPr>
          <a:lstStyle/>
          <a:p>
            <a:r>
              <a:rPr lang="en-AU" dirty="0">
                <a:latin typeface="Courier"/>
              </a:rPr>
              <a:t>&lt;http://test.linked.data.gov.au/org/O-000928&gt; a </a:t>
            </a:r>
            <a:r>
              <a:rPr lang="en-AU" dirty="0" err="1">
                <a:latin typeface="Courier"/>
              </a:rPr>
              <a:t>org:Organization</a:t>
            </a:r>
            <a:r>
              <a:rPr lang="en-AU" dirty="0">
                <a:latin typeface="Courier"/>
              </a:rPr>
              <a:t> ;</a:t>
            </a:r>
          </a:p>
          <a:p>
            <a:r>
              <a:rPr lang="en-AU" dirty="0">
                <a:latin typeface="Courier"/>
              </a:rPr>
              <a:t>    </a:t>
            </a:r>
            <a:r>
              <a:rPr lang="en-AU" dirty="0" err="1">
                <a:latin typeface="Courier"/>
              </a:rPr>
              <a:t>rdfs:label</a:t>
            </a:r>
            <a:r>
              <a:rPr lang="en-AU" dirty="0">
                <a:latin typeface="Courier"/>
              </a:rPr>
              <a:t> "Australian Bureau of Statistics" ;</a:t>
            </a:r>
          </a:p>
          <a:p>
            <a:r>
              <a:rPr lang="en-AU" dirty="0">
                <a:latin typeface="Courier"/>
              </a:rPr>
              <a:t>    </a:t>
            </a:r>
            <a:r>
              <a:rPr lang="en-AU" dirty="0" err="1">
                <a:latin typeface="Courier"/>
              </a:rPr>
              <a:t>auorg:averageStaffingLevel</a:t>
            </a:r>
            <a:r>
              <a:rPr lang="en-AU" dirty="0">
                <a:latin typeface="Courier"/>
              </a:rPr>
              <a:t> 2387 ;</a:t>
            </a:r>
          </a:p>
          <a:p>
            <a:r>
              <a:rPr lang="en-AU" dirty="0">
                <a:latin typeface="Courier"/>
              </a:rPr>
              <a:t>    </a:t>
            </a:r>
            <a:r>
              <a:rPr lang="en-AU" dirty="0" err="1">
                <a:latin typeface="Courier"/>
              </a:rPr>
              <a:t>auorg:budgetAppropriations</a:t>
            </a:r>
            <a:r>
              <a:rPr lang="en-AU" dirty="0">
                <a:latin typeface="Courier"/>
              </a:rPr>
              <a:t> "368919000"^^</a:t>
            </a:r>
            <a:r>
              <a:rPr lang="en-AU" dirty="0" err="1">
                <a:latin typeface="Courier"/>
              </a:rPr>
              <a:t>auorg:AustralianDollars</a:t>
            </a:r>
            <a:r>
              <a:rPr lang="en-AU" dirty="0">
                <a:latin typeface="Courier"/>
              </a:rPr>
              <a:t> ;</a:t>
            </a:r>
          </a:p>
          <a:p>
            <a:r>
              <a:rPr lang="en-AU" dirty="0">
                <a:latin typeface="Courier"/>
              </a:rPr>
              <a:t>    </a:t>
            </a:r>
            <a:r>
              <a:rPr lang="en-AU" dirty="0" err="1">
                <a:latin typeface="Courier"/>
              </a:rPr>
              <a:t>auorg:portfolio</a:t>
            </a:r>
            <a:r>
              <a:rPr lang="en-AU" dirty="0">
                <a:latin typeface="Courier"/>
              </a:rPr>
              <a:t> &lt;http://test.linked.data.gov.au/portfolio/78921&gt; ;</a:t>
            </a:r>
          </a:p>
          <a:p>
            <a:r>
              <a:rPr lang="en-AU" dirty="0">
                <a:latin typeface="Courier"/>
              </a:rPr>
              <a:t>    </a:t>
            </a:r>
            <a:r>
              <a:rPr lang="en-AU" dirty="0" err="1">
                <a:latin typeface="Courier"/>
              </a:rPr>
              <a:t>dct:created</a:t>
            </a:r>
            <a:r>
              <a:rPr lang="en-AU" dirty="0">
                <a:latin typeface="Courier"/>
              </a:rPr>
              <a:t> "1977-02-22"^^</a:t>
            </a:r>
            <a:r>
              <a:rPr lang="en-AU" dirty="0" err="1">
                <a:latin typeface="Courier"/>
              </a:rPr>
              <a:t>xsd:date</a:t>
            </a:r>
            <a:r>
              <a:rPr lang="en-AU" dirty="0">
                <a:latin typeface="Courier"/>
              </a:rPr>
              <a:t> ;</a:t>
            </a:r>
          </a:p>
          <a:p>
            <a:r>
              <a:rPr lang="en-AU" dirty="0">
                <a:latin typeface="Courier"/>
              </a:rPr>
              <a:t>    </a:t>
            </a:r>
            <a:r>
              <a:rPr lang="en-AU" dirty="0" err="1">
                <a:latin typeface="Courier"/>
              </a:rPr>
              <a:t>dct:description</a:t>
            </a:r>
            <a:r>
              <a:rPr lang="en-AU" dirty="0">
                <a:latin typeface="Courier"/>
              </a:rPr>
              <a:t> "The ABS is..." ;</a:t>
            </a:r>
          </a:p>
          <a:p>
            <a:r>
              <a:rPr lang="en-AU" b="1" dirty="0">
                <a:latin typeface="Courier"/>
              </a:rPr>
              <a:t>    ns2:hasStreetAddress &lt;http://gnafld.net/address/GAACT714857871&gt; ;</a:t>
            </a:r>
          </a:p>
        </p:txBody>
      </p:sp>
      <p:pic>
        <p:nvPicPr>
          <p:cNvPr id="3" name="Picture 2">
            <a:extLst>
              <a:ext uri="{FF2B5EF4-FFF2-40B4-BE49-F238E27FC236}">
                <a16:creationId xmlns:a16="http://schemas.microsoft.com/office/drawing/2014/main" id="{6927475A-4239-42F3-BDEE-B780EC5EDCB2}"/>
              </a:ext>
            </a:extLst>
          </p:cNvPr>
          <p:cNvPicPr>
            <a:picLocks noChangeAspect="1"/>
          </p:cNvPicPr>
          <p:nvPr/>
        </p:nvPicPr>
        <p:blipFill rotWithShape="1">
          <a:blip r:embed="rId2"/>
          <a:srcRect b="42699"/>
          <a:stretch/>
        </p:blipFill>
        <p:spPr>
          <a:xfrm>
            <a:off x="1035221" y="3761376"/>
            <a:ext cx="7073555" cy="3096624"/>
          </a:xfrm>
          <a:prstGeom prst="rect">
            <a:avLst/>
          </a:prstGeom>
        </p:spPr>
      </p:pic>
      <p:cxnSp>
        <p:nvCxnSpPr>
          <p:cNvPr id="8" name="Connector: Elbow 7">
            <a:extLst>
              <a:ext uri="{FF2B5EF4-FFF2-40B4-BE49-F238E27FC236}">
                <a16:creationId xmlns:a16="http://schemas.microsoft.com/office/drawing/2014/main" id="{5F13696B-53A9-423A-AB01-4AEDF68194F8}"/>
              </a:ext>
            </a:extLst>
          </p:cNvPr>
          <p:cNvCxnSpPr>
            <a:cxnSpLocks/>
            <a:stCxn id="7" idx="2"/>
            <a:endCxn id="3" idx="0"/>
          </p:cNvCxnSpPr>
          <p:nvPr/>
        </p:nvCxnSpPr>
        <p:spPr>
          <a:xfrm rot="5400000">
            <a:off x="4440036" y="3629412"/>
            <a:ext cx="263928" cy="1"/>
          </a:xfrm>
          <a:prstGeom prst="bentConnector3">
            <a:avLst>
              <a:gd name="adj1" fmla="val 50000"/>
            </a:avLst>
          </a:prstGeom>
          <a:ln w="28575">
            <a:solidFill>
              <a:srgbClr val="85190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8A54-9301-4285-9A48-6BAA96A4D832}"/>
              </a:ext>
            </a:extLst>
          </p:cNvPr>
          <p:cNvSpPr>
            <a:spLocks noGrp="1"/>
          </p:cNvSpPr>
          <p:nvPr>
            <p:ph type="title"/>
          </p:nvPr>
        </p:nvSpPr>
        <p:spPr/>
        <p:txBody>
          <a:bodyPr/>
          <a:lstStyle/>
          <a:p>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Defining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L</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inked </a:t>
            </a:r>
            <a:r>
              <a:rPr lang="en-AU" sz="3200" u="sng"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D</a:t>
            </a:r>
            <a:r>
              <a:rPr lang="en-AU" sz="3200" dirty="0">
                <a:solidFill>
                  <a:srgbClr val="851902"/>
                </a:solidFill>
                <a:latin typeface="Arial Unicode MS" panose="020B0604020202020204" pitchFamily="34" charset="-128"/>
                <a:ea typeface="Arial Unicode MS" panose="020B0604020202020204" pitchFamily="34" charset="-128"/>
                <a:cs typeface="Arial Unicode MS" panose="020B0604020202020204" pitchFamily="34" charset="-128"/>
              </a:rPr>
              <a:t>ata</a:t>
            </a:r>
          </a:p>
        </p:txBody>
      </p:sp>
      <p:pic>
        <p:nvPicPr>
          <p:cNvPr id="9" name="Picture 8">
            <a:extLst>
              <a:ext uri="{FF2B5EF4-FFF2-40B4-BE49-F238E27FC236}">
                <a16:creationId xmlns:a16="http://schemas.microsoft.com/office/drawing/2014/main" id="{512B0F9B-8D1F-470C-A32D-FA369085EF29}"/>
              </a:ext>
            </a:extLst>
          </p:cNvPr>
          <p:cNvPicPr>
            <a:picLocks noChangeAspect="1"/>
          </p:cNvPicPr>
          <p:nvPr/>
        </p:nvPicPr>
        <p:blipFill rotWithShape="1">
          <a:blip r:embed="rId2"/>
          <a:srcRect t="-1" b="-382"/>
          <a:stretch/>
        </p:blipFill>
        <p:spPr>
          <a:xfrm>
            <a:off x="267600" y="1792905"/>
            <a:ext cx="4304400" cy="3301138"/>
          </a:xfrm>
          <a:prstGeom prst="rect">
            <a:avLst/>
          </a:prstGeom>
        </p:spPr>
      </p:pic>
      <p:sp>
        <p:nvSpPr>
          <p:cNvPr id="10" name="TextBox 9">
            <a:extLst>
              <a:ext uri="{FF2B5EF4-FFF2-40B4-BE49-F238E27FC236}">
                <a16:creationId xmlns:a16="http://schemas.microsoft.com/office/drawing/2014/main" id="{3CEDA60F-EF33-46EA-AAD3-8E171A9F3349}"/>
              </a:ext>
            </a:extLst>
          </p:cNvPr>
          <p:cNvSpPr txBox="1"/>
          <p:nvPr/>
        </p:nvSpPr>
        <p:spPr>
          <a:xfrm>
            <a:off x="635430" y="1373789"/>
            <a:ext cx="3515706" cy="307777"/>
          </a:xfrm>
          <a:prstGeom prst="rect">
            <a:avLst/>
          </a:prstGeom>
          <a:noFill/>
        </p:spPr>
        <p:txBody>
          <a:bodyPr wrap="none" rtlCol="0">
            <a:spAutoFit/>
          </a:bodyPr>
          <a:lstStyle/>
          <a:p>
            <a:r>
              <a:rPr lang="en-AU" dirty="0"/>
              <a:t>And the result in machine-readable form…</a:t>
            </a:r>
          </a:p>
        </p:txBody>
      </p:sp>
      <p:sp>
        <p:nvSpPr>
          <p:cNvPr id="11" name="TextBox 10">
            <a:extLst>
              <a:ext uri="{FF2B5EF4-FFF2-40B4-BE49-F238E27FC236}">
                <a16:creationId xmlns:a16="http://schemas.microsoft.com/office/drawing/2014/main" id="{41808DB0-B058-4F8C-BA7D-1AC606061F1F}"/>
              </a:ext>
            </a:extLst>
          </p:cNvPr>
          <p:cNvSpPr txBox="1"/>
          <p:nvPr/>
        </p:nvSpPr>
        <p:spPr>
          <a:xfrm>
            <a:off x="1415551" y="3707402"/>
            <a:ext cx="7658707" cy="3108543"/>
          </a:xfrm>
          <a:prstGeom prst="rect">
            <a:avLst/>
          </a:prstGeom>
          <a:solidFill>
            <a:schemeClr val="bg1"/>
          </a:solidFill>
        </p:spPr>
        <p:txBody>
          <a:bodyPr wrap="square" rtlCol="0">
            <a:spAutoFit/>
          </a:bodyPr>
          <a:lstStyle/>
          <a:p>
            <a:r>
              <a:rPr lang="en-AU" dirty="0">
                <a:latin typeface="Courier"/>
              </a:rPr>
              <a:t>&lt;http://gnafld.net/address/GAACT714857871&gt; a </a:t>
            </a:r>
            <a:r>
              <a:rPr lang="en-AU" dirty="0" err="1">
                <a:latin typeface="Courier"/>
              </a:rPr>
              <a:t>gnaf:Address</a:t>
            </a:r>
            <a:r>
              <a:rPr lang="en-AU" dirty="0">
                <a:latin typeface="Courier"/>
              </a:rPr>
              <a:t> ;</a:t>
            </a:r>
          </a:p>
          <a:p>
            <a:r>
              <a:rPr lang="en-AU" dirty="0">
                <a:latin typeface="Courier"/>
              </a:rPr>
              <a:t>    </a:t>
            </a:r>
            <a:r>
              <a:rPr lang="en-AU" dirty="0" err="1">
                <a:latin typeface="Courier"/>
              </a:rPr>
              <a:t>gnaf:hasBuildingName</a:t>
            </a:r>
            <a:r>
              <a:rPr lang="en-AU" dirty="0">
                <a:latin typeface="Courier"/>
              </a:rPr>
              <a:t> "Cameron Offices"^^</a:t>
            </a:r>
            <a:r>
              <a:rPr lang="en-AU" dirty="0" err="1">
                <a:latin typeface="Courier"/>
              </a:rPr>
              <a:t>xsd:string</a:t>
            </a:r>
            <a:r>
              <a:rPr lang="en-AU" dirty="0">
                <a:latin typeface="Courier"/>
              </a:rPr>
              <a:t> ;</a:t>
            </a:r>
          </a:p>
          <a:p>
            <a:r>
              <a:rPr lang="en-AU" dirty="0">
                <a:latin typeface="Courier"/>
              </a:rPr>
              <a:t>    </a:t>
            </a:r>
            <a:r>
              <a:rPr lang="en-AU" dirty="0" err="1">
                <a:latin typeface="Courier"/>
              </a:rPr>
              <a:t>gnaf:hasGnafConfidence</a:t>
            </a:r>
            <a:r>
              <a:rPr lang="en-AU" dirty="0">
                <a:latin typeface="Courier"/>
              </a:rPr>
              <a:t> &lt;</a:t>
            </a:r>
            <a:r>
              <a:rPr lang="en-AU" dirty="0" err="1">
                <a:latin typeface="Courier"/>
              </a:rPr>
              <a:t>gnaf</a:t>
            </a:r>
            <a:r>
              <a:rPr lang="en-AU" dirty="0">
                <a:latin typeface="Courier"/>
              </a:rPr>
              <a:t>/GnafConfidence_2&gt; ;</a:t>
            </a:r>
          </a:p>
          <a:p>
            <a:r>
              <a:rPr lang="en-AU" dirty="0">
                <a:latin typeface="Courier"/>
              </a:rPr>
              <a:t>    </a:t>
            </a:r>
            <a:r>
              <a:rPr lang="en-AU" b="1" dirty="0" err="1">
                <a:latin typeface="Courier"/>
              </a:rPr>
              <a:t>gnaf:hasLocality</a:t>
            </a:r>
            <a:r>
              <a:rPr lang="en-AU" b="1" dirty="0">
                <a:latin typeface="Courier"/>
              </a:rPr>
              <a:t> &lt;http://gnafld.net/locality/ACT559&gt; ;</a:t>
            </a:r>
          </a:p>
          <a:p>
            <a:r>
              <a:rPr lang="en-AU" dirty="0">
                <a:latin typeface="Courier"/>
              </a:rPr>
              <a:t>    </a:t>
            </a:r>
            <a:r>
              <a:rPr lang="en-AU" dirty="0" err="1">
                <a:latin typeface="Courier"/>
              </a:rPr>
              <a:t>gnaf:hasNumber</a:t>
            </a:r>
            <a:r>
              <a:rPr lang="en-AU" dirty="0">
                <a:latin typeface="Courier"/>
              </a:rPr>
              <a:t> [ a </a:t>
            </a:r>
            <a:r>
              <a:rPr lang="en-AU" dirty="0" err="1">
                <a:latin typeface="Courier"/>
              </a:rPr>
              <a:t>gnaf:Number</a:t>
            </a:r>
            <a:r>
              <a:rPr lang="en-AU" dirty="0">
                <a:latin typeface="Courier"/>
              </a:rPr>
              <a:t> ;</a:t>
            </a:r>
          </a:p>
          <a:p>
            <a:r>
              <a:rPr lang="en-AU" dirty="0">
                <a:latin typeface="Courier"/>
              </a:rPr>
              <a:t>            </a:t>
            </a:r>
            <a:r>
              <a:rPr lang="en-AU" dirty="0" err="1">
                <a:latin typeface="Courier"/>
              </a:rPr>
              <a:t>gnaf:gnafType</a:t>
            </a:r>
            <a:r>
              <a:rPr lang="en-AU" dirty="0">
                <a:latin typeface="Courier"/>
              </a:rPr>
              <a:t> &lt;</a:t>
            </a:r>
            <a:r>
              <a:rPr lang="en-AU" dirty="0" err="1">
                <a:latin typeface="Courier"/>
              </a:rPr>
              <a:t>gnaf#FirstStreet</a:t>
            </a:r>
            <a:r>
              <a:rPr lang="en-AU" dirty="0">
                <a:latin typeface="Courier"/>
              </a:rPr>
              <a:t>&gt; ;</a:t>
            </a:r>
          </a:p>
          <a:p>
            <a:r>
              <a:rPr lang="en-AU" dirty="0">
                <a:latin typeface="Courier"/>
              </a:rPr>
              <a:t>            </a:t>
            </a:r>
            <a:r>
              <a:rPr lang="en-AU" dirty="0" err="1">
                <a:latin typeface="Courier"/>
              </a:rPr>
              <a:t>prov:value</a:t>
            </a:r>
            <a:r>
              <a:rPr lang="en-AU" dirty="0">
                <a:latin typeface="Courier"/>
              </a:rPr>
              <a:t> 45 ] ;</a:t>
            </a:r>
          </a:p>
          <a:p>
            <a:r>
              <a:rPr lang="en-AU" dirty="0">
                <a:latin typeface="Courier"/>
              </a:rPr>
              <a:t>    </a:t>
            </a:r>
            <a:r>
              <a:rPr lang="en-AU" dirty="0" err="1">
                <a:latin typeface="Courier"/>
              </a:rPr>
              <a:t>gnaf:hasPostcode</a:t>
            </a:r>
            <a:r>
              <a:rPr lang="en-AU" dirty="0">
                <a:latin typeface="Courier"/>
              </a:rPr>
              <a:t> 2617 ;</a:t>
            </a:r>
          </a:p>
          <a:p>
            <a:r>
              <a:rPr lang="en-AU" dirty="0">
                <a:latin typeface="Courier"/>
              </a:rPr>
              <a:t>    </a:t>
            </a:r>
            <a:r>
              <a:rPr lang="en-AU" dirty="0" err="1">
                <a:latin typeface="Courier"/>
              </a:rPr>
              <a:t>gnaf:hasState</a:t>
            </a:r>
            <a:r>
              <a:rPr lang="en-AU" dirty="0">
                <a:latin typeface="Courier"/>
              </a:rPr>
              <a:t> &lt;http://www.geonames.org/2177478&gt; ;</a:t>
            </a:r>
          </a:p>
          <a:p>
            <a:r>
              <a:rPr lang="en-AU" dirty="0">
                <a:latin typeface="Courier"/>
              </a:rPr>
              <a:t>    </a:t>
            </a:r>
            <a:r>
              <a:rPr lang="en-AU" b="1" dirty="0" err="1">
                <a:latin typeface="Courier"/>
              </a:rPr>
              <a:t>gnaf:hasStreet</a:t>
            </a:r>
            <a:r>
              <a:rPr lang="en-AU" b="1" dirty="0">
                <a:latin typeface="Courier"/>
              </a:rPr>
              <a:t> &lt;http://gnafld.net/streetLocality/ACT3134&gt; ;</a:t>
            </a:r>
          </a:p>
          <a:p>
            <a:r>
              <a:rPr lang="en-AU" dirty="0">
                <a:latin typeface="Courier"/>
              </a:rPr>
              <a:t>    </a:t>
            </a:r>
            <a:r>
              <a:rPr lang="en-AU" dirty="0" err="1">
                <a:latin typeface="Courier"/>
              </a:rPr>
              <a:t>geo:hasGeometry</a:t>
            </a:r>
            <a:r>
              <a:rPr lang="en-AU" dirty="0">
                <a:latin typeface="Courier"/>
              </a:rPr>
              <a:t> [ a </a:t>
            </a:r>
            <a:r>
              <a:rPr lang="en-AU" dirty="0" err="1">
                <a:latin typeface="Courier"/>
              </a:rPr>
              <a:t>gnaf:Geocode</a:t>
            </a:r>
            <a:r>
              <a:rPr lang="en-AU" dirty="0">
                <a:latin typeface="Courier"/>
              </a:rPr>
              <a:t> ;</a:t>
            </a:r>
          </a:p>
          <a:p>
            <a:r>
              <a:rPr lang="en-AU" dirty="0">
                <a:latin typeface="Courier"/>
              </a:rPr>
              <a:t>            </a:t>
            </a:r>
            <a:r>
              <a:rPr lang="en-AU" dirty="0" err="1">
                <a:latin typeface="Courier"/>
              </a:rPr>
              <a:t>rdfs:label</a:t>
            </a:r>
            <a:r>
              <a:rPr lang="en-AU" dirty="0">
                <a:latin typeface="Courier"/>
              </a:rPr>
              <a:t> "Frontage Centre Setback"^^</a:t>
            </a:r>
            <a:r>
              <a:rPr lang="en-AU" dirty="0" err="1">
                <a:latin typeface="Courier"/>
              </a:rPr>
              <a:t>xsd:string</a:t>
            </a:r>
            <a:r>
              <a:rPr lang="en-AU" dirty="0">
                <a:latin typeface="Courier"/>
              </a:rPr>
              <a:t> ;</a:t>
            </a:r>
          </a:p>
          <a:p>
            <a:r>
              <a:rPr lang="en-AU" dirty="0">
                <a:latin typeface="Courier"/>
              </a:rPr>
              <a:t>            </a:t>
            </a:r>
            <a:r>
              <a:rPr lang="en-AU" dirty="0" err="1">
                <a:latin typeface="Courier"/>
              </a:rPr>
              <a:t>gnaf:gnafType</a:t>
            </a:r>
            <a:r>
              <a:rPr lang="en-AU" dirty="0">
                <a:latin typeface="Courier"/>
              </a:rPr>
              <a:t> &lt;</a:t>
            </a:r>
            <a:r>
              <a:rPr lang="en-AU" dirty="0" err="1">
                <a:latin typeface="Courier"/>
              </a:rPr>
              <a:t>GeocodeTypes#FrontageCentreSetback</a:t>
            </a:r>
            <a:r>
              <a:rPr lang="en-AU" dirty="0">
                <a:latin typeface="Courier"/>
              </a:rPr>
              <a:t>&gt; ;</a:t>
            </a:r>
          </a:p>
          <a:p>
            <a:r>
              <a:rPr lang="en-AU" dirty="0">
                <a:latin typeface="Courier"/>
              </a:rPr>
              <a:t>            </a:t>
            </a:r>
            <a:r>
              <a:rPr lang="en-AU" b="1" dirty="0" err="1">
                <a:latin typeface="Courier"/>
              </a:rPr>
              <a:t>geo:asWKT</a:t>
            </a:r>
            <a:r>
              <a:rPr lang="en-AU" b="1" dirty="0">
                <a:latin typeface="Courier"/>
              </a:rPr>
              <a:t> "&lt;EPSG/4283&gt; POINT(149.06780059 -35.24060210)] .</a:t>
            </a:r>
          </a:p>
        </p:txBody>
      </p:sp>
      <p:cxnSp>
        <p:nvCxnSpPr>
          <p:cNvPr id="12" name="Connector: Elbow 11">
            <a:extLst>
              <a:ext uri="{FF2B5EF4-FFF2-40B4-BE49-F238E27FC236}">
                <a16:creationId xmlns:a16="http://schemas.microsoft.com/office/drawing/2014/main" id="{DD372517-AB65-4E28-B663-14139518DC87}"/>
              </a:ext>
            </a:extLst>
          </p:cNvPr>
          <p:cNvCxnSpPr>
            <a:cxnSpLocks/>
            <a:stCxn id="9" idx="3"/>
            <a:endCxn id="11" idx="0"/>
          </p:cNvCxnSpPr>
          <p:nvPr/>
        </p:nvCxnSpPr>
        <p:spPr>
          <a:xfrm>
            <a:off x="4572000" y="3443474"/>
            <a:ext cx="672905" cy="263928"/>
          </a:xfrm>
          <a:prstGeom prst="bentConnector2">
            <a:avLst/>
          </a:prstGeom>
          <a:ln w="28575">
            <a:solidFill>
              <a:srgbClr val="85190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87211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23C3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1129</Words>
  <Application>Microsoft Office PowerPoint</Application>
  <PresentationFormat>On-screen Show (4:3)</PresentationFormat>
  <Paragraphs>141</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Arial</vt:lpstr>
      <vt:lpstr>Avenir</vt:lpstr>
      <vt:lpstr>Calibri</vt:lpstr>
      <vt:lpstr>Courier</vt:lpstr>
      <vt:lpstr>Office Theme</vt:lpstr>
      <vt:lpstr>New methods of governing Linked Data</vt:lpstr>
      <vt:lpstr>Outline</vt:lpstr>
      <vt:lpstr>Defining Linked Data</vt:lpstr>
      <vt:lpstr>Defining Linked Data</vt:lpstr>
      <vt:lpstr>Defining Linked Data</vt:lpstr>
      <vt:lpstr>Defining Linked Data</vt:lpstr>
      <vt:lpstr>Defining Linked Data</vt:lpstr>
      <vt:lpstr>Defining Linked Data</vt:lpstr>
      <vt:lpstr>Defining Linked Data</vt:lpstr>
      <vt:lpstr>Australian Government Linked Data WG</vt:lpstr>
      <vt:lpstr>AGLDWG Web Presence</vt:lpstr>
      <vt:lpstr>Things the AGLDWG Does</vt:lpstr>
      <vt:lpstr>Linked Data catalogue</vt:lpstr>
      <vt:lpstr>Aust Govt Integrated Set of Ontologies (AGISO)</vt:lpstr>
      <vt:lpstr>AGISO cont.</vt:lpstr>
      <vt:lpstr>LD Data Integration in Earth Sciences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Government Linked Data Working Group (AGLDWG)</dc:title>
  <dc:creator>Car, Nicholas (L&amp;W, Dutton Park)</dc:creator>
  <cp:lastModifiedBy>Car, Nicholas (L&amp;W, Dutton Park)</cp:lastModifiedBy>
  <cp:revision>20</cp:revision>
  <dcterms:modified xsi:type="dcterms:W3CDTF">2018-07-19T07:31:18Z</dcterms:modified>
</cp:coreProperties>
</file>