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8" r:id="rId3"/>
    <p:sldId id="257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84" y="-2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5F00B8-3A80-4F77-88AC-7C7B8229C221}" type="datetimeFigureOut">
              <a:rPr lang="en-AU" smtClean="0"/>
              <a:t>21/03/2017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9E0707-A453-4BEE-B89C-DDF0E15D5B2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71731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9E0707-A453-4BEE-B89C-DDF0E15D5B2C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707418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9E0707-A453-4BEE-B89C-DDF0E15D5B2C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707418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9E0707-A453-4BEE-B89C-DDF0E15D5B2C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707418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9E0707-A453-4BEE-B89C-DDF0E15D5B2C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70741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63A7B-242D-44A3-93C5-BAFD0354D75A}" type="datetimeFigureOut">
              <a:rPr lang="en-AU" smtClean="0"/>
              <a:t>21/03/2017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2A2CF-66A5-4F1C-AA08-F0131AA5B99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53979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63A7B-242D-44A3-93C5-BAFD0354D75A}" type="datetimeFigureOut">
              <a:rPr lang="en-AU" smtClean="0"/>
              <a:t>21/03/2017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2A2CF-66A5-4F1C-AA08-F0131AA5B99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53924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63A7B-242D-44A3-93C5-BAFD0354D75A}" type="datetimeFigureOut">
              <a:rPr lang="en-AU" smtClean="0"/>
              <a:t>21/03/2017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2A2CF-66A5-4F1C-AA08-F0131AA5B99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39007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63A7B-242D-44A3-93C5-BAFD0354D75A}" type="datetimeFigureOut">
              <a:rPr lang="en-AU" smtClean="0"/>
              <a:t>21/03/2017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2A2CF-66A5-4F1C-AA08-F0131AA5B99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24432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63A7B-242D-44A3-93C5-BAFD0354D75A}" type="datetimeFigureOut">
              <a:rPr lang="en-AU" smtClean="0"/>
              <a:t>21/03/2017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2A2CF-66A5-4F1C-AA08-F0131AA5B99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01107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63A7B-242D-44A3-93C5-BAFD0354D75A}" type="datetimeFigureOut">
              <a:rPr lang="en-AU" smtClean="0"/>
              <a:t>21/03/2017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2A2CF-66A5-4F1C-AA08-F0131AA5B99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80022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63A7B-242D-44A3-93C5-BAFD0354D75A}" type="datetimeFigureOut">
              <a:rPr lang="en-AU" smtClean="0"/>
              <a:t>21/03/2017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2A2CF-66A5-4F1C-AA08-F0131AA5B99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81186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63A7B-242D-44A3-93C5-BAFD0354D75A}" type="datetimeFigureOut">
              <a:rPr lang="en-AU" smtClean="0"/>
              <a:t>21/03/2017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2A2CF-66A5-4F1C-AA08-F0131AA5B99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53089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63A7B-242D-44A3-93C5-BAFD0354D75A}" type="datetimeFigureOut">
              <a:rPr lang="en-AU" smtClean="0"/>
              <a:t>21/03/2017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2A2CF-66A5-4F1C-AA08-F0131AA5B99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55270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63A7B-242D-44A3-93C5-BAFD0354D75A}" type="datetimeFigureOut">
              <a:rPr lang="en-AU" smtClean="0"/>
              <a:t>21/03/2017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2A2CF-66A5-4F1C-AA08-F0131AA5B99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74375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63A7B-242D-44A3-93C5-BAFD0354D75A}" type="datetimeFigureOut">
              <a:rPr lang="en-AU" smtClean="0"/>
              <a:t>21/03/2017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2A2CF-66A5-4F1C-AA08-F0131AA5B99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42007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E63A7B-242D-44A3-93C5-BAFD0354D75A}" type="datetimeFigureOut">
              <a:rPr lang="en-AU" smtClean="0"/>
              <a:t>21/03/2017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22A2CF-66A5-4F1C-AA08-F0131AA5B99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08517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agldwg-all@lists.csiro.au" TargetMode="External"/><Relationship Id="rId5" Type="http://schemas.openxmlformats.org/officeDocument/2006/relationships/hyperlink" Target="http://linked.data.gov.au/" TargetMode="Externa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agldwg-all@lists.csiro.au" TargetMode="External"/><Relationship Id="rId5" Type="http://schemas.openxmlformats.org/officeDocument/2006/relationships/hyperlink" Target="http://linked.data.gov.au/" TargetMode="Externa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agldwg-all@lists.csiro.au" TargetMode="External"/><Relationship Id="rId5" Type="http://schemas.openxmlformats.org/officeDocument/2006/relationships/hyperlink" Target="http://linked.data.gov.au/" TargetMode="Externa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agldwg-all@lists.csiro.au" TargetMode="External"/><Relationship Id="rId5" Type="http://schemas.openxmlformats.org/officeDocument/2006/relationships/hyperlink" Target="http://linked.data.gov.au/" TargetMode="Externa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u48876\Downloads\comms_bg_gre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571" y="0"/>
            <a:ext cx="2771429" cy="1628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u48876\Downloads\comms_footer_b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623" y="0"/>
            <a:ext cx="9001000" cy="548680"/>
          </a:xfrm>
        </p:spPr>
        <p:txBody>
          <a:bodyPr>
            <a:normAutofit/>
          </a:bodyPr>
          <a:lstStyle/>
          <a:p>
            <a:r>
              <a:rPr lang="en-A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Australian Government Linked Data Working </a:t>
            </a:r>
            <a:r>
              <a:rPr lang="en-A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Group</a:t>
            </a:r>
            <a:endParaRPr lang="en-A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28002" y="450846"/>
            <a:ext cx="508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hlinkClick r:id="rId5"/>
              </a:rPr>
              <a:t>http://linked.data.gov.au</a:t>
            </a:r>
            <a:r>
              <a:rPr lang="en-AU" dirty="0" smtClean="0"/>
              <a:t> | </a:t>
            </a:r>
            <a:r>
              <a:rPr lang="en-AU" dirty="0">
                <a:hlinkClick r:id="rId6"/>
              </a:rPr>
              <a:t>agldwg-all@lists.csiro.au</a:t>
            </a:r>
            <a:r>
              <a:rPr lang="en-AU" dirty="0" smtClean="0"/>
              <a:t> </a:t>
            </a:r>
            <a:endParaRPr lang="en-AU" dirty="0"/>
          </a:p>
        </p:txBody>
      </p:sp>
      <p:sp>
        <p:nvSpPr>
          <p:cNvPr id="7" name="TextBox 6"/>
          <p:cNvSpPr txBox="1"/>
          <p:nvPr/>
        </p:nvSpPr>
        <p:spPr>
          <a:xfrm>
            <a:off x="77496" y="1019300"/>
            <a:ext cx="3384376" cy="193526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just"/>
            <a:r>
              <a:rPr lang="en-AU" b="1" dirty="0" smtClean="0"/>
              <a:t>About</a:t>
            </a:r>
          </a:p>
          <a:p>
            <a:pPr algn="just"/>
            <a:r>
              <a:rPr lang="en-AU" dirty="0" smtClean="0"/>
              <a:t>Government Linked Data experts </a:t>
            </a:r>
            <a:r>
              <a:rPr lang="en-AU" dirty="0"/>
              <a:t>and </a:t>
            </a:r>
            <a:r>
              <a:rPr lang="en-AU" dirty="0" smtClean="0"/>
              <a:t>champions. It draft </a:t>
            </a:r>
            <a:r>
              <a:rPr lang="en-AU" dirty="0"/>
              <a:t>policy and technical guidance on the implementation of Linked Data for the Australian Government</a:t>
            </a:r>
            <a:r>
              <a:rPr lang="en-AU" dirty="0" smtClean="0"/>
              <a:t>. Open to all Federal entities and friends.</a:t>
            </a:r>
            <a:endParaRPr lang="en-AU" dirty="0"/>
          </a:p>
        </p:txBody>
      </p:sp>
      <p:pic>
        <p:nvPicPr>
          <p:cNvPr id="1029" name="Picture 5" descr="Image result for rdf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1873" y="635512"/>
            <a:ext cx="5599966" cy="6113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7236296" y="1412776"/>
            <a:ext cx="1512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Solutions</a:t>
            </a:r>
            <a:endParaRPr lang="en-AU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236296" y="5301208"/>
            <a:ext cx="1512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Visibility</a:t>
            </a:r>
            <a:endParaRPr lang="en-AU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923928" y="3212976"/>
            <a:ext cx="15121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Recomm-endations</a:t>
            </a:r>
            <a:endParaRPr lang="en-AU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992725" y="3284984"/>
            <a:ext cx="15291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2400" b="1" dirty="0" smtClean="0"/>
              <a:t>Subgroups</a:t>
            </a:r>
            <a:endParaRPr lang="en-AU" b="1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3889905" y="5312100"/>
            <a:ext cx="210282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2800" b="1" dirty="0" smtClean="0">
                <a:solidFill>
                  <a:srgbClr val="C00000"/>
                </a:solidFill>
              </a:rPr>
              <a:t>What is </a:t>
            </a:r>
            <a:br>
              <a:rPr lang="en-AU" sz="2800" b="1" dirty="0" smtClean="0">
                <a:solidFill>
                  <a:srgbClr val="C00000"/>
                </a:solidFill>
              </a:rPr>
            </a:br>
            <a:r>
              <a:rPr lang="en-AU" sz="2800" b="1" dirty="0" smtClean="0">
                <a:solidFill>
                  <a:srgbClr val="C00000"/>
                </a:solidFill>
              </a:rPr>
              <a:t>Linked Data?</a:t>
            </a:r>
            <a:endParaRPr lang="en-AU" sz="28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7321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u48876\Downloads\comms_bg_gre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571" y="0"/>
            <a:ext cx="2771429" cy="1628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u48876\Downloads\comms_footer_b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623" y="0"/>
            <a:ext cx="9001000" cy="548680"/>
          </a:xfrm>
        </p:spPr>
        <p:txBody>
          <a:bodyPr>
            <a:normAutofit/>
          </a:bodyPr>
          <a:lstStyle/>
          <a:p>
            <a:r>
              <a:rPr lang="en-A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Australian Government Linked Data Working </a:t>
            </a:r>
            <a:r>
              <a:rPr lang="en-A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Group</a:t>
            </a:r>
            <a:endParaRPr lang="en-A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461" y="3096468"/>
            <a:ext cx="3388235" cy="37548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b="1" dirty="0" smtClean="0"/>
              <a:t>Members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dirty="0" smtClean="0"/>
              <a:t>Australian </a:t>
            </a:r>
            <a:r>
              <a:rPr lang="en-AU" sz="1400" dirty="0"/>
              <a:t>Bureau of Statistics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dirty="0"/>
              <a:t>Australian National University (Chair)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dirty="0"/>
              <a:t>Bureau of Meteorology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dirty="0"/>
              <a:t>CSIRO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dirty="0" smtClean="0"/>
              <a:t>Dept. of </a:t>
            </a:r>
            <a:r>
              <a:rPr lang="en-AU" sz="1400" dirty="0"/>
              <a:t>Communications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dirty="0" smtClean="0"/>
              <a:t>Dept. of </a:t>
            </a:r>
            <a:r>
              <a:rPr lang="en-AU" sz="1400" dirty="0"/>
              <a:t>Finance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dirty="0" smtClean="0"/>
              <a:t>Dept. of </a:t>
            </a:r>
            <a:r>
              <a:rPr lang="en-AU" sz="1400" dirty="0"/>
              <a:t>Human Services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dirty="0" smtClean="0"/>
              <a:t>Dept. of </a:t>
            </a:r>
            <a:r>
              <a:rPr lang="en-AU" sz="1400" dirty="0"/>
              <a:t>the Prime Minister and Cabinet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dirty="0"/>
              <a:t>Geoscience Australia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dirty="0"/>
              <a:t>National Archives of </a:t>
            </a:r>
            <a:r>
              <a:rPr lang="en-AU" sz="1400" dirty="0" smtClean="0"/>
              <a:t>Australia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1400" dirty="0"/>
          </a:p>
          <a:p>
            <a:r>
              <a:rPr lang="en-AU" sz="1400" b="1" dirty="0" smtClean="0"/>
              <a:t>Informal Members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dirty="0"/>
              <a:t>National Computational Infrastructure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dirty="0"/>
              <a:t>Link Digital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dirty="0"/>
              <a:t>Intersect Australia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dirty="0" smtClean="0"/>
              <a:t>PSMA</a:t>
            </a:r>
            <a:endParaRPr lang="en-AU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2028002" y="450846"/>
            <a:ext cx="508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hlinkClick r:id="rId5"/>
              </a:rPr>
              <a:t>http://linked.data.gov.au</a:t>
            </a:r>
            <a:r>
              <a:rPr lang="en-AU" dirty="0" smtClean="0"/>
              <a:t> | </a:t>
            </a:r>
            <a:r>
              <a:rPr lang="en-AU" dirty="0">
                <a:hlinkClick r:id="rId6"/>
              </a:rPr>
              <a:t>agldwg-all@lists.csiro.au</a:t>
            </a:r>
            <a:r>
              <a:rPr lang="en-AU" dirty="0" smtClean="0"/>
              <a:t> </a:t>
            </a:r>
            <a:endParaRPr lang="en-AU" dirty="0"/>
          </a:p>
        </p:txBody>
      </p:sp>
      <p:sp>
        <p:nvSpPr>
          <p:cNvPr id="7" name="TextBox 6"/>
          <p:cNvSpPr txBox="1"/>
          <p:nvPr/>
        </p:nvSpPr>
        <p:spPr>
          <a:xfrm>
            <a:off x="77496" y="1019300"/>
            <a:ext cx="3384376" cy="193526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just"/>
            <a:r>
              <a:rPr lang="en-AU" b="1" dirty="0" smtClean="0"/>
              <a:t>About</a:t>
            </a:r>
          </a:p>
          <a:p>
            <a:pPr algn="just"/>
            <a:r>
              <a:rPr lang="en-AU" dirty="0" smtClean="0"/>
              <a:t>Government Linked Data experts </a:t>
            </a:r>
            <a:r>
              <a:rPr lang="en-AU" dirty="0"/>
              <a:t>and </a:t>
            </a:r>
            <a:r>
              <a:rPr lang="en-AU" dirty="0" smtClean="0"/>
              <a:t>champions. It draft </a:t>
            </a:r>
            <a:r>
              <a:rPr lang="en-AU" dirty="0"/>
              <a:t>policy and technical guidance on the implementation of Linked Data for the Australian Government</a:t>
            </a:r>
            <a:r>
              <a:rPr lang="en-AU" dirty="0" smtClean="0"/>
              <a:t>. Open to all Federal entities and friends.</a:t>
            </a:r>
            <a:endParaRPr lang="en-AU" dirty="0"/>
          </a:p>
        </p:txBody>
      </p:sp>
      <p:pic>
        <p:nvPicPr>
          <p:cNvPr id="1029" name="Picture 5" descr="Image result for rdf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1873" y="635512"/>
            <a:ext cx="5599966" cy="6113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7236296" y="1412776"/>
            <a:ext cx="1512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Solutions</a:t>
            </a:r>
            <a:endParaRPr lang="en-AU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236296" y="5301208"/>
            <a:ext cx="1512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Visibility</a:t>
            </a:r>
            <a:endParaRPr lang="en-AU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923928" y="3212976"/>
            <a:ext cx="15121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Recomm-endations</a:t>
            </a:r>
            <a:endParaRPr lang="en-AU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992725" y="3284984"/>
            <a:ext cx="15291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2400" b="1" dirty="0" smtClean="0"/>
              <a:t>Subgroups</a:t>
            </a:r>
            <a:endParaRPr lang="en-AU" b="1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3889905" y="5312100"/>
            <a:ext cx="210282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2800" b="1" dirty="0" smtClean="0">
                <a:solidFill>
                  <a:srgbClr val="C00000"/>
                </a:solidFill>
              </a:rPr>
              <a:t>What is </a:t>
            </a:r>
            <a:br>
              <a:rPr lang="en-AU" sz="2800" b="1" dirty="0" smtClean="0">
                <a:solidFill>
                  <a:srgbClr val="C00000"/>
                </a:solidFill>
              </a:rPr>
            </a:br>
            <a:r>
              <a:rPr lang="en-AU" sz="2800" b="1" dirty="0" smtClean="0">
                <a:solidFill>
                  <a:srgbClr val="C00000"/>
                </a:solidFill>
              </a:rPr>
              <a:t>Linked Data?</a:t>
            </a:r>
            <a:endParaRPr lang="en-AU" sz="28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0829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u48876\Downloads\comms_bg_gre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571" y="0"/>
            <a:ext cx="2771429" cy="1628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u48876\Downloads\comms_footer_b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623" y="0"/>
            <a:ext cx="9001000" cy="548680"/>
          </a:xfrm>
        </p:spPr>
        <p:txBody>
          <a:bodyPr>
            <a:normAutofit/>
          </a:bodyPr>
          <a:lstStyle/>
          <a:p>
            <a:r>
              <a:rPr lang="en-A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Australian Government Linked Data Working </a:t>
            </a:r>
            <a:r>
              <a:rPr lang="en-A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Group</a:t>
            </a:r>
            <a:endParaRPr lang="en-A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461" y="3096468"/>
            <a:ext cx="3388235" cy="37548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b="1" dirty="0" smtClean="0"/>
              <a:t>Members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dirty="0" smtClean="0"/>
              <a:t>Australian </a:t>
            </a:r>
            <a:r>
              <a:rPr lang="en-AU" sz="1400" dirty="0"/>
              <a:t>Bureau of Statistics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dirty="0"/>
              <a:t>Australian National University (Chair)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dirty="0"/>
              <a:t>Bureau of Meteorology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dirty="0"/>
              <a:t>CSIRO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dirty="0" smtClean="0"/>
              <a:t>Dept. of </a:t>
            </a:r>
            <a:r>
              <a:rPr lang="en-AU" sz="1400" dirty="0"/>
              <a:t>Communications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dirty="0" smtClean="0"/>
              <a:t>Dept. of </a:t>
            </a:r>
            <a:r>
              <a:rPr lang="en-AU" sz="1400" dirty="0"/>
              <a:t>Finance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dirty="0" smtClean="0"/>
              <a:t>Dept. of </a:t>
            </a:r>
            <a:r>
              <a:rPr lang="en-AU" sz="1400" dirty="0"/>
              <a:t>Human Services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dirty="0" smtClean="0"/>
              <a:t>Dept. of </a:t>
            </a:r>
            <a:r>
              <a:rPr lang="en-AU" sz="1400" dirty="0"/>
              <a:t>the Prime Minister and Cabinet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dirty="0"/>
              <a:t>Geoscience Australia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dirty="0"/>
              <a:t>National Archives of </a:t>
            </a:r>
            <a:r>
              <a:rPr lang="en-AU" sz="1400" dirty="0" smtClean="0"/>
              <a:t>Australia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1400" dirty="0"/>
          </a:p>
          <a:p>
            <a:r>
              <a:rPr lang="en-AU" sz="1400" b="1" dirty="0" smtClean="0"/>
              <a:t>Informal Members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dirty="0"/>
              <a:t>National Computational Infrastructure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dirty="0"/>
              <a:t>Link Digital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dirty="0"/>
              <a:t>Intersect Australia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dirty="0" smtClean="0"/>
              <a:t>PSMA</a:t>
            </a:r>
            <a:endParaRPr lang="en-AU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2028002" y="450846"/>
            <a:ext cx="508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hlinkClick r:id="rId5"/>
              </a:rPr>
              <a:t>http://linked.data.gov.au</a:t>
            </a:r>
            <a:r>
              <a:rPr lang="en-AU" dirty="0" smtClean="0"/>
              <a:t> | </a:t>
            </a:r>
            <a:r>
              <a:rPr lang="en-AU" dirty="0">
                <a:hlinkClick r:id="rId6"/>
              </a:rPr>
              <a:t>agldwg-all@lists.csiro.au</a:t>
            </a:r>
            <a:r>
              <a:rPr lang="en-AU" dirty="0" smtClean="0"/>
              <a:t> </a:t>
            </a:r>
            <a:endParaRPr lang="en-AU" dirty="0"/>
          </a:p>
        </p:txBody>
      </p:sp>
      <p:sp>
        <p:nvSpPr>
          <p:cNvPr id="7" name="TextBox 6"/>
          <p:cNvSpPr txBox="1"/>
          <p:nvPr/>
        </p:nvSpPr>
        <p:spPr>
          <a:xfrm>
            <a:off x="77496" y="1019300"/>
            <a:ext cx="3384376" cy="193526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just"/>
            <a:r>
              <a:rPr lang="en-AU" b="1" dirty="0" smtClean="0"/>
              <a:t>About</a:t>
            </a:r>
          </a:p>
          <a:p>
            <a:pPr algn="just"/>
            <a:r>
              <a:rPr lang="en-AU" dirty="0" smtClean="0"/>
              <a:t>Government Linked Data experts </a:t>
            </a:r>
            <a:r>
              <a:rPr lang="en-AU" dirty="0"/>
              <a:t>and </a:t>
            </a:r>
            <a:r>
              <a:rPr lang="en-AU" dirty="0" smtClean="0"/>
              <a:t>champions. It draft </a:t>
            </a:r>
            <a:r>
              <a:rPr lang="en-AU" dirty="0"/>
              <a:t>policy and technical guidance on the implementation of Linked Data for the Australian Government</a:t>
            </a:r>
            <a:r>
              <a:rPr lang="en-AU" dirty="0" smtClean="0"/>
              <a:t>. Open to all Federal entities and friends.</a:t>
            </a:r>
            <a:endParaRPr lang="en-AU" dirty="0"/>
          </a:p>
        </p:txBody>
      </p:sp>
      <p:pic>
        <p:nvPicPr>
          <p:cNvPr id="1029" name="Picture 5" descr="Image result for rdf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1873" y="635512"/>
            <a:ext cx="5599966" cy="6113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7236296" y="1412776"/>
            <a:ext cx="1512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Solutions</a:t>
            </a:r>
            <a:endParaRPr lang="en-AU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236296" y="5301208"/>
            <a:ext cx="1512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Visibility</a:t>
            </a:r>
            <a:endParaRPr lang="en-AU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923928" y="3212976"/>
            <a:ext cx="15121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Recomm-endations</a:t>
            </a:r>
            <a:endParaRPr lang="en-AU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00791" y="4045284"/>
            <a:ext cx="14773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dirty="0" smtClean="0">
                <a:solidFill>
                  <a:schemeClr val="bg1"/>
                </a:solidFill>
              </a:rPr>
              <a:t>How to make </a:t>
            </a:r>
            <a:br>
              <a:rPr lang="en-AU" dirty="0" smtClean="0">
                <a:solidFill>
                  <a:schemeClr val="bg1"/>
                </a:solidFill>
              </a:rPr>
            </a:br>
            <a:r>
              <a:rPr lang="en-AU" dirty="0" smtClean="0">
                <a:solidFill>
                  <a:schemeClr val="bg1"/>
                </a:solidFill>
              </a:rPr>
              <a:t>Linked Data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948264" y="5805264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 smtClean="0">
                <a:solidFill>
                  <a:schemeClr val="bg1"/>
                </a:solidFill>
              </a:rPr>
              <a:t>Organising the Aust. LD community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164288" y="1874441"/>
            <a:ext cx="15745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dirty="0" smtClean="0">
                <a:solidFill>
                  <a:schemeClr val="bg1"/>
                </a:solidFill>
              </a:rPr>
              <a:t>All of Govt. LD </a:t>
            </a:r>
            <a:br>
              <a:rPr lang="en-AU" dirty="0" smtClean="0">
                <a:solidFill>
                  <a:schemeClr val="bg1"/>
                </a:solidFill>
              </a:rPr>
            </a:br>
            <a:r>
              <a:rPr lang="en-AU" dirty="0" smtClean="0">
                <a:solidFill>
                  <a:schemeClr val="bg1"/>
                </a:solidFill>
              </a:rPr>
              <a:t>tooling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992725" y="3284984"/>
            <a:ext cx="15291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2400" b="1" dirty="0" smtClean="0"/>
              <a:t>Subgroups</a:t>
            </a:r>
            <a:endParaRPr lang="en-AU" b="1" dirty="0" smtClean="0"/>
          </a:p>
        </p:txBody>
      </p:sp>
      <p:sp>
        <p:nvSpPr>
          <p:cNvPr id="27" name="TextBox 26"/>
          <p:cNvSpPr txBox="1"/>
          <p:nvPr/>
        </p:nvSpPr>
        <p:spPr>
          <a:xfrm>
            <a:off x="5718966" y="3733739"/>
            <a:ext cx="2093394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700" dirty="0" smtClean="0"/>
              <a:t>(those that do things)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889905" y="5312100"/>
            <a:ext cx="210282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2800" b="1" dirty="0" smtClean="0">
                <a:solidFill>
                  <a:srgbClr val="C00000"/>
                </a:solidFill>
              </a:rPr>
              <a:t>What is </a:t>
            </a:r>
            <a:br>
              <a:rPr lang="en-AU" sz="2800" b="1" dirty="0" smtClean="0">
                <a:solidFill>
                  <a:srgbClr val="C00000"/>
                </a:solidFill>
              </a:rPr>
            </a:br>
            <a:r>
              <a:rPr lang="en-AU" sz="2800" b="1" dirty="0" smtClean="0">
                <a:solidFill>
                  <a:srgbClr val="C00000"/>
                </a:solidFill>
              </a:rPr>
              <a:t>Linked Data?</a:t>
            </a:r>
            <a:endParaRPr lang="en-AU" sz="28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0829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u48876\Downloads\comms_bg_gre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571" y="0"/>
            <a:ext cx="2771429" cy="1628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u48876\Downloads\comms_footer_b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623" y="0"/>
            <a:ext cx="9001000" cy="548680"/>
          </a:xfrm>
        </p:spPr>
        <p:txBody>
          <a:bodyPr>
            <a:normAutofit/>
          </a:bodyPr>
          <a:lstStyle/>
          <a:p>
            <a:r>
              <a:rPr lang="en-A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Australian Government Linked Data Working </a:t>
            </a:r>
            <a:r>
              <a:rPr lang="en-A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Group</a:t>
            </a:r>
            <a:endParaRPr lang="en-A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461" y="3096468"/>
            <a:ext cx="3388235" cy="37548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b="1" dirty="0" smtClean="0"/>
              <a:t>Members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dirty="0" smtClean="0"/>
              <a:t>Australian </a:t>
            </a:r>
            <a:r>
              <a:rPr lang="en-AU" sz="1400" dirty="0"/>
              <a:t>Bureau of Statistics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dirty="0"/>
              <a:t>Australian National University (Chair)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dirty="0"/>
              <a:t>Bureau of Meteorology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dirty="0"/>
              <a:t>CSIRO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dirty="0" smtClean="0"/>
              <a:t>Dept. of </a:t>
            </a:r>
            <a:r>
              <a:rPr lang="en-AU" sz="1400" dirty="0"/>
              <a:t>Communications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dirty="0" smtClean="0"/>
              <a:t>Dept. of </a:t>
            </a:r>
            <a:r>
              <a:rPr lang="en-AU" sz="1400" dirty="0"/>
              <a:t>Finance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dirty="0" smtClean="0"/>
              <a:t>Dept. of </a:t>
            </a:r>
            <a:r>
              <a:rPr lang="en-AU" sz="1400" dirty="0"/>
              <a:t>Human Services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dirty="0" smtClean="0"/>
              <a:t>Dept. of </a:t>
            </a:r>
            <a:r>
              <a:rPr lang="en-AU" sz="1400" dirty="0"/>
              <a:t>the Prime Minister and Cabinet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dirty="0"/>
              <a:t>Geoscience Australia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dirty="0"/>
              <a:t>National Archives of </a:t>
            </a:r>
            <a:r>
              <a:rPr lang="en-AU" sz="1400" dirty="0" smtClean="0"/>
              <a:t>Australia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1400" dirty="0"/>
          </a:p>
          <a:p>
            <a:r>
              <a:rPr lang="en-AU" sz="1400" b="1" dirty="0" smtClean="0"/>
              <a:t>Informal Members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dirty="0"/>
              <a:t>National Computational Infrastructure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dirty="0"/>
              <a:t>Link Digital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dirty="0"/>
              <a:t>Intersect Australia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dirty="0" smtClean="0"/>
              <a:t>PSMA</a:t>
            </a:r>
            <a:endParaRPr lang="en-AU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2028002" y="450846"/>
            <a:ext cx="508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hlinkClick r:id="rId5"/>
              </a:rPr>
              <a:t>http://linked.data.gov.au</a:t>
            </a:r>
            <a:r>
              <a:rPr lang="en-AU" dirty="0" smtClean="0"/>
              <a:t> | </a:t>
            </a:r>
            <a:r>
              <a:rPr lang="en-AU" dirty="0">
                <a:hlinkClick r:id="rId6"/>
              </a:rPr>
              <a:t>agldwg-all@lists.csiro.au</a:t>
            </a:r>
            <a:r>
              <a:rPr lang="en-AU" dirty="0" smtClean="0"/>
              <a:t> </a:t>
            </a:r>
            <a:endParaRPr lang="en-AU" dirty="0"/>
          </a:p>
        </p:txBody>
      </p:sp>
      <p:sp>
        <p:nvSpPr>
          <p:cNvPr id="7" name="TextBox 6"/>
          <p:cNvSpPr txBox="1"/>
          <p:nvPr/>
        </p:nvSpPr>
        <p:spPr>
          <a:xfrm>
            <a:off x="77496" y="1019300"/>
            <a:ext cx="3384376" cy="193526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just"/>
            <a:r>
              <a:rPr lang="en-AU" b="1" dirty="0" smtClean="0"/>
              <a:t>About</a:t>
            </a:r>
          </a:p>
          <a:p>
            <a:pPr algn="just"/>
            <a:r>
              <a:rPr lang="en-AU" dirty="0" smtClean="0"/>
              <a:t>Government Linked Data experts </a:t>
            </a:r>
            <a:r>
              <a:rPr lang="en-AU" dirty="0"/>
              <a:t>and </a:t>
            </a:r>
            <a:r>
              <a:rPr lang="en-AU" dirty="0" smtClean="0"/>
              <a:t>champions. It draft </a:t>
            </a:r>
            <a:r>
              <a:rPr lang="en-AU" dirty="0"/>
              <a:t>policy and technical guidance on the implementation of Linked Data for the Australian Government</a:t>
            </a:r>
            <a:r>
              <a:rPr lang="en-AU" dirty="0" smtClean="0"/>
              <a:t>. Open to all Federal entities and friends.</a:t>
            </a:r>
            <a:endParaRPr lang="en-AU" dirty="0"/>
          </a:p>
        </p:txBody>
      </p:sp>
      <p:pic>
        <p:nvPicPr>
          <p:cNvPr id="1029" name="Picture 5" descr="Image result for rdf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1873" y="635512"/>
            <a:ext cx="5599966" cy="6113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7236296" y="1412776"/>
            <a:ext cx="1512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Solutions</a:t>
            </a:r>
            <a:endParaRPr lang="en-AU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236296" y="5301208"/>
            <a:ext cx="1512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Visibility</a:t>
            </a:r>
            <a:endParaRPr lang="en-AU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923928" y="3212976"/>
            <a:ext cx="15121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Recomm-endations</a:t>
            </a:r>
            <a:endParaRPr lang="en-AU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00791" y="4045284"/>
            <a:ext cx="14773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dirty="0" smtClean="0">
                <a:solidFill>
                  <a:schemeClr val="bg1"/>
                </a:solidFill>
              </a:rPr>
              <a:t>How to make </a:t>
            </a:r>
            <a:br>
              <a:rPr lang="en-AU" dirty="0" smtClean="0">
                <a:solidFill>
                  <a:schemeClr val="bg1"/>
                </a:solidFill>
              </a:rPr>
            </a:br>
            <a:r>
              <a:rPr lang="en-AU" dirty="0" smtClean="0">
                <a:solidFill>
                  <a:schemeClr val="bg1"/>
                </a:solidFill>
              </a:rPr>
              <a:t>Linked Data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948264" y="5805264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 smtClean="0">
                <a:solidFill>
                  <a:schemeClr val="bg1"/>
                </a:solidFill>
              </a:rPr>
              <a:t>Organising the Aust. LD community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164288" y="1874441"/>
            <a:ext cx="15745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dirty="0" smtClean="0">
                <a:solidFill>
                  <a:schemeClr val="bg1"/>
                </a:solidFill>
              </a:rPr>
              <a:t>All of Govt. LD </a:t>
            </a:r>
            <a:br>
              <a:rPr lang="en-AU" dirty="0" smtClean="0">
                <a:solidFill>
                  <a:schemeClr val="bg1"/>
                </a:solidFill>
              </a:rPr>
            </a:br>
            <a:r>
              <a:rPr lang="en-AU" dirty="0" smtClean="0">
                <a:solidFill>
                  <a:schemeClr val="bg1"/>
                </a:solidFill>
              </a:rPr>
              <a:t>tooling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992725" y="3284984"/>
            <a:ext cx="15291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2400" b="1" dirty="0" smtClean="0"/>
              <a:t>Subgroups</a:t>
            </a:r>
            <a:endParaRPr lang="en-AU" b="1" dirty="0" smtClean="0"/>
          </a:p>
        </p:txBody>
      </p:sp>
      <p:sp>
        <p:nvSpPr>
          <p:cNvPr id="27" name="TextBox 26"/>
          <p:cNvSpPr txBox="1"/>
          <p:nvPr/>
        </p:nvSpPr>
        <p:spPr>
          <a:xfrm>
            <a:off x="5718966" y="3733739"/>
            <a:ext cx="2093394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700" dirty="0" smtClean="0"/>
              <a:t>(those that do things)</a:t>
            </a:r>
          </a:p>
        </p:txBody>
      </p:sp>
      <p:sp>
        <p:nvSpPr>
          <p:cNvPr id="3" name="TextBox 2"/>
          <p:cNvSpPr txBox="1"/>
          <p:nvPr/>
        </p:nvSpPr>
        <p:spPr>
          <a:xfrm rot="20767842">
            <a:off x="3615471" y="1365294"/>
            <a:ext cx="2983267" cy="793224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noAutofit/>
          </a:bodyPr>
          <a:lstStyle/>
          <a:p>
            <a:pPr algn="ctr"/>
            <a:r>
              <a:rPr lang="en-AU" sz="4000" b="1" dirty="0" smtClean="0">
                <a:solidFill>
                  <a:schemeClr val="bg1"/>
                </a:solidFill>
              </a:rPr>
              <a:t>Link with us!</a:t>
            </a:r>
            <a:endParaRPr lang="en-AU" sz="4000" b="1" dirty="0">
              <a:solidFill>
                <a:schemeClr val="bg1"/>
              </a:solidFill>
            </a:endParaRPr>
          </a:p>
        </p:txBody>
      </p:sp>
      <p:cxnSp>
        <p:nvCxnSpPr>
          <p:cNvPr id="9" name="Straight Arrow Connector 8"/>
          <p:cNvCxnSpPr>
            <a:stCxn id="3" idx="0"/>
          </p:cNvCxnSpPr>
          <p:nvPr/>
        </p:nvCxnSpPr>
        <p:spPr>
          <a:xfrm flipH="1" flipV="1">
            <a:off x="4867734" y="820178"/>
            <a:ext cx="144300" cy="556679"/>
          </a:xfrm>
          <a:prstGeom prst="straightConnector1">
            <a:avLst/>
          </a:prstGeom>
          <a:ln w="762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889905" y="5312100"/>
            <a:ext cx="210282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2800" b="1" dirty="0" smtClean="0">
                <a:solidFill>
                  <a:srgbClr val="C00000"/>
                </a:solidFill>
              </a:rPr>
              <a:t>What is </a:t>
            </a:r>
            <a:br>
              <a:rPr lang="en-AU" sz="2800" b="1" dirty="0" smtClean="0">
                <a:solidFill>
                  <a:srgbClr val="C00000"/>
                </a:solidFill>
              </a:rPr>
            </a:br>
            <a:r>
              <a:rPr lang="en-AU" sz="2800" b="1" dirty="0" smtClean="0">
                <a:solidFill>
                  <a:srgbClr val="C00000"/>
                </a:solidFill>
              </a:rPr>
              <a:t>Linked Data?</a:t>
            </a:r>
            <a:endParaRPr lang="en-AU" sz="28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1609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404</Words>
  <Application>Microsoft Office PowerPoint</Application>
  <PresentationFormat>On-screen Show (4:3)</PresentationFormat>
  <Paragraphs>100</Paragraphs>
  <Slides>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Australian Government Linked Data Working Group</vt:lpstr>
      <vt:lpstr>Australian Government Linked Data Working Group</vt:lpstr>
      <vt:lpstr>Australian Government Linked Data Working Group</vt:lpstr>
      <vt:lpstr>Australian Government Linked Data Working Group</vt:lpstr>
    </vt:vector>
  </TitlesOfParts>
  <Company>Geoscience Australia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Australian Government Linked Data Working Group </dc:title>
  <dc:creator>Car Nicholas</dc:creator>
  <cp:lastModifiedBy>Car Nicholas</cp:lastModifiedBy>
  <cp:revision>10</cp:revision>
  <dcterms:created xsi:type="dcterms:W3CDTF">2017-03-20T23:30:22Z</dcterms:created>
  <dcterms:modified xsi:type="dcterms:W3CDTF">2017-03-21T01:27:08Z</dcterms:modified>
</cp:coreProperties>
</file>