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7" r:id="rId2"/>
    <p:sldMasterId id="2147483659" r:id="rId3"/>
  </p:sldMasterIdLst>
  <p:notesMasterIdLst>
    <p:notesMasterId r:id="rId44"/>
  </p:notesMasterIdLst>
  <p:sldIdLst>
    <p:sldId id="383" r:id="rId4"/>
    <p:sldId id="386" r:id="rId5"/>
    <p:sldId id="385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424" r:id="rId19"/>
    <p:sldId id="425" r:id="rId20"/>
    <p:sldId id="426" r:id="rId21"/>
    <p:sldId id="401" r:id="rId22"/>
    <p:sldId id="402" r:id="rId23"/>
    <p:sldId id="403" r:id="rId24"/>
    <p:sldId id="404" r:id="rId25"/>
    <p:sldId id="406" r:id="rId26"/>
    <p:sldId id="407" r:id="rId27"/>
    <p:sldId id="408" r:id="rId28"/>
    <p:sldId id="427" r:id="rId29"/>
    <p:sldId id="409" r:id="rId30"/>
    <p:sldId id="410" r:id="rId31"/>
    <p:sldId id="411" r:id="rId32"/>
    <p:sldId id="428" r:id="rId33"/>
    <p:sldId id="429" r:id="rId34"/>
    <p:sldId id="413" r:id="rId35"/>
    <p:sldId id="414" r:id="rId36"/>
    <p:sldId id="415" r:id="rId37"/>
    <p:sldId id="416" r:id="rId38"/>
    <p:sldId id="420" r:id="rId39"/>
    <p:sldId id="430" r:id="rId40"/>
    <p:sldId id="421" r:id="rId41"/>
    <p:sldId id="422" r:id="rId42"/>
    <p:sldId id="423" r:id="rId43"/>
  </p:sldIdLst>
  <p:sldSz cx="9144000" cy="6858000" type="screen4x3"/>
  <p:notesSz cx="6797675" cy="99266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6983"/>
    <a:srgbClr val="6699FF"/>
    <a:srgbClr val="3366FF"/>
    <a:srgbClr val="EFFF9C"/>
    <a:srgbClr val="A33F1F"/>
    <a:srgbClr val="FFCCFF"/>
    <a:srgbClr val="4D4D4D"/>
    <a:srgbClr val="267485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91545" autoAdjust="0"/>
  </p:normalViewPr>
  <p:slideViewPr>
    <p:cSldViewPr>
      <p:cViewPr varScale="1">
        <p:scale>
          <a:sx n="91" d="100"/>
          <a:sy n="91" d="100"/>
        </p:scale>
        <p:origin x="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05T13:48:26.801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Group>
    <inkml:annotationXML>
      <emma:emma xmlns:emma="http://www.w3.org/2003/04/emma" version="1.0">
        <emma:interpretation id="{CA4CA78E-2EEE-4F49-9F89-71EC6F61699D}" emma:medium="tactile" emma:mode="ink">
          <msink:context xmlns:msink="http://schemas.microsoft.com/ink/2010/main" type="inkDrawing" rotatedBoundingBox="25064,9225 25079,9225 25079,9240 25064,9240" shapeName="Other"/>
        </emma:interpretation>
      </emma:emma>
    </inkml:annotationXML>
    <inkml:trace contextRef="#ctx0" brushRef="#br0">28933 9489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05T13:48:38.797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Group>
    <inkml:annotationXML>
      <emma:emma xmlns:emma="http://www.w3.org/2003/04/emma" version="1.0">
        <emma:interpretation id="{B124B9EA-B272-4C35-A392-61A16098A592}" emma:medium="tactile" emma:mode="ink">
          <msink:context xmlns:msink="http://schemas.microsoft.com/ink/2010/main" type="inkDrawing" rotatedBoundingBox="19054,12614 20538,10845 21037,11263 19554,13032" semanticType="callout" shapeName="Other"/>
        </emma:interpretation>
      </emma:emma>
    </inkml:annotationXML>
    <inkml:trace contextRef="#ctx0" brushRef="#br0">24408 11110,'0'3,"0"2,0 9,5 4,4 4,3 6,2 0,1-1,3 1,1-1,-3-3,-2-3,-2-2,-2 0,-2-1,0 2,-2 0,2-1,-2 2,4 1,0 0,-2-1,-2 0,0-3,0-2,-2-1,-2-1,0-1,-2 1,0 0,0 0,0 3,0 1,0-1,0 1,0-2,0 0,0-1,-3 2,0 1,-5-3,-4-1,-2-1,-1 0,-1 1,1-3,-1-1,3 4,1-1,-2-3,1 0,1-3,-2 1,1 1,0 2,-1 1,0 1,-4 4,0 1,3 0,1-1,1 0,-1-1,1-1,0 0,1 2,-2-1,2-2,0-3,2 0,1-3,2 0,-1 1,-2 2,-1 1,2 4,-1 1,-4-2,1-1,0 0,0-1,2 1,1-3,1 0,0 3,2 1,0-1,-3-2,2 1,-1-3,2 1,1-1,-4 2,-1 3,-2 2,-1 0,-1 0,0-1,-1-2,4-2,-2-3,-2-2,2-3,-2-3,0 0,2 1,-2 1,0 0,-2-1,2 2,2 0,1 4,0 2,-1-2,4 0,-2 2,-1-1,-2-2,-1 0,0-1,0 1,0-1,2-1,-2 1,-1-1,-1 2,1-1,-1-1,2 3,0 1,1-2,3 1,-2-1,-1-2,1 1,-2-1,1-1,2 2,2 1,-1 3,-3 2,-1 3,0 3,2 0,4-1,0 0,0-1,2 0,2 1,0 1,0 0,0-3,0-3,1-2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05T13:48:43.773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Group>
    <inkml:annotationXML>
      <emma:emma xmlns:emma="http://www.w3.org/2003/04/emma" version="1.0">
        <emma:interpretation id="{579627A5-4A5E-4993-80E5-6A25F697945D}" emma:medium="tactile" emma:mode="ink">
          <msink:context xmlns:msink="http://schemas.microsoft.com/ink/2010/main" type="inkDrawing" rotatedBoundingBox="20528,11539 23099,12378 22949,12838 20378,11999" semanticType="callout" shapeName="Other"/>
        </emma:interpretation>
      </emma:emma>
    </inkml:annotationXML>
    <inkml:trace contextRef="#ctx0" brushRef="#br0">24248 12262,'2'0,"4"0,6 0,2 0,5 0,2 0,-1 0,-2 0,5 0,2 0,5 0,8 0,4 0,4 0,11 0,5 0,7 0,3 0,0 0,8 0,5 0,8 0,3 0,-10 0,-8 0,-6 0,-6 0,-6 0,-9 0,-10 0,-9 0,-4 0,-8 0,-2 0,-6 3,-1 0,-1 3,1 2,-2 5,2 1,3-1,1 1,0 1,1-1,4 1,2-1,-1 3,-2 1,0 0,-2-1,-1 0,-4-1,-3-1,-4 2,-1 1,-4 0,0-1,0-1,-1-1,0 1,1 1,0 1,4-1,5 0,0 0,3-4,-3-1,0-1,2 4,1 1,1 0,-2 1,2-4,-1 0,1-4,-1-2,1-1,1 0,0 0,0 0,0-2,4-1,0-1,0-1,-2-1,1 0,-1 0,-1 0,3-1,0 1,-1 0,0 0,-1 0,0 0,-1 0,2 0,1 0,0 0,-2 0,1 0,-2 0,1 0,1 0,1 0,-1 0,1 0,-2 0,0 0,-2 0,2 3,0 5,0 4,-4 3,-4 0,-4 2,-2-1,0 0,-5 2,-1 0,0-3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05T13:48:26.801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 contextRef="#ctx0" brushRef="#br0">28933 9489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" y="744538"/>
            <a:ext cx="3968750" cy="297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1638" y="4025900"/>
            <a:ext cx="5994400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884230-34D9-4471-9399-5E5375172E0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390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E0707-A453-4BEE-B89C-DDF0E15D5B2C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23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E0707-A453-4BEE-B89C-DDF0E15D5B2C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21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E0707-A453-4BEE-B89C-DDF0E15D5B2C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71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E0707-A453-4BEE-B89C-DDF0E15D5B2C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99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Australia's distributed national spatial dataset production systems and community</a:t>
            </a:r>
            <a:endParaRPr lang="en-AU" b="0"/>
          </a:p>
        </p:txBody>
      </p:sp>
    </p:spTree>
    <p:extLst>
      <p:ext uri="{BB962C8B-B14F-4D97-AF65-F5344CB8AC3E}">
        <p14:creationId xmlns:p14="http://schemas.microsoft.com/office/powerpoint/2010/main" val="70794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860550"/>
            <a:ext cx="7916862" cy="549275"/>
          </a:xfrm>
        </p:spPr>
        <p:txBody>
          <a:bodyPr lIns="90000" tIns="46800" rIns="90000" bIns="46800"/>
          <a:lstStyle>
            <a:lvl1pPr>
              <a:defRPr sz="3000">
                <a:solidFill>
                  <a:srgbClr val="4D4D4D"/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482850"/>
            <a:ext cx="7916862" cy="396875"/>
          </a:xfrm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/>
              <a:t>Click to edit Master Author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06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58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409825"/>
            <a:ext cx="82296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349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1860550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35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5084763"/>
            <a:ext cx="8208962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80000"/>
              </a:lnSpc>
              <a:spcBef>
                <a:spcPct val="50000"/>
              </a:spcBef>
              <a:defRPr sz="1700" b="1">
                <a:solidFill>
                  <a:srgbClr val="4D4D4D"/>
                </a:solidFill>
              </a:defRPr>
            </a:lvl1pPr>
          </a:lstStyle>
          <a:p>
            <a:r>
              <a:rPr lang="en-AU"/>
              <a:t>Australia's distributed national spatial dataset production systems and community</a:t>
            </a:r>
            <a:endParaRPr lang="en-AU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eaLnBrk="1" fontAlgn="base" hangingPunct="1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5113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44613" indent="-268288" algn="l" rtl="0" eaLnBrk="1" fontAlgn="base" hangingPunct="1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6pPr>
      <a:lvl7pPr marL="27066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7pPr>
      <a:lvl8pPr marL="31638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8pPr>
      <a:lvl9pPr marL="36210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5925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Click to edit Master Title style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4663" y="6459538"/>
            <a:ext cx="475138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1" r:id="rId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fontAlgn="base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828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50963" indent="-271463" algn="l" rtl="0" fontAlgn="base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6pPr>
      <a:lvl7pPr marL="27066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7pPr>
      <a:lvl8pPr marL="31638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8pPr>
      <a:lvl9pPr marL="36210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1860550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482850"/>
            <a:ext cx="822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Author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1" r:id="rId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nicholas.car@ga.gov.a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gldwg-all@lists.csiro.au" TargetMode="External"/><Relationship Id="rId5" Type="http://schemas.openxmlformats.org/officeDocument/2006/relationships/hyperlink" Target="http://linked.data.gov.au/" TargetMode="Externa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gldwg-all@lists.csiro.au" TargetMode="External"/><Relationship Id="rId5" Type="http://schemas.openxmlformats.org/officeDocument/2006/relationships/hyperlink" Target="http://linked.data.gov.au/" TargetMode="Externa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gldwg-all@lists.csiro.au" TargetMode="External"/><Relationship Id="rId5" Type="http://schemas.openxmlformats.org/officeDocument/2006/relationships/hyperlink" Target="http://linked.data.gov.au/" TargetMode="Externa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gldwg-all@lists.csiro.au" TargetMode="External"/><Relationship Id="rId5" Type="http://schemas.openxmlformats.org/officeDocument/2006/relationships/hyperlink" Target="http://linked.data.gov.au/" TargetMode="Externa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fsdf.org/LINK" TargetMode="External"/><Relationship Id="rId2" Type="http://schemas.openxmlformats.org/officeDocument/2006/relationships/hyperlink" Target="mailto:nicholas.car@ga.gov.au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linked.data.gov.au/" TargetMode="External"/><Relationship Id="rId4" Type="http://schemas.openxmlformats.org/officeDocument/2006/relationships/hyperlink" Target="http://www.ga.gov.au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60550"/>
            <a:ext cx="8592443" cy="1754326"/>
          </a:xfrm>
          <a:solidFill>
            <a:schemeClr val="bg1"/>
          </a:solidFill>
        </p:spPr>
        <p:txBody>
          <a:bodyPr/>
          <a:lstStyle/>
          <a:p>
            <a:r>
              <a:rPr lang="en-AU" sz="3600" dirty="0"/>
              <a:t>Australia's distributed national spatial dataset production systems and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077072"/>
            <a:ext cx="2304256" cy="954107"/>
          </a:xfrm>
          <a:solidFill>
            <a:schemeClr val="bg1"/>
          </a:solidFill>
        </p:spPr>
        <p:txBody>
          <a:bodyPr/>
          <a:lstStyle/>
          <a:p>
            <a:r>
              <a:rPr lang="en-AU" b="1" dirty="0"/>
              <a:t>Nicholas Car</a:t>
            </a:r>
            <a:br>
              <a:rPr lang="en-AU" dirty="0"/>
            </a:br>
            <a:r>
              <a:rPr lang="en-AU" sz="2000" dirty="0"/>
              <a:t>Data  Architect</a:t>
            </a:r>
            <a:br>
              <a:rPr lang="en-AU" sz="2000" dirty="0"/>
            </a:br>
            <a:r>
              <a:rPr lang="en-AU" sz="1200" b="1" dirty="0">
                <a:hlinkClick r:id="rId2"/>
              </a:rPr>
              <a:t>nicholas.car@ga.gov.au</a:t>
            </a:r>
            <a:r>
              <a:rPr lang="en-AU" sz="1200" b="1" dirty="0"/>
              <a:t> </a:t>
            </a:r>
            <a:endParaRPr lang="en-AU" b="1" dirty="0"/>
          </a:p>
        </p:txBody>
      </p:sp>
      <p:pic>
        <p:nvPicPr>
          <p:cNvPr id="1026" name="Picture 2" descr="Icon representations of the ten themes of the Foundation Spatial Data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63141"/>
            <a:ext cx="6372200" cy="308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1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r>
              <a:rPr lang="en-AU" dirty="0"/>
              <a:t>Use of W3C standards &amp;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Provenance:</a:t>
            </a:r>
          </a:p>
          <a:p>
            <a:r>
              <a:rPr lang="en-AU" dirty="0"/>
              <a:t>	</a:t>
            </a:r>
            <a:r>
              <a:rPr lang="en-AU" b="1" dirty="0"/>
              <a:t>Granularity 2</a:t>
            </a:r>
            <a:r>
              <a:rPr lang="en-AU" dirty="0"/>
              <a:t>: Output Dataset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 bwMode="auto">
          <a:xfrm>
            <a:off x="683568" y="2708920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83568" y="5049190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3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83568" y="3879055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32240" y="3861048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47817" y="279472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wasDerivedFrom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9023079" y="3321267"/>
              <a:ext cx="180" cy="1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6954339" y="3904467"/>
              <a:ext cx="524160" cy="7164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1099" y="3901227"/>
                <a:ext cx="53028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7336119" y="4319727"/>
              <a:ext cx="936720" cy="2813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2880" y="4316489"/>
                <a:ext cx="942838" cy="287456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Connector: Curved 25"/>
          <p:cNvCxnSpPr>
            <a:stCxn id="9" idx="1"/>
            <a:endCxn id="6" idx="6"/>
          </p:cNvCxnSpPr>
          <p:nvPr/>
        </p:nvCxnSpPr>
        <p:spPr bwMode="auto">
          <a:xfrm rot="16200000" flipV="1">
            <a:off x="4287962" y="1300771"/>
            <a:ext cx="821165" cy="45735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or: Curved 27"/>
          <p:cNvCxnSpPr>
            <a:stCxn id="9" idx="4"/>
            <a:endCxn id="8" idx="6"/>
          </p:cNvCxnSpPr>
          <p:nvPr/>
        </p:nvCxnSpPr>
        <p:spPr bwMode="auto">
          <a:xfrm rot="5400000" flipH="1">
            <a:off x="4779025" y="1979842"/>
            <a:ext cx="450045" cy="5184576"/>
          </a:xfrm>
          <a:prstGeom prst="curvedConnector4">
            <a:avLst>
              <a:gd name="adj1" fmla="val -50795"/>
              <a:gd name="adj2" fmla="val 58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or: Curved 29"/>
          <p:cNvCxnSpPr>
            <a:stCxn id="9" idx="7"/>
            <a:endCxn id="7" idx="6"/>
          </p:cNvCxnSpPr>
          <p:nvPr/>
        </p:nvCxnSpPr>
        <p:spPr bwMode="auto">
          <a:xfrm rot="16200000" flipH="1" flipV="1">
            <a:off x="4549999" y="1859897"/>
            <a:ext cx="1519105" cy="5795584"/>
          </a:xfrm>
          <a:prstGeom prst="curvedConnector4">
            <a:avLst>
              <a:gd name="adj1" fmla="val -10550"/>
              <a:gd name="adj2" fmla="val -115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6625525" y="3245991"/>
            <a:ext cx="19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Output Dataset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46864" y="1976612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Feature / Component level</a:t>
            </a:r>
          </a:p>
        </p:txBody>
      </p:sp>
    </p:spTree>
    <p:extLst>
      <p:ext uri="{BB962C8B-B14F-4D97-AF65-F5344CB8AC3E}">
        <p14:creationId xmlns:p14="http://schemas.microsoft.com/office/powerpoint/2010/main" val="139265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r>
              <a:rPr lang="en-AU" dirty="0"/>
              <a:t>Use of W3C standards &amp;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Provenance:</a:t>
            </a:r>
          </a:p>
          <a:p>
            <a:r>
              <a:rPr lang="en-AU" dirty="0"/>
              <a:t>	</a:t>
            </a:r>
            <a:r>
              <a:rPr lang="en-AU" b="1" dirty="0"/>
              <a:t>Granularity 3</a:t>
            </a:r>
            <a:r>
              <a:rPr lang="en-AU" dirty="0"/>
              <a:t>: National Dataset fabric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 bwMode="auto">
          <a:xfrm>
            <a:off x="683568" y="2708920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83568" y="5049190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3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83568" y="3879055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32240" y="3573016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 Dataset 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95328" y="324931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wasDerivedFrom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9023079" y="3321267"/>
              <a:ext cx="180" cy="1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p:sp>
        <p:nvSpPr>
          <p:cNvPr id="17" name="Oval 16"/>
          <p:cNvSpPr/>
          <p:nvPr/>
        </p:nvSpPr>
        <p:spPr bwMode="auto">
          <a:xfrm>
            <a:off x="835968" y="2861320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988368" y="3013720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3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835968" y="4031455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988368" y="4183855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6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835968" y="5201590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3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988368" y="5353990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9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3563888" y="3914439"/>
            <a:ext cx="2466448" cy="1474935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252000" rIns="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</a:t>
            </a: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National Dataset</a:t>
            </a:r>
          </a:p>
        </p:txBody>
      </p:sp>
      <p:cxnSp>
        <p:nvCxnSpPr>
          <p:cNvPr id="33" name="Straight Arrow Connector 32"/>
          <p:cNvCxnSpPr>
            <a:cxnSpLocks/>
            <a:stCxn id="32" idx="3"/>
            <a:endCxn id="27" idx="6"/>
          </p:cNvCxnSpPr>
          <p:nvPr/>
        </p:nvCxnSpPr>
        <p:spPr bwMode="auto">
          <a:xfrm flipH="1">
            <a:off x="2716560" y="5173375"/>
            <a:ext cx="1208531" cy="6486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cxnSpLocks/>
            <a:stCxn id="32" idx="2"/>
            <a:endCxn id="22" idx="6"/>
          </p:cNvCxnSpPr>
          <p:nvPr/>
        </p:nvCxnSpPr>
        <p:spPr bwMode="auto">
          <a:xfrm flipH="1">
            <a:off x="2716560" y="4651907"/>
            <a:ext cx="8473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cxnSpLocks/>
            <a:stCxn id="32" idx="1"/>
            <a:endCxn id="19" idx="6"/>
          </p:cNvCxnSpPr>
          <p:nvPr/>
        </p:nvCxnSpPr>
        <p:spPr bwMode="auto">
          <a:xfrm flipH="1" flipV="1">
            <a:off x="2716560" y="3481772"/>
            <a:ext cx="1208531" cy="648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36"/>
          <p:cNvSpPr/>
          <p:nvPr/>
        </p:nvSpPr>
        <p:spPr bwMode="auto">
          <a:xfrm>
            <a:off x="6732240" y="4797152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 Dataset B</a:t>
            </a:r>
          </a:p>
        </p:txBody>
      </p:sp>
      <p:cxnSp>
        <p:nvCxnSpPr>
          <p:cNvPr id="44" name="Straight Arrow Connector 43"/>
          <p:cNvCxnSpPr>
            <a:cxnSpLocks/>
            <a:stCxn id="9" idx="2"/>
            <a:endCxn id="32" idx="6"/>
          </p:cNvCxnSpPr>
          <p:nvPr/>
        </p:nvCxnSpPr>
        <p:spPr bwMode="auto">
          <a:xfrm flipH="1">
            <a:off x="6030336" y="4041068"/>
            <a:ext cx="701904" cy="6108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cxnSpLocks/>
            <a:stCxn id="37" idx="2"/>
            <a:endCxn id="32" idx="6"/>
          </p:cNvCxnSpPr>
          <p:nvPr/>
        </p:nvCxnSpPr>
        <p:spPr bwMode="auto">
          <a:xfrm flipH="1" flipV="1">
            <a:off x="6030336" y="4651907"/>
            <a:ext cx="701904" cy="613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3246864" y="1976612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Feature / Component level with reference datasets</a:t>
            </a:r>
          </a:p>
        </p:txBody>
      </p:sp>
    </p:spTree>
    <p:extLst>
      <p:ext uri="{BB962C8B-B14F-4D97-AF65-F5344CB8AC3E}">
        <p14:creationId xmlns:p14="http://schemas.microsoft.com/office/powerpoint/2010/main" val="361274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r>
              <a:rPr lang="en-AU" dirty="0"/>
              <a:t>Use of W3C standards &amp;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Granularity 1</a:t>
            </a:r>
            <a:r>
              <a:rPr lang="en-AU" dirty="0"/>
              <a:t>: National Dataset level, work to 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 bwMode="auto">
          <a:xfrm>
            <a:off x="899592" y="3594780"/>
            <a:ext cx="2727920" cy="20966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419872" y="2753660"/>
            <a:ext cx="2172193" cy="1536826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DCAT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518343" y="4043174"/>
            <a:ext cx="2172193" cy="153682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619672" y="1628800"/>
            <a:ext cx="5904656" cy="446449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FSDF Ontology</a:t>
            </a:r>
          </a:p>
        </p:txBody>
      </p:sp>
    </p:spTree>
    <p:extLst>
      <p:ext uri="{BB962C8B-B14F-4D97-AF65-F5344CB8AC3E}">
        <p14:creationId xmlns:p14="http://schemas.microsoft.com/office/powerpoint/2010/main" val="54015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r>
              <a:rPr lang="en-AU" dirty="0"/>
              <a:t>Use of W3C standards &amp;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Granularity 2</a:t>
            </a:r>
            <a:r>
              <a:rPr lang="en-AU" dirty="0"/>
              <a:t>: Output Dataset components, next FY + 3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 bwMode="auto">
          <a:xfrm>
            <a:off x="899592" y="3594780"/>
            <a:ext cx="2727920" cy="20966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419872" y="2753660"/>
            <a:ext cx="2172193" cy="1536826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DCAT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518343" y="4043174"/>
            <a:ext cx="2172193" cy="153682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528428" y="2654788"/>
            <a:ext cx="1440160" cy="101769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QB4ST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619672" y="1628800"/>
            <a:ext cx="5904656" cy="446449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FSDF Ontology</a:t>
            </a:r>
          </a:p>
        </p:txBody>
      </p:sp>
    </p:spTree>
    <p:extLst>
      <p:ext uri="{BB962C8B-B14F-4D97-AF65-F5344CB8AC3E}">
        <p14:creationId xmlns:p14="http://schemas.microsoft.com/office/powerpoint/2010/main" val="164393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r>
              <a:rPr lang="en-AU" dirty="0"/>
              <a:t>Use of W3C standards &amp;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Granularity 3</a:t>
            </a:r>
            <a:r>
              <a:rPr lang="en-AU" dirty="0"/>
              <a:t>: National Dataset fabric, start 3+ years away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 bwMode="auto">
          <a:xfrm>
            <a:off x="899592" y="3594780"/>
            <a:ext cx="2727920" cy="20966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419872" y="2753660"/>
            <a:ext cx="2172193" cy="1536826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DCAT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518343" y="4043174"/>
            <a:ext cx="2172193" cy="153682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016404" y="4087803"/>
            <a:ext cx="1440160" cy="101769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827227" y="2948700"/>
            <a:ext cx="1440160" cy="101769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QB4ST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273870" y="5182277"/>
            <a:ext cx="1440160" cy="101769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SSN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619672" y="1628800"/>
            <a:ext cx="5904656" cy="446449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FSDF Ontology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565896" y="4839698"/>
            <a:ext cx="1440160" cy="1017696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Lots of </a:t>
            </a:r>
            <a:r>
              <a:rPr kumimoji="0" lang="en-A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Vocs</a:t>
            </a: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0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Linked Data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Currently, datasets, if available online, are in </a:t>
            </a:r>
            <a:r>
              <a:rPr lang="en-AU" dirty="0" err="1"/>
              <a:t>GeoNetwork</a:t>
            </a:r>
            <a:r>
              <a:rPr lang="en-AU" dirty="0"/>
              <a:t> or CKAN catalogues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08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Linked Data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Currently, datasets, if available online, are in </a:t>
            </a:r>
            <a:r>
              <a:rPr lang="en-AU" dirty="0" err="1"/>
              <a:t>GeoNetwork</a:t>
            </a:r>
            <a:r>
              <a:rPr lang="en-AU" dirty="0"/>
              <a:t> or CKAN catalogues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Realistically, no semantics of value beyond DCAT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Students working on a baseline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81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Linked Data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Currently, datasets, if available online, are in </a:t>
            </a:r>
            <a:r>
              <a:rPr lang="en-AU" dirty="0" err="1"/>
              <a:t>GeoNetwork</a:t>
            </a:r>
            <a:r>
              <a:rPr lang="en-AU" dirty="0"/>
              <a:t> or CKAN catalogues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Government metrics/requirements bound to ISO19*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964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Linked Data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Currently, datasets, if available online, are in </a:t>
            </a:r>
            <a:r>
              <a:rPr lang="en-AU" dirty="0" err="1"/>
              <a:t>GeoNetwork</a:t>
            </a:r>
            <a:r>
              <a:rPr lang="en-AU" dirty="0"/>
              <a:t> or CKAN catalogues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Government metrics/requirements bound to ISO19*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Linked Data API will be used for increasing semantics while preserving backwards-compatibility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586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Linked Data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Linked Data API will be used for increasing semantics while preserving backwards-compatibility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err="1"/>
              <a:t>eCat</a:t>
            </a:r>
            <a:r>
              <a:rPr lang="en-AU" dirty="0"/>
              <a:t>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775967" y="4445942"/>
            <a:ext cx="360040" cy="36962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5455" y="4119510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ISO19115 XML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7365" y="4723611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ISO19115-derived HTML</a:t>
            </a:r>
          </a:p>
        </p:txBody>
      </p:sp>
      <p:cxnSp>
        <p:nvCxnSpPr>
          <p:cNvPr id="8" name="Straight Arrow Connector 7"/>
          <p:cNvCxnSpPr>
            <a:cxnSpLocks/>
            <a:stCxn id="5" idx="6"/>
            <a:endCxn id="6" idx="1"/>
          </p:cNvCxnSpPr>
          <p:nvPr/>
        </p:nvCxnSpPr>
        <p:spPr bwMode="auto">
          <a:xfrm flipV="1">
            <a:off x="4136007" y="4304176"/>
            <a:ext cx="779448" cy="32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/>
            <a:stCxn id="5" idx="6"/>
            <a:endCxn id="7" idx="1"/>
          </p:cNvCxnSpPr>
          <p:nvPr/>
        </p:nvCxnSpPr>
        <p:spPr bwMode="auto">
          <a:xfrm>
            <a:off x="4136007" y="4630754"/>
            <a:ext cx="731358" cy="277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466110" y="49082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Dataset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448884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GeoNetwork</a:t>
            </a:r>
            <a:r>
              <a:rPr lang="en-AU" dirty="0"/>
              <a:t> normal</a:t>
            </a:r>
          </a:p>
        </p:txBody>
      </p:sp>
    </p:spTree>
    <p:extLst>
      <p:ext uri="{BB962C8B-B14F-4D97-AF65-F5344CB8AC3E}">
        <p14:creationId xmlns:p14="http://schemas.microsoft.com/office/powerpoint/2010/main" val="247151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Foundational Spatial Data Framework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What it is - in outline 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What it is not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W3C standards &amp; models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Linked Data use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Spatial reference data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Social architecture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1238250" lvl="2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2060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Linked Data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Linked Data API will be used for increasing semantics while preserving backwards-compatibility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err="1"/>
              <a:t>eCat</a:t>
            </a:r>
            <a:r>
              <a:rPr lang="en-AU" dirty="0"/>
              <a:t>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775967" y="4445942"/>
            <a:ext cx="360040" cy="36962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5455" y="4119510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ISO19115 XML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7365" y="4723611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ISO19115-derived HTML</a:t>
            </a:r>
          </a:p>
        </p:txBody>
      </p:sp>
      <p:cxnSp>
        <p:nvCxnSpPr>
          <p:cNvPr id="8" name="Straight Arrow Connector 7"/>
          <p:cNvCxnSpPr>
            <a:cxnSpLocks/>
            <a:stCxn id="5" idx="6"/>
            <a:endCxn id="6" idx="1"/>
          </p:cNvCxnSpPr>
          <p:nvPr/>
        </p:nvCxnSpPr>
        <p:spPr bwMode="auto">
          <a:xfrm flipV="1">
            <a:off x="4136007" y="4304176"/>
            <a:ext cx="779448" cy="32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788024" y="5388116"/>
            <a:ext cx="22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Limited DCAT RDF</a:t>
            </a:r>
          </a:p>
        </p:txBody>
      </p:sp>
      <p:cxnSp>
        <p:nvCxnSpPr>
          <p:cNvPr id="14" name="Straight Arrow Connector 13"/>
          <p:cNvCxnSpPr>
            <a:cxnSpLocks/>
            <a:stCxn id="5" idx="6"/>
            <a:endCxn id="7" idx="1"/>
          </p:cNvCxnSpPr>
          <p:nvPr/>
        </p:nvCxnSpPr>
        <p:spPr bwMode="auto">
          <a:xfrm>
            <a:off x="4136007" y="4630754"/>
            <a:ext cx="731358" cy="277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/>
            <a:stCxn id="5" idx="6"/>
            <a:endCxn id="11" idx="1"/>
          </p:cNvCxnSpPr>
          <p:nvPr/>
        </p:nvCxnSpPr>
        <p:spPr bwMode="auto">
          <a:xfrm>
            <a:off x="4136007" y="4630754"/>
            <a:ext cx="652017" cy="94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466110" y="49082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90144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Linked Data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Linked Data API will be used for increasing semantics while preserving backwards-compatibility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err="1"/>
              <a:t>eCat</a:t>
            </a:r>
            <a:r>
              <a:rPr lang="en-AU" dirty="0"/>
              <a:t>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775967" y="4445942"/>
            <a:ext cx="360040" cy="36962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5455" y="4119510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ISO19115 XML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7365" y="4723611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ISO19115-derived HTML</a:t>
            </a:r>
          </a:p>
        </p:txBody>
      </p:sp>
      <p:cxnSp>
        <p:nvCxnSpPr>
          <p:cNvPr id="8" name="Straight Arrow Connector 7"/>
          <p:cNvCxnSpPr>
            <a:cxnSpLocks/>
            <a:stCxn id="5" idx="6"/>
            <a:endCxn id="6" idx="1"/>
          </p:cNvCxnSpPr>
          <p:nvPr/>
        </p:nvCxnSpPr>
        <p:spPr bwMode="auto">
          <a:xfrm flipV="1">
            <a:off x="4136007" y="4304176"/>
            <a:ext cx="779448" cy="32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788024" y="5388116"/>
            <a:ext cx="22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Limited DCAT RDF</a:t>
            </a:r>
          </a:p>
        </p:txBody>
      </p:sp>
      <p:cxnSp>
        <p:nvCxnSpPr>
          <p:cNvPr id="14" name="Straight Arrow Connector 13"/>
          <p:cNvCxnSpPr>
            <a:cxnSpLocks/>
            <a:stCxn id="5" idx="6"/>
            <a:endCxn id="7" idx="1"/>
          </p:cNvCxnSpPr>
          <p:nvPr/>
        </p:nvCxnSpPr>
        <p:spPr bwMode="auto">
          <a:xfrm>
            <a:off x="4136007" y="4630754"/>
            <a:ext cx="731358" cy="277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/>
            <a:stCxn id="5" idx="6"/>
            <a:endCxn id="11" idx="1"/>
          </p:cNvCxnSpPr>
          <p:nvPr/>
        </p:nvCxnSpPr>
        <p:spPr bwMode="auto">
          <a:xfrm>
            <a:off x="4136007" y="4630754"/>
            <a:ext cx="652017" cy="94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466110" y="49082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Dataset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5388" y="444623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Schema.org</a:t>
            </a:r>
          </a:p>
        </p:txBody>
      </p:sp>
      <p:cxnSp>
        <p:nvCxnSpPr>
          <p:cNvPr id="15" name="Straight Arrow Connector 14"/>
          <p:cNvCxnSpPr>
            <a:cxnSpLocks/>
            <a:stCxn id="5" idx="2"/>
            <a:endCxn id="13" idx="3"/>
          </p:cNvCxnSpPr>
          <p:nvPr/>
        </p:nvCxnSpPr>
        <p:spPr bwMode="auto">
          <a:xfrm flipH="1">
            <a:off x="3163984" y="4630754"/>
            <a:ext cx="611983" cy="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6426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Linked Data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Linked Data API will be used for increasing semantics while preserving backwards-compatibility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err="1"/>
              <a:t>eCat</a:t>
            </a:r>
            <a:r>
              <a:rPr lang="en-AU" dirty="0"/>
              <a:t>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775967" y="4445942"/>
            <a:ext cx="360040" cy="36962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5455" y="4119510"/>
            <a:ext cx="32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ISO19115-1 XML </a:t>
            </a:r>
            <a:r>
              <a:rPr lang="en-AU" b="1" i="1" dirty="0"/>
              <a:t>Enhanced!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67365" y="4723611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ISO19115-derived HTML</a:t>
            </a:r>
          </a:p>
        </p:txBody>
      </p:sp>
      <p:cxnSp>
        <p:nvCxnSpPr>
          <p:cNvPr id="8" name="Straight Arrow Connector 7"/>
          <p:cNvCxnSpPr>
            <a:cxnSpLocks/>
            <a:stCxn id="5" idx="6"/>
            <a:endCxn id="6" idx="1"/>
          </p:cNvCxnSpPr>
          <p:nvPr/>
        </p:nvCxnSpPr>
        <p:spPr bwMode="auto">
          <a:xfrm flipV="1">
            <a:off x="4136007" y="4304176"/>
            <a:ext cx="779448" cy="32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788024" y="5388116"/>
            <a:ext cx="22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Limited DCAT RDF</a:t>
            </a:r>
          </a:p>
        </p:txBody>
      </p:sp>
      <p:cxnSp>
        <p:nvCxnSpPr>
          <p:cNvPr id="14" name="Straight Arrow Connector 13"/>
          <p:cNvCxnSpPr>
            <a:cxnSpLocks/>
            <a:stCxn id="5" idx="6"/>
            <a:endCxn id="7" idx="1"/>
          </p:cNvCxnSpPr>
          <p:nvPr/>
        </p:nvCxnSpPr>
        <p:spPr bwMode="auto">
          <a:xfrm>
            <a:off x="4136007" y="4630754"/>
            <a:ext cx="731358" cy="277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/>
            <a:stCxn id="5" idx="6"/>
            <a:endCxn id="11" idx="1"/>
          </p:cNvCxnSpPr>
          <p:nvPr/>
        </p:nvCxnSpPr>
        <p:spPr bwMode="auto">
          <a:xfrm>
            <a:off x="4136007" y="4630754"/>
            <a:ext cx="652017" cy="94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466110" y="49082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Dataset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5388" y="444623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Schema.org</a:t>
            </a:r>
          </a:p>
        </p:txBody>
      </p:sp>
      <p:cxnSp>
        <p:nvCxnSpPr>
          <p:cNvPr id="15" name="Straight Arrow Connector 14"/>
          <p:cNvCxnSpPr>
            <a:cxnSpLocks/>
            <a:stCxn id="5" idx="2"/>
            <a:endCxn id="13" idx="3"/>
          </p:cNvCxnSpPr>
          <p:nvPr/>
        </p:nvCxnSpPr>
        <p:spPr bwMode="auto">
          <a:xfrm flipH="1">
            <a:off x="3163984" y="4630754"/>
            <a:ext cx="611983" cy="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443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Linked Data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Linked Data API will be used for increasing semantics while preserving backwards-compatibility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err="1"/>
              <a:t>eCat</a:t>
            </a:r>
            <a:r>
              <a:rPr lang="en-AU" dirty="0"/>
              <a:t>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775967" y="4445942"/>
            <a:ext cx="360040" cy="36962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5455" y="4119510"/>
            <a:ext cx="32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ISO19115-1 XML </a:t>
            </a:r>
            <a:r>
              <a:rPr lang="en-AU" b="1" i="1" dirty="0"/>
              <a:t>Enhanced!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67365" y="4723611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ISO19115-derived HTML</a:t>
            </a:r>
          </a:p>
        </p:txBody>
      </p:sp>
      <p:cxnSp>
        <p:nvCxnSpPr>
          <p:cNvPr id="8" name="Straight Arrow Connector 7"/>
          <p:cNvCxnSpPr>
            <a:cxnSpLocks/>
            <a:stCxn id="5" idx="6"/>
            <a:endCxn id="6" idx="1"/>
          </p:cNvCxnSpPr>
          <p:nvPr/>
        </p:nvCxnSpPr>
        <p:spPr bwMode="auto">
          <a:xfrm flipV="1">
            <a:off x="4136007" y="4304176"/>
            <a:ext cx="779448" cy="32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788024" y="5388116"/>
            <a:ext cx="22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Limited DCAT RDF</a:t>
            </a:r>
          </a:p>
        </p:txBody>
      </p:sp>
      <p:cxnSp>
        <p:nvCxnSpPr>
          <p:cNvPr id="14" name="Straight Arrow Connector 13"/>
          <p:cNvCxnSpPr>
            <a:cxnSpLocks/>
            <a:stCxn id="5" idx="6"/>
            <a:endCxn id="7" idx="1"/>
          </p:cNvCxnSpPr>
          <p:nvPr/>
        </p:nvCxnSpPr>
        <p:spPr bwMode="auto">
          <a:xfrm>
            <a:off x="4136007" y="4630754"/>
            <a:ext cx="731358" cy="277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/>
            <a:stCxn id="5" idx="6"/>
            <a:endCxn id="11" idx="1"/>
          </p:cNvCxnSpPr>
          <p:nvPr/>
        </p:nvCxnSpPr>
        <p:spPr bwMode="auto">
          <a:xfrm>
            <a:off x="4136007" y="4630754"/>
            <a:ext cx="652017" cy="94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466110" y="49082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Dataset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5388" y="444623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Schema.org</a:t>
            </a:r>
          </a:p>
        </p:txBody>
      </p:sp>
      <p:cxnSp>
        <p:nvCxnSpPr>
          <p:cNvPr id="15" name="Straight Arrow Connector 14"/>
          <p:cNvCxnSpPr>
            <a:cxnSpLocks/>
            <a:stCxn id="5" idx="2"/>
            <a:endCxn id="13" idx="3"/>
          </p:cNvCxnSpPr>
          <p:nvPr/>
        </p:nvCxnSpPr>
        <p:spPr bwMode="auto">
          <a:xfrm flipH="1">
            <a:off x="3163984" y="4630754"/>
            <a:ext cx="611983" cy="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907265" y="260583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FSDF </a:t>
            </a:r>
            <a:r>
              <a:rPr lang="en-AU" dirty="0" err="1">
                <a:solidFill>
                  <a:srgbClr val="C00000"/>
                </a:solidFill>
              </a:rPr>
              <a:t>Ont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>
            <a:cxnSpLocks/>
            <a:stCxn id="6" idx="0"/>
            <a:endCxn id="16" idx="2"/>
          </p:cNvCxnSpPr>
          <p:nvPr/>
        </p:nvCxnSpPr>
        <p:spPr bwMode="auto">
          <a:xfrm flipV="1">
            <a:off x="6518971" y="2975165"/>
            <a:ext cx="0" cy="1144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4867365" y="3390183"/>
            <a:ext cx="324036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4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Linked Data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Linked Data API will be used for increasing semantics while preserving backwards-compatibility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err="1"/>
              <a:t>eCat</a:t>
            </a:r>
            <a:r>
              <a:rPr lang="en-AU" dirty="0"/>
              <a:t>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775967" y="4445942"/>
            <a:ext cx="360040" cy="36962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5455" y="4119510"/>
            <a:ext cx="32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ISO19115-1 XML </a:t>
            </a:r>
            <a:r>
              <a:rPr lang="en-AU" b="1" i="1" dirty="0"/>
              <a:t>Enhanced!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67365" y="4723611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ISO19115-derived HTML</a:t>
            </a:r>
          </a:p>
        </p:txBody>
      </p:sp>
      <p:cxnSp>
        <p:nvCxnSpPr>
          <p:cNvPr id="8" name="Straight Arrow Connector 7"/>
          <p:cNvCxnSpPr>
            <a:cxnSpLocks/>
            <a:stCxn id="5" idx="6"/>
            <a:endCxn id="6" idx="1"/>
          </p:cNvCxnSpPr>
          <p:nvPr/>
        </p:nvCxnSpPr>
        <p:spPr bwMode="auto">
          <a:xfrm flipV="1">
            <a:off x="4136007" y="4304176"/>
            <a:ext cx="779448" cy="32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788024" y="5388116"/>
            <a:ext cx="22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Limited DCAT RDF</a:t>
            </a:r>
          </a:p>
        </p:txBody>
      </p:sp>
      <p:cxnSp>
        <p:nvCxnSpPr>
          <p:cNvPr id="14" name="Straight Arrow Connector 13"/>
          <p:cNvCxnSpPr>
            <a:cxnSpLocks/>
            <a:stCxn id="5" idx="6"/>
            <a:endCxn id="7" idx="1"/>
          </p:cNvCxnSpPr>
          <p:nvPr/>
        </p:nvCxnSpPr>
        <p:spPr bwMode="auto">
          <a:xfrm>
            <a:off x="4136007" y="4630754"/>
            <a:ext cx="731358" cy="277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/>
            <a:stCxn id="5" idx="6"/>
            <a:endCxn id="11" idx="1"/>
          </p:cNvCxnSpPr>
          <p:nvPr/>
        </p:nvCxnSpPr>
        <p:spPr bwMode="auto">
          <a:xfrm>
            <a:off x="4136007" y="4630754"/>
            <a:ext cx="652017" cy="94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466110" y="49082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Dataset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5388" y="444623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Schema.org</a:t>
            </a:r>
          </a:p>
        </p:txBody>
      </p:sp>
      <p:cxnSp>
        <p:nvCxnSpPr>
          <p:cNvPr id="15" name="Straight Arrow Connector 14"/>
          <p:cNvCxnSpPr>
            <a:cxnSpLocks/>
            <a:stCxn id="5" idx="2"/>
            <a:endCxn id="13" idx="3"/>
          </p:cNvCxnSpPr>
          <p:nvPr/>
        </p:nvCxnSpPr>
        <p:spPr bwMode="auto">
          <a:xfrm flipH="1">
            <a:off x="3163984" y="4630754"/>
            <a:ext cx="611983" cy="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907265" y="260583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FSDF </a:t>
            </a:r>
            <a:r>
              <a:rPr lang="en-AU" dirty="0" err="1">
                <a:solidFill>
                  <a:srgbClr val="C00000"/>
                </a:solidFill>
              </a:rPr>
              <a:t>Ont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cxnSpLocks/>
            <a:stCxn id="5" idx="7"/>
            <a:endCxn id="16" idx="2"/>
          </p:cNvCxnSpPr>
          <p:nvPr/>
        </p:nvCxnSpPr>
        <p:spPr bwMode="auto">
          <a:xfrm flipV="1">
            <a:off x="4083280" y="2975165"/>
            <a:ext cx="2435691" cy="1524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915455" y="34481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4854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Spatial Reference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We need reference semantic </a:t>
            </a:r>
            <a:r>
              <a:rPr lang="en-AU" b="1" dirty="0"/>
              <a:t>data</a:t>
            </a:r>
            <a:r>
              <a:rPr lang="en-AU" b="1" i="1" dirty="0"/>
              <a:t>, </a:t>
            </a:r>
            <a:r>
              <a:rPr lang="en-AU" dirty="0"/>
              <a:t>not just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Common Subjects </a:t>
            </a:r>
            <a:r>
              <a:rPr lang="en-AU" strike="sngStrike" dirty="0"/>
              <a:t>P</a:t>
            </a:r>
            <a:r>
              <a:rPr lang="en-AU" dirty="0"/>
              <a:t> </a:t>
            </a:r>
            <a:r>
              <a:rPr lang="en-AU" strike="sngStrike" dirty="0"/>
              <a:t>O</a:t>
            </a:r>
            <a:r>
              <a:rPr lang="en-AU" dirty="0"/>
              <a:t> to associate facts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Geofabric was the first attempt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2123728" y="4797152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51920" y="5197851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130914" y="5121073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059832" y="5733256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31840" y="4077072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cxnSpLocks/>
            <a:stCxn id="5" idx="7"/>
            <a:endCxn id="9" idx="3"/>
          </p:cNvCxnSpPr>
          <p:nvPr/>
        </p:nvCxnSpPr>
        <p:spPr bwMode="auto">
          <a:xfrm flipV="1">
            <a:off x="2246653" y="4199997"/>
            <a:ext cx="906278" cy="61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/>
            <a:stCxn id="9" idx="4"/>
            <a:endCxn id="7" idx="0"/>
          </p:cNvCxnSpPr>
          <p:nvPr/>
        </p:nvCxnSpPr>
        <p:spPr bwMode="auto">
          <a:xfrm flipH="1">
            <a:off x="3202922" y="4221088"/>
            <a:ext cx="926" cy="899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/>
            <a:stCxn id="9" idx="5"/>
            <a:endCxn id="6" idx="1"/>
          </p:cNvCxnSpPr>
          <p:nvPr/>
        </p:nvCxnSpPr>
        <p:spPr bwMode="auto">
          <a:xfrm>
            <a:off x="3254765" y="4199997"/>
            <a:ext cx="618246" cy="1018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cxnSpLocks/>
            <a:stCxn id="6" idx="3"/>
            <a:endCxn id="8" idx="7"/>
          </p:cNvCxnSpPr>
          <p:nvPr/>
        </p:nvCxnSpPr>
        <p:spPr bwMode="auto">
          <a:xfrm flipH="1">
            <a:off x="3182757" y="5320776"/>
            <a:ext cx="690254" cy="433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/>
          <p:cNvSpPr/>
          <p:nvPr/>
        </p:nvSpPr>
        <p:spPr bwMode="auto">
          <a:xfrm>
            <a:off x="6002419" y="4565453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125344" y="3804714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948264" y="4599072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282339" y="3444674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Arrow Connector 29"/>
          <p:cNvCxnSpPr>
            <a:cxnSpLocks/>
            <a:stCxn id="28" idx="6"/>
            <a:endCxn id="26" idx="1"/>
          </p:cNvCxnSpPr>
          <p:nvPr/>
        </p:nvCxnSpPr>
        <p:spPr bwMode="auto">
          <a:xfrm>
            <a:off x="5426355" y="3516682"/>
            <a:ext cx="720080" cy="3091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cxnSpLocks/>
            <a:stCxn id="26" idx="4"/>
            <a:endCxn id="25" idx="0"/>
          </p:cNvCxnSpPr>
          <p:nvPr/>
        </p:nvCxnSpPr>
        <p:spPr bwMode="auto">
          <a:xfrm flipH="1">
            <a:off x="6074427" y="3948730"/>
            <a:ext cx="122925" cy="616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cxnSpLocks/>
            <a:stCxn id="25" idx="6"/>
            <a:endCxn id="27" idx="2"/>
          </p:cNvCxnSpPr>
          <p:nvPr/>
        </p:nvCxnSpPr>
        <p:spPr bwMode="auto">
          <a:xfrm>
            <a:off x="6146435" y="4637461"/>
            <a:ext cx="801829" cy="33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cxnSpLocks/>
            <a:stCxn id="26" idx="7"/>
            <a:endCxn id="46" idx="3"/>
          </p:cNvCxnSpPr>
          <p:nvPr/>
        </p:nvCxnSpPr>
        <p:spPr bwMode="auto">
          <a:xfrm flipV="1">
            <a:off x="6248269" y="3500096"/>
            <a:ext cx="721086" cy="325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45"/>
          <p:cNvSpPr/>
          <p:nvPr/>
        </p:nvSpPr>
        <p:spPr bwMode="auto">
          <a:xfrm>
            <a:off x="6948264" y="3377171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55268" y="2903877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Known relationships in separate </a:t>
            </a:r>
          </a:p>
          <a:p>
            <a:r>
              <a:rPr lang="en-AU" dirty="0"/>
              <a:t>graphs not enough</a:t>
            </a:r>
          </a:p>
        </p:txBody>
      </p:sp>
    </p:spTree>
    <p:extLst>
      <p:ext uri="{BB962C8B-B14F-4D97-AF65-F5344CB8AC3E}">
        <p14:creationId xmlns:p14="http://schemas.microsoft.com/office/powerpoint/2010/main" val="530951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Spatial Reference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We need reference semantic </a:t>
            </a:r>
            <a:r>
              <a:rPr lang="en-AU" b="1" dirty="0"/>
              <a:t>data</a:t>
            </a:r>
            <a:r>
              <a:rPr lang="en-AU" b="1" i="1" dirty="0"/>
              <a:t>, </a:t>
            </a:r>
            <a:r>
              <a:rPr lang="en-AU" dirty="0"/>
              <a:t>not just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Common Subjects </a:t>
            </a:r>
            <a:r>
              <a:rPr lang="en-AU" strike="sngStrike" dirty="0"/>
              <a:t>P</a:t>
            </a:r>
            <a:r>
              <a:rPr lang="en-AU" dirty="0"/>
              <a:t> </a:t>
            </a:r>
            <a:r>
              <a:rPr lang="en-AU" strike="sngStrike" dirty="0"/>
              <a:t>O</a:t>
            </a:r>
            <a:r>
              <a:rPr lang="en-AU" dirty="0"/>
              <a:t> to associate facts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Geofabric was the first attempt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2123728" y="4797152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51920" y="5197851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130914" y="5121073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059832" y="5733256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31840" y="4077072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cxnSpLocks/>
            <a:stCxn id="5" idx="7"/>
            <a:endCxn id="9" idx="3"/>
          </p:cNvCxnSpPr>
          <p:nvPr/>
        </p:nvCxnSpPr>
        <p:spPr bwMode="auto">
          <a:xfrm flipV="1">
            <a:off x="2246653" y="4199997"/>
            <a:ext cx="906278" cy="61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/>
            <a:stCxn id="9" idx="4"/>
            <a:endCxn id="7" idx="0"/>
          </p:cNvCxnSpPr>
          <p:nvPr/>
        </p:nvCxnSpPr>
        <p:spPr bwMode="auto">
          <a:xfrm flipH="1">
            <a:off x="3202922" y="4221088"/>
            <a:ext cx="926" cy="899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/>
            <a:stCxn id="9" idx="5"/>
            <a:endCxn id="6" idx="1"/>
          </p:cNvCxnSpPr>
          <p:nvPr/>
        </p:nvCxnSpPr>
        <p:spPr bwMode="auto">
          <a:xfrm>
            <a:off x="3254765" y="4199997"/>
            <a:ext cx="618246" cy="1018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cxnSpLocks/>
            <a:stCxn id="6" idx="3"/>
            <a:endCxn id="8" idx="7"/>
          </p:cNvCxnSpPr>
          <p:nvPr/>
        </p:nvCxnSpPr>
        <p:spPr bwMode="auto">
          <a:xfrm flipH="1">
            <a:off x="3182757" y="5320776"/>
            <a:ext cx="690254" cy="433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/>
          <p:cNvSpPr/>
          <p:nvPr/>
        </p:nvSpPr>
        <p:spPr bwMode="auto">
          <a:xfrm>
            <a:off x="6002419" y="4565453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125344" y="3804714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948264" y="4599072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282339" y="3444674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Arrow Connector 29"/>
          <p:cNvCxnSpPr>
            <a:cxnSpLocks/>
            <a:stCxn id="28" idx="6"/>
            <a:endCxn id="26" idx="1"/>
          </p:cNvCxnSpPr>
          <p:nvPr/>
        </p:nvCxnSpPr>
        <p:spPr bwMode="auto">
          <a:xfrm>
            <a:off x="5426355" y="3516682"/>
            <a:ext cx="720080" cy="3091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cxnSpLocks/>
            <a:stCxn id="26" idx="4"/>
            <a:endCxn id="25" idx="0"/>
          </p:cNvCxnSpPr>
          <p:nvPr/>
        </p:nvCxnSpPr>
        <p:spPr bwMode="auto">
          <a:xfrm flipH="1">
            <a:off x="6074427" y="3948730"/>
            <a:ext cx="122925" cy="616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cxnSpLocks/>
            <a:stCxn id="25" idx="6"/>
            <a:endCxn id="27" idx="2"/>
          </p:cNvCxnSpPr>
          <p:nvPr/>
        </p:nvCxnSpPr>
        <p:spPr bwMode="auto">
          <a:xfrm>
            <a:off x="6146435" y="4637461"/>
            <a:ext cx="801829" cy="33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cxnSpLocks/>
            <a:stCxn id="26" idx="7"/>
            <a:endCxn id="46" idx="3"/>
          </p:cNvCxnSpPr>
          <p:nvPr/>
        </p:nvCxnSpPr>
        <p:spPr bwMode="auto">
          <a:xfrm flipV="1">
            <a:off x="6248269" y="3500096"/>
            <a:ext cx="721086" cy="325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45"/>
          <p:cNvSpPr/>
          <p:nvPr/>
        </p:nvSpPr>
        <p:spPr bwMode="auto">
          <a:xfrm>
            <a:off x="6948264" y="3377171"/>
            <a:ext cx="144016" cy="14401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>
            <a:cxnSpLocks/>
            <a:stCxn id="9" idx="6"/>
            <a:endCxn id="28" idx="2"/>
          </p:cNvCxnSpPr>
          <p:nvPr/>
        </p:nvCxnSpPr>
        <p:spPr bwMode="auto">
          <a:xfrm flipV="1">
            <a:off x="3275856" y="3516682"/>
            <a:ext cx="2006483" cy="63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1763688" y="309191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Need common nodes</a:t>
            </a:r>
          </a:p>
        </p:txBody>
      </p:sp>
    </p:spTree>
    <p:extLst>
      <p:ext uri="{BB962C8B-B14F-4D97-AF65-F5344CB8AC3E}">
        <p14:creationId xmlns:p14="http://schemas.microsoft.com/office/powerpoint/2010/main" val="4056890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Spatial Reference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We need reference semantic </a:t>
            </a:r>
            <a:r>
              <a:rPr lang="en-AU" b="1" dirty="0"/>
              <a:t>data</a:t>
            </a:r>
            <a:r>
              <a:rPr lang="en-AU" b="1" i="1" dirty="0"/>
              <a:t>, </a:t>
            </a:r>
            <a:r>
              <a:rPr lang="en-AU" dirty="0"/>
              <a:t>not just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Common Subjects </a:t>
            </a:r>
            <a:r>
              <a:rPr lang="en-AU" strike="sngStrike" dirty="0"/>
              <a:t>P</a:t>
            </a:r>
            <a:r>
              <a:rPr lang="en-AU" dirty="0"/>
              <a:t> </a:t>
            </a:r>
            <a:r>
              <a:rPr lang="en-AU" strike="sngStrike" dirty="0"/>
              <a:t>O</a:t>
            </a:r>
            <a:r>
              <a:rPr lang="en-AU" dirty="0"/>
              <a:t> to associate facts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Geofabric was the first attempt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Mothballed due to lack of sophisticated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9017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Spatial Reference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We need reference semantic </a:t>
            </a:r>
            <a:r>
              <a:rPr lang="en-AU" b="1" dirty="0"/>
              <a:t>data</a:t>
            </a:r>
            <a:r>
              <a:rPr lang="en-AU" b="1" i="1" dirty="0"/>
              <a:t>, </a:t>
            </a:r>
            <a:r>
              <a:rPr lang="en-AU" dirty="0"/>
              <a:t>not just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Common Subjects </a:t>
            </a:r>
            <a:r>
              <a:rPr lang="en-AU" strike="sngStrike" dirty="0"/>
              <a:t>P</a:t>
            </a:r>
            <a:r>
              <a:rPr lang="en-AU" dirty="0"/>
              <a:t> </a:t>
            </a:r>
            <a:r>
              <a:rPr lang="en-AU" strike="sngStrike" dirty="0"/>
              <a:t>O</a:t>
            </a:r>
            <a:r>
              <a:rPr lang="en-AU" dirty="0"/>
              <a:t> to associate facts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Geofabric was the first attempt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Let’s aim simpler: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Admin boundaries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/>
              <a:t>Far fewer difficult spatial elements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/>
              <a:t>Far more popular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029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Spatial Reference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We need reference semantic </a:t>
            </a:r>
            <a:r>
              <a:rPr lang="en-AU" b="1" dirty="0"/>
              <a:t>data</a:t>
            </a:r>
            <a:r>
              <a:rPr lang="en-AU" b="1" i="1" dirty="0"/>
              <a:t>, </a:t>
            </a:r>
            <a:r>
              <a:rPr lang="en-AU" dirty="0"/>
              <a:t>not just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Common Subjects </a:t>
            </a:r>
            <a:r>
              <a:rPr lang="en-AU" strike="sngStrike" dirty="0"/>
              <a:t>P</a:t>
            </a:r>
            <a:r>
              <a:rPr lang="en-AU" dirty="0"/>
              <a:t> </a:t>
            </a:r>
            <a:r>
              <a:rPr lang="en-AU" strike="sngStrike" dirty="0"/>
              <a:t>O</a:t>
            </a:r>
            <a:r>
              <a:rPr lang="en-AU" dirty="0"/>
              <a:t> to associate facts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Geofabric was the first attempt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Let’s aim simpler: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Admin boundaries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Organisations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/>
              <a:t>Non-spatial but most common dataset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/>
              <a:t>Works in </a:t>
            </a:r>
            <a:r>
              <a:rPr lang="en-AU" dirty="0" err="1"/>
              <a:t>Sem</a:t>
            </a:r>
            <a:r>
              <a:rPr lang="en-AU" dirty="0"/>
              <a:t> Web + Legacy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21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r>
              <a:rPr lang="en-AU" dirty="0"/>
              <a:t>The Foundational Spatial Data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b="1" dirty="0"/>
              <a:t>FSDF</a:t>
            </a:r>
            <a:r>
              <a:rPr lang="en-AU" sz="2400" dirty="0"/>
              <a:t>: a Federal and State government initiative to streamline the production of national spatial data products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for the Dept. Prime Minster &amp; Cabinet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coordinated by Geoscience Australia</a:t>
            </a:r>
          </a:p>
          <a:p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" y="3377162"/>
            <a:ext cx="9144000" cy="29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52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Social Architecture is paramount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We need coordination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As the FSDF is providing – spatial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4522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Social Architecture is paramount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We need coordination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As the FSDF is providing – spatial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More general LD support needed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/>
              <a:t>New/hard for agencies 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/>
              <a:t>AGLDWG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5448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48876\Downloads\comms_bg_gr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71" y="0"/>
            <a:ext cx="2771429" cy="16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48876\Downloads\comms_footer_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23" y="0"/>
            <a:ext cx="9001000" cy="548680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Government Linked Data Working 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8002" y="450846"/>
            <a:ext cx="508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5"/>
              </a:rPr>
              <a:t>http://linked.data.gov.au</a:t>
            </a:r>
            <a:r>
              <a:rPr lang="en-AU" dirty="0"/>
              <a:t> | </a:t>
            </a:r>
            <a:r>
              <a:rPr lang="en-AU" dirty="0">
                <a:hlinkClick r:id="rId6"/>
              </a:rPr>
              <a:t>agldwg-all@lists.csiro.au</a:t>
            </a:r>
            <a:r>
              <a:rPr lang="en-A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96" y="1019300"/>
            <a:ext cx="3384376" cy="19352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AU" b="1" dirty="0"/>
              <a:t>About</a:t>
            </a:r>
          </a:p>
          <a:p>
            <a:pPr algn="just"/>
            <a:r>
              <a:rPr lang="en-AU" dirty="0"/>
              <a:t>Government Linked Data experts and champions. It draft policy and technical guidance on the implementation of Linked Data for the Australian Government. Open to all Federal entities and friends.</a:t>
            </a:r>
          </a:p>
        </p:txBody>
      </p:sp>
      <p:pic>
        <p:nvPicPr>
          <p:cNvPr id="1029" name="Picture 5" descr="Image result for r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73" y="635512"/>
            <a:ext cx="5599966" cy="61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36296" y="14127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530120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321297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Recomm-endations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92725" y="3284984"/>
            <a:ext cx="1529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/>
              <a:t>Subgroups</a:t>
            </a:r>
            <a:endParaRPr lang="en-A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89905" y="5312100"/>
            <a:ext cx="2102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>
                <a:solidFill>
                  <a:srgbClr val="C00000"/>
                </a:solidFill>
              </a:rPr>
              <a:t>What is </a:t>
            </a:r>
            <a:br>
              <a:rPr lang="en-AU" sz="2800" b="1" dirty="0">
                <a:solidFill>
                  <a:srgbClr val="C00000"/>
                </a:solidFill>
              </a:rPr>
            </a:br>
            <a:r>
              <a:rPr lang="en-AU" sz="2800" b="1" dirty="0">
                <a:solidFill>
                  <a:srgbClr val="C00000"/>
                </a:solidFill>
              </a:rPr>
              <a:t>Linked Data?</a:t>
            </a:r>
          </a:p>
        </p:txBody>
      </p:sp>
    </p:spTree>
    <p:extLst>
      <p:ext uri="{BB962C8B-B14F-4D97-AF65-F5344CB8AC3E}">
        <p14:creationId xmlns:p14="http://schemas.microsoft.com/office/powerpoint/2010/main" val="3747321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48876\Downloads\comms_bg_gr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71" y="0"/>
            <a:ext cx="2771429" cy="16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48876\Downloads\comms_footer_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23" y="0"/>
            <a:ext cx="9001000" cy="548680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Government Linked Data Working Group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61" y="3096468"/>
            <a:ext cx="338823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Australian Bureau of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Australian National University (Chair)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Bureau of Meteorology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CSIRO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Dept. of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Dept. of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Dept. of Human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Dept. of the Prime Minister and Cabinet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Geoscience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National Archives of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r>
              <a:rPr lang="en-AU" sz="1400" b="1" dirty="0"/>
              <a:t>Informal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National Computational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Link 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Intersect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PSMA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8002" y="450846"/>
            <a:ext cx="508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5"/>
              </a:rPr>
              <a:t>http://linked.data.gov.au</a:t>
            </a:r>
            <a:r>
              <a:rPr lang="en-AU" dirty="0"/>
              <a:t> | </a:t>
            </a:r>
            <a:r>
              <a:rPr lang="en-AU" dirty="0">
                <a:hlinkClick r:id="rId6"/>
              </a:rPr>
              <a:t>agldwg-all@lists.csiro.au</a:t>
            </a:r>
            <a:r>
              <a:rPr lang="en-A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96" y="1019300"/>
            <a:ext cx="3384376" cy="19352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AU" b="1" dirty="0"/>
              <a:t>About</a:t>
            </a:r>
          </a:p>
          <a:p>
            <a:pPr algn="just"/>
            <a:r>
              <a:rPr lang="en-AU" dirty="0"/>
              <a:t>Government Linked Data experts and champions. It draft policy and technical guidance on the implementation of Linked Data for the Australian Government. Open to all Federal entities and friends.</a:t>
            </a:r>
          </a:p>
        </p:txBody>
      </p:sp>
      <p:pic>
        <p:nvPicPr>
          <p:cNvPr id="1029" name="Picture 5" descr="Image result for r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73" y="635512"/>
            <a:ext cx="5599966" cy="61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36296" y="14127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530120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321297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Recomm-endations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92725" y="3284984"/>
            <a:ext cx="1529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/>
              <a:t>Subgroups</a:t>
            </a:r>
            <a:endParaRPr lang="en-A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89905" y="5312100"/>
            <a:ext cx="2102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>
                <a:solidFill>
                  <a:srgbClr val="C00000"/>
                </a:solidFill>
              </a:rPr>
              <a:t>What is </a:t>
            </a:r>
            <a:br>
              <a:rPr lang="en-AU" sz="2800" b="1" dirty="0">
                <a:solidFill>
                  <a:srgbClr val="C00000"/>
                </a:solidFill>
              </a:rPr>
            </a:br>
            <a:r>
              <a:rPr lang="en-AU" sz="2800" b="1" dirty="0">
                <a:solidFill>
                  <a:srgbClr val="C00000"/>
                </a:solidFill>
              </a:rPr>
              <a:t>Linked Data?</a:t>
            </a:r>
          </a:p>
        </p:txBody>
      </p:sp>
    </p:spTree>
    <p:extLst>
      <p:ext uri="{BB962C8B-B14F-4D97-AF65-F5344CB8AC3E}">
        <p14:creationId xmlns:p14="http://schemas.microsoft.com/office/powerpoint/2010/main" val="3880829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48876\Downloads\comms_bg_gr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71" y="0"/>
            <a:ext cx="2771429" cy="16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48876\Downloads\comms_footer_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23" y="0"/>
            <a:ext cx="9001000" cy="548680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Government Linked Data Working Group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61" y="3096468"/>
            <a:ext cx="338823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Australian Bureau of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Australian National University (Chair)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Bureau of Meteorology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CSIRO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Dept. of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Dept. of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Dept. of Human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Dept. of the Prime Minister and Cabinet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Geoscience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National Archives of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r>
              <a:rPr lang="en-AU" sz="1400" b="1" dirty="0"/>
              <a:t>Informal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National Computational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Link 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Intersect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PSMA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8002" y="450846"/>
            <a:ext cx="508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5"/>
              </a:rPr>
              <a:t>http://linked.data.gov.au</a:t>
            </a:r>
            <a:r>
              <a:rPr lang="en-AU" dirty="0"/>
              <a:t> | </a:t>
            </a:r>
            <a:r>
              <a:rPr lang="en-AU" dirty="0">
                <a:hlinkClick r:id="rId6"/>
              </a:rPr>
              <a:t>agldwg-all@lists.csiro.au</a:t>
            </a:r>
            <a:r>
              <a:rPr lang="en-A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96" y="1019300"/>
            <a:ext cx="3384376" cy="19352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AU" b="1" dirty="0"/>
              <a:t>About</a:t>
            </a:r>
          </a:p>
          <a:p>
            <a:pPr algn="just"/>
            <a:r>
              <a:rPr lang="en-AU" dirty="0"/>
              <a:t>Government Linked Data experts and champions. It draft policy and technical guidance on the implementation of Linked Data for the Australian Government. Open to all Federal entities and friends.</a:t>
            </a:r>
          </a:p>
        </p:txBody>
      </p:sp>
      <p:pic>
        <p:nvPicPr>
          <p:cNvPr id="1029" name="Picture 5" descr="Image result for r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73" y="635512"/>
            <a:ext cx="5599966" cy="61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36296" y="14127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530120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321297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Recomm-endations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0791" y="4045284"/>
            <a:ext cx="1477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How to make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Linked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8264" y="5805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Organising the Aust. LD community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4288" y="1874441"/>
            <a:ext cx="157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All of Govt. LD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tooling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725" y="3284984"/>
            <a:ext cx="1529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/>
              <a:t>Subgroups</a:t>
            </a:r>
            <a:endParaRPr lang="en-A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18966" y="3733739"/>
            <a:ext cx="20933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700" dirty="0"/>
              <a:t>(those that do things)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9905" y="5312100"/>
            <a:ext cx="2102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>
                <a:solidFill>
                  <a:srgbClr val="C00000"/>
                </a:solidFill>
              </a:rPr>
              <a:t>What is </a:t>
            </a:r>
            <a:br>
              <a:rPr lang="en-AU" sz="2800" b="1" dirty="0">
                <a:solidFill>
                  <a:srgbClr val="C00000"/>
                </a:solidFill>
              </a:rPr>
            </a:br>
            <a:r>
              <a:rPr lang="en-AU" sz="2800" b="1" dirty="0">
                <a:solidFill>
                  <a:srgbClr val="C00000"/>
                </a:solidFill>
              </a:rPr>
              <a:t>Linked Data?</a:t>
            </a:r>
          </a:p>
        </p:txBody>
      </p:sp>
    </p:spTree>
    <p:extLst>
      <p:ext uri="{BB962C8B-B14F-4D97-AF65-F5344CB8AC3E}">
        <p14:creationId xmlns:p14="http://schemas.microsoft.com/office/powerpoint/2010/main" val="3901375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48876\Downloads\comms_bg_gr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71" y="0"/>
            <a:ext cx="2771429" cy="16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48876\Downloads\comms_footer_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23" y="0"/>
            <a:ext cx="9001000" cy="548680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Government Linked Data Working Group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61" y="3096468"/>
            <a:ext cx="338823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Australian Bureau of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Australian National University (Chair)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Bureau of Meteorology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CSIRO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Dept. of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Dept. of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Dept. of Human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Dept. of the Prime Minister and Cabinet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Geoscience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National Archives of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r>
              <a:rPr lang="en-AU" sz="1400" b="1" dirty="0"/>
              <a:t>Informal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National Computational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Link 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Intersect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PSMA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8002" y="450846"/>
            <a:ext cx="508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5"/>
              </a:rPr>
              <a:t>http://linked.data.gov.au</a:t>
            </a:r>
            <a:r>
              <a:rPr lang="en-AU" dirty="0"/>
              <a:t> | </a:t>
            </a:r>
            <a:r>
              <a:rPr lang="en-AU" dirty="0">
                <a:hlinkClick r:id="rId6"/>
              </a:rPr>
              <a:t>agldwg-all@lists.csiro.au</a:t>
            </a:r>
            <a:r>
              <a:rPr lang="en-A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96" y="1019300"/>
            <a:ext cx="3384376" cy="19352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AU" b="1" dirty="0"/>
              <a:t>About</a:t>
            </a:r>
          </a:p>
          <a:p>
            <a:pPr algn="just"/>
            <a:r>
              <a:rPr lang="en-AU" dirty="0"/>
              <a:t>Government Linked Data experts and champions. It draft policy and technical guidance on the implementation of Linked Data for the Australian Government. Open to all Federal entities and friends.</a:t>
            </a:r>
          </a:p>
        </p:txBody>
      </p:sp>
      <p:pic>
        <p:nvPicPr>
          <p:cNvPr id="1029" name="Picture 5" descr="Image result for r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73" y="635512"/>
            <a:ext cx="5599966" cy="61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36296" y="14127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530120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321297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Recomm-endations</a:t>
            </a:r>
            <a:endParaRPr lang="en-A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0791" y="4045284"/>
            <a:ext cx="1477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How to make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Linked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8264" y="5805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Organising the Aust. LD community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4288" y="1874441"/>
            <a:ext cx="157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All of Govt. LD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tooling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725" y="3284984"/>
            <a:ext cx="1529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/>
              <a:t>Subgroups</a:t>
            </a:r>
            <a:endParaRPr lang="en-A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18966" y="3733739"/>
            <a:ext cx="20933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700" dirty="0"/>
              <a:t>(those that do things)</a:t>
            </a:r>
          </a:p>
        </p:txBody>
      </p:sp>
      <p:sp>
        <p:nvSpPr>
          <p:cNvPr id="3" name="TextBox 2"/>
          <p:cNvSpPr txBox="1"/>
          <p:nvPr/>
        </p:nvSpPr>
        <p:spPr>
          <a:xfrm rot="20767842">
            <a:off x="3615471" y="1365294"/>
            <a:ext cx="2983267" cy="7932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Link with us!</a:t>
            </a:r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H="1" flipV="1">
            <a:off x="4867734" y="820178"/>
            <a:ext cx="144300" cy="5566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9905" y="5312100"/>
            <a:ext cx="2102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>
                <a:solidFill>
                  <a:srgbClr val="C00000"/>
                </a:solidFill>
              </a:rPr>
              <a:t>What is </a:t>
            </a:r>
            <a:br>
              <a:rPr lang="en-AU" sz="2800" b="1" dirty="0">
                <a:solidFill>
                  <a:srgbClr val="C00000"/>
                </a:solidFill>
              </a:rPr>
            </a:br>
            <a:r>
              <a:rPr lang="en-AU" sz="2800" b="1" dirty="0">
                <a:solidFill>
                  <a:srgbClr val="C00000"/>
                </a:solidFill>
              </a:rPr>
              <a:t>Linked Data?</a:t>
            </a:r>
          </a:p>
        </p:txBody>
      </p:sp>
    </p:spTree>
    <p:extLst>
      <p:ext uri="{BB962C8B-B14F-4D97-AF65-F5344CB8AC3E}">
        <p14:creationId xmlns:p14="http://schemas.microsoft.com/office/powerpoint/2010/main" val="521609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Social Architecture is paramount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We need coordination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As the FSDF is providing – spatial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More general LD support needed – LD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Funding and policy drivers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4484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Social Architecture is paramount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We need coordination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As the FSDF is providing – spatial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More general LD support needed – LD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Funding and policy drivers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/>
              <a:t>A role for the proposed National Data Custodian?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4641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Social Architecture is paramount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We need coordination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As the FSDF is providing – spatial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More general LD support needed – LD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Funding and policy drivers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Communities of Practice to evolve legacy systems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 err="1"/>
              <a:t>GeoNetworks</a:t>
            </a:r>
            <a:endParaRPr lang="en-AU" dirty="0"/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/>
              <a:t>CKAN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/>
              <a:t>Vocabularies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/>
              <a:t>“Old” spatial standards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3462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Social Architecture is paramount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We need coordination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As the FSDF is providing – spatial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More general LD support needed – LD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Funding and policy drivers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Communities of Practice to evolve legacy systems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Flagship products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/>
              <a:t>Overcome the Geofabric hump!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/>
              <a:t>Broad: the whole FSDF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/>
              <a:t>Deep: a specific FSDF product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71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r>
              <a:rPr lang="en-AU" dirty="0"/>
              <a:t>The Foundational Spatial Data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b="1" dirty="0"/>
              <a:t>FSDF</a:t>
            </a:r>
            <a:r>
              <a:rPr lang="en-AU" sz="2400" dirty="0"/>
              <a:t>: a Federal and State government initiative to streamline the production of national spatial data products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for the Dept. Prime Minster &amp; Cabinet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coordinated by Geoscience Australia</a:t>
            </a:r>
          </a:p>
          <a:p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" y="3377162"/>
            <a:ext cx="9144000" cy="290324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  <a:stCxn id="10" idx="1"/>
          </p:cNvCxnSpPr>
          <p:nvPr/>
        </p:nvCxnSpPr>
        <p:spPr bwMode="auto">
          <a:xfrm flipH="1">
            <a:off x="1187624" y="3465166"/>
            <a:ext cx="864096" cy="7559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051720" y="3144908"/>
            <a:ext cx="6621639" cy="64051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AU" b="1" dirty="0"/>
              <a:t>Are there legal mandates and funding sources for these?</a:t>
            </a:r>
          </a:p>
        </p:txBody>
      </p:sp>
    </p:spTree>
    <p:extLst>
      <p:ext uri="{BB962C8B-B14F-4D97-AF65-F5344CB8AC3E}">
        <p14:creationId xmlns:p14="http://schemas.microsoft.com/office/powerpoint/2010/main" val="3331676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Nicholas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482850"/>
            <a:ext cx="8229600" cy="3908762"/>
          </a:xfrm>
        </p:spPr>
        <p:txBody>
          <a:bodyPr/>
          <a:lstStyle/>
          <a:p>
            <a:r>
              <a:rPr lang="en-AU" dirty="0"/>
              <a:t>Data Architect</a:t>
            </a:r>
          </a:p>
          <a:p>
            <a:r>
              <a:rPr lang="en-AU" dirty="0">
                <a:hlinkClick r:id="rId2"/>
              </a:rPr>
              <a:t>nicholas.car@ga.gov.au</a:t>
            </a:r>
            <a:endParaRPr lang="en-AU" dirty="0"/>
          </a:p>
          <a:p>
            <a:endParaRPr lang="en-AU" dirty="0"/>
          </a:p>
          <a:p>
            <a:pPr marL="0" indent="0"/>
            <a:r>
              <a:rPr lang="en-AU" sz="1800" dirty="0"/>
              <a:t>FSDF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>
                <a:hlinkClick r:id="rId3"/>
              </a:rPr>
              <a:t>http://fsdf.org/LINK</a:t>
            </a:r>
            <a:r>
              <a:rPr lang="en-AU" sz="18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0" indent="0"/>
            <a:r>
              <a:rPr lang="en-AU" sz="1800" dirty="0"/>
              <a:t>Geoscience Australia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>
                <a:hlinkClick r:id="rId4"/>
              </a:rPr>
              <a:t>http://www.ga.gov.au</a:t>
            </a:r>
            <a:endParaRPr lang="en-AU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0" indent="0"/>
            <a:r>
              <a:rPr lang="en-AU" sz="1800" dirty="0"/>
              <a:t>Aust. Gov. Linked Data WG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>
                <a:hlinkClick r:id="rId5"/>
              </a:rPr>
              <a:t>http://linked.data.gov.au</a:t>
            </a:r>
            <a:r>
              <a:rPr lang="en-AU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7488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r>
              <a:rPr lang="en-AU" dirty="0"/>
              <a:t>The Foundational Spatial Data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b="1" dirty="0"/>
              <a:t>FSDF</a:t>
            </a:r>
            <a:r>
              <a:rPr lang="en-AU" sz="2400" dirty="0"/>
              <a:t>: a Federal and State government initiative to streamline the production of national spatial data products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for the Dept. Prime Minster &amp; Cabinet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coordinated by Geoscience Australia</a:t>
            </a:r>
          </a:p>
          <a:p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" y="3377162"/>
            <a:ext cx="9144000" cy="290324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  <a:stCxn id="14" idx="1"/>
          </p:cNvCxnSpPr>
          <p:nvPr/>
        </p:nvCxnSpPr>
        <p:spPr bwMode="auto">
          <a:xfrm flipH="1" flipV="1">
            <a:off x="539552" y="5085184"/>
            <a:ext cx="1512168" cy="2482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051720" y="5013176"/>
            <a:ext cx="3864474" cy="64051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AU" b="1" dirty="0"/>
              <a:t>Are these accessible generally?</a:t>
            </a:r>
          </a:p>
        </p:txBody>
      </p:sp>
    </p:spTree>
    <p:extLst>
      <p:ext uri="{BB962C8B-B14F-4D97-AF65-F5344CB8AC3E}">
        <p14:creationId xmlns:p14="http://schemas.microsoft.com/office/powerpoint/2010/main" val="10912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r>
              <a:rPr lang="en-AU" dirty="0"/>
              <a:t>The Foundational Spatial Data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b="1" dirty="0"/>
              <a:t>FSDF</a:t>
            </a:r>
            <a:r>
              <a:rPr lang="en-AU" sz="2400" dirty="0"/>
              <a:t>: a Federal and State government initiative to streamline the production of national spatial data products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for the Dept. Prime Minster &amp; Cabinet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coordinated by Geoscience Australia</a:t>
            </a:r>
          </a:p>
          <a:p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" y="3377162"/>
            <a:ext cx="9144000" cy="290324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  <a:stCxn id="14" idx="0"/>
          </p:cNvCxnSpPr>
          <p:nvPr/>
        </p:nvCxnSpPr>
        <p:spPr bwMode="auto">
          <a:xfrm flipH="1" flipV="1">
            <a:off x="4788024" y="3745920"/>
            <a:ext cx="621843" cy="17713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483768" y="5517232"/>
            <a:ext cx="5852198" cy="64051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AU" b="1" dirty="0"/>
              <a:t>Can we process improve the production of these?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V="1">
            <a:off x="5409867" y="3789040"/>
            <a:ext cx="2762533" cy="1709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642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r>
              <a:rPr lang="en-AU" dirty="0"/>
              <a:t>The Foundational Spatial Data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b="1" dirty="0"/>
              <a:t>FSDF</a:t>
            </a:r>
            <a:r>
              <a:rPr lang="en-AU" sz="2400" dirty="0"/>
              <a:t>: a Federal and State government initiative to streamline the production of national spatial data products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for the Dept. Prime Minster &amp; Cabinet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coordinated by Geoscience Australia</a:t>
            </a:r>
          </a:p>
          <a:p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" y="3377162"/>
            <a:ext cx="9144000" cy="290324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  <a:stCxn id="14" idx="0"/>
          </p:cNvCxnSpPr>
          <p:nvPr/>
        </p:nvCxnSpPr>
        <p:spPr bwMode="auto">
          <a:xfrm flipH="1" flipV="1">
            <a:off x="4788025" y="3745920"/>
            <a:ext cx="19113" cy="17713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483768" y="5517232"/>
            <a:ext cx="4646739" cy="64051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AU" b="1" dirty="0"/>
              <a:t>Can we trace the provenance of these?</a:t>
            </a:r>
          </a:p>
        </p:txBody>
      </p:sp>
      <p:cxnSp>
        <p:nvCxnSpPr>
          <p:cNvPr id="10" name="Straight Arrow Connector 9"/>
          <p:cNvCxnSpPr>
            <a:cxnSpLocks/>
            <a:stCxn id="14" idx="0"/>
          </p:cNvCxnSpPr>
          <p:nvPr/>
        </p:nvCxnSpPr>
        <p:spPr bwMode="auto">
          <a:xfrm flipV="1">
            <a:off x="4807138" y="3789040"/>
            <a:ext cx="3365262" cy="17281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383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r>
              <a:rPr lang="en-AU" dirty="0"/>
              <a:t>The Foundational Spatial Data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b="1" dirty="0"/>
              <a:t>What the FSDF is not: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An “awesome tool”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Not “smart”, “machine learning”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A fast, non-permanent ‘initiative’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Started in 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Run by one agency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Going to achieve success through one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013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r>
              <a:rPr lang="en-AU" dirty="0"/>
              <a:t>Use of W3C standards &amp;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Provenance:</a:t>
            </a:r>
          </a:p>
          <a:p>
            <a:r>
              <a:rPr lang="en-AU" dirty="0"/>
              <a:t>	</a:t>
            </a:r>
            <a:r>
              <a:rPr lang="en-AU" b="1" dirty="0"/>
              <a:t>Granularity 1</a:t>
            </a:r>
            <a:r>
              <a:rPr lang="en-AU" dirty="0"/>
              <a:t>: National Dataset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Australia's distributed national spatial dataset production systems and community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707904" y="3879055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National Dataset X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83568" y="2708920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83568" y="5049190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3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83568" y="3879055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Dataset 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32240" y="3215901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 Dataset A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684065" y="4437112"/>
            <a:ext cx="1728192" cy="936104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 Dataset B</a:t>
            </a:r>
          </a:p>
        </p:txBody>
      </p:sp>
      <p:cxnSp>
        <p:nvCxnSpPr>
          <p:cNvPr id="12" name="Straight Arrow Connector 11"/>
          <p:cNvCxnSpPr>
            <a:stCxn id="9" idx="2"/>
            <a:endCxn id="5" idx="6"/>
          </p:cNvCxnSpPr>
          <p:nvPr/>
        </p:nvCxnSpPr>
        <p:spPr bwMode="auto">
          <a:xfrm flipH="1">
            <a:off x="5436096" y="3683953"/>
            <a:ext cx="1296144" cy="6631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cxnSpLocks/>
            <a:stCxn id="10" idx="2"/>
            <a:endCxn id="5" idx="6"/>
          </p:cNvCxnSpPr>
          <p:nvPr/>
        </p:nvCxnSpPr>
        <p:spPr bwMode="auto">
          <a:xfrm flipH="1" flipV="1">
            <a:off x="5436096" y="4347107"/>
            <a:ext cx="1247969" cy="558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cxnSpLocks/>
            <a:stCxn id="5" idx="2"/>
            <a:endCxn id="6" idx="6"/>
          </p:cNvCxnSpPr>
          <p:nvPr/>
        </p:nvCxnSpPr>
        <p:spPr bwMode="auto">
          <a:xfrm flipH="1" flipV="1">
            <a:off x="2411760" y="3176972"/>
            <a:ext cx="1296144" cy="117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cxnSpLocks/>
            <a:stCxn id="5" idx="2"/>
            <a:endCxn id="8" idx="6"/>
          </p:cNvCxnSpPr>
          <p:nvPr/>
        </p:nvCxnSpPr>
        <p:spPr bwMode="auto">
          <a:xfrm flipH="1">
            <a:off x="2411760" y="4347107"/>
            <a:ext cx="12961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/>
            <a:stCxn id="5" idx="2"/>
            <a:endCxn id="7" idx="6"/>
          </p:cNvCxnSpPr>
          <p:nvPr/>
        </p:nvCxnSpPr>
        <p:spPr bwMode="auto">
          <a:xfrm flipH="1">
            <a:off x="2411760" y="4347107"/>
            <a:ext cx="1296144" cy="117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856722" y="321590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wasDerivedFrom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3246864" y="197661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Dataset level</a:t>
            </a:r>
          </a:p>
        </p:txBody>
      </p:sp>
    </p:spTree>
    <p:extLst>
      <p:ext uri="{BB962C8B-B14F-4D97-AF65-F5344CB8AC3E}">
        <p14:creationId xmlns:p14="http://schemas.microsoft.com/office/powerpoint/2010/main" val="1248286504"/>
      </p:ext>
    </p:extLst>
  </p:cSld>
  <p:clrMapOvr>
    <a:masterClrMapping/>
  </p:clrMapOvr>
</p:sld>
</file>

<file path=ppt/theme/theme1.xml><?xml version="1.0" encoding="utf-8"?>
<a:theme xmlns:a="http://schemas.openxmlformats.org/drawingml/2006/main" name="GA White 4x3">
  <a:themeElements>
    <a:clrScheme name="GA Conclus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 Conclusion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Conclus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A Blue Pages">
  <a:themeElements>
    <a:clrScheme name="GA Blue Pages 13">
      <a:dk1>
        <a:srgbClr val="4D4D4F"/>
      </a:dk1>
      <a:lt1>
        <a:srgbClr val="FFFFFF"/>
      </a:lt1>
      <a:dk2>
        <a:srgbClr val="267485"/>
      </a:dk2>
      <a:lt2>
        <a:srgbClr val="808080"/>
      </a:lt2>
      <a:accent1>
        <a:srgbClr val="A0D7E4"/>
      </a:accent1>
      <a:accent2>
        <a:srgbClr val="333399"/>
      </a:accent2>
      <a:accent3>
        <a:srgbClr val="FFFFFF"/>
      </a:accent3>
      <a:accent4>
        <a:srgbClr val="404042"/>
      </a:accent4>
      <a:accent5>
        <a:srgbClr val="CDE8EF"/>
      </a:accent5>
      <a:accent6>
        <a:srgbClr val="2D2D8A"/>
      </a:accent6>
      <a:hlink>
        <a:srgbClr val="0000FF"/>
      </a:hlink>
      <a:folHlink>
        <a:srgbClr val="99CC00"/>
      </a:folHlink>
    </a:clrScheme>
    <a:fontScheme name="GA Blue Pag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Blue Pag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3">
        <a:dk1>
          <a:srgbClr val="4D4D4F"/>
        </a:dk1>
        <a:lt1>
          <a:srgbClr val="FFFFFF"/>
        </a:lt1>
        <a:dk2>
          <a:srgbClr val="267485"/>
        </a:dk2>
        <a:lt2>
          <a:srgbClr val="808080"/>
        </a:lt2>
        <a:accent1>
          <a:srgbClr val="A0D7E4"/>
        </a:accent1>
        <a:accent2>
          <a:srgbClr val="333399"/>
        </a:accent2>
        <a:accent3>
          <a:srgbClr val="FFFFFF"/>
        </a:accent3>
        <a:accent4>
          <a:srgbClr val="404042"/>
        </a:accent4>
        <a:accent5>
          <a:srgbClr val="CDE8EF"/>
        </a:accent5>
        <a:accent6>
          <a:srgbClr val="2D2D8A"/>
        </a:accent6>
        <a:hlink>
          <a:srgbClr val="0000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A Internal Title Slide">
  <a:themeElements>
    <a:clrScheme name="GA Internal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 Internal Title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Internal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 White 4x3</Template>
  <TotalTime>1085</TotalTime>
  <Words>1929</Words>
  <Application>Microsoft Office PowerPoint</Application>
  <PresentationFormat>On-screen Show (4:3)</PresentationFormat>
  <Paragraphs>387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Times New Roman</vt:lpstr>
      <vt:lpstr>GA White 4x3</vt:lpstr>
      <vt:lpstr>GA Blue Pages</vt:lpstr>
      <vt:lpstr>GA Internal Title Slide</vt:lpstr>
      <vt:lpstr>Australia's distributed national spatial dataset production systems and community</vt:lpstr>
      <vt:lpstr>Outline</vt:lpstr>
      <vt:lpstr>The Foundational Spatial Data Framework</vt:lpstr>
      <vt:lpstr>The Foundational Spatial Data Framework</vt:lpstr>
      <vt:lpstr>The Foundational Spatial Data Framework</vt:lpstr>
      <vt:lpstr>The Foundational Spatial Data Framework</vt:lpstr>
      <vt:lpstr>The Foundational Spatial Data Framework</vt:lpstr>
      <vt:lpstr>The Foundational Spatial Data Framework</vt:lpstr>
      <vt:lpstr>Use of W3C standards &amp; models</vt:lpstr>
      <vt:lpstr>Use of W3C standards &amp; models</vt:lpstr>
      <vt:lpstr>Use of W3C standards &amp; models</vt:lpstr>
      <vt:lpstr>Use of W3C standards &amp; models</vt:lpstr>
      <vt:lpstr>Use of W3C standards &amp; models</vt:lpstr>
      <vt:lpstr>Use of W3C standards &amp; models</vt:lpstr>
      <vt:lpstr>Linked Data use</vt:lpstr>
      <vt:lpstr>Linked Data use</vt:lpstr>
      <vt:lpstr>Linked Data use</vt:lpstr>
      <vt:lpstr>Linked Data use</vt:lpstr>
      <vt:lpstr>Linked Data use</vt:lpstr>
      <vt:lpstr>Linked Data use</vt:lpstr>
      <vt:lpstr>Linked Data use</vt:lpstr>
      <vt:lpstr>Linked Data use</vt:lpstr>
      <vt:lpstr>Linked Data use</vt:lpstr>
      <vt:lpstr>Linked Data use</vt:lpstr>
      <vt:lpstr>Spatial Reference Data</vt:lpstr>
      <vt:lpstr>Spatial Reference Data</vt:lpstr>
      <vt:lpstr>Spatial Reference Data</vt:lpstr>
      <vt:lpstr>Spatial Reference Data</vt:lpstr>
      <vt:lpstr>Spatial Reference Data</vt:lpstr>
      <vt:lpstr>Social Architecture is paramount</vt:lpstr>
      <vt:lpstr>Social Architecture is paramount</vt:lpstr>
      <vt:lpstr>Australian Government Linked Data Working Group</vt:lpstr>
      <vt:lpstr>Australian Government Linked Data Working Group</vt:lpstr>
      <vt:lpstr>Australian Government Linked Data Working Group</vt:lpstr>
      <vt:lpstr>Australian Government Linked Data Working Group</vt:lpstr>
      <vt:lpstr>Social Architecture is paramount</vt:lpstr>
      <vt:lpstr>Social Architecture is paramount</vt:lpstr>
      <vt:lpstr>Social Architecture is paramount</vt:lpstr>
      <vt:lpstr>Social Architecture is paramount</vt:lpstr>
      <vt:lpstr>Nicholas Car</vt:lpstr>
    </vt:vector>
  </TitlesOfParts>
  <Company>Geoscience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Data</dc:title>
  <dc:creator>Car Nicholas</dc:creator>
  <cp:lastModifiedBy>Nicholas Car</cp:lastModifiedBy>
  <cp:revision>88</cp:revision>
  <dcterms:created xsi:type="dcterms:W3CDTF">2016-02-01T02:34:11Z</dcterms:created>
  <dcterms:modified xsi:type="dcterms:W3CDTF">2017-04-05T15:24:05Z</dcterms:modified>
</cp:coreProperties>
</file>