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  <p:sldMasterId id="2147483657" r:id="rId2"/>
    <p:sldMasterId id="2147483659" r:id="rId3"/>
  </p:sldMasterIdLst>
  <p:notesMasterIdLst>
    <p:notesMasterId r:id="rId27"/>
  </p:notesMasterIdLst>
  <p:sldIdLst>
    <p:sldId id="256" r:id="rId4"/>
    <p:sldId id="259" r:id="rId5"/>
    <p:sldId id="260" r:id="rId6"/>
    <p:sldId id="261" r:id="rId7"/>
    <p:sldId id="265" r:id="rId8"/>
    <p:sldId id="269" r:id="rId9"/>
    <p:sldId id="288" r:id="rId10"/>
    <p:sldId id="287" r:id="rId11"/>
    <p:sldId id="268" r:id="rId12"/>
    <p:sldId id="266" r:id="rId13"/>
    <p:sldId id="270" r:id="rId14"/>
    <p:sldId id="267" r:id="rId15"/>
    <p:sldId id="289" r:id="rId16"/>
    <p:sldId id="277" r:id="rId17"/>
    <p:sldId id="278" r:id="rId18"/>
    <p:sldId id="282" r:id="rId19"/>
    <p:sldId id="281" r:id="rId20"/>
    <p:sldId id="284" r:id="rId21"/>
    <p:sldId id="279" r:id="rId22"/>
    <p:sldId id="285" r:id="rId23"/>
    <p:sldId id="280" r:id="rId24"/>
    <p:sldId id="283" r:id="rId25"/>
    <p:sldId id="276" r:id="rId26"/>
  </p:sldIdLst>
  <p:sldSz cx="9144000" cy="6858000" type="screen4x3"/>
  <p:notesSz cx="6797675" cy="9926638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FF"/>
    <a:srgbClr val="FFCCFF"/>
    <a:srgbClr val="006983"/>
    <a:srgbClr val="6699FF"/>
    <a:srgbClr val="A33F1F"/>
    <a:srgbClr val="EFFF9C"/>
    <a:srgbClr val="FFFFCC"/>
    <a:srgbClr val="4D4D4D"/>
    <a:srgbClr val="267485"/>
    <a:srgbClr val="4D4D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3" autoAdjust="0"/>
    <p:restoredTop sz="91545" autoAdjust="0"/>
  </p:normalViewPr>
  <p:slideViewPr>
    <p:cSldViewPr>
      <p:cViewPr varScale="1">
        <p:scale>
          <a:sx n="184" d="100"/>
          <a:sy n="184" d="100"/>
        </p:scale>
        <p:origin x="2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A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A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600" y="744538"/>
            <a:ext cx="3968750" cy="2976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1638" y="4025900"/>
            <a:ext cx="5994400" cy="515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A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7884230-34D9-4471-9399-5E5375172E0F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83902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DOIs, Provenance &amp; Vocabs</a:t>
            </a:r>
            <a:endParaRPr lang="en-AU" b="0"/>
          </a:p>
        </p:txBody>
      </p:sp>
    </p:spTree>
    <p:extLst>
      <p:ext uri="{BB962C8B-B14F-4D97-AF65-F5344CB8AC3E}">
        <p14:creationId xmlns:p14="http://schemas.microsoft.com/office/powerpoint/2010/main" val="70794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1860550"/>
            <a:ext cx="7916862" cy="549275"/>
          </a:xfrm>
        </p:spPr>
        <p:txBody>
          <a:bodyPr lIns="90000" tIns="46800" rIns="90000" bIns="46800"/>
          <a:lstStyle>
            <a:lvl1pPr>
              <a:defRPr sz="3000">
                <a:solidFill>
                  <a:srgbClr val="4D4D4D"/>
                </a:solidFill>
              </a:defRPr>
            </a:lvl1pPr>
          </a:lstStyle>
          <a:p>
            <a:pPr lvl="0"/>
            <a:r>
              <a:rPr lang="en-AU" noProof="0"/>
              <a:t>Click to edit Master Title style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2482850"/>
            <a:ext cx="7916862" cy="396875"/>
          </a:xfrm>
        </p:spPr>
        <p:txBody>
          <a:bodyPr lIns="90000" tIns="46800" rIns="90000" bIns="46800">
            <a:sp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AU" noProof="0"/>
              <a:t>Click to edit Master Author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706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258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2409825"/>
            <a:ext cx="822960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349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14363" y="1860550"/>
            <a:ext cx="8229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6350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1188" y="5084763"/>
            <a:ext cx="8208962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lnSpc>
                <a:spcPct val="80000"/>
              </a:lnSpc>
              <a:spcBef>
                <a:spcPct val="50000"/>
              </a:spcBef>
              <a:defRPr sz="1700" b="1">
                <a:solidFill>
                  <a:srgbClr val="4D4D4D"/>
                </a:solidFill>
              </a:defRPr>
            </a:lvl1pPr>
          </a:lstStyle>
          <a:p>
            <a:r>
              <a:rPr lang="en-AU"/>
              <a:t>DOIs, Provenance &amp; Vocabs</a:t>
            </a:r>
            <a:endParaRPr lang="en-AU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1" r:id="rId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50000"/>
        </a:spcBef>
        <a:spcAft>
          <a:spcPct val="0"/>
        </a:spcAft>
        <a:defRPr sz="2200">
          <a:solidFill>
            <a:srgbClr val="4D4D4D"/>
          </a:solidFill>
          <a:latin typeface="+mn-lt"/>
          <a:ea typeface="+mn-ea"/>
          <a:cs typeface="+mn-cs"/>
        </a:defRPr>
      </a:lvl1pPr>
      <a:lvl2pPr marL="447675" indent="-268288" algn="l" rtl="0" eaLnBrk="1" fontAlgn="base" hangingPunct="1">
        <a:spcBef>
          <a:spcPct val="50000"/>
        </a:spcBef>
        <a:spcAft>
          <a:spcPct val="0"/>
        </a:spcAft>
        <a:buChar char="•"/>
        <a:defRPr sz="2200">
          <a:solidFill>
            <a:srgbClr val="4D4D4D"/>
          </a:solidFill>
          <a:latin typeface="+mn-lt"/>
        </a:defRPr>
      </a:lvl2pPr>
      <a:lvl3pPr marL="895350" indent="-265113" algn="l" rtl="0" eaLnBrk="1" fontAlgn="base" hangingPunct="1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3pPr>
      <a:lvl4pPr marL="1344613" indent="-268288" algn="l" rtl="0" eaLnBrk="1" fontAlgn="base" hangingPunct="1">
        <a:spcBef>
          <a:spcPct val="25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4pPr>
      <a:lvl5pPr marL="1792288" indent="-268288" algn="l" rtl="0" eaLnBrk="1" fontAlgn="base" hangingPunct="1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5pPr>
      <a:lvl6pPr marL="2249488" indent="-268288" algn="l" rtl="0" eaLnBrk="1" fontAlgn="base" hangingPunct="1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6pPr>
      <a:lvl7pPr marL="2706688" indent="-268288" algn="l" rtl="0" eaLnBrk="1" fontAlgn="base" hangingPunct="1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7pPr>
      <a:lvl8pPr marL="3163888" indent="-268288" algn="l" rtl="0" eaLnBrk="1" fontAlgn="base" hangingPunct="1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8pPr>
      <a:lvl9pPr marL="3621088" indent="-268288" algn="l" rtl="0" eaLnBrk="1" fontAlgn="base" hangingPunct="1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5925"/>
            <a:ext cx="8229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Click to edit Master Title style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1075"/>
            <a:ext cx="8229600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</a:p>
        </p:txBody>
      </p:sp>
      <p:sp>
        <p:nvSpPr>
          <p:cNvPr id="38502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84663" y="6459538"/>
            <a:ext cx="4751387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000"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71" r:id="rId2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9pPr>
    </p:titleStyle>
    <p:bodyStyle>
      <a:lvl1pPr algn="l" rtl="0" fontAlgn="base">
        <a:spcBef>
          <a:spcPct val="50000"/>
        </a:spcBef>
        <a:spcAft>
          <a:spcPct val="0"/>
        </a:spcAft>
        <a:defRPr sz="2200">
          <a:solidFill>
            <a:srgbClr val="4D4D4D"/>
          </a:solidFill>
          <a:latin typeface="+mn-lt"/>
          <a:ea typeface="+mn-ea"/>
          <a:cs typeface="+mn-cs"/>
        </a:defRPr>
      </a:lvl1pPr>
      <a:lvl2pPr marL="447675" indent="-268288" algn="l" rtl="0" fontAlgn="base">
        <a:spcBef>
          <a:spcPct val="50000"/>
        </a:spcBef>
        <a:spcAft>
          <a:spcPct val="0"/>
        </a:spcAft>
        <a:buChar char="•"/>
        <a:defRPr sz="2200">
          <a:solidFill>
            <a:srgbClr val="4D4D4D"/>
          </a:solidFill>
          <a:latin typeface="+mn-lt"/>
        </a:defRPr>
      </a:lvl2pPr>
      <a:lvl3pPr marL="895350" indent="-268288" algn="l" rtl="0" fontAlgn="base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3pPr>
      <a:lvl4pPr marL="1350963" indent="-271463" algn="l" rtl="0" fontAlgn="base">
        <a:spcBef>
          <a:spcPct val="25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4pPr>
      <a:lvl5pPr marL="1792288" indent="-261938" algn="l" rtl="0" fontAlgn="base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5pPr>
      <a:lvl6pPr marL="2249488" indent="-261938" algn="l" rtl="0" fontAlgn="base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chemeClr val="bg1"/>
          </a:solidFill>
          <a:latin typeface="+mn-lt"/>
        </a:defRPr>
      </a:lvl6pPr>
      <a:lvl7pPr marL="2706688" indent="-261938" algn="l" rtl="0" fontAlgn="base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chemeClr val="bg1"/>
          </a:solidFill>
          <a:latin typeface="+mn-lt"/>
        </a:defRPr>
      </a:lvl7pPr>
      <a:lvl8pPr marL="3163888" indent="-261938" algn="l" rtl="0" fontAlgn="base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chemeClr val="bg1"/>
          </a:solidFill>
          <a:latin typeface="+mn-lt"/>
        </a:defRPr>
      </a:lvl8pPr>
      <a:lvl9pPr marL="3621088" indent="-261938" algn="l" rtl="0" fontAlgn="base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4363" y="1860550"/>
            <a:ext cx="8229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2482850"/>
            <a:ext cx="822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/>
              <a:t>Click to edit Master Author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81" r:id="rId2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rgbClr val="4D4D4D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rgbClr val="4D4D4D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rgbClr val="4D4D4D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rgbClr val="4D4D4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rgbClr val="4D4D4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rgbClr val="4D4D4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rgbClr val="4D4D4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rgbClr val="4D4D4D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pid.geoscience.gov.au/survey/801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pid.geoscience.gov.au/survey/801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pid.geoscience.gov.au/survey/801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linkeddatabook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pid.geoscience.gov.au/survey/" TargetMode="External"/><Relationship Id="rId3" Type="http://schemas.openxmlformats.org/officeDocument/2006/relationships/hyperlink" Target="http://pid.geoscience.gov.au/survey/801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mailto:Nicholas.car@ga.gov.au" TargetMode="External"/><Relationship Id="rId3" Type="http://schemas.openxmlformats.org/officeDocument/2006/relationships/hyperlink" Target="http://linked.data.gov.au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linkeddatabook.com/" TargetMode="External"/><Relationship Id="rId3" Type="http://schemas.openxmlformats.org/officeDocument/2006/relationships/hyperlink" Target="https://en.wikipedia.org/wiki/Semantic_We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363" y="1860550"/>
            <a:ext cx="7916862" cy="1017844"/>
          </a:xfrm>
        </p:spPr>
        <p:txBody>
          <a:bodyPr/>
          <a:lstStyle/>
          <a:p>
            <a:r>
              <a:rPr lang="en-US" dirty="0" smtClean="0"/>
              <a:t>A current Linked </a:t>
            </a:r>
            <a:r>
              <a:rPr lang="en-US" dirty="0" smtClean="0"/>
              <a:t>(Open) Data </a:t>
            </a:r>
            <a:r>
              <a:rPr lang="en-US" dirty="0" smtClean="0"/>
              <a:t>System at Geoscience Australia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188" y="3602773"/>
            <a:ext cx="7916862" cy="402291"/>
          </a:xfrm>
        </p:spPr>
        <p:txBody>
          <a:bodyPr/>
          <a:lstStyle/>
          <a:p>
            <a:r>
              <a:rPr lang="en-US" smtClean="0"/>
              <a:t>By Nicholas Car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696700" y="4221088"/>
            <a:ext cx="576064" cy="432048"/>
          </a:xfrm>
          <a:prstGeom prst="rect">
            <a:avLst/>
          </a:prstGeom>
          <a:solidFill>
            <a:srgbClr val="00698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419872" y="4653136"/>
            <a:ext cx="648072" cy="432048"/>
          </a:xfrm>
          <a:prstGeom prst="ellipse">
            <a:avLst/>
          </a:prstGeom>
          <a:solidFill>
            <a:srgbClr val="00698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riangle 5"/>
          <p:cNvSpPr/>
          <p:nvPr/>
        </p:nvSpPr>
        <p:spPr bwMode="auto">
          <a:xfrm>
            <a:off x="2842262" y="4899992"/>
            <a:ext cx="504056" cy="432048"/>
          </a:xfrm>
          <a:prstGeom prst="triangle">
            <a:avLst/>
          </a:prstGeom>
          <a:solidFill>
            <a:srgbClr val="00698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156176" y="4725144"/>
            <a:ext cx="936104" cy="360040"/>
          </a:xfrm>
          <a:prstGeom prst="roundRect">
            <a:avLst/>
          </a:prstGeom>
          <a:solidFill>
            <a:srgbClr val="A33F1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228184" y="5390149"/>
            <a:ext cx="504056" cy="504056"/>
          </a:xfrm>
          <a:prstGeom prst="ellipse">
            <a:avLst/>
          </a:prstGeom>
          <a:solidFill>
            <a:srgbClr val="A33F1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020272" y="5292633"/>
            <a:ext cx="576064" cy="432048"/>
          </a:xfrm>
          <a:prstGeom prst="rect">
            <a:avLst/>
          </a:prstGeom>
          <a:solidFill>
            <a:srgbClr val="A33F1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Curved Connector 11"/>
          <p:cNvCxnSpPr>
            <a:stCxn id="6" idx="3"/>
            <a:endCxn id="5" idx="4"/>
          </p:cNvCxnSpPr>
          <p:nvPr/>
        </p:nvCxnSpPr>
        <p:spPr bwMode="auto">
          <a:xfrm rot="5400000" flipH="1" flipV="1">
            <a:off x="3295671" y="4883803"/>
            <a:ext cx="246856" cy="649618"/>
          </a:xfrm>
          <a:prstGeom prst="curvedConnector3">
            <a:avLst>
              <a:gd name="adj1" fmla="val -926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Curved Connector 12"/>
          <p:cNvCxnSpPr>
            <a:stCxn id="5" idx="0"/>
            <a:endCxn id="4" idx="3"/>
          </p:cNvCxnSpPr>
          <p:nvPr/>
        </p:nvCxnSpPr>
        <p:spPr bwMode="auto">
          <a:xfrm rot="16200000" flipV="1">
            <a:off x="3400324" y="4309552"/>
            <a:ext cx="216024" cy="471144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urved Connector 15"/>
          <p:cNvCxnSpPr>
            <a:stCxn id="4" idx="1"/>
            <a:endCxn id="6" idx="1"/>
          </p:cNvCxnSpPr>
          <p:nvPr/>
        </p:nvCxnSpPr>
        <p:spPr bwMode="auto">
          <a:xfrm rot="10800000" flipH="1" flipV="1">
            <a:off x="2696700" y="4437112"/>
            <a:ext cx="271576" cy="678904"/>
          </a:xfrm>
          <a:prstGeom prst="curvedConnector3">
            <a:avLst>
              <a:gd name="adj1" fmla="val -8417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Curved Connector 19"/>
          <p:cNvCxnSpPr>
            <a:stCxn id="8" idx="6"/>
            <a:endCxn id="9" idx="1"/>
          </p:cNvCxnSpPr>
          <p:nvPr/>
        </p:nvCxnSpPr>
        <p:spPr bwMode="auto">
          <a:xfrm flipV="1">
            <a:off x="6732240" y="5508657"/>
            <a:ext cx="288032" cy="13352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Curved Connector 22"/>
          <p:cNvCxnSpPr>
            <a:stCxn id="9" idx="0"/>
            <a:endCxn id="7" idx="3"/>
          </p:cNvCxnSpPr>
          <p:nvPr/>
        </p:nvCxnSpPr>
        <p:spPr bwMode="auto">
          <a:xfrm rot="16200000" flipV="1">
            <a:off x="7006558" y="4990887"/>
            <a:ext cx="387469" cy="216024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Curved Connector 25"/>
          <p:cNvCxnSpPr>
            <a:stCxn id="7" idx="1"/>
            <a:endCxn id="8" idx="2"/>
          </p:cNvCxnSpPr>
          <p:nvPr/>
        </p:nvCxnSpPr>
        <p:spPr bwMode="auto">
          <a:xfrm rot="10800000" flipH="1" flipV="1">
            <a:off x="6156176" y="4905163"/>
            <a:ext cx="72008" cy="737013"/>
          </a:xfrm>
          <a:prstGeom prst="curvedConnector3">
            <a:avLst>
              <a:gd name="adj1" fmla="val -31746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Curved Connector 29"/>
          <p:cNvCxnSpPr>
            <a:stCxn id="5" idx="5"/>
            <a:endCxn id="9" idx="2"/>
          </p:cNvCxnSpPr>
          <p:nvPr/>
        </p:nvCxnSpPr>
        <p:spPr bwMode="auto">
          <a:xfrm rot="16200000" flipH="1">
            <a:off x="5289286" y="3705662"/>
            <a:ext cx="702769" cy="3335268"/>
          </a:xfrm>
          <a:prstGeom prst="curvedConnector3">
            <a:avLst>
              <a:gd name="adj1" fmla="val 1552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Curved Connector 33"/>
          <p:cNvCxnSpPr>
            <a:stCxn id="7" idx="0"/>
            <a:endCxn id="4" idx="0"/>
          </p:cNvCxnSpPr>
          <p:nvPr/>
        </p:nvCxnSpPr>
        <p:spPr bwMode="auto">
          <a:xfrm rot="16200000" flipV="1">
            <a:off x="4552452" y="2653368"/>
            <a:ext cx="504056" cy="3639496"/>
          </a:xfrm>
          <a:prstGeom prst="curvedConnector3">
            <a:avLst>
              <a:gd name="adj1" fmla="val 14535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995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4067944" y="3284983"/>
            <a:ext cx="4176464" cy="2810233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Geoscience Australia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have done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Can 4"/>
          <p:cNvSpPr/>
          <p:nvPr/>
        </p:nvSpPr>
        <p:spPr bwMode="auto">
          <a:xfrm>
            <a:off x="5364088" y="4215756"/>
            <a:ext cx="1734030" cy="1447413"/>
          </a:xfrm>
          <a:prstGeom prst="can">
            <a:avLst/>
          </a:prstGeom>
          <a:solidFill>
            <a:srgbClr val="00698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Surveys DB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Oracle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184068" y="3377317"/>
            <a:ext cx="972108" cy="538869"/>
          </a:xfrm>
          <a:prstGeom prst="rect">
            <a:avLst/>
          </a:prstGeom>
          <a:solidFill>
            <a:srgbClr val="00698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Editing Application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372200" y="2602099"/>
            <a:ext cx="972108" cy="538869"/>
          </a:xfrm>
          <a:prstGeom prst="rect">
            <a:avLst/>
          </a:prstGeom>
          <a:solidFill>
            <a:srgbClr val="3366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XML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8" name="Curved Connector 17"/>
          <p:cNvCxnSpPr>
            <a:stCxn id="6" idx="2"/>
            <a:endCxn id="5" idx="1"/>
          </p:cNvCxnSpPr>
          <p:nvPr/>
        </p:nvCxnSpPr>
        <p:spPr bwMode="auto">
          <a:xfrm rot="16200000" flipH="1">
            <a:off x="5800827" y="3785480"/>
            <a:ext cx="299570" cy="560981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urved Connector 18"/>
          <p:cNvCxnSpPr>
            <a:stCxn id="16" idx="2"/>
            <a:endCxn id="5" idx="1"/>
          </p:cNvCxnSpPr>
          <p:nvPr/>
        </p:nvCxnSpPr>
        <p:spPr bwMode="auto">
          <a:xfrm rot="5400000">
            <a:off x="6007285" y="3364787"/>
            <a:ext cx="1074788" cy="627151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" name="Group 9"/>
          <p:cNvGrpSpPr/>
          <p:nvPr/>
        </p:nvGrpSpPr>
        <p:grpSpPr>
          <a:xfrm>
            <a:off x="4207537" y="3610199"/>
            <a:ext cx="796511" cy="970929"/>
            <a:chOff x="4207537" y="2962127"/>
            <a:chExt cx="796511" cy="970929"/>
          </a:xfrm>
        </p:grpSpPr>
        <p:sp>
          <p:nvSpPr>
            <p:cNvPr id="28" name="Folded Corner 27"/>
            <p:cNvSpPr/>
            <p:nvPr/>
          </p:nvSpPr>
          <p:spPr bwMode="auto">
            <a:xfrm>
              <a:off x="4207537" y="2962127"/>
              <a:ext cx="576064" cy="720080"/>
            </a:xfrm>
            <a:prstGeom prst="foldedCorner">
              <a:avLst/>
            </a:prstGeom>
            <a:solidFill>
              <a:srgbClr val="00698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Folded Corner 28"/>
            <p:cNvSpPr/>
            <p:nvPr/>
          </p:nvSpPr>
          <p:spPr bwMode="auto">
            <a:xfrm>
              <a:off x="4310969" y="3072517"/>
              <a:ext cx="576064" cy="720080"/>
            </a:xfrm>
            <a:prstGeom prst="foldedCorner">
              <a:avLst/>
            </a:prstGeom>
            <a:solidFill>
              <a:srgbClr val="00698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Folded Corner 29"/>
            <p:cNvSpPr/>
            <p:nvPr/>
          </p:nvSpPr>
          <p:spPr bwMode="auto">
            <a:xfrm>
              <a:off x="4427984" y="3212976"/>
              <a:ext cx="576064" cy="720080"/>
            </a:xfrm>
            <a:prstGeom prst="foldedCorner">
              <a:avLst/>
            </a:prstGeom>
            <a:solidFill>
              <a:srgbClr val="00698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35" name="Elbow Connector 34"/>
          <p:cNvCxnSpPr>
            <a:stCxn id="5" idx="2"/>
            <a:endCxn id="30" idx="2"/>
          </p:cNvCxnSpPr>
          <p:nvPr/>
        </p:nvCxnSpPr>
        <p:spPr bwMode="auto">
          <a:xfrm rot="10800000">
            <a:off x="4716016" y="4581129"/>
            <a:ext cx="648072" cy="35833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 bwMode="auto">
          <a:xfrm>
            <a:off x="5418094" y="1990032"/>
            <a:ext cx="2880320" cy="36004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Linked Data API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>
            <a:stCxn id="32" idx="2"/>
            <a:endCxn id="16" idx="0"/>
          </p:cNvCxnSpPr>
          <p:nvPr/>
        </p:nvCxnSpPr>
        <p:spPr bwMode="auto">
          <a:xfrm>
            <a:off x="6858254" y="2350072"/>
            <a:ext cx="0" cy="25202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Hexagon 35"/>
          <p:cNvSpPr/>
          <p:nvPr/>
        </p:nvSpPr>
        <p:spPr bwMode="auto">
          <a:xfrm>
            <a:off x="5445097" y="742373"/>
            <a:ext cx="972108" cy="664943"/>
          </a:xfrm>
          <a:prstGeom prst="hexagon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PIDs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1" name="Curved Connector 40"/>
          <p:cNvCxnSpPr>
            <a:stCxn id="32" idx="0"/>
            <a:endCxn id="36" idx="1"/>
          </p:cNvCxnSpPr>
          <p:nvPr/>
        </p:nvCxnSpPr>
        <p:spPr bwMode="auto">
          <a:xfrm rot="16200000" flipV="1">
            <a:off x="6263254" y="1395031"/>
            <a:ext cx="582716" cy="60728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4823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4067944" y="3284983"/>
            <a:ext cx="4176464" cy="2810233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Geoscience Australia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have done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Can 4"/>
          <p:cNvSpPr/>
          <p:nvPr/>
        </p:nvSpPr>
        <p:spPr bwMode="auto">
          <a:xfrm>
            <a:off x="5364088" y="4215756"/>
            <a:ext cx="1734030" cy="1447413"/>
          </a:xfrm>
          <a:prstGeom prst="can">
            <a:avLst/>
          </a:prstGeom>
          <a:solidFill>
            <a:srgbClr val="00698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Surveys DB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Oracle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184068" y="3377317"/>
            <a:ext cx="972108" cy="538869"/>
          </a:xfrm>
          <a:prstGeom prst="rect">
            <a:avLst/>
          </a:prstGeom>
          <a:solidFill>
            <a:srgbClr val="00698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Editing Application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372201" y="2632197"/>
            <a:ext cx="972108" cy="538869"/>
          </a:xfrm>
          <a:prstGeom prst="rect">
            <a:avLst/>
          </a:prstGeom>
          <a:solidFill>
            <a:srgbClr val="3366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XML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8" name="Curved Connector 17"/>
          <p:cNvCxnSpPr>
            <a:stCxn id="6" idx="2"/>
            <a:endCxn id="5" idx="1"/>
          </p:cNvCxnSpPr>
          <p:nvPr/>
        </p:nvCxnSpPr>
        <p:spPr bwMode="auto">
          <a:xfrm rot="16200000" flipH="1">
            <a:off x="5800827" y="3785480"/>
            <a:ext cx="299570" cy="560981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urved Connector 18"/>
          <p:cNvCxnSpPr>
            <a:stCxn id="16" idx="2"/>
            <a:endCxn id="5" idx="1"/>
          </p:cNvCxnSpPr>
          <p:nvPr/>
        </p:nvCxnSpPr>
        <p:spPr bwMode="auto">
          <a:xfrm rot="5400000">
            <a:off x="6022334" y="3379835"/>
            <a:ext cx="1044690" cy="627152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" name="Group 9"/>
          <p:cNvGrpSpPr/>
          <p:nvPr/>
        </p:nvGrpSpPr>
        <p:grpSpPr>
          <a:xfrm>
            <a:off x="4207537" y="3610199"/>
            <a:ext cx="796511" cy="970929"/>
            <a:chOff x="4207537" y="2962127"/>
            <a:chExt cx="796511" cy="970929"/>
          </a:xfrm>
        </p:grpSpPr>
        <p:sp>
          <p:nvSpPr>
            <p:cNvPr id="28" name="Folded Corner 27"/>
            <p:cNvSpPr/>
            <p:nvPr/>
          </p:nvSpPr>
          <p:spPr bwMode="auto">
            <a:xfrm>
              <a:off x="4207537" y="2962127"/>
              <a:ext cx="576064" cy="720080"/>
            </a:xfrm>
            <a:prstGeom prst="foldedCorner">
              <a:avLst/>
            </a:prstGeom>
            <a:solidFill>
              <a:srgbClr val="00698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Folded Corner 28"/>
            <p:cNvSpPr/>
            <p:nvPr/>
          </p:nvSpPr>
          <p:spPr bwMode="auto">
            <a:xfrm>
              <a:off x="4310969" y="3072517"/>
              <a:ext cx="576064" cy="720080"/>
            </a:xfrm>
            <a:prstGeom prst="foldedCorner">
              <a:avLst/>
            </a:prstGeom>
            <a:solidFill>
              <a:srgbClr val="00698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Folded Corner 29"/>
            <p:cNvSpPr/>
            <p:nvPr/>
          </p:nvSpPr>
          <p:spPr bwMode="auto">
            <a:xfrm>
              <a:off x="4427984" y="3212976"/>
              <a:ext cx="576064" cy="720080"/>
            </a:xfrm>
            <a:prstGeom prst="foldedCorner">
              <a:avLst/>
            </a:prstGeom>
            <a:solidFill>
              <a:srgbClr val="00698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35" name="Elbow Connector 34"/>
          <p:cNvCxnSpPr>
            <a:stCxn id="5" idx="2"/>
            <a:endCxn id="30" idx="2"/>
          </p:cNvCxnSpPr>
          <p:nvPr/>
        </p:nvCxnSpPr>
        <p:spPr bwMode="auto">
          <a:xfrm rot="10800000">
            <a:off x="4716016" y="4581129"/>
            <a:ext cx="648072" cy="35833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 bwMode="auto">
          <a:xfrm>
            <a:off x="5418094" y="1990032"/>
            <a:ext cx="2880320" cy="36004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Linked Data API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>
            <a:stCxn id="32" idx="2"/>
            <a:endCxn id="16" idx="0"/>
          </p:cNvCxnSpPr>
          <p:nvPr/>
        </p:nvCxnSpPr>
        <p:spPr bwMode="auto">
          <a:xfrm>
            <a:off x="6858254" y="2350072"/>
            <a:ext cx="1" cy="2821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Hexagon 35"/>
          <p:cNvSpPr/>
          <p:nvPr/>
        </p:nvSpPr>
        <p:spPr bwMode="auto">
          <a:xfrm>
            <a:off x="5445097" y="742373"/>
            <a:ext cx="972108" cy="664943"/>
          </a:xfrm>
          <a:prstGeom prst="hexagon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PIDs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1" name="Curved Connector 40"/>
          <p:cNvCxnSpPr>
            <a:stCxn id="32" idx="0"/>
            <a:endCxn id="36" idx="1"/>
          </p:cNvCxnSpPr>
          <p:nvPr/>
        </p:nvCxnSpPr>
        <p:spPr bwMode="auto">
          <a:xfrm rot="16200000" flipV="1">
            <a:off x="6263254" y="1395031"/>
            <a:ext cx="582716" cy="60728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" name="Group 19"/>
          <p:cNvGrpSpPr/>
          <p:nvPr/>
        </p:nvGrpSpPr>
        <p:grpSpPr>
          <a:xfrm>
            <a:off x="756724" y="1931992"/>
            <a:ext cx="1185664" cy="1329680"/>
            <a:chOff x="1331640" y="2782850"/>
            <a:chExt cx="1185664" cy="1329680"/>
          </a:xfrm>
        </p:grpSpPr>
        <p:sp>
          <p:nvSpPr>
            <p:cNvPr id="21" name="Folded Corner 20"/>
            <p:cNvSpPr/>
            <p:nvPr/>
          </p:nvSpPr>
          <p:spPr bwMode="auto">
            <a:xfrm>
              <a:off x="1331640" y="2782850"/>
              <a:ext cx="576064" cy="720080"/>
            </a:xfrm>
            <a:prstGeom prst="foldedCorner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olded Corner 21"/>
            <p:cNvSpPr/>
            <p:nvPr/>
          </p:nvSpPr>
          <p:spPr bwMode="auto">
            <a:xfrm>
              <a:off x="1484040" y="2935250"/>
              <a:ext cx="576064" cy="720080"/>
            </a:xfrm>
            <a:prstGeom prst="foldedCorner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Folded Corner 22"/>
            <p:cNvSpPr/>
            <p:nvPr/>
          </p:nvSpPr>
          <p:spPr bwMode="auto">
            <a:xfrm>
              <a:off x="1636440" y="3087650"/>
              <a:ext cx="576064" cy="720080"/>
            </a:xfrm>
            <a:prstGeom prst="foldedCorner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Folded Corner 23"/>
            <p:cNvSpPr/>
            <p:nvPr/>
          </p:nvSpPr>
          <p:spPr bwMode="auto">
            <a:xfrm>
              <a:off x="1788840" y="3240050"/>
              <a:ext cx="576064" cy="720080"/>
            </a:xfrm>
            <a:prstGeom prst="foldedCorner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Folded Corner 24"/>
            <p:cNvSpPr/>
            <p:nvPr/>
          </p:nvSpPr>
          <p:spPr bwMode="auto">
            <a:xfrm>
              <a:off x="1941240" y="3392450"/>
              <a:ext cx="576064" cy="720080"/>
            </a:xfrm>
            <a:prstGeom prst="foldedCorner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4" name="Rectangle 33"/>
          <p:cNvSpPr/>
          <p:nvPr/>
        </p:nvSpPr>
        <p:spPr bwMode="auto">
          <a:xfrm>
            <a:off x="463611" y="1776159"/>
            <a:ext cx="2333933" cy="242288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National 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Computational Infrastructure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Curved Connector 37"/>
          <p:cNvCxnSpPr>
            <a:stCxn id="25" idx="3"/>
            <a:endCxn id="36" idx="3"/>
          </p:cNvCxnSpPr>
          <p:nvPr/>
        </p:nvCxnSpPr>
        <p:spPr bwMode="auto">
          <a:xfrm flipV="1">
            <a:off x="1942388" y="1074845"/>
            <a:ext cx="3502709" cy="182678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893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4067944" y="3284983"/>
            <a:ext cx="4176464" cy="2810233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Geoscience Australia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have done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Can 4"/>
          <p:cNvSpPr/>
          <p:nvPr/>
        </p:nvSpPr>
        <p:spPr bwMode="auto">
          <a:xfrm>
            <a:off x="5364088" y="4215756"/>
            <a:ext cx="1734030" cy="1447413"/>
          </a:xfrm>
          <a:prstGeom prst="can">
            <a:avLst/>
          </a:prstGeom>
          <a:solidFill>
            <a:srgbClr val="00698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Surveys DB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Oracle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184068" y="3377317"/>
            <a:ext cx="972108" cy="538869"/>
          </a:xfrm>
          <a:prstGeom prst="rect">
            <a:avLst/>
          </a:prstGeom>
          <a:solidFill>
            <a:srgbClr val="00698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Editing Application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372200" y="2602099"/>
            <a:ext cx="972108" cy="538869"/>
          </a:xfrm>
          <a:prstGeom prst="rect">
            <a:avLst/>
          </a:prstGeom>
          <a:solidFill>
            <a:srgbClr val="3366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XML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8" name="Curved Connector 17"/>
          <p:cNvCxnSpPr>
            <a:stCxn id="6" idx="2"/>
            <a:endCxn id="5" idx="1"/>
          </p:cNvCxnSpPr>
          <p:nvPr/>
        </p:nvCxnSpPr>
        <p:spPr bwMode="auto">
          <a:xfrm rot="16200000" flipH="1">
            <a:off x="5800827" y="3785480"/>
            <a:ext cx="299570" cy="560981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urved Connector 18"/>
          <p:cNvCxnSpPr>
            <a:stCxn id="16" idx="2"/>
            <a:endCxn id="5" idx="1"/>
          </p:cNvCxnSpPr>
          <p:nvPr/>
        </p:nvCxnSpPr>
        <p:spPr bwMode="auto">
          <a:xfrm rot="5400000">
            <a:off x="6007285" y="3364787"/>
            <a:ext cx="1074788" cy="627151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" name="Group 9"/>
          <p:cNvGrpSpPr/>
          <p:nvPr/>
        </p:nvGrpSpPr>
        <p:grpSpPr>
          <a:xfrm>
            <a:off x="4207537" y="3610199"/>
            <a:ext cx="796511" cy="970929"/>
            <a:chOff x="4207537" y="2962127"/>
            <a:chExt cx="796511" cy="970929"/>
          </a:xfrm>
        </p:grpSpPr>
        <p:sp>
          <p:nvSpPr>
            <p:cNvPr id="28" name="Folded Corner 27"/>
            <p:cNvSpPr/>
            <p:nvPr/>
          </p:nvSpPr>
          <p:spPr bwMode="auto">
            <a:xfrm>
              <a:off x="4207537" y="2962127"/>
              <a:ext cx="576064" cy="720080"/>
            </a:xfrm>
            <a:prstGeom prst="foldedCorner">
              <a:avLst/>
            </a:prstGeom>
            <a:solidFill>
              <a:srgbClr val="00698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Folded Corner 28"/>
            <p:cNvSpPr/>
            <p:nvPr/>
          </p:nvSpPr>
          <p:spPr bwMode="auto">
            <a:xfrm>
              <a:off x="4310969" y="3072517"/>
              <a:ext cx="576064" cy="720080"/>
            </a:xfrm>
            <a:prstGeom prst="foldedCorner">
              <a:avLst/>
            </a:prstGeom>
            <a:solidFill>
              <a:srgbClr val="00698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Folded Corner 29"/>
            <p:cNvSpPr/>
            <p:nvPr/>
          </p:nvSpPr>
          <p:spPr bwMode="auto">
            <a:xfrm>
              <a:off x="4427984" y="3212976"/>
              <a:ext cx="576064" cy="720080"/>
            </a:xfrm>
            <a:prstGeom prst="foldedCorner">
              <a:avLst/>
            </a:prstGeom>
            <a:solidFill>
              <a:srgbClr val="00698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35" name="Elbow Connector 34"/>
          <p:cNvCxnSpPr>
            <a:stCxn id="5" idx="2"/>
            <a:endCxn id="30" idx="2"/>
          </p:cNvCxnSpPr>
          <p:nvPr/>
        </p:nvCxnSpPr>
        <p:spPr bwMode="auto">
          <a:xfrm rot="10800000">
            <a:off x="4716016" y="4581129"/>
            <a:ext cx="648072" cy="35833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 bwMode="auto">
          <a:xfrm>
            <a:off x="5418094" y="1990032"/>
            <a:ext cx="2880320" cy="36004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Linked Data API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>
            <a:stCxn id="32" idx="2"/>
            <a:endCxn id="16" idx="0"/>
          </p:cNvCxnSpPr>
          <p:nvPr/>
        </p:nvCxnSpPr>
        <p:spPr bwMode="auto">
          <a:xfrm>
            <a:off x="6858254" y="2350072"/>
            <a:ext cx="0" cy="25202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Cloud 6"/>
          <p:cNvSpPr/>
          <p:nvPr/>
        </p:nvSpPr>
        <p:spPr bwMode="auto">
          <a:xfrm>
            <a:off x="6676470" y="344433"/>
            <a:ext cx="1738536" cy="108012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Semantic Web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Curved Connector 30"/>
          <p:cNvCxnSpPr>
            <a:stCxn id="32" idx="0"/>
            <a:endCxn id="7" idx="1"/>
          </p:cNvCxnSpPr>
          <p:nvPr/>
        </p:nvCxnSpPr>
        <p:spPr bwMode="auto">
          <a:xfrm rot="5400000" flipH="1" flipV="1">
            <a:off x="6918682" y="1362976"/>
            <a:ext cx="566629" cy="68748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Hexagon 35"/>
          <p:cNvSpPr/>
          <p:nvPr/>
        </p:nvSpPr>
        <p:spPr bwMode="auto">
          <a:xfrm>
            <a:off x="5445097" y="742373"/>
            <a:ext cx="972108" cy="664943"/>
          </a:xfrm>
          <a:prstGeom prst="hexagon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PIDs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1" name="Curved Connector 40"/>
          <p:cNvCxnSpPr>
            <a:stCxn id="32" idx="0"/>
            <a:endCxn id="36" idx="1"/>
          </p:cNvCxnSpPr>
          <p:nvPr/>
        </p:nvCxnSpPr>
        <p:spPr bwMode="auto">
          <a:xfrm rot="16200000" flipV="1">
            <a:off x="6263254" y="1395031"/>
            <a:ext cx="582716" cy="60728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8534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4067944" y="3284983"/>
            <a:ext cx="4176464" cy="2810233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Geoscience Australia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have done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Can 4"/>
          <p:cNvSpPr/>
          <p:nvPr/>
        </p:nvSpPr>
        <p:spPr bwMode="auto">
          <a:xfrm>
            <a:off x="5364088" y="4215756"/>
            <a:ext cx="1734030" cy="1447413"/>
          </a:xfrm>
          <a:prstGeom prst="can">
            <a:avLst/>
          </a:prstGeom>
          <a:solidFill>
            <a:srgbClr val="00698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Surveys DB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Oracle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184068" y="3377317"/>
            <a:ext cx="972108" cy="538869"/>
          </a:xfrm>
          <a:prstGeom prst="rect">
            <a:avLst/>
          </a:prstGeom>
          <a:solidFill>
            <a:srgbClr val="00698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Editing Application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372200" y="2602099"/>
            <a:ext cx="972108" cy="538869"/>
          </a:xfrm>
          <a:prstGeom prst="rect">
            <a:avLst/>
          </a:prstGeom>
          <a:solidFill>
            <a:srgbClr val="3366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XML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8" name="Curved Connector 17"/>
          <p:cNvCxnSpPr>
            <a:stCxn id="6" idx="2"/>
            <a:endCxn id="5" idx="1"/>
          </p:cNvCxnSpPr>
          <p:nvPr/>
        </p:nvCxnSpPr>
        <p:spPr bwMode="auto">
          <a:xfrm rot="16200000" flipH="1">
            <a:off x="5800827" y="3785480"/>
            <a:ext cx="299570" cy="560981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urved Connector 18"/>
          <p:cNvCxnSpPr>
            <a:stCxn id="16" idx="2"/>
            <a:endCxn id="5" idx="1"/>
          </p:cNvCxnSpPr>
          <p:nvPr/>
        </p:nvCxnSpPr>
        <p:spPr bwMode="auto">
          <a:xfrm rot="5400000">
            <a:off x="6007285" y="3364787"/>
            <a:ext cx="1074788" cy="627151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" name="Group 9"/>
          <p:cNvGrpSpPr/>
          <p:nvPr/>
        </p:nvGrpSpPr>
        <p:grpSpPr>
          <a:xfrm>
            <a:off x="4207537" y="3610199"/>
            <a:ext cx="796511" cy="970929"/>
            <a:chOff x="4207537" y="2962127"/>
            <a:chExt cx="796511" cy="970929"/>
          </a:xfrm>
        </p:grpSpPr>
        <p:sp>
          <p:nvSpPr>
            <p:cNvPr id="28" name="Folded Corner 27"/>
            <p:cNvSpPr/>
            <p:nvPr/>
          </p:nvSpPr>
          <p:spPr bwMode="auto">
            <a:xfrm>
              <a:off x="4207537" y="2962127"/>
              <a:ext cx="576064" cy="720080"/>
            </a:xfrm>
            <a:prstGeom prst="foldedCorner">
              <a:avLst/>
            </a:prstGeom>
            <a:solidFill>
              <a:srgbClr val="00698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Folded Corner 28"/>
            <p:cNvSpPr/>
            <p:nvPr/>
          </p:nvSpPr>
          <p:spPr bwMode="auto">
            <a:xfrm>
              <a:off x="4310969" y="3072517"/>
              <a:ext cx="576064" cy="720080"/>
            </a:xfrm>
            <a:prstGeom prst="foldedCorner">
              <a:avLst/>
            </a:prstGeom>
            <a:solidFill>
              <a:srgbClr val="00698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Folded Corner 29"/>
            <p:cNvSpPr/>
            <p:nvPr/>
          </p:nvSpPr>
          <p:spPr bwMode="auto">
            <a:xfrm>
              <a:off x="4427984" y="3212976"/>
              <a:ext cx="576064" cy="720080"/>
            </a:xfrm>
            <a:prstGeom prst="foldedCorner">
              <a:avLst/>
            </a:prstGeom>
            <a:solidFill>
              <a:srgbClr val="00698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35" name="Elbow Connector 34"/>
          <p:cNvCxnSpPr>
            <a:stCxn id="5" idx="2"/>
            <a:endCxn id="30" idx="2"/>
          </p:cNvCxnSpPr>
          <p:nvPr/>
        </p:nvCxnSpPr>
        <p:spPr bwMode="auto">
          <a:xfrm rot="10800000">
            <a:off x="4716016" y="4581129"/>
            <a:ext cx="648072" cy="35833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 bwMode="auto">
          <a:xfrm>
            <a:off x="5418094" y="1990032"/>
            <a:ext cx="2880320" cy="36004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Linked Data API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>
            <a:stCxn id="32" idx="2"/>
            <a:endCxn id="16" idx="0"/>
          </p:cNvCxnSpPr>
          <p:nvPr/>
        </p:nvCxnSpPr>
        <p:spPr bwMode="auto">
          <a:xfrm>
            <a:off x="6858254" y="2350072"/>
            <a:ext cx="0" cy="25202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Cloud 6"/>
          <p:cNvSpPr/>
          <p:nvPr/>
        </p:nvSpPr>
        <p:spPr bwMode="auto">
          <a:xfrm>
            <a:off x="6676470" y="344433"/>
            <a:ext cx="1738536" cy="108012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Semantic Web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Curved Connector 30"/>
          <p:cNvCxnSpPr>
            <a:stCxn id="32" idx="0"/>
            <a:endCxn id="7" idx="1"/>
          </p:cNvCxnSpPr>
          <p:nvPr/>
        </p:nvCxnSpPr>
        <p:spPr bwMode="auto">
          <a:xfrm rot="5400000" flipH="1" flipV="1">
            <a:off x="6918682" y="1362976"/>
            <a:ext cx="566629" cy="68748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Hexagon 35"/>
          <p:cNvSpPr/>
          <p:nvPr/>
        </p:nvSpPr>
        <p:spPr bwMode="auto">
          <a:xfrm>
            <a:off x="5445097" y="742373"/>
            <a:ext cx="972108" cy="664943"/>
          </a:xfrm>
          <a:prstGeom prst="hexagon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PIDs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1" name="Curved Connector 40"/>
          <p:cNvCxnSpPr>
            <a:stCxn id="32" idx="0"/>
            <a:endCxn id="36" idx="1"/>
          </p:cNvCxnSpPr>
          <p:nvPr/>
        </p:nvCxnSpPr>
        <p:spPr bwMode="auto">
          <a:xfrm rot="16200000" flipV="1">
            <a:off x="6263254" y="1395031"/>
            <a:ext cx="582716" cy="60728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" name="Group 32"/>
          <p:cNvGrpSpPr/>
          <p:nvPr/>
        </p:nvGrpSpPr>
        <p:grpSpPr>
          <a:xfrm>
            <a:off x="758404" y="4653207"/>
            <a:ext cx="835329" cy="980622"/>
            <a:chOff x="197935" y="5077362"/>
            <a:chExt cx="835329" cy="980622"/>
          </a:xfrm>
        </p:grpSpPr>
        <p:sp>
          <p:nvSpPr>
            <p:cNvPr id="34" name="Folded Corner 33"/>
            <p:cNvSpPr/>
            <p:nvPr/>
          </p:nvSpPr>
          <p:spPr bwMode="auto">
            <a:xfrm>
              <a:off x="197935" y="5077362"/>
              <a:ext cx="576064" cy="720080"/>
            </a:xfrm>
            <a:prstGeom prst="foldedCorner">
              <a:avLst/>
            </a:prstGeom>
            <a:solidFill>
              <a:srgbClr val="66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Folded Corner 36"/>
            <p:cNvSpPr/>
            <p:nvPr/>
          </p:nvSpPr>
          <p:spPr bwMode="auto">
            <a:xfrm>
              <a:off x="323948" y="5206272"/>
              <a:ext cx="576064" cy="720080"/>
            </a:xfrm>
            <a:prstGeom prst="foldedCorner">
              <a:avLst/>
            </a:prstGeom>
            <a:solidFill>
              <a:srgbClr val="66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Folded Corner 37"/>
            <p:cNvSpPr/>
            <p:nvPr/>
          </p:nvSpPr>
          <p:spPr bwMode="auto">
            <a:xfrm>
              <a:off x="457200" y="5337904"/>
              <a:ext cx="576064" cy="720080"/>
            </a:xfrm>
            <a:prstGeom prst="foldedCorner">
              <a:avLst/>
            </a:prstGeom>
            <a:solidFill>
              <a:srgbClr val="66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457200" y="4509990"/>
            <a:ext cx="2333933" cy="1585226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Elsewhere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Curved Connector 41"/>
          <p:cNvCxnSpPr>
            <a:stCxn id="38" idx="3"/>
            <a:endCxn id="36" idx="3"/>
          </p:cNvCxnSpPr>
          <p:nvPr/>
        </p:nvCxnSpPr>
        <p:spPr bwMode="auto">
          <a:xfrm flipV="1">
            <a:off x="1593733" y="1074845"/>
            <a:ext cx="3851364" cy="419894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Curved Connector 42"/>
          <p:cNvCxnSpPr>
            <a:stCxn id="38" idx="3"/>
            <a:endCxn id="7" idx="3"/>
          </p:cNvCxnSpPr>
          <p:nvPr/>
        </p:nvCxnSpPr>
        <p:spPr bwMode="auto">
          <a:xfrm flipV="1">
            <a:off x="1593733" y="406190"/>
            <a:ext cx="5952005" cy="4867599"/>
          </a:xfrm>
          <a:prstGeom prst="curvedConnector4">
            <a:avLst>
              <a:gd name="adj1" fmla="val 35598"/>
              <a:gd name="adj2" fmla="val 10596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6975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Underlying tools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539552" y="4671143"/>
            <a:ext cx="2880320" cy="36004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Linked Data API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Cloud 6"/>
          <p:cNvSpPr/>
          <p:nvPr/>
        </p:nvSpPr>
        <p:spPr bwMode="auto">
          <a:xfrm>
            <a:off x="545774" y="2996952"/>
            <a:ext cx="1738536" cy="108012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Semantic Web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Hexagon 35"/>
          <p:cNvSpPr/>
          <p:nvPr/>
        </p:nvSpPr>
        <p:spPr bwMode="auto">
          <a:xfrm>
            <a:off x="539552" y="1770356"/>
            <a:ext cx="972108" cy="664943"/>
          </a:xfrm>
          <a:prstGeom prst="hexagon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PIDs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78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Underlying tools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539552" y="4671143"/>
            <a:ext cx="2880320" cy="36004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Linked Data API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Cloud 6"/>
          <p:cNvSpPr/>
          <p:nvPr/>
        </p:nvSpPr>
        <p:spPr bwMode="auto">
          <a:xfrm>
            <a:off x="545774" y="2996952"/>
            <a:ext cx="1738536" cy="108012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Semantic Web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Hexagon 35"/>
          <p:cNvSpPr/>
          <p:nvPr/>
        </p:nvSpPr>
        <p:spPr bwMode="auto">
          <a:xfrm>
            <a:off x="539552" y="1770356"/>
            <a:ext cx="972108" cy="664943"/>
          </a:xfrm>
          <a:prstGeom prst="hexagon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PIDs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985" y="1196752"/>
            <a:ext cx="4258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Things on the web can have Persistent Identifiers (PIDs) made of long-lasting URIs</a:t>
            </a:r>
          </a:p>
        </p:txBody>
      </p:sp>
      <p:cxnSp>
        <p:nvCxnSpPr>
          <p:cNvPr id="22" name="Straight Arrow Connector 21"/>
          <p:cNvCxnSpPr>
            <a:stCxn id="36" idx="0"/>
          </p:cNvCxnSpPr>
          <p:nvPr/>
        </p:nvCxnSpPr>
        <p:spPr bwMode="auto">
          <a:xfrm flipV="1">
            <a:off x="1511660" y="2102827"/>
            <a:ext cx="2772308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4827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Underlying tools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539552" y="4671143"/>
            <a:ext cx="2880320" cy="36004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Linked Data API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Cloud 6"/>
          <p:cNvSpPr/>
          <p:nvPr/>
        </p:nvSpPr>
        <p:spPr bwMode="auto">
          <a:xfrm>
            <a:off x="545774" y="2996952"/>
            <a:ext cx="1738536" cy="108012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Semantic Web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Hexagon 35"/>
          <p:cNvSpPr/>
          <p:nvPr/>
        </p:nvSpPr>
        <p:spPr bwMode="auto">
          <a:xfrm>
            <a:off x="539552" y="1770356"/>
            <a:ext cx="972108" cy="664943"/>
          </a:xfrm>
          <a:prstGeom prst="hexagon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PIDs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985" y="1196752"/>
            <a:ext cx="42588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Things on the web can have Persistent Identifiers (PIDs) made of long-lasting URIs</a:t>
            </a:r>
          </a:p>
          <a:p>
            <a:endParaRPr lang="en-US" dirty="0"/>
          </a:p>
          <a:p>
            <a:r>
              <a:rPr lang="en-US" dirty="0" smtClean="0"/>
              <a:t>A GA Survey: </a:t>
            </a:r>
            <a:r>
              <a:rPr lang="en-US" dirty="0" smtClean="0">
                <a:hlinkClick r:id="rId2"/>
              </a:rPr>
              <a:t>http://pid.geoscience.gov.au/survey/801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cxnSp>
        <p:nvCxnSpPr>
          <p:cNvPr id="22" name="Straight Arrow Connector 21"/>
          <p:cNvCxnSpPr>
            <a:stCxn id="36" idx="0"/>
          </p:cNvCxnSpPr>
          <p:nvPr/>
        </p:nvCxnSpPr>
        <p:spPr bwMode="auto">
          <a:xfrm flipV="1">
            <a:off x="1511660" y="2102827"/>
            <a:ext cx="2772308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Left Brace 16"/>
          <p:cNvSpPr/>
          <p:nvPr/>
        </p:nvSpPr>
        <p:spPr bwMode="auto">
          <a:xfrm rot="16200000">
            <a:off x="4647417" y="2830091"/>
            <a:ext cx="261779" cy="59550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Left Brace 20"/>
          <p:cNvSpPr/>
          <p:nvPr/>
        </p:nvSpPr>
        <p:spPr bwMode="auto">
          <a:xfrm rot="16200000">
            <a:off x="5131300" y="2953933"/>
            <a:ext cx="261779" cy="347817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16200000">
            <a:off x="6283428" y="2161845"/>
            <a:ext cx="261779" cy="193199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Left Brace 23"/>
          <p:cNvSpPr/>
          <p:nvPr/>
        </p:nvSpPr>
        <p:spPr bwMode="auto">
          <a:xfrm rot="16200000">
            <a:off x="7621417" y="2779754"/>
            <a:ext cx="261779" cy="69617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Left Brace 24"/>
          <p:cNvSpPr/>
          <p:nvPr/>
        </p:nvSpPr>
        <p:spPr bwMode="auto">
          <a:xfrm rot="16200000">
            <a:off x="8190681" y="2916969"/>
            <a:ext cx="261779" cy="42174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2781365">
            <a:off x="4533283" y="3521459"/>
            <a:ext cx="104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“the web”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 rot="2781365">
            <a:off x="4593425" y="4501867"/>
            <a:ext cx="3845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dirty="0" smtClean="0"/>
              <a:t>n isolated subdomain, for management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 rot="2781365">
            <a:off x="5824961" y="4293532"/>
            <a:ext cx="325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 domain not tied to an Org name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 rot="2781365">
            <a:off x="7383262" y="3791275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Basic type </a:t>
            </a:r>
            <a:r>
              <a:rPr lang="en-US" sz="1600" smtClean="0"/>
              <a:t>of thing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 rot="2781365">
            <a:off x="8098926" y="342916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The ID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163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Underlying tools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539552" y="4671143"/>
            <a:ext cx="2880320" cy="36004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Linked Data API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Cloud 6"/>
          <p:cNvSpPr/>
          <p:nvPr/>
        </p:nvSpPr>
        <p:spPr bwMode="auto">
          <a:xfrm>
            <a:off x="545774" y="2996952"/>
            <a:ext cx="1738536" cy="108012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Semantic Web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Hexagon 35"/>
          <p:cNvSpPr/>
          <p:nvPr/>
        </p:nvSpPr>
        <p:spPr bwMode="auto">
          <a:xfrm>
            <a:off x="539552" y="1770356"/>
            <a:ext cx="972108" cy="664943"/>
          </a:xfrm>
          <a:prstGeom prst="hexagon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PIDs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985" y="1196752"/>
            <a:ext cx="42588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Things on the web can have Persistent Identifiers (PIDs) made of long-lasting URIs</a:t>
            </a:r>
          </a:p>
          <a:p>
            <a:endParaRPr lang="en-US" dirty="0"/>
          </a:p>
          <a:p>
            <a:r>
              <a:rPr lang="en-US" dirty="0" smtClean="0"/>
              <a:t>A GA Survey: </a:t>
            </a:r>
            <a:r>
              <a:rPr lang="en-US" dirty="0" smtClean="0">
                <a:hlinkClick r:id="rId2"/>
              </a:rPr>
              <a:t>http://pid.geoscience.gov.au/survey/801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cxnSp>
        <p:nvCxnSpPr>
          <p:cNvPr id="22" name="Straight Arrow Connector 21"/>
          <p:cNvCxnSpPr>
            <a:stCxn id="36" idx="0"/>
          </p:cNvCxnSpPr>
          <p:nvPr/>
        </p:nvCxnSpPr>
        <p:spPr bwMode="auto">
          <a:xfrm flipV="1">
            <a:off x="1511660" y="2102827"/>
            <a:ext cx="2772308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Folded Corner 19"/>
          <p:cNvSpPr/>
          <p:nvPr/>
        </p:nvSpPr>
        <p:spPr bwMode="auto">
          <a:xfrm>
            <a:off x="5004048" y="3686292"/>
            <a:ext cx="720080" cy="900087"/>
          </a:xfrm>
          <a:prstGeom prst="foldedCorne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Web Page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</a:endParaRPr>
          </a:p>
        </p:txBody>
      </p:sp>
      <p:sp>
        <p:nvSpPr>
          <p:cNvPr id="30" name="Folded Corner 29"/>
          <p:cNvSpPr/>
          <p:nvPr/>
        </p:nvSpPr>
        <p:spPr bwMode="auto">
          <a:xfrm>
            <a:off x="7308304" y="3686291"/>
            <a:ext cx="720080" cy="900087"/>
          </a:xfrm>
          <a:prstGeom prst="foldedCorne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charset="0"/>
              </a:rPr>
              <a:t>Data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>
            <a:endCxn id="20" idx="0"/>
          </p:cNvCxnSpPr>
          <p:nvPr/>
        </p:nvCxnSpPr>
        <p:spPr bwMode="auto">
          <a:xfrm flipH="1">
            <a:off x="5364088" y="2924944"/>
            <a:ext cx="1193304" cy="7613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>
            <a:endCxn id="30" idx="0"/>
          </p:cNvCxnSpPr>
          <p:nvPr/>
        </p:nvCxnSpPr>
        <p:spPr bwMode="auto">
          <a:xfrm>
            <a:off x="6557392" y="2924944"/>
            <a:ext cx="1110952" cy="7613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882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Underlying tools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539552" y="4671143"/>
            <a:ext cx="2880320" cy="36004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Linked Data API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Cloud 6"/>
          <p:cNvSpPr/>
          <p:nvPr/>
        </p:nvSpPr>
        <p:spPr bwMode="auto">
          <a:xfrm>
            <a:off x="545774" y="2996952"/>
            <a:ext cx="1738536" cy="108012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Semantic Web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Hexagon 35"/>
          <p:cNvSpPr/>
          <p:nvPr/>
        </p:nvSpPr>
        <p:spPr bwMode="auto">
          <a:xfrm>
            <a:off x="539552" y="1770356"/>
            <a:ext cx="972108" cy="664943"/>
          </a:xfrm>
          <a:prstGeom prst="hexagon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PIDs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985" y="1196752"/>
            <a:ext cx="42588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Things on the web can have Persistent Identifiers (PIDs) made of long-lasting URIs</a:t>
            </a:r>
          </a:p>
          <a:p>
            <a:endParaRPr lang="en-US" dirty="0"/>
          </a:p>
          <a:p>
            <a:r>
              <a:rPr lang="en-US" dirty="0" smtClean="0"/>
              <a:t>A GA Survey: </a:t>
            </a:r>
            <a:r>
              <a:rPr lang="en-US" dirty="0" smtClean="0">
                <a:hlinkClick r:id="rId2"/>
              </a:rPr>
              <a:t>http://pid.geoscience.gov.au/survey/801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cxnSp>
        <p:nvCxnSpPr>
          <p:cNvPr id="22" name="Straight Arrow Connector 21"/>
          <p:cNvCxnSpPr>
            <a:stCxn id="36" idx="0"/>
          </p:cNvCxnSpPr>
          <p:nvPr/>
        </p:nvCxnSpPr>
        <p:spPr bwMode="auto">
          <a:xfrm flipV="1">
            <a:off x="1511660" y="2102827"/>
            <a:ext cx="2772308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Folded Corner 13"/>
          <p:cNvSpPr/>
          <p:nvPr/>
        </p:nvSpPr>
        <p:spPr bwMode="auto">
          <a:xfrm>
            <a:off x="6084168" y="4282639"/>
            <a:ext cx="720080" cy="900087"/>
          </a:xfrm>
          <a:prstGeom prst="foldedCorner">
            <a:avLst/>
          </a:prstGeom>
          <a:solidFill>
            <a:srgbClr val="66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Data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 bwMode="auto">
          <a:xfrm flipV="1">
            <a:off x="6444208" y="2924944"/>
            <a:ext cx="0" cy="135769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4221912" y="5301497"/>
            <a:ext cx="481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netCDF</a:t>
            </a:r>
            <a:r>
              <a:rPr lang="en-US" dirty="0" smtClean="0"/>
              <a:t> file, with a header containing the 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8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Underlying tools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539552" y="4671143"/>
            <a:ext cx="2880320" cy="36004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Linked Data API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Cloud 6"/>
          <p:cNvSpPr/>
          <p:nvPr/>
        </p:nvSpPr>
        <p:spPr bwMode="auto">
          <a:xfrm>
            <a:off x="545774" y="2996952"/>
            <a:ext cx="1738536" cy="108012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Semantic Web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Hexagon 35"/>
          <p:cNvSpPr/>
          <p:nvPr/>
        </p:nvSpPr>
        <p:spPr bwMode="auto">
          <a:xfrm>
            <a:off x="539552" y="1770356"/>
            <a:ext cx="972108" cy="664943"/>
          </a:xfrm>
          <a:prstGeom prst="hexagon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PIDs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985" y="2521668"/>
            <a:ext cx="41044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GA calls a </a:t>
            </a:r>
            <a:r>
              <a:rPr lang="en-US" i="1" dirty="0" smtClean="0"/>
              <a:t>Survey</a:t>
            </a:r>
            <a:r>
              <a:rPr lang="en-US" dirty="0"/>
              <a:t> </a:t>
            </a:r>
            <a:r>
              <a:rPr lang="en-US" dirty="0" smtClean="0"/>
              <a:t>can be classed as a type of PROV </a:t>
            </a:r>
            <a:r>
              <a:rPr lang="en-US" i="1" dirty="0" smtClean="0"/>
              <a:t>Activity</a:t>
            </a:r>
          </a:p>
          <a:p>
            <a:endParaRPr lang="en-US" i="1" dirty="0"/>
          </a:p>
          <a:p>
            <a:r>
              <a:rPr lang="en-US" i="1" dirty="0" smtClean="0"/>
              <a:t>Activities</a:t>
            </a:r>
            <a:r>
              <a:rPr lang="en-US" dirty="0" smtClean="0"/>
              <a:t> can have certain properties:</a:t>
            </a:r>
          </a:p>
          <a:p>
            <a:endParaRPr lang="en-US" i="1" dirty="0"/>
          </a:p>
          <a:p>
            <a:r>
              <a:rPr lang="en-US" dirty="0" smtClean="0"/>
              <a:t>Activity  </a:t>
            </a:r>
            <a:r>
              <a:rPr lang="en-US" dirty="0" smtClean="0">
                <a:sym typeface="Wingdings"/>
              </a:rPr>
              <a:t>  </a:t>
            </a:r>
            <a:r>
              <a:rPr lang="en-US" i="1" dirty="0" smtClean="0"/>
              <a:t>generated</a:t>
            </a:r>
            <a:r>
              <a:rPr lang="en-US" dirty="0" smtClean="0"/>
              <a:t>  </a:t>
            </a:r>
            <a:r>
              <a:rPr lang="en-US" dirty="0" smtClean="0">
                <a:sym typeface="Wingdings"/>
              </a:rPr>
              <a:t>  D</a:t>
            </a:r>
            <a:r>
              <a:rPr lang="en-US" dirty="0" smtClean="0"/>
              <a:t>ataset</a:t>
            </a:r>
            <a:endParaRPr lang="en-US" dirty="0"/>
          </a:p>
        </p:txBody>
      </p:sp>
      <p:sp>
        <p:nvSpPr>
          <p:cNvPr id="9" name="Can 8"/>
          <p:cNvSpPr/>
          <p:nvPr/>
        </p:nvSpPr>
        <p:spPr bwMode="auto">
          <a:xfrm>
            <a:off x="4523360" y="4401120"/>
            <a:ext cx="1056753" cy="900088"/>
          </a:xfrm>
          <a:prstGeom prst="can">
            <a:avLst/>
          </a:prstGeom>
          <a:solidFill>
            <a:srgbClr val="00698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Surveys DB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Oracle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0" name="Folded Corner 9"/>
          <p:cNvSpPr/>
          <p:nvPr/>
        </p:nvSpPr>
        <p:spPr bwMode="auto">
          <a:xfrm>
            <a:off x="7236297" y="4401120"/>
            <a:ext cx="720080" cy="900087"/>
          </a:xfrm>
          <a:prstGeom prst="foldedCorner">
            <a:avLst/>
          </a:prstGeom>
          <a:solidFill>
            <a:srgbClr val="66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Data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>
            <a:stCxn id="9" idx="4"/>
            <a:endCxn id="10" idx="1"/>
          </p:cNvCxnSpPr>
          <p:nvPr/>
        </p:nvCxnSpPr>
        <p:spPr bwMode="auto">
          <a:xfrm>
            <a:off x="5580113" y="4851164"/>
            <a:ext cx="165618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7" idx="0"/>
          </p:cNvCxnSpPr>
          <p:nvPr/>
        </p:nvCxnSpPr>
        <p:spPr bwMode="auto">
          <a:xfrm flipV="1">
            <a:off x="2282861" y="3535820"/>
            <a:ext cx="2008024" cy="11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8226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Linked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“Linked Data provides a publishing paradigm in which not </a:t>
            </a:r>
            <a:r>
              <a:rPr lang="en-US" dirty="0" smtClean="0"/>
              <a:t>only documents </a:t>
            </a:r>
            <a:r>
              <a:rPr lang="en-US" dirty="0"/>
              <a:t>[web pages] but also data can be first class </a:t>
            </a:r>
            <a:r>
              <a:rPr lang="en-US" dirty="0" smtClean="0"/>
              <a:t>citizens of </a:t>
            </a:r>
            <a:r>
              <a:rPr lang="en-US" dirty="0"/>
              <a:t>the Web</a:t>
            </a:r>
            <a:r>
              <a:rPr lang="en-US" dirty="0" smtClean="0"/>
              <a:t>”</a:t>
            </a:r>
            <a:r>
              <a:rPr lang="en-US" baseline="30000" dirty="0" smtClean="0"/>
              <a:t>[</a:t>
            </a:r>
            <a:r>
              <a:rPr lang="en-US" baseline="30000" dirty="0"/>
              <a:t>1</a:t>
            </a:r>
            <a:r>
              <a:rPr lang="en-US" baseline="30000" dirty="0" smtClean="0"/>
              <a:t>]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67761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/>
              <a:t>[1] </a:t>
            </a:r>
            <a:r>
              <a:rPr lang="en-US" sz="1400" dirty="0"/>
              <a:t>Linked Data: Evolving the Web into a Global Data </a:t>
            </a:r>
            <a:r>
              <a:rPr lang="en-US" sz="1400" dirty="0" err="1"/>
              <a:t>SpaceHeath</a:t>
            </a:r>
            <a:r>
              <a:rPr lang="en-US" sz="1400" dirty="0"/>
              <a:t>, T. &amp; </a:t>
            </a:r>
            <a:r>
              <a:rPr lang="en-US" sz="1400" dirty="0" err="1"/>
              <a:t>Bizer</a:t>
            </a:r>
            <a:r>
              <a:rPr lang="en-US" sz="1400" dirty="0"/>
              <a:t>, C., 2011. Linked Data: Evolving the Web into a Global Data </a:t>
            </a:r>
            <a:r>
              <a:rPr lang="en-US" sz="1400" dirty="0" err="1"/>
              <a:t>SpaceJ</a:t>
            </a:r>
            <a:r>
              <a:rPr lang="en-US" sz="1400" dirty="0"/>
              <a:t>. </a:t>
            </a:r>
            <a:r>
              <a:rPr lang="en-US" sz="1400" dirty="0" err="1"/>
              <a:t>Hendler</a:t>
            </a:r>
            <a:r>
              <a:rPr lang="en-US" sz="1400" dirty="0"/>
              <a:t>, ed., Morgan &amp; Claypool. Available at: </a:t>
            </a:r>
            <a:r>
              <a:rPr lang="en-US" sz="1400" dirty="0">
                <a:hlinkClick r:id="rId2"/>
              </a:rPr>
              <a:t>http://linkeddatabook.com</a:t>
            </a:r>
            <a:r>
              <a:rPr lang="en-US" sz="1400" dirty="0" smtClean="0"/>
              <a:t>.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05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Underlying tools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539552" y="4671143"/>
            <a:ext cx="2880320" cy="36004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Linked Data API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Cloud 6"/>
          <p:cNvSpPr/>
          <p:nvPr/>
        </p:nvSpPr>
        <p:spPr bwMode="auto">
          <a:xfrm>
            <a:off x="545774" y="2996952"/>
            <a:ext cx="1738536" cy="108012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Semantic Web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Hexagon 35"/>
          <p:cNvSpPr/>
          <p:nvPr/>
        </p:nvSpPr>
        <p:spPr bwMode="auto">
          <a:xfrm>
            <a:off x="539552" y="1770356"/>
            <a:ext cx="972108" cy="664943"/>
          </a:xfrm>
          <a:prstGeom prst="hexagon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PIDs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985" y="2521668"/>
            <a:ext cx="41044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GA calls a </a:t>
            </a:r>
            <a:r>
              <a:rPr lang="en-US" i="1" dirty="0" smtClean="0"/>
              <a:t>Survey</a:t>
            </a:r>
            <a:r>
              <a:rPr lang="en-US" dirty="0"/>
              <a:t> </a:t>
            </a:r>
            <a:r>
              <a:rPr lang="en-US" dirty="0" smtClean="0"/>
              <a:t>can be classed as a type of PROV </a:t>
            </a:r>
            <a:r>
              <a:rPr lang="en-US" i="1" dirty="0" smtClean="0"/>
              <a:t>Activity</a:t>
            </a:r>
          </a:p>
          <a:p>
            <a:endParaRPr lang="en-US" i="1" dirty="0"/>
          </a:p>
          <a:p>
            <a:r>
              <a:rPr lang="en-US" i="1" dirty="0" smtClean="0"/>
              <a:t>Activities</a:t>
            </a:r>
            <a:r>
              <a:rPr lang="en-US" dirty="0" smtClean="0"/>
              <a:t> can have certain properties:</a:t>
            </a:r>
          </a:p>
          <a:p>
            <a:endParaRPr lang="en-US" i="1" dirty="0"/>
          </a:p>
          <a:p>
            <a:r>
              <a:rPr lang="en-US" dirty="0" smtClean="0"/>
              <a:t>Activity  </a:t>
            </a:r>
            <a:r>
              <a:rPr lang="en-US" dirty="0" smtClean="0">
                <a:sym typeface="Wingdings"/>
              </a:rPr>
              <a:t>  </a:t>
            </a:r>
            <a:r>
              <a:rPr lang="en-US" i="1" dirty="0" smtClean="0"/>
              <a:t>generated</a:t>
            </a:r>
            <a:r>
              <a:rPr lang="en-US" dirty="0" smtClean="0"/>
              <a:t>  </a:t>
            </a:r>
            <a:r>
              <a:rPr lang="en-US" dirty="0" smtClean="0">
                <a:sym typeface="Wingdings"/>
              </a:rPr>
              <a:t>  D</a:t>
            </a:r>
            <a:r>
              <a:rPr lang="en-US" dirty="0" smtClean="0"/>
              <a:t>ataset</a:t>
            </a:r>
            <a:endParaRPr lang="en-US" dirty="0"/>
          </a:p>
        </p:txBody>
      </p:sp>
      <p:sp>
        <p:nvSpPr>
          <p:cNvPr id="9" name="Can 8"/>
          <p:cNvSpPr/>
          <p:nvPr/>
        </p:nvSpPr>
        <p:spPr bwMode="auto">
          <a:xfrm>
            <a:off x="4523360" y="4401120"/>
            <a:ext cx="1056753" cy="900088"/>
          </a:xfrm>
          <a:prstGeom prst="can">
            <a:avLst/>
          </a:prstGeom>
          <a:solidFill>
            <a:srgbClr val="00698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Surveys DB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Oracle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0" name="Folded Corner 9"/>
          <p:cNvSpPr/>
          <p:nvPr/>
        </p:nvSpPr>
        <p:spPr bwMode="auto">
          <a:xfrm>
            <a:off x="7236297" y="4401120"/>
            <a:ext cx="720080" cy="900087"/>
          </a:xfrm>
          <a:prstGeom prst="foldedCorner">
            <a:avLst/>
          </a:prstGeom>
          <a:solidFill>
            <a:srgbClr val="66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Data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>
            <a:stCxn id="9" idx="4"/>
            <a:endCxn id="10" idx="1"/>
          </p:cNvCxnSpPr>
          <p:nvPr/>
        </p:nvCxnSpPr>
        <p:spPr bwMode="auto">
          <a:xfrm>
            <a:off x="5580113" y="4851164"/>
            <a:ext cx="165618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7" idx="0"/>
          </p:cNvCxnSpPr>
          <p:nvPr/>
        </p:nvCxnSpPr>
        <p:spPr bwMode="auto">
          <a:xfrm flipV="1">
            <a:off x="2282861" y="3535820"/>
            <a:ext cx="2008024" cy="11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5580114" y="5378917"/>
            <a:ext cx="3563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netCDF</a:t>
            </a:r>
            <a:r>
              <a:rPr lang="en-US" dirty="0" smtClean="0"/>
              <a:t> file, with a header containing URI, and an indication of the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0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Underlying tools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539552" y="4671143"/>
            <a:ext cx="2880320" cy="36004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Linked Data API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Cloud 6"/>
          <p:cNvSpPr/>
          <p:nvPr/>
        </p:nvSpPr>
        <p:spPr bwMode="auto">
          <a:xfrm>
            <a:off x="545774" y="2996952"/>
            <a:ext cx="1738536" cy="108012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Semantic Web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Hexagon 35"/>
          <p:cNvSpPr/>
          <p:nvPr/>
        </p:nvSpPr>
        <p:spPr bwMode="auto">
          <a:xfrm>
            <a:off x="539552" y="1770356"/>
            <a:ext cx="972108" cy="664943"/>
          </a:xfrm>
          <a:prstGeom prst="hexagon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PIDs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69160" y="4454331"/>
            <a:ext cx="41044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Like any normal API, list, get, etc.</a:t>
            </a:r>
          </a:p>
          <a:p>
            <a:endParaRPr lang="en-US" dirty="0"/>
          </a:p>
          <a:p>
            <a:r>
              <a:rPr lang="en-US" dirty="0" smtClean="0"/>
              <a:t>Delivers multiple “views” for multiple models</a:t>
            </a:r>
          </a:p>
          <a:p>
            <a:endParaRPr lang="en-US" dirty="0"/>
          </a:p>
          <a:p>
            <a:r>
              <a:rPr lang="en-US" dirty="0" smtClean="0"/>
              <a:t>Delivers multiple formats per view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32" idx="3"/>
          </p:cNvCxnSpPr>
          <p:nvPr/>
        </p:nvCxnSpPr>
        <p:spPr bwMode="auto">
          <a:xfrm>
            <a:off x="3419872" y="4851163"/>
            <a:ext cx="93610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5988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363" y="1860550"/>
            <a:ext cx="7916862" cy="556179"/>
          </a:xfrm>
        </p:spPr>
        <p:txBody>
          <a:bodyPr/>
          <a:lstStyle/>
          <a:p>
            <a:pPr algn="ctr"/>
            <a:r>
              <a:rPr lang="en-US" dirty="0" smtClean="0"/>
              <a:t>LIVE WEB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188" y="2482850"/>
            <a:ext cx="7916862" cy="1325620"/>
          </a:xfrm>
        </p:spPr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http://pid.geoscience.gov.au/survey/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pid.geoscience.gov.au/survey/801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forth and Link!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2482850"/>
            <a:ext cx="3456756" cy="1508105"/>
          </a:xfrm>
        </p:spPr>
        <p:txBody>
          <a:bodyPr/>
          <a:lstStyle/>
          <a:p>
            <a:r>
              <a:rPr lang="en-US" dirty="0" smtClean="0"/>
              <a:t>Nicholas Car</a:t>
            </a:r>
          </a:p>
          <a:p>
            <a:r>
              <a:rPr lang="en-US" dirty="0" smtClean="0"/>
              <a:t>Data Architect</a:t>
            </a:r>
          </a:p>
          <a:p>
            <a:r>
              <a:rPr lang="en-US" dirty="0" smtClean="0"/>
              <a:t>Geoscience Australia</a:t>
            </a:r>
          </a:p>
          <a:p>
            <a:r>
              <a:rPr lang="en-US" dirty="0" smtClean="0">
                <a:hlinkClick r:id="rId2"/>
              </a:rPr>
              <a:t>nicholas.car@ga.gov.au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707904" y="2564904"/>
            <a:ext cx="54006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kern="0" dirty="0" smtClean="0"/>
              <a:t>	Australian Government Linked Data Working Group</a:t>
            </a:r>
          </a:p>
          <a:p>
            <a:pPr eaLnBrk="1" hangingPunct="1"/>
            <a:endParaRPr lang="en-US" kern="0" dirty="0" smtClean="0"/>
          </a:p>
          <a:p>
            <a:pPr eaLnBrk="1" hangingPunct="1"/>
            <a:r>
              <a:rPr lang="en-US" kern="0" dirty="0"/>
              <a:t>	</a:t>
            </a:r>
            <a:r>
              <a:rPr lang="en-US" kern="0" dirty="0" smtClean="0">
                <a:hlinkClick r:id="rId3"/>
              </a:rPr>
              <a:t>http://linked.data.gov.au</a:t>
            </a:r>
            <a:r>
              <a:rPr lang="en-US" kern="0" dirty="0" smtClean="0"/>
              <a:t> 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0346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Linked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“Linked Data provides a publishing paradigm in which not </a:t>
            </a:r>
            <a:r>
              <a:rPr lang="en-US" dirty="0" smtClean="0"/>
              <a:t>only documents </a:t>
            </a:r>
            <a:r>
              <a:rPr lang="en-US" dirty="0"/>
              <a:t>[web pages] but also data can be first class </a:t>
            </a:r>
            <a:r>
              <a:rPr lang="en-US" dirty="0" smtClean="0"/>
              <a:t>citizens of </a:t>
            </a:r>
            <a:r>
              <a:rPr lang="en-US" dirty="0"/>
              <a:t>the Web</a:t>
            </a:r>
            <a:r>
              <a:rPr lang="en-US" dirty="0" smtClean="0"/>
              <a:t>”</a:t>
            </a:r>
            <a:r>
              <a:rPr lang="en-US" baseline="30000" dirty="0" smtClean="0"/>
              <a:t>[</a:t>
            </a:r>
            <a:r>
              <a:rPr lang="en-US" baseline="30000" dirty="0"/>
              <a:t>1</a:t>
            </a:r>
            <a:r>
              <a:rPr lang="en-US" baseline="30000" dirty="0" smtClean="0"/>
              <a:t>]</a:t>
            </a:r>
            <a:br>
              <a:rPr lang="en-US" baseline="30000" dirty="0" smtClean="0"/>
            </a:br>
            <a:endParaRPr lang="en-US" baseline="30000" dirty="0" smtClean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Semantic Web </a:t>
            </a:r>
            <a:r>
              <a:rPr lang="en-US" dirty="0"/>
              <a:t>is an extension of the Web </a:t>
            </a:r>
            <a:r>
              <a:rPr lang="en-US" dirty="0" smtClean="0"/>
              <a:t>through standards by </a:t>
            </a:r>
            <a:r>
              <a:rPr lang="en-US" dirty="0"/>
              <a:t>the World Wide Web Consortium (W3C). </a:t>
            </a:r>
            <a:r>
              <a:rPr lang="en-US" dirty="0" smtClean="0"/>
              <a:t>The standards promote </a:t>
            </a:r>
            <a:r>
              <a:rPr lang="en-US" dirty="0"/>
              <a:t>common data formats and </a:t>
            </a:r>
            <a:r>
              <a:rPr lang="en-US" dirty="0" smtClean="0"/>
              <a:t>exchange protocols</a:t>
            </a:r>
            <a:r>
              <a:rPr lang="en-US" baseline="30000" dirty="0" smtClean="0"/>
              <a:t>[2</a:t>
            </a:r>
            <a:r>
              <a:rPr lang="en-US" baseline="30000" dirty="0"/>
              <a:t>]</a:t>
            </a:r>
            <a:endParaRPr lang="en-US" baseline="300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67761"/>
            <a:ext cx="8229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/>
              <a:t>[1] </a:t>
            </a:r>
            <a:r>
              <a:rPr lang="en-US" sz="1400" dirty="0"/>
              <a:t>Linked Data: Evolving the Web into a Global Data </a:t>
            </a:r>
            <a:r>
              <a:rPr lang="en-US" sz="1400" dirty="0" err="1"/>
              <a:t>SpaceHeath</a:t>
            </a:r>
            <a:r>
              <a:rPr lang="en-US" sz="1400" dirty="0"/>
              <a:t>, T. &amp; </a:t>
            </a:r>
            <a:r>
              <a:rPr lang="en-US" sz="1400" dirty="0" err="1"/>
              <a:t>Bizer</a:t>
            </a:r>
            <a:r>
              <a:rPr lang="en-US" sz="1400" dirty="0"/>
              <a:t>, C., 2011. Linked Data: Evolving the Web into a Global Data </a:t>
            </a:r>
            <a:r>
              <a:rPr lang="en-US" sz="1400" dirty="0" err="1"/>
              <a:t>SpaceJ</a:t>
            </a:r>
            <a:r>
              <a:rPr lang="en-US" sz="1400" dirty="0"/>
              <a:t>. </a:t>
            </a:r>
            <a:r>
              <a:rPr lang="en-US" sz="1400" dirty="0" err="1"/>
              <a:t>Hendler</a:t>
            </a:r>
            <a:r>
              <a:rPr lang="en-US" sz="1400" dirty="0"/>
              <a:t>, ed., Morgan &amp; Claypool. Available at: </a:t>
            </a:r>
            <a:r>
              <a:rPr lang="en-US" sz="1400" dirty="0">
                <a:hlinkClick r:id="rId2"/>
              </a:rPr>
              <a:t>http://linkeddatabook.com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baseline="30000" dirty="0"/>
              <a:t>[2] </a:t>
            </a:r>
            <a:r>
              <a:rPr lang="en-US" sz="1400" dirty="0">
                <a:hlinkClick r:id="rId3"/>
              </a:rPr>
              <a:t>https://en.wikipedia.org/wiki/Semantic_Web</a:t>
            </a:r>
            <a:r>
              <a:rPr lang="en-US" sz="1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9404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 has a DB of Surveys </a:t>
            </a:r>
            <a:r>
              <a:rPr lang="mr-IN" dirty="0" smtClean="0"/>
              <a:t>–</a:t>
            </a:r>
            <a:r>
              <a:rPr lang="en-US" dirty="0" smtClean="0"/>
              <a:t> ship or airborne surveys undertaken to collect geophysical data such as the gravity or magnetic signatures of the earth or seafloor.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Surveys API</a:t>
            </a:r>
            <a:endParaRPr lang="en-US" dirty="0"/>
          </a:p>
        </p:txBody>
      </p:sp>
      <p:pic>
        <p:nvPicPr>
          <p:cNvPr id="1026" name="Picture 2" descr="ttp://www.ga.gov.au/__data/assets/image/0019/15607/GA146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024" y="2276872"/>
            <a:ext cx="4139952" cy="383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60357" y="3717032"/>
            <a:ext cx="2375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Airborne gamma-ray data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2940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4067944" y="3284983"/>
            <a:ext cx="4176464" cy="2810233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Geoscience Australia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had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Can 4"/>
          <p:cNvSpPr/>
          <p:nvPr/>
        </p:nvSpPr>
        <p:spPr bwMode="auto">
          <a:xfrm>
            <a:off x="5364088" y="4215756"/>
            <a:ext cx="1734030" cy="1447413"/>
          </a:xfrm>
          <a:prstGeom prst="can">
            <a:avLst/>
          </a:prstGeom>
          <a:solidFill>
            <a:srgbClr val="00698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Surveys DB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Oracle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184068" y="3377317"/>
            <a:ext cx="972108" cy="538869"/>
          </a:xfrm>
          <a:prstGeom prst="rect">
            <a:avLst/>
          </a:prstGeom>
          <a:solidFill>
            <a:srgbClr val="00698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Editing Application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8" name="Curved Connector 17"/>
          <p:cNvCxnSpPr>
            <a:stCxn id="6" idx="2"/>
            <a:endCxn id="5" idx="1"/>
          </p:cNvCxnSpPr>
          <p:nvPr/>
        </p:nvCxnSpPr>
        <p:spPr bwMode="auto">
          <a:xfrm rot="16200000" flipH="1">
            <a:off x="5800827" y="3785480"/>
            <a:ext cx="299570" cy="560981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" name="Group 9"/>
          <p:cNvGrpSpPr/>
          <p:nvPr/>
        </p:nvGrpSpPr>
        <p:grpSpPr>
          <a:xfrm>
            <a:off x="4207537" y="3610199"/>
            <a:ext cx="796511" cy="970929"/>
            <a:chOff x="4207537" y="2962127"/>
            <a:chExt cx="796511" cy="970929"/>
          </a:xfrm>
        </p:grpSpPr>
        <p:sp>
          <p:nvSpPr>
            <p:cNvPr id="28" name="Folded Corner 27"/>
            <p:cNvSpPr/>
            <p:nvPr/>
          </p:nvSpPr>
          <p:spPr bwMode="auto">
            <a:xfrm>
              <a:off x="4207537" y="2962127"/>
              <a:ext cx="576064" cy="720080"/>
            </a:xfrm>
            <a:prstGeom prst="foldedCorner">
              <a:avLst/>
            </a:prstGeom>
            <a:solidFill>
              <a:srgbClr val="00698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Folded Corner 28"/>
            <p:cNvSpPr/>
            <p:nvPr/>
          </p:nvSpPr>
          <p:spPr bwMode="auto">
            <a:xfrm>
              <a:off x="4310969" y="3072517"/>
              <a:ext cx="576064" cy="720080"/>
            </a:xfrm>
            <a:prstGeom prst="foldedCorner">
              <a:avLst/>
            </a:prstGeom>
            <a:solidFill>
              <a:srgbClr val="00698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Folded Corner 29"/>
            <p:cNvSpPr/>
            <p:nvPr/>
          </p:nvSpPr>
          <p:spPr bwMode="auto">
            <a:xfrm>
              <a:off x="4427984" y="3212976"/>
              <a:ext cx="576064" cy="720080"/>
            </a:xfrm>
            <a:prstGeom prst="foldedCorner">
              <a:avLst/>
            </a:prstGeom>
            <a:solidFill>
              <a:srgbClr val="00698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35" name="Elbow Connector 34"/>
          <p:cNvCxnSpPr>
            <a:stCxn id="5" idx="2"/>
            <a:endCxn id="30" idx="2"/>
          </p:cNvCxnSpPr>
          <p:nvPr/>
        </p:nvCxnSpPr>
        <p:spPr bwMode="auto">
          <a:xfrm rot="10800000">
            <a:off x="4716016" y="4581129"/>
            <a:ext cx="648072" cy="35833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2693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4067944" y="3284983"/>
            <a:ext cx="4176464" cy="2810233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Geoscience Australia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had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Can 4"/>
          <p:cNvSpPr/>
          <p:nvPr/>
        </p:nvSpPr>
        <p:spPr bwMode="auto">
          <a:xfrm>
            <a:off x="5364088" y="4215756"/>
            <a:ext cx="1734030" cy="1447413"/>
          </a:xfrm>
          <a:prstGeom prst="can">
            <a:avLst/>
          </a:prstGeom>
          <a:solidFill>
            <a:srgbClr val="00698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Surveys DB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Oracle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184068" y="3377317"/>
            <a:ext cx="972108" cy="538869"/>
          </a:xfrm>
          <a:prstGeom prst="rect">
            <a:avLst/>
          </a:prstGeom>
          <a:solidFill>
            <a:srgbClr val="00698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Editing Application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8" name="Curved Connector 17"/>
          <p:cNvCxnSpPr>
            <a:stCxn id="6" idx="2"/>
            <a:endCxn id="5" idx="1"/>
          </p:cNvCxnSpPr>
          <p:nvPr/>
        </p:nvCxnSpPr>
        <p:spPr bwMode="auto">
          <a:xfrm rot="16200000" flipH="1">
            <a:off x="5800827" y="3785480"/>
            <a:ext cx="299570" cy="560981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" name="Group 9"/>
          <p:cNvGrpSpPr/>
          <p:nvPr/>
        </p:nvGrpSpPr>
        <p:grpSpPr>
          <a:xfrm>
            <a:off x="4207537" y="3610199"/>
            <a:ext cx="796511" cy="970929"/>
            <a:chOff x="4207537" y="2962127"/>
            <a:chExt cx="796511" cy="970929"/>
          </a:xfrm>
        </p:grpSpPr>
        <p:sp>
          <p:nvSpPr>
            <p:cNvPr id="28" name="Folded Corner 27"/>
            <p:cNvSpPr/>
            <p:nvPr/>
          </p:nvSpPr>
          <p:spPr bwMode="auto">
            <a:xfrm>
              <a:off x="4207537" y="2962127"/>
              <a:ext cx="576064" cy="720080"/>
            </a:xfrm>
            <a:prstGeom prst="foldedCorner">
              <a:avLst/>
            </a:prstGeom>
            <a:solidFill>
              <a:srgbClr val="00698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Folded Corner 28"/>
            <p:cNvSpPr/>
            <p:nvPr/>
          </p:nvSpPr>
          <p:spPr bwMode="auto">
            <a:xfrm>
              <a:off x="4310969" y="3072517"/>
              <a:ext cx="576064" cy="720080"/>
            </a:xfrm>
            <a:prstGeom prst="foldedCorner">
              <a:avLst/>
            </a:prstGeom>
            <a:solidFill>
              <a:srgbClr val="00698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Folded Corner 29"/>
            <p:cNvSpPr/>
            <p:nvPr/>
          </p:nvSpPr>
          <p:spPr bwMode="auto">
            <a:xfrm>
              <a:off x="4427984" y="3212976"/>
              <a:ext cx="576064" cy="720080"/>
            </a:xfrm>
            <a:prstGeom prst="foldedCorner">
              <a:avLst/>
            </a:prstGeom>
            <a:solidFill>
              <a:srgbClr val="00698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35" name="Elbow Connector 34"/>
          <p:cNvCxnSpPr>
            <a:stCxn id="5" idx="2"/>
            <a:endCxn id="30" idx="2"/>
          </p:cNvCxnSpPr>
          <p:nvPr/>
        </p:nvCxnSpPr>
        <p:spPr bwMode="auto">
          <a:xfrm rot="10800000">
            <a:off x="4716016" y="4581129"/>
            <a:ext cx="648072" cy="35833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" name="Group 7"/>
          <p:cNvGrpSpPr/>
          <p:nvPr/>
        </p:nvGrpSpPr>
        <p:grpSpPr>
          <a:xfrm>
            <a:off x="756724" y="1931992"/>
            <a:ext cx="1185664" cy="1329680"/>
            <a:chOff x="1331640" y="2782850"/>
            <a:chExt cx="1185664" cy="1329680"/>
          </a:xfrm>
        </p:grpSpPr>
        <p:sp>
          <p:nvSpPr>
            <p:cNvPr id="17" name="Folded Corner 16"/>
            <p:cNvSpPr/>
            <p:nvPr/>
          </p:nvSpPr>
          <p:spPr bwMode="auto">
            <a:xfrm>
              <a:off x="1331640" y="2782850"/>
              <a:ext cx="576064" cy="720080"/>
            </a:xfrm>
            <a:prstGeom prst="foldedCorner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Folded Corner 19"/>
            <p:cNvSpPr/>
            <p:nvPr/>
          </p:nvSpPr>
          <p:spPr bwMode="auto">
            <a:xfrm>
              <a:off x="1484040" y="2935250"/>
              <a:ext cx="576064" cy="720080"/>
            </a:xfrm>
            <a:prstGeom prst="foldedCorner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Folded Corner 20"/>
            <p:cNvSpPr/>
            <p:nvPr/>
          </p:nvSpPr>
          <p:spPr bwMode="auto">
            <a:xfrm>
              <a:off x="1636440" y="3087650"/>
              <a:ext cx="576064" cy="720080"/>
            </a:xfrm>
            <a:prstGeom prst="foldedCorner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olded Corner 21"/>
            <p:cNvSpPr/>
            <p:nvPr/>
          </p:nvSpPr>
          <p:spPr bwMode="auto">
            <a:xfrm>
              <a:off x="1788840" y="3240050"/>
              <a:ext cx="576064" cy="720080"/>
            </a:xfrm>
            <a:prstGeom prst="foldedCorner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Folded Corner 22"/>
            <p:cNvSpPr/>
            <p:nvPr/>
          </p:nvSpPr>
          <p:spPr bwMode="auto">
            <a:xfrm>
              <a:off x="1941240" y="3392450"/>
              <a:ext cx="576064" cy="720080"/>
            </a:xfrm>
            <a:prstGeom prst="foldedCorner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8404" y="4653207"/>
            <a:ext cx="835329" cy="980622"/>
            <a:chOff x="197935" y="5077362"/>
            <a:chExt cx="835329" cy="980622"/>
          </a:xfrm>
        </p:grpSpPr>
        <p:sp>
          <p:nvSpPr>
            <p:cNvPr id="24" name="Folded Corner 23"/>
            <p:cNvSpPr/>
            <p:nvPr/>
          </p:nvSpPr>
          <p:spPr bwMode="auto">
            <a:xfrm>
              <a:off x="197935" y="5077362"/>
              <a:ext cx="576064" cy="720080"/>
            </a:xfrm>
            <a:prstGeom prst="foldedCorner">
              <a:avLst/>
            </a:prstGeom>
            <a:solidFill>
              <a:srgbClr val="66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Folded Corner 24"/>
            <p:cNvSpPr/>
            <p:nvPr/>
          </p:nvSpPr>
          <p:spPr bwMode="auto">
            <a:xfrm>
              <a:off x="323948" y="5206272"/>
              <a:ext cx="576064" cy="720080"/>
            </a:xfrm>
            <a:prstGeom prst="foldedCorner">
              <a:avLst/>
            </a:prstGeom>
            <a:solidFill>
              <a:srgbClr val="66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Folded Corner 25"/>
            <p:cNvSpPr/>
            <p:nvPr/>
          </p:nvSpPr>
          <p:spPr bwMode="auto">
            <a:xfrm>
              <a:off x="457200" y="5337904"/>
              <a:ext cx="576064" cy="720080"/>
            </a:xfrm>
            <a:prstGeom prst="foldedCorner">
              <a:avLst/>
            </a:prstGeom>
            <a:solidFill>
              <a:srgbClr val="66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463611" y="1776159"/>
            <a:ext cx="2333933" cy="242288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National 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Computational Infrastructure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57200" y="4509990"/>
            <a:ext cx="2333933" cy="1585226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Elsewhere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12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4067944" y="3284983"/>
            <a:ext cx="4176464" cy="2810233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Geoscience Australia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had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Can 4"/>
          <p:cNvSpPr/>
          <p:nvPr/>
        </p:nvSpPr>
        <p:spPr bwMode="auto">
          <a:xfrm>
            <a:off x="5364088" y="4215756"/>
            <a:ext cx="1734030" cy="1447413"/>
          </a:xfrm>
          <a:prstGeom prst="can">
            <a:avLst/>
          </a:prstGeom>
          <a:solidFill>
            <a:srgbClr val="00698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Surveys DB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Oracle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184068" y="3377317"/>
            <a:ext cx="972108" cy="538869"/>
          </a:xfrm>
          <a:prstGeom prst="rect">
            <a:avLst/>
          </a:prstGeom>
          <a:solidFill>
            <a:srgbClr val="00698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Editing Application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8" name="Curved Connector 17"/>
          <p:cNvCxnSpPr>
            <a:stCxn id="6" idx="2"/>
            <a:endCxn id="5" idx="1"/>
          </p:cNvCxnSpPr>
          <p:nvPr/>
        </p:nvCxnSpPr>
        <p:spPr bwMode="auto">
          <a:xfrm rot="16200000" flipH="1">
            <a:off x="5800827" y="3785480"/>
            <a:ext cx="299570" cy="560981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" name="Group 9"/>
          <p:cNvGrpSpPr/>
          <p:nvPr/>
        </p:nvGrpSpPr>
        <p:grpSpPr>
          <a:xfrm>
            <a:off x="4207537" y="3610199"/>
            <a:ext cx="796511" cy="970929"/>
            <a:chOff x="4207537" y="2962127"/>
            <a:chExt cx="796511" cy="970929"/>
          </a:xfrm>
        </p:grpSpPr>
        <p:sp>
          <p:nvSpPr>
            <p:cNvPr id="28" name="Folded Corner 27"/>
            <p:cNvSpPr/>
            <p:nvPr/>
          </p:nvSpPr>
          <p:spPr bwMode="auto">
            <a:xfrm>
              <a:off x="4207537" y="2962127"/>
              <a:ext cx="576064" cy="720080"/>
            </a:xfrm>
            <a:prstGeom prst="foldedCorner">
              <a:avLst/>
            </a:prstGeom>
            <a:solidFill>
              <a:srgbClr val="00698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Folded Corner 28"/>
            <p:cNvSpPr/>
            <p:nvPr/>
          </p:nvSpPr>
          <p:spPr bwMode="auto">
            <a:xfrm>
              <a:off x="4310969" y="3072517"/>
              <a:ext cx="576064" cy="720080"/>
            </a:xfrm>
            <a:prstGeom prst="foldedCorner">
              <a:avLst/>
            </a:prstGeom>
            <a:solidFill>
              <a:srgbClr val="00698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Folded Corner 29"/>
            <p:cNvSpPr/>
            <p:nvPr/>
          </p:nvSpPr>
          <p:spPr bwMode="auto">
            <a:xfrm>
              <a:off x="4427984" y="3212976"/>
              <a:ext cx="576064" cy="720080"/>
            </a:xfrm>
            <a:prstGeom prst="foldedCorner">
              <a:avLst/>
            </a:prstGeom>
            <a:solidFill>
              <a:srgbClr val="00698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35" name="Elbow Connector 34"/>
          <p:cNvCxnSpPr>
            <a:stCxn id="5" idx="2"/>
            <a:endCxn id="30" idx="2"/>
          </p:cNvCxnSpPr>
          <p:nvPr/>
        </p:nvCxnSpPr>
        <p:spPr bwMode="auto">
          <a:xfrm rot="10800000">
            <a:off x="4716016" y="4581129"/>
            <a:ext cx="648072" cy="35833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" name="Group 7"/>
          <p:cNvGrpSpPr/>
          <p:nvPr/>
        </p:nvGrpSpPr>
        <p:grpSpPr>
          <a:xfrm>
            <a:off x="756724" y="1931992"/>
            <a:ext cx="1185664" cy="1329680"/>
            <a:chOff x="1331640" y="2782850"/>
            <a:chExt cx="1185664" cy="1329680"/>
          </a:xfrm>
        </p:grpSpPr>
        <p:sp>
          <p:nvSpPr>
            <p:cNvPr id="17" name="Folded Corner 16"/>
            <p:cNvSpPr/>
            <p:nvPr/>
          </p:nvSpPr>
          <p:spPr bwMode="auto">
            <a:xfrm>
              <a:off x="1331640" y="2782850"/>
              <a:ext cx="576064" cy="720080"/>
            </a:xfrm>
            <a:prstGeom prst="foldedCorner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Folded Corner 19"/>
            <p:cNvSpPr/>
            <p:nvPr/>
          </p:nvSpPr>
          <p:spPr bwMode="auto">
            <a:xfrm>
              <a:off x="1484040" y="2935250"/>
              <a:ext cx="576064" cy="720080"/>
            </a:xfrm>
            <a:prstGeom prst="foldedCorner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Folded Corner 20"/>
            <p:cNvSpPr/>
            <p:nvPr/>
          </p:nvSpPr>
          <p:spPr bwMode="auto">
            <a:xfrm>
              <a:off x="1636440" y="3087650"/>
              <a:ext cx="576064" cy="720080"/>
            </a:xfrm>
            <a:prstGeom prst="foldedCorner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olded Corner 21"/>
            <p:cNvSpPr/>
            <p:nvPr/>
          </p:nvSpPr>
          <p:spPr bwMode="auto">
            <a:xfrm>
              <a:off x="1788840" y="3240050"/>
              <a:ext cx="576064" cy="720080"/>
            </a:xfrm>
            <a:prstGeom prst="foldedCorner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Folded Corner 22"/>
            <p:cNvSpPr/>
            <p:nvPr/>
          </p:nvSpPr>
          <p:spPr bwMode="auto">
            <a:xfrm>
              <a:off x="1941240" y="3392450"/>
              <a:ext cx="576064" cy="720080"/>
            </a:xfrm>
            <a:prstGeom prst="foldedCorner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8404" y="4653207"/>
            <a:ext cx="835329" cy="980622"/>
            <a:chOff x="197935" y="5077362"/>
            <a:chExt cx="835329" cy="980622"/>
          </a:xfrm>
        </p:grpSpPr>
        <p:sp>
          <p:nvSpPr>
            <p:cNvPr id="24" name="Folded Corner 23"/>
            <p:cNvSpPr/>
            <p:nvPr/>
          </p:nvSpPr>
          <p:spPr bwMode="auto">
            <a:xfrm>
              <a:off x="197935" y="5077362"/>
              <a:ext cx="576064" cy="720080"/>
            </a:xfrm>
            <a:prstGeom prst="foldedCorner">
              <a:avLst/>
            </a:prstGeom>
            <a:solidFill>
              <a:srgbClr val="66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Folded Corner 24"/>
            <p:cNvSpPr/>
            <p:nvPr/>
          </p:nvSpPr>
          <p:spPr bwMode="auto">
            <a:xfrm>
              <a:off x="323948" y="5206272"/>
              <a:ext cx="576064" cy="720080"/>
            </a:xfrm>
            <a:prstGeom prst="foldedCorner">
              <a:avLst/>
            </a:prstGeom>
            <a:solidFill>
              <a:srgbClr val="66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Folded Corner 25"/>
            <p:cNvSpPr/>
            <p:nvPr/>
          </p:nvSpPr>
          <p:spPr bwMode="auto">
            <a:xfrm>
              <a:off x="457200" y="5337904"/>
              <a:ext cx="576064" cy="720080"/>
            </a:xfrm>
            <a:prstGeom prst="foldedCorner">
              <a:avLst/>
            </a:prstGeom>
            <a:solidFill>
              <a:srgbClr val="66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463611" y="1776159"/>
            <a:ext cx="2333933" cy="242288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National 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Computational Infrastructure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57200" y="4509990"/>
            <a:ext cx="2333933" cy="1585226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Elsewhere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Curved Right Arrow 6"/>
          <p:cNvSpPr/>
          <p:nvPr/>
        </p:nvSpPr>
        <p:spPr bwMode="auto">
          <a:xfrm rot="10800000">
            <a:off x="4284663" y="1752833"/>
            <a:ext cx="360040" cy="760392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Curved Right Arrow 26"/>
          <p:cNvSpPr/>
          <p:nvPr/>
        </p:nvSpPr>
        <p:spPr bwMode="auto">
          <a:xfrm>
            <a:off x="3860304" y="1781200"/>
            <a:ext cx="360040" cy="760392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Curved Connector 12"/>
          <p:cNvCxnSpPr>
            <a:stCxn id="5" idx="4"/>
            <a:endCxn id="7" idx="0"/>
          </p:cNvCxnSpPr>
          <p:nvPr/>
        </p:nvCxnSpPr>
        <p:spPr bwMode="auto">
          <a:xfrm flipH="1" flipV="1">
            <a:off x="4644703" y="2155531"/>
            <a:ext cx="2453415" cy="2783932"/>
          </a:xfrm>
          <a:prstGeom prst="curvedConnector3">
            <a:avLst>
              <a:gd name="adj1" fmla="val -931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Curved Connector 30"/>
          <p:cNvCxnSpPr>
            <a:stCxn id="27" idx="0"/>
            <a:endCxn id="26" idx="3"/>
          </p:cNvCxnSpPr>
          <p:nvPr/>
        </p:nvCxnSpPr>
        <p:spPr bwMode="auto">
          <a:xfrm rot="10800000" flipV="1">
            <a:off x="1593734" y="2138893"/>
            <a:ext cx="2266571" cy="3134895"/>
          </a:xfrm>
          <a:prstGeom prst="curvedConnector3">
            <a:avLst>
              <a:gd name="adj1" fmla="val 1913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Curved Connector 32"/>
          <p:cNvCxnSpPr>
            <a:stCxn id="27" idx="0"/>
            <a:endCxn id="23" idx="3"/>
          </p:cNvCxnSpPr>
          <p:nvPr/>
        </p:nvCxnSpPr>
        <p:spPr bwMode="auto">
          <a:xfrm rot="10800000" flipV="1">
            <a:off x="1942388" y="2138894"/>
            <a:ext cx="1917916" cy="76273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3715420" y="2576832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metadata</a:t>
            </a:r>
            <a:br>
              <a:rPr lang="en-US" sz="1400" dirty="0" smtClean="0"/>
            </a:br>
            <a:r>
              <a:rPr lang="en-US" sz="1400" dirty="0" smtClean="0"/>
              <a:t>replication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908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4067944" y="3284983"/>
            <a:ext cx="4176464" cy="2810233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Geoscience Australia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have done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Can 4"/>
          <p:cNvSpPr/>
          <p:nvPr/>
        </p:nvSpPr>
        <p:spPr bwMode="auto">
          <a:xfrm>
            <a:off x="5364088" y="4215756"/>
            <a:ext cx="1734030" cy="1447413"/>
          </a:xfrm>
          <a:prstGeom prst="can">
            <a:avLst/>
          </a:prstGeom>
          <a:solidFill>
            <a:srgbClr val="00698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Surveys DB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Oracle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184068" y="3377317"/>
            <a:ext cx="972108" cy="538869"/>
          </a:xfrm>
          <a:prstGeom prst="rect">
            <a:avLst/>
          </a:prstGeom>
          <a:solidFill>
            <a:srgbClr val="00698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Editing Application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372200" y="2602099"/>
            <a:ext cx="972108" cy="538869"/>
          </a:xfrm>
          <a:prstGeom prst="rect">
            <a:avLst/>
          </a:prstGeom>
          <a:solidFill>
            <a:srgbClr val="3366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XML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8" name="Curved Connector 17"/>
          <p:cNvCxnSpPr>
            <a:stCxn id="6" idx="2"/>
            <a:endCxn id="5" idx="1"/>
          </p:cNvCxnSpPr>
          <p:nvPr/>
        </p:nvCxnSpPr>
        <p:spPr bwMode="auto">
          <a:xfrm rot="16200000" flipH="1">
            <a:off x="5800827" y="3785480"/>
            <a:ext cx="299570" cy="560981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urved Connector 18"/>
          <p:cNvCxnSpPr>
            <a:stCxn id="16" idx="2"/>
            <a:endCxn id="5" idx="1"/>
          </p:cNvCxnSpPr>
          <p:nvPr/>
        </p:nvCxnSpPr>
        <p:spPr bwMode="auto">
          <a:xfrm rot="5400000">
            <a:off x="6007285" y="3364787"/>
            <a:ext cx="1074788" cy="627151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" name="Group 9"/>
          <p:cNvGrpSpPr/>
          <p:nvPr/>
        </p:nvGrpSpPr>
        <p:grpSpPr>
          <a:xfrm>
            <a:off x="4207537" y="3610199"/>
            <a:ext cx="796511" cy="970929"/>
            <a:chOff x="4207537" y="2962127"/>
            <a:chExt cx="796511" cy="970929"/>
          </a:xfrm>
        </p:grpSpPr>
        <p:sp>
          <p:nvSpPr>
            <p:cNvPr id="28" name="Folded Corner 27"/>
            <p:cNvSpPr/>
            <p:nvPr/>
          </p:nvSpPr>
          <p:spPr bwMode="auto">
            <a:xfrm>
              <a:off x="4207537" y="2962127"/>
              <a:ext cx="576064" cy="720080"/>
            </a:xfrm>
            <a:prstGeom prst="foldedCorner">
              <a:avLst/>
            </a:prstGeom>
            <a:solidFill>
              <a:srgbClr val="00698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Folded Corner 28"/>
            <p:cNvSpPr/>
            <p:nvPr/>
          </p:nvSpPr>
          <p:spPr bwMode="auto">
            <a:xfrm>
              <a:off x="4310969" y="3072517"/>
              <a:ext cx="576064" cy="720080"/>
            </a:xfrm>
            <a:prstGeom prst="foldedCorner">
              <a:avLst/>
            </a:prstGeom>
            <a:solidFill>
              <a:srgbClr val="00698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Folded Corner 29"/>
            <p:cNvSpPr/>
            <p:nvPr/>
          </p:nvSpPr>
          <p:spPr bwMode="auto">
            <a:xfrm>
              <a:off x="4427984" y="3212976"/>
              <a:ext cx="576064" cy="720080"/>
            </a:xfrm>
            <a:prstGeom prst="foldedCorner">
              <a:avLst/>
            </a:prstGeom>
            <a:solidFill>
              <a:srgbClr val="00698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35" name="Elbow Connector 34"/>
          <p:cNvCxnSpPr>
            <a:stCxn id="5" idx="2"/>
            <a:endCxn id="30" idx="2"/>
          </p:cNvCxnSpPr>
          <p:nvPr/>
        </p:nvCxnSpPr>
        <p:spPr bwMode="auto">
          <a:xfrm rot="10800000">
            <a:off x="4716016" y="4581129"/>
            <a:ext cx="648072" cy="35833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5838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4067944" y="3284983"/>
            <a:ext cx="4176464" cy="2810233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Geoscience Australia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have done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Can 4"/>
          <p:cNvSpPr/>
          <p:nvPr/>
        </p:nvSpPr>
        <p:spPr bwMode="auto">
          <a:xfrm>
            <a:off x="5364088" y="4215756"/>
            <a:ext cx="1734030" cy="1447413"/>
          </a:xfrm>
          <a:prstGeom prst="can">
            <a:avLst/>
          </a:prstGeom>
          <a:solidFill>
            <a:srgbClr val="00698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Surveys DB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Oracle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184068" y="3377317"/>
            <a:ext cx="972108" cy="538869"/>
          </a:xfrm>
          <a:prstGeom prst="rect">
            <a:avLst/>
          </a:prstGeom>
          <a:solidFill>
            <a:srgbClr val="00698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Editing Application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372200" y="2602099"/>
            <a:ext cx="972108" cy="538869"/>
          </a:xfrm>
          <a:prstGeom prst="rect">
            <a:avLst/>
          </a:prstGeom>
          <a:solidFill>
            <a:srgbClr val="3366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XML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8" name="Curved Connector 17"/>
          <p:cNvCxnSpPr>
            <a:stCxn id="6" idx="2"/>
            <a:endCxn id="5" idx="1"/>
          </p:cNvCxnSpPr>
          <p:nvPr/>
        </p:nvCxnSpPr>
        <p:spPr bwMode="auto">
          <a:xfrm rot="16200000" flipH="1">
            <a:off x="5800827" y="3785480"/>
            <a:ext cx="299570" cy="560981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urved Connector 18"/>
          <p:cNvCxnSpPr>
            <a:stCxn id="16" idx="2"/>
            <a:endCxn id="5" idx="1"/>
          </p:cNvCxnSpPr>
          <p:nvPr/>
        </p:nvCxnSpPr>
        <p:spPr bwMode="auto">
          <a:xfrm rot="5400000">
            <a:off x="6007285" y="3364787"/>
            <a:ext cx="1074788" cy="627151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" name="Group 9"/>
          <p:cNvGrpSpPr/>
          <p:nvPr/>
        </p:nvGrpSpPr>
        <p:grpSpPr>
          <a:xfrm>
            <a:off x="4207537" y="3610199"/>
            <a:ext cx="796511" cy="970929"/>
            <a:chOff x="4207537" y="2962127"/>
            <a:chExt cx="796511" cy="970929"/>
          </a:xfrm>
        </p:grpSpPr>
        <p:sp>
          <p:nvSpPr>
            <p:cNvPr id="28" name="Folded Corner 27"/>
            <p:cNvSpPr/>
            <p:nvPr/>
          </p:nvSpPr>
          <p:spPr bwMode="auto">
            <a:xfrm>
              <a:off x="4207537" y="2962127"/>
              <a:ext cx="576064" cy="720080"/>
            </a:xfrm>
            <a:prstGeom prst="foldedCorner">
              <a:avLst/>
            </a:prstGeom>
            <a:solidFill>
              <a:srgbClr val="00698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Folded Corner 28"/>
            <p:cNvSpPr/>
            <p:nvPr/>
          </p:nvSpPr>
          <p:spPr bwMode="auto">
            <a:xfrm>
              <a:off x="4310969" y="3072517"/>
              <a:ext cx="576064" cy="720080"/>
            </a:xfrm>
            <a:prstGeom prst="foldedCorner">
              <a:avLst/>
            </a:prstGeom>
            <a:solidFill>
              <a:srgbClr val="00698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Folded Corner 29"/>
            <p:cNvSpPr/>
            <p:nvPr/>
          </p:nvSpPr>
          <p:spPr bwMode="auto">
            <a:xfrm>
              <a:off x="4427984" y="3212976"/>
              <a:ext cx="576064" cy="720080"/>
            </a:xfrm>
            <a:prstGeom prst="foldedCorner">
              <a:avLst/>
            </a:prstGeom>
            <a:solidFill>
              <a:srgbClr val="00698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35" name="Elbow Connector 34"/>
          <p:cNvCxnSpPr>
            <a:stCxn id="5" idx="2"/>
            <a:endCxn id="30" idx="2"/>
          </p:cNvCxnSpPr>
          <p:nvPr/>
        </p:nvCxnSpPr>
        <p:spPr bwMode="auto">
          <a:xfrm rot="10800000">
            <a:off x="4716016" y="4581129"/>
            <a:ext cx="648072" cy="35833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 bwMode="auto">
          <a:xfrm>
            <a:off x="5418094" y="1990032"/>
            <a:ext cx="2880320" cy="36004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Linked Data API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>
            <a:stCxn id="32" idx="2"/>
            <a:endCxn id="16" idx="0"/>
          </p:cNvCxnSpPr>
          <p:nvPr/>
        </p:nvCxnSpPr>
        <p:spPr bwMode="auto">
          <a:xfrm>
            <a:off x="6858254" y="2350072"/>
            <a:ext cx="0" cy="25202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8115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 White 4x3">
  <a:themeElements>
    <a:clrScheme name="GA Conclusion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A Conclusion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A Conclusion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Conclusion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Conclusion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Conclusion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Conclusion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Conclusion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Conclusion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Conclusion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Conclusion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Conclusion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Conclusion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Conclusion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8DCDABDA-E164-D441-A2BF-909DC6C6C310}" vid="{D41D273E-4699-BD44-9D0B-1F85F5963DE0}"/>
    </a:ext>
  </a:extLst>
</a:theme>
</file>

<file path=ppt/theme/theme2.xml><?xml version="1.0" encoding="utf-8"?>
<a:theme xmlns:a="http://schemas.openxmlformats.org/drawingml/2006/main" name="GA Blue Pages">
  <a:themeElements>
    <a:clrScheme name="GA Blue Pages 13">
      <a:dk1>
        <a:srgbClr val="4D4D4F"/>
      </a:dk1>
      <a:lt1>
        <a:srgbClr val="FFFFFF"/>
      </a:lt1>
      <a:dk2>
        <a:srgbClr val="267485"/>
      </a:dk2>
      <a:lt2>
        <a:srgbClr val="808080"/>
      </a:lt2>
      <a:accent1>
        <a:srgbClr val="A0D7E4"/>
      </a:accent1>
      <a:accent2>
        <a:srgbClr val="333399"/>
      </a:accent2>
      <a:accent3>
        <a:srgbClr val="FFFFFF"/>
      </a:accent3>
      <a:accent4>
        <a:srgbClr val="404042"/>
      </a:accent4>
      <a:accent5>
        <a:srgbClr val="CDE8EF"/>
      </a:accent5>
      <a:accent6>
        <a:srgbClr val="2D2D8A"/>
      </a:accent6>
      <a:hlink>
        <a:srgbClr val="0000FF"/>
      </a:hlink>
      <a:folHlink>
        <a:srgbClr val="99CC00"/>
      </a:folHlink>
    </a:clrScheme>
    <a:fontScheme name="GA Blue Pag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A Blue Pag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Blue Pag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Blue Pag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Blue Pag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Blue Pag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Blue Pag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13">
        <a:dk1>
          <a:srgbClr val="4D4D4F"/>
        </a:dk1>
        <a:lt1>
          <a:srgbClr val="FFFFFF"/>
        </a:lt1>
        <a:dk2>
          <a:srgbClr val="267485"/>
        </a:dk2>
        <a:lt2>
          <a:srgbClr val="808080"/>
        </a:lt2>
        <a:accent1>
          <a:srgbClr val="A0D7E4"/>
        </a:accent1>
        <a:accent2>
          <a:srgbClr val="333399"/>
        </a:accent2>
        <a:accent3>
          <a:srgbClr val="FFFFFF"/>
        </a:accent3>
        <a:accent4>
          <a:srgbClr val="404042"/>
        </a:accent4>
        <a:accent5>
          <a:srgbClr val="CDE8EF"/>
        </a:accent5>
        <a:accent6>
          <a:srgbClr val="2D2D8A"/>
        </a:accent6>
        <a:hlink>
          <a:srgbClr val="0000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8DCDABDA-E164-D441-A2BF-909DC6C6C310}" vid="{B9F65B89-10B5-FF4D-9975-591CE4D060A9}"/>
    </a:ext>
  </a:extLst>
</a:theme>
</file>

<file path=ppt/theme/theme3.xml><?xml version="1.0" encoding="utf-8"?>
<a:theme xmlns:a="http://schemas.openxmlformats.org/drawingml/2006/main" name="GA Internal Title Slide">
  <a:themeElements>
    <a:clrScheme name="GA Internal 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A Internal Title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A Internal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Internal Title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Internal Title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Internal Title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Internal Title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Internal Title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Internal Title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Internal Title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Internal Title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Internal Title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Internal Title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Internal Title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8DCDABDA-E164-D441-A2BF-909DC6C6C310}" vid="{2A43E7C1-9D04-C645-A342-F97E40CEEA06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</Template>
  <TotalTime>102</TotalTime>
  <Words>708</Words>
  <Application>Microsoft Macintosh PowerPoint</Application>
  <PresentationFormat>On-screen Show (4:3)</PresentationFormat>
  <Paragraphs>210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Wingdings</vt:lpstr>
      <vt:lpstr>Arial</vt:lpstr>
      <vt:lpstr>GA White 4x3</vt:lpstr>
      <vt:lpstr>GA Blue Pages</vt:lpstr>
      <vt:lpstr>GA Internal Title Slide</vt:lpstr>
      <vt:lpstr>A current Linked (Open) Data System at Geoscience Australia</vt:lpstr>
      <vt:lpstr>What is Linked Data?</vt:lpstr>
      <vt:lpstr>What is Linked Data?</vt:lpstr>
      <vt:lpstr>Surveys API</vt:lpstr>
      <vt:lpstr>Surveys API</vt:lpstr>
      <vt:lpstr>Surveys API</vt:lpstr>
      <vt:lpstr>Surveys API</vt:lpstr>
      <vt:lpstr>Surveys API</vt:lpstr>
      <vt:lpstr>Surveys API</vt:lpstr>
      <vt:lpstr>Surveys API</vt:lpstr>
      <vt:lpstr>Surveys API</vt:lpstr>
      <vt:lpstr>Surveys API</vt:lpstr>
      <vt:lpstr>Surveys API</vt:lpstr>
      <vt:lpstr>Surveys API</vt:lpstr>
      <vt:lpstr>Surveys API</vt:lpstr>
      <vt:lpstr>Surveys API</vt:lpstr>
      <vt:lpstr>Surveys API</vt:lpstr>
      <vt:lpstr>Surveys API</vt:lpstr>
      <vt:lpstr>Surveys API</vt:lpstr>
      <vt:lpstr>Surveys API</vt:lpstr>
      <vt:lpstr>Surveys API</vt:lpstr>
      <vt:lpstr>LIVE WEB DEMO</vt:lpstr>
      <vt:lpstr>Go forth and Link!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current Linked (Open) Data Systems</dc:title>
  <dc:creator>Nicholas Car</dc:creator>
  <cp:lastModifiedBy>Nicholas Car</cp:lastModifiedBy>
  <cp:revision>12</cp:revision>
  <dcterms:created xsi:type="dcterms:W3CDTF">2017-06-25T11:26:37Z</dcterms:created>
  <dcterms:modified xsi:type="dcterms:W3CDTF">2017-06-27T00:29:53Z</dcterms:modified>
</cp:coreProperties>
</file>