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7" r:id="rId2"/>
    <p:sldMasterId id="2147483659" r:id="rId3"/>
  </p:sldMasterIdLst>
  <p:notesMasterIdLst>
    <p:notesMasterId r:id="rId51"/>
  </p:notesMasterIdLst>
  <p:sldIdLst>
    <p:sldId id="256" r:id="rId4"/>
    <p:sldId id="258" r:id="rId5"/>
    <p:sldId id="261" r:id="rId6"/>
    <p:sldId id="262" r:id="rId7"/>
    <p:sldId id="292" r:id="rId8"/>
    <p:sldId id="293" r:id="rId9"/>
    <p:sldId id="295" r:id="rId10"/>
    <p:sldId id="298" r:id="rId11"/>
    <p:sldId id="299" r:id="rId12"/>
    <p:sldId id="300" r:id="rId13"/>
    <p:sldId id="301" r:id="rId14"/>
    <p:sldId id="303" r:id="rId15"/>
    <p:sldId id="308" r:id="rId16"/>
    <p:sldId id="309" r:id="rId17"/>
    <p:sldId id="312" r:id="rId18"/>
    <p:sldId id="313" r:id="rId19"/>
    <p:sldId id="315" r:id="rId20"/>
    <p:sldId id="314" r:id="rId21"/>
    <p:sldId id="317" r:id="rId22"/>
    <p:sldId id="316" r:id="rId23"/>
    <p:sldId id="318" r:id="rId24"/>
    <p:sldId id="319" r:id="rId25"/>
    <p:sldId id="320" r:id="rId26"/>
    <p:sldId id="327" r:id="rId27"/>
    <p:sldId id="328" r:id="rId28"/>
    <p:sldId id="329" r:id="rId29"/>
    <p:sldId id="321" r:id="rId30"/>
    <p:sldId id="322" r:id="rId31"/>
    <p:sldId id="296" r:id="rId32"/>
    <p:sldId id="306" r:id="rId33"/>
    <p:sldId id="305" r:id="rId34"/>
    <p:sldId id="307" r:id="rId35"/>
    <p:sldId id="330" r:id="rId36"/>
    <p:sldId id="331" r:id="rId37"/>
    <p:sldId id="332" r:id="rId38"/>
    <p:sldId id="333" r:id="rId39"/>
    <p:sldId id="334" r:id="rId40"/>
    <p:sldId id="335" r:id="rId41"/>
    <p:sldId id="297" r:id="rId42"/>
    <p:sldId id="323" r:id="rId43"/>
    <p:sldId id="326" r:id="rId44"/>
    <p:sldId id="324" r:id="rId45"/>
    <p:sldId id="337" r:id="rId46"/>
    <p:sldId id="336" r:id="rId47"/>
    <p:sldId id="338" r:id="rId48"/>
    <p:sldId id="325" r:id="rId49"/>
    <p:sldId id="259" r:id="rId50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983"/>
    <a:srgbClr val="6699FF"/>
    <a:srgbClr val="3366FF"/>
    <a:srgbClr val="EFFF9C"/>
    <a:srgbClr val="A33F1F"/>
    <a:srgbClr val="FFCCFF"/>
    <a:srgbClr val="FFFFCC"/>
    <a:srgbClr val="4D4D4D"/>
    <a:srgbClr val="267485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1545" autoAdjust="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" y="744538"/>
            <a:ext cx="3968750" cy="297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1638" y="4025900"/>
            <a:ext cx="59944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884230-34D9-4471-9399-5E5375172E0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3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DOIs, Provenance &amp; Vocabs</a:t>
            </a:r>
            <a:endParaRPr lang="en-AU" b="0"/>
          </a:p>
        </p:txBody>
      </p:sp>
    </p:spTree>
    <p:extLst>
      <p:ext uri="{BB962C8B-B14F-4D97-AF65-F5344CB8AC3E}">
        <p14:creationId xmlns:p14="http://schemas.microsoft.com/office/powerpoint/2010/main" val="70794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860550"/>
            <a:ext cx="7916862" cy="549275"/>
          </a:xfrm>
        </p:spPr>
        <p:txBody>
          <a:bodyPr lIns="90000" tIns="46800" rIns="90000" bIns="46800"/>
          <a:lstStyle>
            <a:lvl1pPr>
              <a:defRPr sz="3000">
                <a:solidFill>
                  <a:srgbClr val="4D4D4D"/>
                </a:solidFill>
              </a:defRPr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482850"/>
            <a:ext cx="7916862" cy="396875"/>
          </a:xfrm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/>
              <a:t>Click to edit Master Author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0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5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09825"/>
            <a:ext cx="8229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5084763"/>
            <a:ext cx="820896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80000"/>
              </a:lnSpc>
              <a:spcBef>
                <a:spcPct val="50000"/>
              </a:spcBef>
              <a:defRPr sz="1700" b="1">
                <a:solidFill>
                  <a:srgbClr val="4D4D4D"/>
                </a:solidFill>
              </a:defRPr>
            </a:lvl1pPr>
          </a:lstStyle>
          <a:p>
            <a:r>
              <a:rPr lang="en-AU"/>
              <a:t>DOIs, Provenance &amp; Vocabs</a:t>
            </a:r>
            <a:endParaRPr lang="en-AU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eaLnBrk="1" fontAlgn="base" hangingPunct="1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5113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44613" indent="-268288" algn="l" rtl="0" eaLnBrk="1" fontAlgn="base" hangingPunct="1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6pPr>
      <a:lvl7pPr marL="27066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7pPr>
      <a:lvl8pPr marL="31638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8pPr>
      <a:lvl9pPr marL="36210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5925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Click to edit Master Title style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84663" y="6459538"/>
            <a:ext cx="475138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00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fontAlgn="base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828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50963" indent="-271463" algn="l" rtl="0" fontAlgn="base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6pPr>
      <a:lvl7pPr marL="27066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7pPr>
      <a:lvl8pPr marL="31638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8pPr>
      <a:lvl9pPr marL="36210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82850"/>
            <a:ext cx="822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Author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1" r:id="rId2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4D4D4D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%2F978-3-319-15994-2_9" TargetMode="External"/><Relationship Id="rId2" Type="http://schemas.openxmlformats.org/officeDocument/2006/relationships/hyperlink" Target="http://doi.org/10.1007/978-3-319-15994-2_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inkeddatabook.com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%2F978-3-319-15994-2_9" TargetMode="External"/><Relationship Id="rId2" Type="http://schemas.openxmlformats.org/officeDocument/2006/relationships/hyperlink" Target="http://doi.org/10.1007/978-3-319-15994-2_9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%2F978-3-319-15994-2_9" TargetMode="External"/><Relationship Id="rId2" Type="http://schemas.openxmlformats.org/officeDocument/2006/relationships/hyperlink" Target="http://doi.org/10.1007/978-3-319-15994-2_9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.crossref.org/10.1007%2F978-3-319-15994-2_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%2F978-3-319-15994-2_9" TargetMode="External"/><Relationship Id="rId2" Type="http://schemas.openxmlformats.org/officeDocument/2006/relationships/hyperlink" Target="http://doi.org/10.1007/978-3-319-15994-2_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data.crossref.org/10.1007%2F978-3-319-15994-2_9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lod-cloud.n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mantic_Web" TargetMode="External"/><Relationship Id="rId2" Type="http://schemas.openxmlformats.org/officeDocument/2006/relationships/hyperlink" Target="http://linkeddatabook.com/" TargetMode="Externa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d-cloud.n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lod-cloud.n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d-cloud.ne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mailto:nicholas.car@ga.gov.au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60550"/>
            <a:ext cx="8208912" cy="987066"/>
          </a:xfrm>
        </p:spPr>
        <p:txBody>
          <a:bodyPr/>
          <a:lstStyle/>
          <a:p>
            <a:r>
              <a:rPr lang="en-US"/>
              <a:t>Libraries &amp; Linked Data</a:t>
            </a:r>
            <a:br>
              <a:rPr lang="en-US"/>
            </a:br>
            <a:r>
              <a:rPr lang="en-US" sz="1000"/>
              <a:t/>
            </a:r>
            <a:br>
              <a:rPr lang="en-US" sz="1000"/>
            </a:br>
            <a:r>
              <a:rPr lang="en-US" sz="1800"/>
              <a:t>From a Linked Data point of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4515114" cy="1325620"/>
          </a:xfrm>
        </p:spPr>
        <p:txBody>
          <a:bodyPr/>
          <a:lstStyle/>
          <a:p>
            <a:r>
              <a:rPr lang="en-US"/>
              <a:t>Nicholas Car</a:t>
            </a:r>
            <a:br>
              <a:rPr lang="en-US"/>
            </a:br>
            <a:r>
              <a:rPr lang="en-US"/>
              <a:t>GA’s Data Architect</a:t>
            </a:r>
            <a:br>
              <a:rPr lang="en-US"/>
            </a:br>
            <a:r>
              <a:rPr lang="en-US"/>
              <a:t>&amp; member, Aust gov Linked Data WG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891941" y="2034409"/>
            <a:ext cx="504056" cy="504056"/>
          </a:xfrm>
          <a:prstGeom prst="ellipse">
            <a:avLst/>
          </a:prstGeom>
          <a:solidFill>
            <a:srgbClr val="A33F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188085" y="2543472"/>
            <a:ext cx="792088" cy="756084"/>
          </a:xfrm>
          <a:prstGeom prst="ellipse">
            <a:avLst/>
          </a:prstGeom>
          <a:solidFill>
            <a:srgbClr val="A33F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124189" y="3587588"/>
            <a:ext cx="504056" cy="504056"/>
          </a:xfrm>
          <a:prstGeom prst="ellipse">
            <a:avLst/>
          </a:prstGeom>
          <a:solidFill>
            <a:srgbClr val="A33F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411623" y="1851219"/>
            <a:ext cx="504056" cy="504056"/>
          </a:xfrm>
          <a:prstGeom prst="ellipse">
            <a:avLst/>
          </a:prstGeom>
          <a:solidFill>
            <a:srgbClr val="A33F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899754" y="1817052"/>
            <a:ext cx="504056" cy="504056"/>
          </a:xfrm>
          <a:prstGeom prst="ellipse">
            <a:avLst/>
          </a:prstGeom>
          <a:solidFill>
            <a:srgbClr val="A33F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5" idx="7"/>
            <a:endCxn id="9" idx="2"/>
          </p:cNvCxnSpPr>
          <p:nvPr/>
        </p:nvCxnSpPr>
        <p:spPr bwMode="auto">
          <a:xfrm flipV="1">
            <a:off x="6322180" y="2069080"/>
            <a:ext cx="577574" cy="391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5" idx="5"/>
            <a:endCxn id="6" idx="2"/>
          </p:cNvCxnSpPr>
          <p:nvPr/>
        </p:nvCxnSpPr>
        <p:spPr bwMode="auto">
          <a:xfrm>
            <a:off x="6322180" y="2464648"/>
            <a:ext cx="865905" cy="4568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5"/>
            <a:endCxn id="6" idx="0"/>
          </p:cNvCxnSpPr>
          <p:nvPr/>
        </p:nvCxnSpPr>
        <p:spPr bwMode="auto">
          <a:xfrm>
            <a:off x="7329993" y="2247291"/>
            <a:ext cx="254136" cy="2961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6" idx="7"/>
            <a:endCxn id="8" idx="3"/>
          </p:cNvCxnSpPr>
          <p:nvPr/>
        </p:nvCxnSpPr>
        <p:spPr bwMode="auto">
          <a:xfrm flipV="1">
            <a:off x="7864174" y="2281458"/>
            <a:ext cx="621266" cy="3727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6" idx="5"/>
            <a:endCxn id="7" idx="1"/>
          </p:cNvCxnSpPr>
          <p:nvPr/>
        </p:nvCxnSpPr>
        <p:spPr bwMode="auto">
          <a:xfrm>
            <a:off x="7864174" y="3188830"/>
            <a:ext cx="333832" cy="4725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mage result for magnifying gla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665" y="2103247"/>
            <a:ext cx="2192142" cy="21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/>
          <p:nvPr/>
        </p:nvCxnSpPr>
        <p:spPr bwMode="auto">
          <a:xfrm>
            <a:off x="7078736" y="2870765"/>
            <a:ext cx="105762" cy="48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>
            <a:off x="7457061" y="2389442"/>
            <a:ext cx="144356" cy="1777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7864174" y="2573136"/>
            <a:ext cx="116000" cy="810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 flipH="1" flipV="1">
            <a:off x="7860587" y="3188830"/>
            <a:ext cx="73186" cy="1107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755576" y="4499534"/>
            <a:ext cx="1800200" cy="507831"/>
          </a:xfrm>
          <a:prstGeom prst="rect">
            <a:avLst/>
          </a:prstGeom>
          <a:solidFill>
            <a:srgbClr val="FDDF96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mic Sans MS" charset="0"/>
                <a:ea typeface="Comic Sans MS" charset="0"/>
                <a:cs typeface="Comic Sans MS" charset="0"/>
              </a:rPr>
              <a:t>I THINK WE SHOULD BUILD A LINKED DATA </a:t>
            </a:r>
            <a:br>
              <a:rPr lang="en-US" sz="900" dirty="0">
                <a:latin typeface="Comic Sans MS" charset="0"/>
                <a:ea typeface="Comic Sans MS" charset="0"/>
                <a:cs typeface="Comic Sans MS" charset="0"/>
              </a:rPr>
            </a:br>
            <a:r>
              <a:rPr lang="en-US" sz="900" dirty="0">
                <a:latin typeface="Comic Sans MS" charset="0"/>
                <a:ea typeface="Comic Sans MS" charset="0"/>
                <a:cs typeface="Comic Sans MS" charset="0"/>
              </a:rPr>
              <a:t>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1560" y="4431301"/>
            <a:ext cx="6336704" cy="1922134"/>
            <a:chOff x="611560" y="4431301"/>
            <a:chExt cx="6336704" cy="1922134"/>
          </a:xfrm>
        </p:grpSpPr>
        <p:pic>
          <p:nvPicPr>
            <p:cNvPr id="19" name="Picture 2" descr="- Dilbert by Scott Adam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431301"/>
              <a:ext cx="6336704" cy="1922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6091890" y="4693077"/>
              <a:ext cx="792088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>
                  <a:latin typeface="Comic Sans MS" charset="0"/>
                  <a:ea typeface="Comic Sans MS" charset="0"/>
                  <a:cs typeface="Comic Sans MS" charset="0"/>
                </a:rPr>
                <a:t>SYSTEM</a:t>
              </a:r>
              <a:r>
                <a:rPr lang="en-US" sz="900" dirty="0">
                  <a:latin typeface="Comic Sans MS" charset="0"/>
                  <a:ea typeface="Comic Sans MS" charset="0"/>
                  <a:cs typeface="Comic Sans MS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with </a:t>
            </a:r>
            <a:r>
              <a:rPr lang="en-AU" dirty="0" smtClean="0"/>
              <a:t>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What’s new?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Semantic Web universality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Linked Data access mechanisms</a:t>
            </a:r>
          </a:p>
          <a:p>
            <a:pPr lvl="1" indent="0">
              <a:buNone/>
            </a:pPr>
            <a:endParaRPr lang="en-AU" dirty="0" smtClean="0"/>
          </a:p>
          <a:p>
            <a:r>
              <a:rPr lang="en-AU" b="1" i="1" dirty="0" smtClean="0">
                <a:solidFill>
                  <a:srgbClr val="C00000"/>
                </a:solidFill>
              </a:rPr>
              <a:t>This is exciting stuff!</a:t>
            </a:r>
            <a:endParaRPr lang="en-AU" b="1" i="1" dirty="0">
              <a:solidFill>
                <a:srgbClr val="C00000"/>
              </a:solidFill>
            </a:endParaRPr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96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with </a:t>
            </a:r>
            <a:r>
              <a:rPr lang="en-AU" dirty="0" smtClean="0"/>
              <a:t>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What’s new?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Semantic Web universality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Linked Data access mechanisms</a:t>
            </a:r>
          </a:p>
          <a:p>
            <a:pPr lvl="1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Oval 4"/>
          <p:cNvSpPr/>
          <p:nvPr/>
        </p:nvSpPr>
        <p:spPr bwMode="auto">
          <a:xfrm>
            <a:off x="2123728" y="3673412"/>
            <a:ext cx="1440160" cy="737962"/>
          </a:xfrm>
          <a:prstGeom prst="ellipse">
            <a:avLst/>
          </a:prstGeom>
          <a:solidFill>
            <a:srgbClr val="A33F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Dataset</a:t>
            </a:r>
          </a:p>
        </p:txBody>
      </p:sp>
      <p:sp>
        <p:nvSpPr>
          <p:cNvPr id="6" name="Freeform 5"/>
          <p:cNvSpPr/>
          <p:nvPr/>
        </p:nvSpPr>
        <p:spPr bwMode="auto">
          <a:xfrm>
            <a:off x="4644008" y="3603940"/>
            <a:ext cx="1008112" cy="828012"/>
          </a:xfrm>
          <a:custGeom>
            <a:avLst/>
            <a:gdLst>
              <a:gd name="connsiteX0" fmla="*/ 468052 w 936104"/>
              <a:gd name="connsiteY0" fmla="*/ 0 h 1116044"/>
              <a:gd name="connsiteX1" fmla="*/ 936104 w 936104"/>
              <a:gd name="connsiteY1" fmla="*/ 576064 h 1116044"/>
              <a:gd name="connsiteX2" fmla="*/ 936104 w 936104"/>
              <a:gd name="connsiteY2" fmla="*/ 1116044 h 1116044"/>
              <a:gd name="connsiteX3" fmla="*/ 0 w 936104"/>
              <a:gd name="connsiteY3" fmla="*/ 1116044 h 1116044"/>
              <a:gd name="connsiteX4" fmla="*/ 0 w 936104"/>
              <a:gd name="connsiteY4" fmla="*/ 576064 h 1116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6104" h="1116044">
                <a:moveTo>
                  <a:pt x="468052" y="0"/>
                </a:moveTo>
                <a:lnTo>
                  <a:pt x="936104" y="576064"/>
                </a:lnTo>
                <a:lnTo>
                  <a:pt x="936104" y="1116044"/>
                </a:lnTo>
                <a:lnTo>
                  <a:pt x="0" y="1116044"/>
                </a:lnTo>
                <a:lnTo>
                  <a:pt x="0" y="576064"/>
                </a:lnTo>
                <a:close/>
              </a:path>
            </a:pathLst>
          </a:custGeom>
          <a:solidFill>
            <a:srgbClr val="A33F1F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0000" tIns="46800" rIns="90000" bIns="468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Service</a:t>
            </a:r>
          </a:p>
        </p:txBody>
      </p:sp>
      <p:cxnSp>
        <p:nvCxnSpPr>
          <p:cNvPr id="7" name="Straight Arrow Connector 6"/>
          <p:cNvCxnSpPr>
            <a:stCxn id="5" idx="6"/>
            <a:endCxn id="6" idx="4"/>
          </p:cNvCxnSpPr>
          <p:nvPr/>
        </p:nvCxnSpPr>
        <p:spPr bwMode="auto">
          <a:xfrm flipV="1">
            <a:off x="3563888" y="4031332"/>
            <a:ext cx="1080120" cy="11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45399" y="4761688"/>
            <a:ext cx="391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PROV, DCAT, Data Provider Node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3927105"/>
            <a:ext cx="2518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Multiple models in play</a:t>
            </a:r>
            <a:br>
              <a:rPr lang="en-AU" dirty="0" smtClean="0"/>
            </a:br>
            <a:r>
              <a:rPr lang="en-AU" dirty="0" smtClean="0"/>
              <a:t>at the same time. </a:t>
            </a:r>
          </a:p>
          <a:p>
            <a:endParaRPr lang="en-AU" dirty="0"/>
          </a:p>
          <a:p>
            <a:r>
              <a:rPr lang="en-AU" dirty="0" smtClean="0"/>
              <a:t>Important for different </a:t>
            </a:r>
          </a:p>
          <a:p>
            <a:r>
              <a:rPr lang="en-AU" dirty="0" smtClean="0"/>
              <a:t>internal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with </a:t>
            </a:r>
            <a:r>
              <a:rPr lang="en-AU" dirty="0" smtClean="0"/>
              <a:t>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What’s new?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Semantic Web universality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Linked Data access mechanisms</a:t>
            </a:r>
          </a:p>
          <a:p>
            <a:pPr lvl="1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372200" y="3927105"/>
            <a:ext cx="2813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Multiple access methods.</a:t>
            </a:r>
          </a:p>
          <a:p>
            <a:endParaRPr lang="en-AU" dirty="0"/>
          </a:p>
          <a:p>
            <a:r>
              <a:rPr lang="en-AU" dirty="0" smtClean="0"/>
              <a:t>Also important for internal</a:t>
            </a:r>
          </a:p>
          <a:p>
            <a:r>
              <a:rPr lang="en-AU" dirty="0" smtClean="0"/>
              <a:t>Users.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716046" y="4643832"/>
            <a:ext cx="1152128" cy="648072"/>
          </a:xfrm>
          <a:prstGeom prst="ellipse">
            <a:avLst/>
          </a:prstGeom>
          <a:solidFill>
            <a:srgbClr val="0069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stCxn id="10" idx="0"/>
            <a:endCxn id="12" idx="2"/>
          </p:cNvCxnSpPr>
          <p:nvPr/>
        </p:nvCxnSpPr>
        <p:spPr bwMode="auto">
          <a:xfrm flipV="1">
            <a:off x="1292110" y="3890321"/>
            <a:ext cx="0" cy="7535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56872" y="3520989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ISO 19115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564012" y="4643832"/>
            <a:ext cx="1152128" cy="648072"/>
          </a:xfrm>
          <a:prstGeom prst="ellipse">
            <a:avLst/>
          </a:prstGeom>
          <a:solidFill>
            <a:srgbClr val="0069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9785" y="3728132"/>
            <a:ext cx="14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ISO 19115-3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7615" y="3181764"/>
            <a:ext cx="14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ISO 19115-1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627296"/>
            <a:ext cx="7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0032" y="413757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provenance</a:t>
            </a:r>
          </a:p>
        </p:txBody>
      </p:sp>
      <p:cxnSp>
        <p:nvCxnSpPr>
          <p:cNvPr id="18" name="Straight Arrow Connector 17"/>
          <p:cNvCxnSpPr>
            <a:stCxn id="13" idx="1"/>
            <a:endCxn id="14" idx="2"/>
          </p:cNvCxnSpPr>
          <p:nvPr/>
        </p:nvCxnSpPr>
        <p:spPr bwMode="auto">
          <a:xfrm flipH="1" flipV="1">
            <a:off x="3347615" y="4097464"/>
            <a:ext cx="385122" cy="6412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3" idx="0"/>
            <a:endCxn id="15" idx="2"/>
          </p:cNvCxnSpPr>
          <p:nvPr/>
        </p:nvCxnSpPr>
        <p:spPr bwMode="auto">
          <a:xfrm flipH="1" flipV="1">
            <a:off x="4085445" y="3551096"/>
            <a:ext cx="54631" cy="10927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3" idx="7"/>
            <a:endCxn id="16" idx="2"/>
          </p:cNvCxnSpPr>
          <p:nvPr/>
        </p:nvCxnSpPr>
        <p:spPr bwMode="auto">
          <a:xfrm flipV="1">
            <a:off x="4547415" y="3996628"/>
            <a:ext cx="422579" cy="7421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3" idx="6"/>
            <a:endCxn id="17" idx="2"/>
          </p:cNvCxnSpPr>
          <p:nvPr/>
        </p:nvCxnSpPr>
        <p:spPr bwMode="auto">
          <a:xfrm flipV="1">
            <a:off x="4716140" y="4506910"/>
            <a:ext cx="838954" cy="4609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646962" y="54986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LD methods to choose</a:t>
            </a:r>
            <a:endParaRPr lang="en-US" dirty="0"/>
          </a:p>
        </p:txBody>
      </p:sp>
      <p:cxnSp>
        <p:nvCxnSpPr>
          <p:cNvPr id="23" name="Curved Connector 22"/>
          <p:cNvCxnSpPr>
            <a:stCxn id="22" idx="0"/>
          </p:cNvCxnSpPr>
          <p:nvPr/>
        </p:nvCxnSpPr>
        <p:spPr bwMode="auto">
          <a:xfrm rot="5400000" flipH="1" flipV="1">
            <a:off x="2647594" y="4663965"/>
            <a:ext cx="1080522" cy="5887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6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with </a:t>
            </a:r>
            <a:r>
              <a:rPr lang="en-AU" dirty="0" smtClean="0"/>
              <a:t>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What’s new?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Semantic Web universality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Linked Data access mechanisms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Multi collection access – internal </a:t>
            </a:r>
          </a:p>
          <a:p>
            <a:pPr lvl="1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" name="Can 23"/>
          <p:cNvSpPr/>
          <p:nvPr/>
        </p:nvSpPr>
        <p:spPr bwMode="auto">
          <a:xfrm>
            <a:off x="1964690" y="4941168"/>
            <a:ext cx="1008112" cy="1080120"/>
          </a:xfrm>
          <a:prstGeom prst="can">
            <a:avLst/>
          </a:prstGeom>
          <a:solidFill>
            <a:srgbClr val="C00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Legacy X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880413" y="4941168"/>
            <a:ext cx="1008112" cy="1080120"/>
          </a:xfrm>
          <a:prstGeom prst="can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Legacy 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5796136" y="4941168"/>
            <a:ext cx="1008112" cy="1080120"/>
          </a:xfrm>
          <a:prstGeom prst="can">
            <a:avLst/>
          </a:prstGeom>
          <a:solidFill>
            <a:srgbClr val="006983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Legacy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Z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835696" y="4293096"/>
            <a:ext cx="5112568" cy="371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>
            <a:stCxn id="24" idx="1"/>
          </p:cNvCxnSpPr>
          <p:nvPr/>
        </p:nvCxnSpPr>
        <p:spPr bwMode="auto">
          <a:xfrm flipV="1">
            <a:off x="2468746" y="4664609"/>
            <a:ext cx="0" cy="276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flipV="1">
            <a:off x="6300192" y="4651033"/>
            <a:ext cx="0" cy="29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5" idx="1"/>
          </p:cNvCxnSpPr>
          <p:nvPr/>
        </p:nvCxnSpPr>
        <p:spPr bwMode="auto">
          <a:xfrm flipV="1">
            <a:off x="4384469" y="4651033"/>
            <a:ext cx="0" cy="29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/>
          <p:cNvSpPr/>
          <p:nvPr/>
        </p:nvSpPr>
        <p:spPr bwMode="auto">
          <a:xfrm>
            <a:off x="1403648" y="3861048"/>
            <a:ext cx="6264696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with </a:t>
            </a:r>
            <a:r>
              <a:rPr lang="en-AU" dirty="0" smtClean="0"/>
              <a:t>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What’s new?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Semantic Web universality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Linked Data access mechanisms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Multi collection access – </a:t>
            </a:r>
            <a:r>
              <a:rPr lang="en-AU" dirty="0" smtClean="0"/>
              <a:t>internal/external</a:t>
            </a:r>
            <a:endParaRPr lang="en-AU" dirty="0"/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lvl="1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" name="Can 23"/>
          <p:cNvSpPr/>
          <p:nvPr/>
        </p:nvSpPr>
        <p:spPr bwMode="auto">
          <a:xfrm>
            <a:off x="856077" y="4959176"/>
            <a:ext cx="1008112" cy="1080120"/>
          </a:xfrm>
          <a:prstGeom prst="can">
            <a:avLst/>
          </a:prstGeom>
          <a:solidFill>
            <a:srgbClr val="C00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Legacy X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2771800" y="4959176"/>
            <a:ext cx="1008112" cy="1080120"/>
          </a:xfrm>
          <a:prstGeom prst="can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Legacy Y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27083" y="4311104"/>
            <a:ext cx="5112568" cy="371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Arrow Connector 27"/>
          <p:cNvCxnSpPr>
            <a:stCxn id="24" idx="1"/>
          </p:cNvCxnSpPr>
          <p:nvPr/>
        </p:nvCxnSpPr>
        <p:spPr bwMode="auto">
          <a:xfrm flipV="1">
            <a:off x="1360133" y="4682617"/>
            <a:ext cx="0" cy="276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25" idx="1"/>
          </p:cNvCxnSpPr>
          <p:nvPr/>
        </p:nvCxnSpPr>
        <p:spPr bwMode="auto">
          <a:xfrm flipV="1">
            <a:off x="3275856" y="4669041"/>
            <a:ext cx="0" cy="29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4"/>
          <p:cNvSpPr/>
          <p:nvPr/>
        </p:nvSpPr>
        <p:spPr bwMode="auto">
          <a:xfrm>
            <a:off x="295035" y="3879056"/>
            <a:ext cx="6264696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6804248" y="3068960"/>
            <a:ext cx="2160240" cy="230425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7380312" y="3740776"/>
            <a:ext cx="1008112" cy="1080120"/>
          </a:xfrm>
          <a:prstGeom prst="can">
            <a:avLst/>
          </a:prstGeom>
          <a:solidFill>
            <a:srgbClr val="006983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System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Z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Elbow Connector 10"/>
          <p:cNvCxnSpPr>
            <a:stCxn id="26" idx="2"/>
          </p:cNvCxnSpPr>
          <p:nvPr/>
        </p:nvCxnSpPr>
        <p:spPr bwMode="auto">
          <a:xfrm rot="10800000" flipV="1">
            <a:off x="5076056" y="4280835"/>
            <a:ext cx="2304257" cy="401781"/>
          </a:xfrm>
          <a:prstGeom prst="bentConnector4">
            <a:avLst>
              <a:gd name="adj1" fmla="val 48694"/>
              <a:gd name="adj2" fmla="val 2885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22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with </a:t>
            </a:r>
            <a:r>
              <a:rPr lang="en-AU" dirty="0" smtClean="0"/>
              <a:t>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What’s new?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Semantic Web universality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Linked Data access mechanisms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Multi collection access – </a:t>
            </a:r>
            <a:r>
              <a:rPr lang="en-AU" dirty="0" smtClean="0"/>
              <a:t>Library e.g.</a:t>
            </a:r>
            <a:endParaRPr lang="en-AU" dirty="0"/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lvl="1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" name="Can 23"/>
          <p:cNvSpPr/>
          <p:nvPr/>
        </p:nvSpPr>
        <p:spPr bwMode="auto">
          <a:xfrm>
            <a:off x="2051720" y="4811284"/>
            <a:ext cx="1152128" cy="1080120"/>
          </a:xfrm>
          <a:prstGeom prst="can">
            <a:avLst/>
          </a:prstGeom>
          <a:solidFill>
            <a:srgbClr val="C00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Field Notebooks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4031940" y="4811284"/>
            <a:ext cx="1008112" cy="1080120"/>
          </a:xfrm>
          <a:prstGeom prst="can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Photos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5790229" y="4811284"/>
            <a:ext cx="1008112" cy="1080120"/>
          </a:xfrm>
          <a:prstGeom prst="can">
            <a:avLst/>
          </a:prstGeom>
          <a:solidFill>
            <a:srgbClr val="006983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Samples Catalogue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03648" y="3861048"/>
            <a:ext cx="6264696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35696" y="4293096"/>
            <a:ext cx="5112568" cy="371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628538" y="4664609"/>
            <a:ext cx="0" cy="276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535996" y="4664608"/>
            <a:ext cx="0" cy="276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294285" y="4664607"/>
            <a:ext cx="0" cy="276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93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with </a:t>
            </a:r>
            <a:r>
              <a:rPr lang="en-AU" dirty="0" smtClean="0"/>
              <a:t>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What’s new?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Semantic Web universality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Linked Data access mechanisms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Multi collection access – </a:t>
            </a:r>
            <a:r>
              <a:rPr lang="en-AU" dirty="0" smtClean="0"/>
              <a:t>Library e.g.</a:t>
            </a:r>
            <a:endParaRPr lang="en-AU" dirty="0"/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lvl="1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4" name="Can 23"/>
          <p:cNvSpPr/>
          <p:nvPr/>
        </p:nvSpPr>
        <p:spPr bwMode="auto">
          <a:xfrm>
            <a:off x="2051720" y="4811284"/>
            <a:ext cx="1152128" cy="1080120"/>
          </a:xfrm>
          <a:prstGeom prst="can">
            <a:avLst/>
          </a:prstGeom>
          <a:solidFill>
            <a:srgbClr val="C00000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Field Notebooks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4031940" y="4811284"/>
            <a:ext cx="1008112" cy="1080120"/>
          </a:xfrm>
          <a:prstGeom prst="can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Photos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Can 14"/>
          <p:cNvSpPr/>
          <p:nvPr/>
        </p:nvSpPr>
        <p:spPr bwMode="auto">
          <a:xfrm>
            <a:off x="5790229" y="4811284"/>
            <a:ext cx="1008112" cy="1080120"/>
          </a:xfrm>
          <a:prstGeom prst="can">
            <a:avLst/>
          </a:prstGeom>
          <a:solidFill>
            <a:srgbClr val="006983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Samples Catalogue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03648" y="3861048"/>
            <a:ext cx="6264696" cy="23762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Geoscience Australia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35696" y="4293096"/>
            <a:ext cx="5112568" cy="3715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Linked</a:t>
            </a:r>
            <a:r>
              <a:rPr kumimoji="0" lang="en-US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Data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2628538" y="4664609"/>
            <a:ext cx="0" cy="276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535996" y="4664608"/>
            <a:ext cx="0" cy="276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6294285" y="4664607"/>
            <a:ext cx="0" cy="276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987395"/>
            <a:ext cx="5466701" cy="531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>
            <a:endCxn id="15" idx="2"/>
          </p:cNvCxnSpPr>
          <p:nvPr/>
        </p:nvCxnSpPr>
        <p:spPr bwMode="auto">
          <a:xfrm>
            <a:off x="4211960" y="4811284"/>
            <a:ext cx="1578269" cy="5400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92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with </a:t>
            </a:r>
            <a:r>
              <a:rPr lang="en-AU" dirty="0" smtClean="0"/>
              <a:t>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What’s new?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Semantic Web universality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Linked Data access mechanisms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Multi collection access – </a:t>
            </a:r>
            <a:r>
              <a:rPr lang="en-AU" dirty="0" smtClean="0"/>
              <a:t>Library e.g.</a:t>
            </a:r>
            <a:endParaRPr lang="en-AU" dirty="0"/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lvl="1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771800" y="3858516"/>
            <a:ext cx="1021365" cy="736848"/>
          </a:xfrm>
          <a:prstGeom prst="rect">
            <a:avLst/>
          </a:prstGeom>
          <a:solidFill>
            <a:srgbClr val="0069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Field Notebook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3793165" y="4553444"/>
            <a:ext cx="1149036" cy="736848"/>
          </a:xfrm>
          <a:prstGeom prst="ellipse">
            <a:avLst/>
          </a:prstGeom>
          <a:solidFill>
            <a:srgbClr val="0069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Image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Triangle 28"/>
          <p:cNvSpPr/>
          <p:nvPr/>
        </p:nvSpPr>
        <p:spPr bwMode="auto">
          <a:xfrm>
            <a:off x="2598185" y="4921868"/>
            <a:ext cx="1181727" cy="736848"/>
          </a:xfrm>
          <a:prstGeom prst="triangle">
            <a:avLst/>
          </a:prstGeom>
          <a:solidFill>
            <a:srgbClr val="0069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Sample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1" name="Curved Connector 20"/>
          <p:cNvCxnSpPr>
            <a:stCxn id="20" idx="3"/>
            <a:endCxn id="19" idx="4"/>
          </p:cNvCxnSpPr>
          <p:nvPr/>
        </p:nvCxnSpPr>
        <p:spPr bwMode="auto">
          <a:xfrm rot="5400000" flipH="1" flipV="1">
            <a:off x="3594154" y="4885187"/>
            <a:ext cx="368424" cy="1178634"/>
          </a:xfrm>
          <a:prstGeom prst="curvedConnector3">
            <a:avLst>
              <a:gd name="adj1" fmla="val -620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urved Connector 21"/>
          <p:cNvCxnSpPr>
            <a:stCxn id="18" idx="1"/>
            <a:endCxn id="20" idx="2"/>
          </p:cNvCxnSpPr>
          <p:nvPr/>
        </p:nvCxnSpPr>
        <p:spPr bwMode="auto">
          <a:xfrm rot="10800000" flipV="1">
            <a:off x="2598186" y="4226940"/>
            <a:ext cx="173615" cy="1431776"/>
          </a:xfrm>
          <a:prstGeom prst="curvedConnector4">
            <a:avLst>
              <a:gd name="adj1" fmla="val 231671"/>
              <a:gd name="adj2" fmla="val 115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19" idx="7"/>
            <a:endCxn id="18" idx="3"/>
          </p:cNvCxnSpPr>
          <p:nvPr/>
        </p:nvCxnSpPr>
        <p:spPr bwMode="auto">
          <a:xfrm rot="16200000" flipV="1">
            <a:off x="4066341" y="3953765"/>
            <a:ext cx="434413" cy="98076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ight Brace 6"/>
          <p:cNvSpPr/>
          <p:nvPr/>
        </p:nvSpPr>
        <p:spPr bwMode="auto">
          <a:xfrm>
            <a:off x="5508104" y="3789040"/>
            <a:ext cx="792088" cy="216024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2753" y="424489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These independent collections now operate as a federated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The key to good Linked Data is good data management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Libraries organise many things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58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The key to good Linked Data is good data management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Libraries organise many 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Libraries have always worked with classification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Ashurbanipal’s indexes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LoC Subject Headings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07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Who is the AGLDWG and what does it do</a:t>
            </a:r>
            <a:r>
              <a:rPr lang="en-US" dirty="0" smtClean="0"/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Internal drivers: GA’s library and multi-collection use of LD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Libraries and Semantic Web vocabs, current &amp; future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The Big Database in the Sky: the future Semantic Web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166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The key to good Linked Data is good data management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/>
              <a:t>Libraries organise many </a:t>
            </a:r>
            <a:r>
              <a:rPr lang="en-AU" dirty="0" smtClean="0"/>
              <a:t>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Libraries have always worked with classification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Ashurbanipal’s indexes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LoC Subject Headings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Libraries have always worked with interoperable collection mechanisms: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OAI-PMH, MARC etc.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0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Data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Interoperability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32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Data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Interoperability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>
                <a:solidFill>
                  <a:srgbClr val="C00000"/>
                </a:solidFill>
              </a:rPr>
              <a:t>Still required!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 bwMode="auto">
          <a:xfrm>
            <a:off x="3347864" y="1268760"/>
            <a:ext cx="1152128" cy="575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33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Data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Interoperability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78033"/>
            <a:ext cx="2520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>
                <a:solidFill>
                  <a:srgbClr val="C00000"/>
                </a:solidFill>
              </a:rPr>
              <a:t>Helped by modern vocabulary and ontology tools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 bwMode="auto">
          <a:xfrm>
            <a:off x="2627784" y="2205735"/>
            <a:ext cx="1872208" cy="626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endCxn id="5" idx="1"/>
          </p:cNvCxnSpPr>
          <p:nvPr/>
        </p:nvCxnSpPr>
        <p:spPr bwMode="auto">
          <a:xfrm flipV="1">
            <a:off x="2843808" y="2832031"/>
            <a:ext cx="1656184" cy="3809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09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Data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Interoperability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51346"/>
            <a:ext cx="5328592" cy="435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9782" y="5805264"/>
            <a:ext cx="24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RVA vocab portal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92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Data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Interoperability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0" y="1469499"/>
            <a:ext cx="5724128" cy="38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101" y="5710616"/>
            <a:ext cx="495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 particular vocab, managed by GA and others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84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Data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Interoperability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2736"/>
            <a:ext cx="4680520" cy="49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9832" y="5913547"/>
            <a:ext cx="536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Feature Types relevant to a sample – managed 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84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Data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Interoperability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746598" y="3263990"/>
            <a:ext cx="25202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 smtClean="0">
                <a:solidFill>
                  <a:srgbClr val="C00000"/>
                </a:solidFill>
              </a:rPr>
              <a:t>Helped by using “normal” Internet protocols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 bwMode="auto">
          <a:xfrm>
            <a:off x="2874390" y="3191692"/>
            <a:ext cx="1872208" cy="626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437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61774"/>
          </a:xfrm>
        </p:spPr>
        <p:txBody>
          <a:bodyPr/>
          <a:lstStyle/>
          <a:p>
            <a:pPr lvl="0"/>
            <a:r>
              <a:rPr lang="en-AU" sz="2400" dirty="0"/>
              <a:t>Libraries and Semantic Web vocabs, current &amp; future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“Linked </a:t>
            </a:r>
            <a:r>
              <a:rPr lang="en-US" dirty="0"/>
              <a:t>Data provides a publishing paradigm in which not </a:t>
            </a:r>
            <a:r>
              <a:rPr lang="en-US" dirty="0" smtClean="0"/>
              <a:t>	only </a:t>
            </a:r>
            <a:r>
              <a:rPr lang="en-US" dirty="0"/>
              <a:t>documents [web pages] but also data can be first </a:t>
            </a:r>
            <a:r>
              <a:rPr lang="en-US" dirty="0" smtClean="0"/>
              <a:t>	class </a:t>
            </a:r>
            <a:r>
              <a:rPr lang="en-US" dirty="0"/>
              <a:t>citizens of the Web</a:t>
            </a:r>
            <a:r>
              <a:rPr lang="en-US" dirty="0" smtClean="0"/>
              <a:t>”</a:t>
            </a:r>
            <a:endParaRPr lang="en-US" baseline="30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2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DOIs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DOIs point to web pages: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doi.org/10.1007/978-3-319-15994-2_9</a:t>
            </a:r>
            <a:r>
              <a:rPr lang="en-AU" sz="1800" dirty="0" smtClean="0"/>
              <a:t> </a:t>
            </a:r>
            <a:r>
              <a:rPr lang="en-AU" sz="1800" dirty="0">
                <a:sym typeface="Wingdings" panose="05000000000000000000" pitchFamily="2" charset="2"/>
              </a:rPr>
              <a:t> </a:t>
            </a:r>
            <a:r>
              <a:rPr lang="en-AU" sz="1800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AU" sz="1800" dirty="0" smtClean="0">
                <a:sym typeface="Wingdings" panose="05000000000000000000" pitchFamily="2" charset="2"/>
                <a:hlinkClick r:id="rId3"/>
              </a:rPr>
              <a:t>link.springer.com/chapter/10.1007%2F978-3-319-15994-2_9</a:t>
            </a:r>
            <a:r>
              <a:rPr lang="en-AU" sz="18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4934694" cy="410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7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What is Linked Data?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256213"/>
          </a:xfrm>
        </p:spPr>
        <p:txBody>
          <a:bodyPr/>
          <a:lstStyle/>
          <a:p>
            <a:r>
              <a:rPr lang="en-US" dirty="0"/>
              <a:t>“Linked Data provides a publishing paradigm in which not </a:t>
            </a:r>
            <a:r>
              <a:rPr lang="en-US" dirty="0" smtClean="0"/>
              <a:t>only documents </a:t>
            </a:r>
            <a:r>
              <a:rPr lang="en-US" dirty="0"/>
              <a:t>[web pages] but also data can be first class </a:t>
            </a:r>
            <a:r>
              <a:rPr lang="en-US" dirty="0" smtClean="0"/>
              <a:t>citizens of </a:t>
            </a:r>
            <a:r>
              <a:rPr lang="en-US" dirty="0"/>
              <a:t>the Web</a:t>
            </a:r>
            <a:r>
              <a:rPr lang="en-US" dirty="0" smtClean="0"/>
              <a:t>”</a:t>
            </a:r>
            <a:r>
              <a:rPr lang="en-US" baseline="30000" dirty="0" smtClean="0"/>
              <a:t>[</a:t>
            </a:r>
            <a:r>
              <a:rPr lang="en-US" baseline="30000" dirty="0"/>
              <a:t>1</a:t>
            </a:r>
            <a:r>
              <a:rPr lang="en-US" baseline="30000" dirty="0" smtClean="0"/>
              <a:t>]</a:t>
            </a:r>
            <a:br>
              <a:rPr lang="en-US" baseline="30000" dirty="0" smtClean="0"/>
            </a:br>
            <a:endParaRPr lang="en-US" baseline="30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67761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Linked Data: Evolving the Web into a Global Data </a:t>
            </a:r>
            <a:r>
              <a:rPr lang="en-US" sz="1400" dirty="0" err="1"/>
              <a:t>SpaceHeath</a:t>
            </a:r>
            <a:r>
              <a:rPr lang="en-US" sz="1400" dirty="0"/>
              <a:t>, T. &amp; </a:t>
            </a:r>
            <a:r>
              <a:rPr lang="en-US" sz="1400" dirty="0" err="1"/>
              <a:t>Bizer</a:t>
            </a:r>
            <a:r>
              <a:rPr lang="en-US" sz="1400" dirty="0"/>
              <a:t>, C., 2011. Linked Data: Evolving the Web into a Global Data </a:t>
            </a:r>
            <a:r>
              <a:rPr lang="en-US" sz="1400" dirty="0" err="1"/>
              <a:t>SpaceJ</a:t>
            </a:r>
            <a:r>
              <a:rPr lang="en-US" sz="1400" dirty="0"/>
              <a:t>. </a:t>
            </a:r>
            <a:r>
              <a:rPr lang="en-US" sz="1400" dirty="0" err="1"/>
              <a:t>Hendler</a:t>
            </a:r>
            <a:r>
              <a:rPr lang="en-US" sz="1400" dirty="0"/>
              <a:t>, ed., Morgan &amp; Claypool. Available at: </a:t>
            </a:r>
            <a:r>
              <a:rPr lang="en-US" sz="1400" dirty="0">
                <a:hlinkClick r:id="rId2"/>
              </a:rPr>
              <a:t>http://linkeddatabook.com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8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DOIs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DOIs point to web pages: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doi.org/10.1007/978-3-319-15994-2_9</a:t>
            </a:r>
            <a:r>
              <a:rPr lang="en-AU" sz="1800" dirty="0" smtClean="0"/>
              <a:t> </a:t>
            </a:r>
            <a:r>
              <a:rPr lang="en-AU" sz="1800" dirty="0">
                <a:sym typeface="Wingdings" panose="05000000000000000000" pitchFamily="2" charset="2"/>
              </a:rPr>
              <a:t> </a:t>
            </a:r>
            <a:r>
              <a:rPr lang="en-AU" sz="1800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AU" sz="1800" dirty="0" smtClean="0">
                <a:sym typeface="Wingdings" panose="05000000000000000000" pitchFamily="2" charset="2"/>
                <a:hlinkClick r:id="rId3"/>
              </a:rPr>
              <a:t>link.springer.com/chapter/10.1007%2F978-3-319-15994-2_9</a:t>
            </a:r>
            <a:r>
              <a:rPr lang="en-AU" sz="1800" dirty="0" smtClean="0">
                <a:sym typeface="Wingdings" panose="05000000000000000000" pitchFamily="2" charset="2"/>
              </a:rPr>
              <a:t> 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sz="1600" i="1" dirty="0" smtClean="0">
                <a:sym typeface="Wingdings" panose="05000000000000000000" pitchFamily="2" charset="2"/>
              </a:rPr>
              <a:t>This is the HTML version of the DOI only!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64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DOIs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DOIs point to web pages: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doi.org/10.1007/978-3-319-15994-2_9</a:t>
            </a:r>
            <a:r>
              <a:rPr lang="en-AU" sz="1800" dirty="0" smtClean="0"/>
              <a:t> </a:t>
            </a:r>
            <a:r>
              <a:rPr lang="en-AU" sz="1800" dirty="0">
                <a:sym typeface="Wingdings" panose="05000000000000000000" pitchFamily="2" charset="2"/>
              </a:rPr>
              <a:t> </a:t>
            </a:r>
            <a:r>
              <a:rPr lang="en-AU" sz="1800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AU" sz="1800" dirty="0" smtClean="0">
                <a:sym typeface="Wingdings" panose="05000000000000000000" pitchFamily="2" charset="2"/>
                <a:hlinkClick r:id="rId3"/>
              </a:rPr>
              <a:t>link.springer.com/chapter/10.1007%2F978-3-319-15994-2_9</a:t>
            </a:r>
            <a:r>
              <a:rPr lang="en-AU" sz="1800" dirty="0" smtClean="0">
                <a:sym typeface="Wingdings" panose="05000000000000000000" pitchFamily="2" charset="2"/>
              </a:rPr>
              <a:t> 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sz="1600" i="1" dirty="0" smtClean="0">
                <a:sym typeface="Wingdings" panose="05000000000000000000" pitchFamily="2" charset="2"/>
              </a:rPr>
              <a:t>This is the HTML version of the DOI only!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ym typeface="Wingdings" panose="05000000000000000000" pitchFamily="2" charset="2"/>
              </a:rPr>
              <a:t>Linked Data, </a:t>
            </a:r>
            <a:r>
              <a:rPr lang="en-AU" dirty="0">
                <a:sym typeface="Wingdings" panose="05000000000000000000" pitchFamily="2" charset="2"/>
              </a:rPr>
              <a:t>m</a:t>
            </a:r>
            <a:r>
              <a:rPr lang="en-AU" dirty="0" smtClean="0">
                <a:sym typeface="Wingdings" panose="05000000000000000000" pitchFamily="2" charset="2"/>
              </a:rPr>
              <a:t>achine readable, version: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doi.org/10.1007/978-3-319-15994-2_9</a:t>
            </a:r>
            <a:r>
              <a:rPr lang="en-AU" sz="1800" dirty="0" smtClean="0"/>
              <a:t> </a:t>
            </a:r>
            <a:r>
              <a:rPr lang="en-AU" sz="1800" dirty="0" smtClean="0">
                <a:sym typeface="Wingdings" panose="05000000000000000000" pitchFamily="2" charset="2"/>
              </a:rPr>
              <a:t></a:t>
            </a:r>
            <a:br>
              <a:rPr lang="en-AU" sz="1800" dirty="0" smtClean="0">
                <a:sym typeface="Wingdings" panose="05000000000000000000" pitchFamily="2" charset="2"/>
              </a:rPr>
            </a:br>
            <a:r>
              <a:rPr lang="en-AU" sz="1800" dirty="0" smtClean="0">
                <a:sym typeface="Wingdings" panose="05000000000000000000" pitchFamily="2" charset="2"/>
                <a:hlinkClick r:id="rId4"/>
              </a:rPr>
              <a:t>https</a:t>
            </a:r>
            <a:r>
              <a:rPr lang="en-AU" sz="1800" dirty="0">
                <a:sym typeface="Wingdings" panose="05000000000000000000" pitchFamily="2" charset="2"/>
                <a:hlinkClick r:id="rId4"/>
              </a:rPr>
              <a:t>://</a:t>
            </a:r>
            <a:r>
              <a:rPr lang="en-AU" sz="1800" dirty="0" smtClean="0">
                <a:sym typeface="Wingdings" panose="05000000000000000000" pitchFamily="2" charset="2"/>
                <a:hlinkClick r:id="rId4"/>
              </a:rPr>
              <a:t>data.crossref.org/10.1007%2F978-3-319-15994-2_9</a:t>
            </a:r>
            <a:r>
              <a:rPr lang="en-AU" sz="1800" dirty="0" smtClean="0">
                <a:sym typeface="Wingdings" panose="05000000000000000000" pitchFamily="2" charset="2"/>
              </a:rPr>
              <a:t> </a:t>
            </a:r>
            <a:endParaRPr lang="en-AU" sz="1800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64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DOIs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DOIs point to web pages: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doi.org/10.1007/978-3-319-15994-2_9</a:t>
            </a:r>
            <a:r>
              <a:rPr lang="en-AU" sz="1800" dirty="0" smtClean="0"/>
              <a:t> </a:t>
            </a:r>
            <a:r>
              <a:rPr lang="en-AU" sz="1800" dirty="0">
                <a:sym typeface="Wingdings" panose="05000000000000000000" pitchFamily="2" charset="2"/>
              </a:rPr>
              <a:t> </a:t>
            </a:r>
            <a:r>
              <a:rPr lang="en-AU" sz="1800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AU" sz="1800" dirty="0" smtClean="0">
                <a:sym typeface="Wingdings" panose="05000000000000000000" pitchFamily="2" charset="2"/>
                <a:hlinkClick r:id="rId3"/>
              </a:rPr>
              <a:t>link.springer.com/chapter/10.1007%2F978-3-319-15994-2_9</a:t>
            </a:r>
            <a:r>
              <a:rPr lang="en-AU" sz="1800" dirty="0" smtClean="0">
                <a:sym typeface="Wingdings" panose="05000000000000000000" pitchFamily="2" charset="2"/>
              </a:rPr>
              <a:t> </a:t>
            </a:r>
          </a:p>
          <a:p>
            <a:pPr marL="1238250" lvl="2" indent="-342900">
              <a:buFont typeface="Arial" panose="020B0604020202020204" pitchFamily="34" charset="0"/>
              <a:buChar char="•"/>
            </a:pPr>
            <a:r>
              <a:rPr lang="en-AU" sz="1600" i="1" dirty="0" smtClean="0">
                <a:sym typeface="Wingdings" panose="05000000000000000000" pitchFamily="2" charset="2"/>
              </a:rPr>
              <a:t>This is the HTML version of the DOI only!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ym typeface="Wingdings" panose="05000000000000000000" pitchFamily="2" charset="2"/>
              </a:rPr>
              <a:t>Linked Data, </a:t>
            </a:r>
            <a:r>
              <a:rPr lang="en-AU" dirty="0">
                <a:sym typeface="Wingdings" panose="05000000000000000000" pitchFamily="2" charset="2"/>
              </a:rPr>
              <a:t>m</a:t>
            </a:r>
            <a:r>
              <a:rPr lang="en-AU" dirty="0" smtClean="0">
                <a:sym typeface="Wingdings" panose="05000000000000000000" pitchFamily="2" charset="2"/>
              </a:rPr>
              <a:t>achine readable, version: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sz="1800" dirty="0">
                <a:hlinkClick r:id="rId2"/>
              </a:rPr>
              <a:t>http://</a:t>
            </a:r>
            <a:r>
              <a:rPr lang="en-AU" sz="1800" dirty="0" smtClean="0">
                <a:hlinkClick r:id="rId2"/>
              </a:rPr>
              <a:t>doi.org/10.1007/978-3-319-15994-2_9</a:t>
            </a:r>
            <a:r>
              <a:rPr lang="en-AU" sz="1800" dirty="0" smtClean="0"/>
              <a:t> </a:t>
            </a:r>
            <a:r>
              <a:rPr lang="en-AU" sz="1800" dirty="0" smtClean="0">
                <a:sym typeface="Wingdings" panose="05000000000000000000" pitchFamily="2" charset="2"/>
              </a:rPr>
              <a:t></a:t>
            </a:r>
            <a:br>
              <a:rPr lang="en-AU" sz="1800" dirty="0" smtClean="0">
                <a:sym typeface="Wingdings" panose="05000000000000000000" pitchFamily="2" charset="2"/>
              </a:rPr>
            </a:br>
            <a:r>
              <a:rPr lang="en-AU" sz="1800" dirty="0" smtClean="0">
                <a:sym typeface="Wingdings" panose="05000000000000000000" pitchFamily="2" charset="2"/>
                <a:hlinkClick r:id="rId4"/>
              </a:rPr>
              <a:t>https</a:t>
            </a:r>
            <a:r>
              <a:rPr lang="en-AU" sz="1800" dirty="0">
                <a:sym typeface="Wingdings" panose="05000000000000000000" pitchFamily="2" charset="2"/>
                <a:hlinkClick r:id="rId4"/>
              </a:rPr>
              <a:t>://</a:t>
            </a:r>
            <a:r>
              <a:rPr lang="en-AU" sz="1800" dirty="0" smtClean="0">
                <a:sym typeface="Wingdings" panose="05000000000000000000" pitchFamily="2" charset="2"/>
                <a:hlinkClick r:id="rId4"/>
              </a:rPr>
              <a:t>data.crossref.org/10.1007%2F978-3-319-15994-2_9</a:t>
            </a:r>
            <a:r>
              <a:rPr lang="en-AU" sz="1800" dirty="0" smtClean="0">
                <a:sym typeface="Wingdings" panose="05000000000000000000" pitchFamily="2" charset="2"/>
              </a:rPr>
              <a:t> </a:t>
            </a:r>
            <a:endParaRPr lang="en-AU" sz="1800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08720"/>
            <a:ext cx="5295900" cy="485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Big Database in the Sky: </a:t>
            </a:r>
            <a:r>
              <a:rPr lang="en-AU" sz="2000" dirty="0"/>
              <a:t>the future Semantic Web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Folded Corner 4"/>
          <p:cNvSpPr/>
          <p:nvPr/>
        </p:nvSpPr>
        <p:spPr bwMode="auto">
          <a:xfrm>
            <a:off x="467544" y="3140968"/>
            <a:ext cx="1152128" cy="1368152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Web Page</a:t>
            </a:r>
          </a:p>
        </p:txBody>
      </p:sp>
      <p:sp>
        <p:nvSpPr>
          <p:cNvPr id="6" name="Folded Corner 5"/>
          <p:cNvSpPr/>
          <p:nvPr/>
        </p:nvSpPr>
        <p:spPr bwMode="auto">
          <a:xfrm>
            <a:off x="3059832" y="4293096"/>
            <a:ext cx="1152128" cy="1368152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Web </a:t>
            </a:r>
            <a:r>
              <a:rPr lang="en-AU" dirty="0" smtClean="0"/>
              <a:t>Page</a:t>
            </a:r>
            <a:endParaRPr lang="en-AU" dirty="0"/>
          </a:p>
        </p:txBody>
      </p:sp>
      <p:cxnSp>
        <p:nvCxnSpPr>
          <p:cNvPr id="7" name="Curved Connector 6"/>
          <p:cNvCxnSpPr>
            <a:stCxn id="5" idx="3"/>
            <a:endCxn id="6" idx="1"/>
          </p:cNvCxnSpPr>
          <p:nvPr/>
        </p:nvCxnSpPr>
        <p:spPr bwMode="auto">
          <a:xfrm>
            <a:off x="1619672" y="3825044"/>
            <a:ext cx="1440160" cy="1152128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475656" y="4632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>
                <a:solidFill>
                  <a:srgbClr val="3366FF"/>
                </a:solidFill>
              </a:rPr>
              <a:t>hyperlink</a:t>
            </a:r>
            <a:endParaRPr lang="en-AU" u="sng" dirty="0">
              <a:solidFill>
                <a:srgbClr val="3366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457" y="12761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Normal web page linking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77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Big Database in the Sky: </a:t>
            </a:r>
            <a:r>
              <a:rPr lang="en-AU" sz="2000" dirty="0"/>
              <a:t>the future Semantic Web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Folded Corner 8"/>
          <p:cNvSpPr/>
          <p:nvPr/>
        </p:nvSpPr>
        <p:spPr bwMode="auto">
          <a:xfrm>
            <a:off x="467544" y="3140968"/>
            <a:ext cx="1152128" cy="1368152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Web Page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3059832" y="4293096"/>
            <a:ext cx="1152128" cy="1368152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Web </a:t>
            </a:r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Folded Corner 10"/>
          <p:cNvSpPr/>
          <p:nvPr/>
        </p:nvSpPr>
        <p:spPr bwMode="auto">
          <a:xfrm>
            <a:off x="2699792" y="2077616"/>
            <a:ext cx="1152128" cy="1368152"/>
          </a:xfrm>
          <a:prstGeom prst="foldedCorner">
            <a:avLst/>
          </a:prstGeom>
          <a:solidFill>
            <a:srgbClr val="EFFF9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Style Sheet</a:t>
            </a:r>
          </a:p>
        </p:txBody>
      </p:sp>
      <p:cxnSp>
        <p:nvCxnSpPr>
          <p:cNvPr id="12" name="Curved Connector 11"/>
          <p:cNvCxnSpPr>
            <a:stCxn id="9" idx="3"/>
            <a:endCxn id="11" idx="1"/>
          </p:cNvCxnSpPr>
          <p:nvPr/>
        </p:nvCxnSpPr>
        <p:spPr bwMode="auto">
          <a:xfrm flipV="1">
            <a:off x="1619672" y="2761692"/>
            <a:ext cx="1080120" cy="1063352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urved Connector 12"/>
          <p:cNvCxnSpPr>
            <a:stCxn id="9" idx="3"/>
            <a:endCxn id="10" idx="1"/>
          </p:cNvCxnSpPr>
          <p:nvPr/>
        </p:nvCxnSpPr>
        <p:spPr bwMode="auto">
          <a:xfrm>
            <a:off x="1619672" y="3825044"/>
            <a:ext cx="1440160" cy="1152128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475656" y="4632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>
                <a:solidFill>
                  <a:srgbClr val="3366FF"/>
                </a:solidFill>
              </a:rPr>
              <a:t>hyperlink</a:t>
            </a:r>
            <a:endParaRPr lang="en-AU" u="sng" dirty="0">
              <a:solidFill>
                <a:srgbClr val="3366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1640" y="22768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u="sng" dirty="0" smtClean="0">
                <a:solidFill>
                  <a:srgbClr val="3366FF"/>
                </a:solidFill>
              </a:rPr>
              <a:t>typed</a:t>
            </a:r>
          </a:p>
          <a:p>
            <a:pPr algn="ctr"/>
            <a:r>
              <a:rPr lang="en-AU" u="sng" dirty="0" smtClean="0">
                <a:solidFill>
                  <a:srgbClr val="3366FF"/>
                </a:solidFill>
              </a:rPr>
              <a:t>hyperlink</a:t>
            </a:r>
            <a:endParaRPr lang="en-AU" u="sng" dirty="0">
              <a:solidFill>
                <a:srgbClr val="33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457" y="12761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Normal web page linking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9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Big Database in the Sky: </a:t>
            </a:r>
            <a:r>
              <a:rPr lang="en-AU" sz="2000" dirty="0"/>
              <a:t>the future Semantic Web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29457" y="127614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Normal web page linking</a:t>
            </a:r>
            <a:endParaRPr lang="en-AU" dirty="0"/>
          </a:p>
        </p:txBody>
      </p:sp>
      <p:sp>
        <p:nvSpPr>
          <p:cNvPr id="18" name="Folded Corner 17"/>
          <p:cNvSpPr/>
          <p:nvPr/>
        </p:nvSpPr>
        <p:spPr bwMode="auto">
          <a:xfrm>
            <a:off x="467544" y="3140968"/>
            <a:ext cx="1152128" cy="1368152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Web Page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3059832" y="4293096"/>
            <a:ext cx="1152128" cy="1368152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Web </a:t>
            </a:r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20" name="Folded Corner 19"/>
          <p:cNvSpPr/>
          <p:nvPr/>
        </p:nvSpPr>
        <p:spPr bwMode="auto">
          <a:xfrm>
            <a:off x="2699792" y="2077616"/>
            <a:ext cx="1152128" cy="1368152"/>
          </a:xfrm>
          <a:prstGeom prst="foldedCorner">
            <a:avLst/>
          </a:prstGeom>
          <a:solidFill>
            <a:srgbClr val="EFFF9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Style Sheet</a:t>
            </a:r>
          </a:p>
        </p:txBody>
      </p:sp>
      <p:cxnSp>
        <p:nvCxnSpPr>
          <p:cNvPr id="21" name="Curved Connector 20"/>
          <p:cNvCxnSpPr>
            <a:stCxn id="18" idx="3"/>
            <a:endCxn id="20" idx="1"/>
          </p:cNvCxnSpPr>
          <p:nvPr/>
        </p:nvCxnSpPr>
        <p:spPr bwMode="auto">
          <a:xfrm flipV="1">
            <a:off x="1619672" y="2761692"/>
            <a:ext cx="1080120" cy="1063352"/>
          </a:xfrm>
          <a:prstGeom prst="curvedConnector3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urved Connector 21"/>
          <p:cNvCxnSpPr>
            <a:stCxn id="18" idx="3"/>
            <a:endCxn id="19" idx="1"/>
          </p:cNvCxnSpPr>
          <p:nvPr/>
        </p:nvCxnSpPr>
        <p:spPr bwMode="auto">
          <a:xfrm>
            <a:off x="1619672" y="3825044"/>
            <a:ext cx="1440160" cy="1152128"/>
          </a:xfrm>
          <a:prstGeom prst="curvedConnector3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1475656" y="4632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>
                <a:solidFill>
                  <a:srgbClr val="3366FF"/>
                </a:solidFill>
              </a:rPr>
              <a:t>hyperlink</a:t>
            </a:r>
            <a:endParaRPr lang="en-AU" u="sng" dirty="0">
              <a:solidFill>
                <a:srgbClr val="3366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22768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u="sng" dirty="0" smtClean="0">
                <a:solidFill>
                  <a:srgbClr val="3366FF"/>
                </a:solidFill>
              </a:rPr>
              <a:t>typed</a:t>
            </a:r>
          </a:p>
          <a:p>
            <a:pPr algn="ctr"/>
            <a:r>
              <a:rPr lang="en-AU" u="sng" dirty="0" smtClean="0">
                <a:solidFill>
                  <a:srgbClr val="3366FF"/>
                </a:solidFill>
              </a:rPr>
              <a:t>hyperlink</a:t>
            </a:r>
            <a:endParaRPr lang="en-AU" u="sng" dirty="0">
              <a:solidFill>
                <a:srgbClr val="3366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9329" y="1292490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Semantic Web linking</a:t>
            </a:r>
            <a:endParaRPr lang="en-AU" dirty="0"/>
          </a:p>
        </p:txBody>
      </p:sp>
      <p:sp>
        <p:nvSpPr>
          <p:cNvPr id="26" name="Oval 25"/>
          <p:cNvSpPr/>
          <p:nvPr/>
        </p:nvSpPr>
        <p:spPr bwMode="auto">
          <a:xfrm>
            <a:off x="5220072" y="3140968"/>
            <a:ext cx="1512168" cy="10107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type A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6948264" y="4293096"/>
            <a:ext cx="1152128" cy="12961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 C</a:t>
            </a:r>
          </a:p>
        </p:txBody>
      </p:sp>
      <p:sp>
        <p:nvSpPr>
          <p:cNvPr id="28" name="Isosceles Triangle 27"/>
          <p:cNvSpPr/>
          <p:nvPr/>
        </p:nvSpPr>
        <p:spPr bwMode="auto">
          <a:xfrm>
            <a:off x="7092280" y="2167988"/>
            <a:ext cx="1538116" cy="112538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</a:t>
            </a:r>
            <a:r>
              <a:rPr lang="en-AU" dirty="0" smtClean="0"/>
              <a:t>e B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Curved Connector 28"/>
          <p:cNvCxnSpPr>
            <a:stCxn id="26" idx="4"/>
            <a:endCxn id="27" idx="1"/>
          </p:cNvCxnSpPr>
          <p:nvPr/>
        </p:nvCxnSpPr>
        <p:spPr bwMode="auto">
          <a:xfrm rot="16200000" flipH="1">
            <a:off x="6067506" y="4060410"/>
            <a:ext cx="789408" cy="972108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urved Connector 29"/>
          <p:cNvCxnSpPr>
            <a:stCxn id="26" idx="0"/>
            <a:endCxn id="28" idx="1"/>
          </p:cNvCxnSpPr>
          <p:nvPr/>
        </p:nvCxnSpPr>
        <p:spPr bwMode="auto">
          <a:xfrm rot="5400000" flipH="1" flipV="1">
            <a:off x="6521337" y="2185497"/>
            <a:ext cx="410290" cy="1500653"/>
          </a:xfrm>
          <a:prstGeom prst="curved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5976155" y="207761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u="sng" dirty="0" smtClean="0">
                <a:solidFill>
                  <a:srgbClr val="3366FF"/>
                </a:solidFill>
              </a:rPr>
              <a:t>typed</a:t>
            </a:r>
          </a:p>
          <a:p>
            <a:pPr algn="ctr"/>
            <a:r>
              <a:rPr lang="en-AU" u="sng" dirty="0" smtClean="0">
                <a:solidFill>
                  <a:srgbClr val="3366FF"/>
                </a:solidFill>
              </a:rPr>
              <a:t>hyperlink</a:t>
            </a:r>
            <a:endParaRPr lang="en-AU" u="sng" dirty="0">
              <a:solidFill>
                <a:srgbClr val="3366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6782" y="45811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u="sng" dirty="0" smtClean="0">
                <a:solidFill>
                  <a:srgbClr val="3366FF"/>
                </a:solidFill>
              </a:rPr>
              <a:t>typed</a:t>
            </a:r>
          </a:p>
          <a:p>
            <a:pPr algn="ctr"/>
            <a:r>
              <a:rPr lang="en-AU" u="sng" dirty="0" smtClean="0">
                <a:solidFill>
                  <a:srgbClr val="3366FF"/>
                </a:solidFill>
              </a:rPr>
              <a:t>hyperlink</a:t>
            </a:r>
            <a:endParaRPr lang="en-AU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Big Database in the Sky: </a:t>
            </a:r>
            <a:r>
              <a:rPr lang="en-AU" sz="2000" dirty="0"/>
              <a:t>the future Semantic Web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1741458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 Relational Database</a:t>
            </a:r>
            <a:endParaRPr lang="en-AU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7403"/>
              </p:ext>
            </p:extLst>
          </p:nvPr>
        </p:nvGraphicFramePr>
        <p:xfrm>
          <a:off x="539552" y="2564904"/>
          <a:ext cx="3888432" cy="2370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1296144"/>
                <a:gridCol w="1296144"/>
              </a:tblGrid>
              <a:tr h="408045">
                <a:tc>
                  <a:txBody>
                    <a:bodyPr/>
                    <a:lstStyle/>
                    <a:p>
                      <a:r>
                        <a:rPr lang="en-AU" dirty="0" smtClean="0"/>
                        <a:t>Node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Edge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Node</a:t>
                      </a:r>
                      <a:endParaRPr lang="en-A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AU" dirty="0" smtClean="0"/>
                        <a:t>u48876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is 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GA</a:t>
                      </a:r>
                      <a:r>
                        <a:rPr lang="en-AU" baseline="0" dirty="0" smtClean="0"/>
                        <a:t> staff member</a:t>
                      </a:r>
                      <a:endParaRPr lang="en-A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AU" dirty="0" smtClean="0"/>
                        <a:t>u48876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first</a:t>
                      </a:r>
                      <a:r>
                        <a:rPr lang="en-AU" baseline="0" dirty="0" smtClean="0"/>
                        <a:t> 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“Nick”</a:t>
                      </a:r>
                      <a:endParaRPr lang="en-A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GA</a:t>
                      </a:r>
                      <a:r>
                        <a:rPr lang="en-AU" baseline="0" dirty="0" smtClean="0"/>
                        <a:t> staff member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is 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Person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57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Big Database in the Sky: </a:t>
            </a:r>
            <a:r>
              <a:rPr lang="en-AU" sz="2000" dirty="0"/>
              <a:t>the future Semantic Web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1741458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 Relational Database</a:t>
            </a:r>
            <a:endParaRPr lang="en-AU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97919"/>
              </p:ext>
            </p:extLst>
          </p:nvPr>
        </p:nvGraphicFramePr>
        <p:xfrm>
          <a:off x="539552" y="2564904"/>
          <a:ext cx="3888432" cy="23705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6144"/>
                <a:gridCol w="1296144"/>
                <a:gridCol w="1296144"/>
              </a:tblGrid>
              <a:tr h="408045">
                <a:tc>
                  <a:txBody>
                    <a:bodyPr/>
                    <a:lstStyle/>
                    <a:p>
                      <a:r>
                        <a:rPr lang="en-AU" dirty="0" smtClean="0"/>
                        <a:t>Node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Edge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Node</a:t>
                      </a:r>
                      <a:endParaRPr lang="en-A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AU" dirty="0" smtClean="0"/>
                        <a:t>u48876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is 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GA</a:t>
                      </a:r>
                      <a:r>
                        <a:rPr lang="en-AU" baseline="0" dirty="0" smtClean="0"/>
                        <a:t> staff member</a:t>
                      </a:r>
                      <a:endParaRPr lang="en-A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AU" dirty="0" smtClean="0"/>
                        <a:t>u48876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first</a:t>
                      </a:r>
                      <a:r>
                        <a:rPr lang="en-AU" baseline="0" dirty="0" smtClean="0"/>
                        <a:t> 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“Nick”</a:t>
                      </a:r>
                      <a:endParaRPr lang="en-AU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GA</a:t>
                      </a:r>
                      <a:r>
                        <a:rPr lang="en-AU" baseline="0" dirty="0" smtClean="0"/>
                        <a:t> staff member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is 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Person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96136" y="1700808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 Graph Database</a:t>
            </a:r>
            <a:endParaRPr lang="en-AU" dirty="0"/>
          </a:p>
        </p:txBody>
      </p:sp>
      <p:sp>
        <p:nvSpPr>
          <p:cNvPr id="13" name="Oval 12"/>
          <p:cNvSpPr>
            <a:spLocks/>
          </p:cNvSpPr>
          <p:nvPr/>
        </p:nvSpPr>
        <p:spPr bwMode="auto">
          <a:xfrm>
            <a:off x="5604409" y="3112623"/>
            <a:ext cx="1008112" cy="1008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u48876</a:t>
            </a:r>
          </a:p>
        </p:txBody>
      </p:sp>
      <p:sp>
        <p:nvSpPr>
          <p:cNvPr id="14" name="Oval 13"/>
          <p:cNvSpPr>
            <a:spLocks/>
          </p:cNvSpPr>
          <p:nvPr/>
        </p:nvSpPr>
        <p:spPr bwMode="auto">
          <a:xfrm>
            <a:off x="6972561" y="3784067"/>
            <a:ext cx="1008000" cy="1008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 staff</a:t>
            </a:r>
            <a:r>
              <a:rPr kumimoji="0" lang="en-AU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br>
              <a:rPr kumimoji="0" lang="en-AU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AU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member</a:t>
            </a:r>
            <a:endParaRPr kumimoji="0" lang="en-A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13" idx="6"/>
            <a:endCxn id="14" idx="1"/>
          </p:cNvCxnSpPr>
          <p:nvPr/>
        </p:nvCxnSpPr>
        <p:spPr bwMode="auto">
          <a:xfrm>
            <a:off x="6612521" y="3616623"/>
            <a:ext cx="507658" cy="3150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/>
          <p:cNvSpPr>
            <a:spLocks/>
          </p:cNvSpPr>
          <p:nvPr/>
        </p:nvSpPr>
        <p:spPr bwMode="auto">
          <a:xfrm>
            <a:off x="5699515" y="4322305"/>
            <a:ext cx="1008000" cy="1008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Person</a:t>
            </a:r>
          </a:p>
        </p:txBody>
      </p:sp>
      <p:cxnSp>
        <p:nvCxnSpPr>
          <p:cNvPr id="17" name="Straight Arrow Connector 16"/>
          <p:cNvCxnSpPr>
            <a:stCxn id="14" idx="3"/>
            <a:endCxn id="16" idx="6"/>
          </p:cNvCxnSpPr>
          <p:nvPr/>
        </p:nvCxnSpPr>
        <p:spPr bwMode="auto">
          <a:xfrm flipH="1">
            <a:off x="6707515" y="4644449"/>
            <a:ext cx="412664" cy="1818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>
            <a:spLocks/>
          </p:cNvSpPr>
          <p:nvPr/>
        </p:nvSpPr>
        <p:spPr bwMode="auto">
          <a:xfrm>
            <a:off x="6968229" y="2450853"/>
            <a:ext cx="1008000" cy="1008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“Nick”</a:t>
            </a:r>
          </a:p>
        </p:txBody>
      </p:sp>
      <p:cxnSp>
        <p:nvCxnSpPr>
          <p:cNvPr id="19" name="Straight Arrow Connector 18"/>
          <p:cNvCxnSpPr>
            <a:stCxn id="13" idx="7"/>
            <a:endCxn id="18" idx="2"/>
          </p:cNvCxnSpPr>
          <p:nvPr/>
        </p:nvCxnSpPr>
        <p:spPr bwMode="auto">
          <a:xfrm flipV="1">
            <a:off x="6464886" y="2954853"/>
            <a:ext cx="503343" cy="3053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736741" y="3479413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is a</a:t>
            </a:r>
            <a:endParaRPr lang="en-AU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889141" y="479201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is a</a:t>
            </a:r>
            <a:endParaRPr lang="en-A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7684" y="2745649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first name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9676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Big Database in the Sky: </a:t>
            </a:r>
            <a:r>
              <a:rPr lang="en-AU" sz="2000" dirty="0"/>
              <a:t>the future Semantic Web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3" name="Can 22"/>
          <p:cNvSpPr/>
          <p:nvPr/>
        </p:nvSpPr>
        <p:spPr bwMode="auto">
          <a:xfrm>
            <a:off x="1016983" y="1124744"/>
            <a:ext cx="6912768" cy="3672408"/>
          </a:xfrm>
          <a:prstGeom prst="can">
            <a:avLst>
              <a:gd name="adj" fmla="val 16534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Internet: a Virtual Graph Database</a:t>
            </a:r>
          </a:p>
        </p:txBody>
      </p:sp>
      <p:sp>
        <p:nvSpPr>
          <p:cNvPr id="24" name="Can 23"/>
          <p:cNvSpPr/>
          <p:nvPr/>
        </p:nvSpPr>
        <p:spPr bwMode="auto">
          <a:xfrm>
            <a:off x="1665055" y="2492896"/>
            <a:ext cx="1008112" cy="72008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Subgraph</a:t>
            </a:r>
          </a:p>
        </p:txBody>
      </p:sp>
      <p:sp>
        <p:nvSpPr>
          <p:cNvPr id="25" name="Can 24"/>
          <p:cNvSpPr/>
          <p:nvPr/>
        </p:nvSpPr>
        <p:spPr bwMode="auto">
          <a:xfrm>
            <a:off x="2313127" y="3645024"/>
            <a:ext cx="1008112" cy="72008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Subgraph</a:t>
            </a:r>
          </a:p>
        </p:txBody>
      </p:sp>
      <p:sp>
        <p:nvSpPr>
          <p:cNvPr id="26" name="Can 25"/>
          <p:cNvSpPr/>
          <p:nvPr/>
        </p:nvSpPr>
        <p:spPr bwMode="auto">
          <a:xfrm>
            <a:off x="3753287" y="2600908"/>
            <a:ext cx="1008112" cy="72008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Subgraph</a:t>
            </a:r>
          </a:p>
        </p:txBody>
      </p:sp>
      <p:sp>
        <p:nvSpPr>
          <p:cNvPr id="27" name="Can 26"/>
          <p:cNvSpPr/>
          <p:nvPr/>
        </p:nvSpPr>
        <p:spPr bwMode="auto">
          <a:xfrm>
            <a:off x="4473367" y="4005064"/>
            <a:ext cx="1008112" cy="72008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Subgraph</a:t>
            </a:r>
          </a:p>
        </p:txBody>
      </p:sp>
      <p:sp>
        <p:nvSpPr>
          <p:cNvPr id="28" name="Can 27"/>
          <p:cNvSpPr/>
          <p:nvPr/>
        </p:nvSpPr>
        <p:spPr bwMode="auto">
          <a:xfrm>
            <a:off x="6129551" y="2492896"/>
            <a:ext cx="1008112" cy="72008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Subgraph</a:t>
            </a:r>
          </a:p>
        </p:txBody>
      </p:sp>
      <p:cxnSp>
        <p:nvCxnSpPr>
          <p:cNvPr id="29" name="Straight Connector 28"/>
          <p:cNvCxnSpPr>
            <a:stCxn id="24" idx="4"/>
            <a:endCxn id="26" idx="2"/>
          </p:cNvCxnSpPr>
          <p:nvPr/>
        </p:nvCxnSpPr>
        <p:spPr bwMode="auto">
          <a:xfrm>
            <a:off x="2673167" y="2852936"/>
            <a:ext cx="1080120" cy="1080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24" idx="4"/>
            <a:endCxn id="27" idx="2"/>
          </p:cNvCxnSpPr>
          <p:nvPr/>
        </p:nvCxnSpPr>
        <p:spPr bwMode="auto">
          <a:xfrm>
            <a:off x="2673167" y="2852936"/>
            <a:ext cx="1800200" cy="1512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24" idx="3"/>
            <a:endCxn id="25" idx="1"/>
          </p:cNvCxnSpPr>
          <p:nvPr/>
        </p:nvCxnSpPr>
        <p:spPr bwMode="auto">
          <a:xfrm>
            <a:off x="2169111" y="3212976"/>
            <a:ext cx="648072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28" idx="3"/>
            <a:endCxn id="27" idx="4"/>
          </p:cNvCxnSpPr>
          <p:nvPr/>
        </p:nvCxnSpPr>
        <p:spPr bwMode="auto">
          <a:xfrm flipH="1">
            <a:off x="5481479" y="3212976"/>
            <a:ext cx="1152128" cy="11521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28" idx="2"/>
            <a:endCxn id="26" idx="4"/>
          </p:cNvCxnSpPr>
          <p:nvPr/>
        </p:nvCxnSpPr>
        <p:spPr bwMode="auto">
          <a:xfrm flipH="1">
            <a:off x="4761399" y="2852936"/>
            <a:ext cx="1368152" cy="1080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26" idx="3"/>
            <a:endCxn id="25" idx="4"/>
          </p:cNvCxnSpPr>
          <p:nvPr/>
        </p:nvCxnSpPr>
        <p:spPr bwMode="auto">
          <a:xfrm flipH="1">
            <a:off x="3321239" y="3320988"/>
            <a:ext cx="936104" cy="6840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26" idx="3"/>
            <a:endCxn id="27" idx="1"/>
          </p:cNvCxnSpPr>
          <p:nvPr/>
        </p:nvCxnSpPr>
        <p:spPr bwMode="auto">
          <a:xfrm>
            <a:off x="4257343" y="3320988"/>
            <a:ext cx="720080" cy="6840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28" idx="2"/>
            <a:endCxn id="25" idx="4"/>
          </p:cNvCxnSpPr>
          <p:nvPr/>
        </p:nvCxnSpPr>
        <p:spPr bwMode="auto">
          <a:xfrm flipH="1">
            <a:off x="3321239" y="2852936"/>
            <a:ext cx="2808312" cy="11521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25" idx="4"/>
            <a:endCxn id="27" idx="2"/>
          </p:cNvCxnSpPr>
          <p:nvPr/>
        </p:nvCxnSpPr>
        <p:spPr bwMode="auto">
          <a:xfrm>
            <a:off x="3321239" y="4005064"/>
            <a:ext cx="1152128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1022231" y="5075892"/>
            <a:ext cx="377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HTTP/Internet: </a:t>
            </a:r>
            <a:r>
              <a:rPr lang="en-AU" dirty="0" smtClean="0"/>
              <a:t>	the pipeline</a:t>
            </a:r>
          </a:p>
          <a:p>
            <a:r>
              <a:rPr lang="en-AU" b="1" dirty="0" smtClean="0"/>
              <a:t>URIs: 	</a:t>
            </a:r>
            <a:r>
              <a:rPr lang="en-AU" dirty="0" smtClean="0"/>
              <a:t>	the DB/item keys</a:t>
            </a:r>
          </a:p>
          <a:p>
            <a:r>
              <a:rPr lang="en-AU" b="1" dirty="0" smtClean="0"/>
              <a:t>Semantic Web: </a:t>
            </a:r>
            <a:r>
              <a:rPr lang="en-AU" dirty="0" smtClean="0"/>
              <a:t>	the data model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76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pPr lvl="0"/>
            <a:r>
              <a:rPr lang="en-AU" dirty="0"/>
              <a:t>The Big Database in the Sky: </a:t>
            </a:r>
            <a:r>
              <a:rPr lang="en-AU" sz="2000" dirty="0"/>
              <a:t>the future Semantic </a:t>
            </a:r>
            <a:r>
              <a:rPr lang="en-AU" sz="2000" dirty="0" smtClean="0"/>
              <a:t>Web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LOD Cloud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2" descr="http://lod-cloud.net/versions/2017-02-20/lod1000x88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t="1743" r="-718" b="6823"/>
          <a:stretch/>
        </p:blipFill>
        <p:spPr bwMode="auto">
          <a:xfrm>
            <a:off x="3995936" y="1366629"/>
            <a:ext cx="4945236" cy="46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844824"/>
            <a:ext cx="353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Linking </a:t>
            </a:r>
            <a:r>
              <a:rPr lang="en-US" sz="1200" dirty="0"/>
              <a:t>Open Data cloud diagram 2017, </a:t>
            </a:r>
            <a:br>
              <a:rPr lang="en-US" sz="1200" dirty="0"/>
            </a:br>
            <a:r>
              <a:rPr lang="en-US" sz="1200" dirty="0"/>
              <a:t>by </a:t>
            </a:r>
            <a:r>
              <a:rPr lang="en-US" sz="1200" dirty="0" err="1"/>
              <a:t>Andrejs</a:t>
            </a:r>
            <a:r>
              <a:rPr lang="en-US" sz="1200" dirty="0"/>
              <a:t> Abele, John P. McCrae, Paul </a:t>
            </a:r>
            <a:r>
              <a:rPr lang="en-US" sz="1200" dirty="0" err="1"/>
              <a:t>Buitelaar</a:t>
            </a:r>
            <a:r>
              <a:rPr lang="en-US" sz="1200" dirty="0"/>
              <a:t>, </a:t>
            </a:r>
          </a:p>
          <a:p>
            <a:r>
              <a:rPr lang="en-US" sz="1200" dirty="0"/>
              <a:t>Anja </a:t>
            </a:r>
            <a:r>
              <a:rPr lang="en-US" sz="1200" dirty="0" err="1"/>
              <a:t>Jentzsch</a:t>
            </a:r>
            <a:r>
              <a:rPr lang="en-US" sz="1200" dirty="0"/>
              <a:t> and Richard </a:t>
            </a:r>
            <a:r>
              <a:rPr lang="en-US" sz="1200" dirty="0" err="1"/>
              <a:t>Cyganiak</a:t>
            </a:r>
            <a:r>
              <a:rPr lang="en-US" sz="1200" dirty="0"/>
              <a:t>. </a:t>
            </a:r>
          </a:p>
          <a:p>
            <a:r>
              <a:rPr lang="en-US" sz="1200" dirty="0">
                <a:hlinkClick r:id="rId3"/>
              </a:rPr>
              <a:t>http://lod-cloud.net</a:t>
            </a:r>
            <a:r>
              <a:rPr lang="en-US" sz="1200" dirty="0"/>
              <a:t> 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 bwMode="auto">
          <a:xfrm>
            <a:off x="3862264" y="2260323"/>
            <a:ext cx="349696" cy="2325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325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What is Linked Data?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256213"/>
          </a:xfrm>
        </p:spPr>
        <p:txBody>
          <a:bodyPr/>
          <a:lstStyle/>
          <a:p>
            <a:r>
              <a:rPr lang="en-US" dirty="0"/>
              <a:t>“Linked Data provides a publishing paradigm in which not </a:t>
            </a:r>
            <a:r>
              <a:rPr lang="en-US" dirty="0" smtClean="0"/>
              <a:t>only documents </a:t>
            </a:r>
            <a:r>
              <a:rPr lang="en-US" dirty="0"/>
              <a:t>[web pages] but also data can be first class </a:t>
            </a:r>
            <a:r>
              <a:rPr lang="en-US" dirty="0" smtClean="0"/>
              <a:t>citizens of </a:t>
            </a:r>
            <a:r>
              <a:rPr lang="en-US" dirty="0"/>
              <a:t>the Web</a:t>
            </a:r>
            <a:r>
              <a:rPr lang="en-US" dirty="0" smtClean="0"/>
              <a:t>”</a:t>
            </a:r>
            <a:r>
              <a:rPr lang="en-US" baseline="30000" dirty="0" smtClean="0"/>
              <a:t>[</a:t>
            </a:r>
            <a:r>
              <a:rPr lang="en-US" baseline="30000" dirty="0"/>
              <a:t>1</a:t>
            </a:r>
            <a:r>
              <a:rPr lang="en-US" baseline="30000" dirty="0" smtClean="0"/>
              <a:t>]</a:t>
            </a:r>
            <a:br>
              <a:rPr lang="en-US" baseline="30000" dirty="0" smtClean="0"/>
            </a:br>
            <a:endParaRPr lang="en-US" baseline="30000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Semantic Web </a:t>
            </a:r>
            <a:r>
              <a:rPr lang="en-US" dirty="0"/>
              <a:t>is an extension of the Web </a:t>
            </a:r>
            <a:r>
              <a:rPr lang="en-US" dirty="0" smtClean="0"/>
              <a:t>through standards by </a:t>
            </a:r>
            <a:r>
              <a:rPr lang="en-US" dirty="0"/>
              <a:t>the World Wide Web Consortium (W3C). </a:t>
            </a:r>
            <a:r>
              <a:rPr lang="en-US" dirty="0" smtClean="0"/>
              <a:t>The standards promote </a:t>
            </a:r>
            <a:r>
              <a:rPr lang="en-US" dirty="0"/>
              <a:t>common data formats and </a:t>
            </a:r>
            <a:r>
              <a:rPr lang="en-US" dirty="0" smtClean="0"/>
              <a:t>exchange protocols</a:t>
            </a:r>
            <a:r>
              <a:rPr lang="en-US" baseline="30000" dirty="0" smtClean="0"/>
              <a:t>[2</a:t>
            </a:r>
            <a:r>
              <a:rPr lang="en-US" baseline="30000" dirty="0"/>
              <a:t>]</a:t>
            </a:r>
            <a:endParaRPr lang="en-US" baseline="300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67761"/>
            <a:ext cx="8229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[1] </a:t>
            </a:r>
            <a:r>
              <a:rPr lang="en-US" sz="1400" dirty="0"/>
              <a:t>Linked Data: Evolving the Web into a Global Data </a:t>
            </a:r>
            <a:r>
              <a:rPr lang="en-US" sz="1400" dirty="0" err="1"/>
              <a:t>SpaceHeath</a:t>
            </a:r>
            <a:r>
              <a:rPr lang="en-US" sz="1400" dirty="0"/>
              <a:t>, T. &amp; </a:t>
            </a:r>
            <a:r>
              <a:rPr lang="en-US" sz="1400" dirty="0" err="1"/>
              <a:t>Bizer</a:t>
            </a:r>
            <a:r>
              <a:rPr lang="en-US" sz="1400" dirty="0"/>
              <a:t>, C., 2011. Linked Data: Evolving the Web into a Global Data </a:t>
            </a:r>
            <a:r>
              <a:rPr lang="en-US" sz="1400" dirty="0" err="1"/>
              <a:t>SpaceJ</a:t>
            </a:r>
            <a:r>
              <a:rPr lang="en-US" sz="1400" dirty="0"/>
              <a:t>. </a:t>
            </a:r>
            <a:r>
              <a:rPr lang="en-US" sz="1400" dirty="0" err="1"/>
              <a:t>Hendler</a:t>
            </a:r>
            <a:r>
              <a:rPr lang="en-US" sz="1400" dirty="0"/>
              <a:t>, ed., Morgan &amp; Claypool. Available at: </a:t>
            </a:r>
            <a:r>
              <a:rPr lang="en-US" sz="1400" dirty="0">
                <a:hlinkClick r:id="rId2"/>
              </a:rPr>
              <a:t>http://linkeddatabook.com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aseline="30000" dirty="0"/>
              <a:t>[2] </a:t>
            </a:r>
            <a:r>
              <a:rPr lang="en-US" sz="1400" dirty="0">
                <a:hlinkClick r:id="rId3"/>
              </a:rPr>
              <a:t>https://en.wikipedia.org/wiki/Semantic_Web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865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pPr lvl="0"/>
            <a:r>
              <a:rPr lang="en-AU" dirty="0"/>
              <a:t>The Big Database in the Sky: </a:t>
            </a:r>
            <a:r>
              <a:rPr lang="en-AU" sz="2000" dirty="0"/>
              <a:t>the future Semantic </a:t>
            </a:r>
            <a:r>
              <a:rPr lang="en-AU" sz="2000" dirty="0" smtClean="0"/>
              <a:t>Web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LOD Cloud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2" descr="http://lod-cloud.net/versions/2017-02-20/lod1000x88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t="1743" r="-718" b="6823"/>
          <a:stretch/>
        </p:blipFill>
        <p:spPr bwMode="auto">
          <a:xfrm>
            <a:off x="3995936" y="1366629"/>
            <a:ext cx="4945236" cy="46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844824"/>
            <a:ext cx="353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Linking </a:t>
            </a:r>
            <a:r>
              <a:rPr lang="en-US" sz="1200" dirty="0"/>
              <a:t>Open Data cloud diagram 2017, </a:t>
            </a:r>
            <a:br>
              <a:rPr lang="en-US" sz="1200" dirty="0"/>
            </a:br>
            <a:r>
              <a:rPr lang="en-US" sz="1200" dirty="0"/>
              <a:t>by </a:t>
            </a:r>
            <a:r>
              <a:rPr lang="en-US" sz="1200" dirty="0" err="1"/>
              <a:t>Andrejs</a:t>
            </a:r>
            <a:r>
              <a:rPr lang="en-US" sz="1200" dirty="0"/>
              <a:t> Abele, John P. McCrae, Paul </a:t>
            </a:r>
            <a:r>
              <a:rPr lang="en-US" sz="1200" dirty="0" err="1"/>
              <a:t>Buitelaar</a:t>
            </a:r>
            <a:r>
              <a:rPr lang="en-US" sz="1200" dirty="0"/>
              <a:t>, </a:t>
            </a:r>
          </a:p>
          <a:p>
            <a:r>
              <a:rPr lang="en-US" sz="1200" dirty="0"/>
              <a:t>Anja </a:t>
            </a:r>
            <a:r>
              <a:rPr lang="en-US" sz="1200" dirty="0" err="1"/>
              <a:t>Jentzsch</a:t>
            </a:r>
            <a:r>
              <a:rPr lang="en-US" sz="1200" dirty="0"/>
              <a:t> and Richard </a:t>
            </a:r>
            <a:r>
              <a:rPr lang="en-US" sz="1200" dirty="0" err="1"/>
              <a:t>Cyganiak</a:t>
            </a:r>
            <a:r>
              <a:rPr lang="en-US" sz="1200" dirty="0"/>
              <a:t>. </a:t>
            </a:r>
          </a:p>
          <a:p>
            <a:r>
              <a:rPr lang="en-US" sz="1200" dirty="0">
                <a:hlinkClick r:id="rId3"/>
              </a:rPr>
              <a:t>http://lod-cloud.net</a:t>
            </a:r>
            <a:r>
              <a:rPr lang="en-US" sz="1200" dirty="0"/>
              <a:t> 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 bwMode="auto">
          <a:xfrm>
            <a:off x="3862264" y="2260323"/>
            <a:ext cx="349696" cy="2325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364950" y="4149080"/>
            <a:ext cx="339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Universal uniqueness and persistence are </a:t>
            </a:r>
            <a:r>
              <a:rPr lang="en-US" i="1" dirty="0">
                <a:solidFill>
                  <a:srgbClr val="C00000"/>
                </a:solidFill>
              </a:rPr>
              <a:t>very</a:t>
            </a:r>
            <a:r>
              <a:rPr lang="en-US" dirty="0">
                <a:solidFill>
                  <a:srgbClr val="C00000"/>
                </a:solidFill>
              </a:rPr>
              <a:t> hard</a:t>
            </a:r>
            <a:endParaRPr lang="en-A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pPr lvl="0"/>
            <a:r>
              <a:rPr lang="en-AU" dirty="0"/>
              <a:t>The Big Database in the Sky: </a:t>
            </a:r>
            <a:r>
              <a:rPr lang="en-AU" sz="2000" dirty="0"/>
              <a:t>the future Semantic </a:t>
            </a:r>
            <a:r>
              <a:rPr lang="en-AU" sz="2000" dirty="0" smtClean="0"/>
              <a:t>Web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LOD Cloud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2" descr="http://lod-cloud.net/versions/2017-02-20/lod1000x88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t="1743" r="-718" b="6823"/>
          <a:stretch/>
        </p:blipFill>
        <p:spPr bwMode="auto">
          <a:xfrm>
            <a:off x="3995936" y="1366629"/>
            <a:ext cx="4945236" cy="46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844824"/>
            <a:ext cx="353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Linking </a:t>
            </a:r>
            <a:r>
              <a:rPr lang="en-US" sz="1200" dirty="0"/>
              <a:t>Open Data cloud diagram 2017, </a:t>
            </a:r>
            <a:br>
              <a:rPr lang="en-US" sz="1200" dirty="0"/>
            </a:br>
            <a:r>
              <a:rPr lang="en-US" sz="1200" dirty="0"/>
              <a:t>by </a:t>
            </a:r>
            <a:r>
              <a:rPr lang="en-US" sz="1200" dirty="0" err="1"/>
              <a:t>Andrejs</a:t>
            </a:r>
            <a:r>
              <a:rPr lang="en-US" sz="1200" dirty="0"/>
              <a:t> Abele, John P. McCrae, Paul </a:t>
            </a:r>
            <a:r>
              <a:rPr lang="en-US" sz="1200" dirty="0" err="1"/>
              <a:t>Buitelaar</a:t>
            </a:r>
            <a:r>
              <a:rPr lang="en-US" sz="1200" dirty="0"/>
              <a:t>, </a:t>
            </a:r>
          </a:p>
          <a:p>
            <a:r>
              <a:rPr lang="en-US" sz="1200" dirty="0"/>
              <a:t>Anja </a:t>
            </a:r>
            <a:r>
              <a:rPr lang="en-US" sz="1200" dirty="0" err="1"/>
              <a:t>Jentzsch</a:t>
            </a:r>
            <a:r>
              <a:rPr lang="en-US" sz="1200" dirty="0"/>
              <a:t> and Richard </a:t>
            </a:r>
            <a:r>
              <a:rPr lang="en-US" sz="1200" dirty="0" err="1"/>
              <a:t>Cyganiak</a:t>
            </a:r>
            <a:r>
              <a:rPr lang="en-US" sz="1200" dirty="0"/>
              <a:t>. </a:t>
            </a:r>
          </a:p>
          <a:p>
            <a:r>
              <a:rPr lang="en-US" sz="1200" dirty="0">
                <a:hlinkClick r:id="rId3"/>
              </a:rPr>
              <a:t>http://lod-cloud.net</a:t>
            </a:r>
            <a:r>
              <a:rPr lang="en-US" sz="1200" dirty="0"/>
              <a:t> 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 bwMode="auto">
          <a:xfrm>
            <a:off x="3862264" y="2260323"/>
            <a:ext cx="349696" cy="2325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364950" y="4149080"/>
            <a:ext cx="339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Universal uniqueness and persistence are </a:t>
            </a:r>
            <a:r>
              <a:rPr lang="en-US" i="1" dirty="0">
                <a:solidFill>
                  <a:srgbClr val="C00000"/>
                </a:solidFill>
              </a:rPr>
              <a:t>very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hard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 smtClean="0"/>
              <a:t>Libraries know this</a:t>
            </a:r>
          </a:p>
        </p:txBody>
      </p:sp>
    </p:spTree>
    <p:extLst>
      <p:ext uri="{BB962C8B-B14F-4D97-AF65-F5344CB8AC3E}">
        <p14:creationId xmlns:p14="http://schemas.microsoft.com/office/powerpoint/2010/main" val="32434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pPr lvl="0"/>
            <a:r>
              <a:rPr lang="en-AU" dirty="0"/>
              <a:t>The Big Database in the Sky: </a:t>
            </a:r>
            <a:r>
              <a:rPr lang="en-AU" sz="2000" dirty="0"/>
              <a:t>the future Semantic </a:t>
            </a:r>
            <a:r>
              <a:rPr lang="en-AU" sz="2000" dirty="0" smtClean="0"/>
              <a:t>Web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LOD Cloud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2" descr="http://lod-cloud.net/versions/2017-02-20/lod1000x88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0" t="1743" r="-718" b="6823"/>
          <a:stretch/>
        </p:blipFill>
        <p:spPr bwMode="auto">
          <a:xfrm>
            <a:off x="3995936" y="1366629"/>
            <a:ext cx="4945236" cy="46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844824"/>
            <a:ext cx="353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Linking </a:t>
            </a:r>
            <a:r>
              <a:rPr lang="en-US" sz="1200" dirty="0"/>
              <a:t>Open Data cloud diagram 2017, </a:t>
            </a:r>
            <a:br>
              <a:rPr lang="en-US" sz="1200" dirty="0"/>
            </a:br>
            <a:r>
              <a:rPr lang="en-US" sz="1200" dirty="0"/>
              <a:t>by </a:t>
            </a:r>
            <a:r>
              <a:rPr lang="en-US" sz="1200" dirty="0" err="1"/>
              <a:t>Andrejs</a:t>
            </a:r>
            <a:r>
              <a:rPr lang="en-US" sz="1200" dirty="0"/>
              <a:t> Abele, John P. McCrae, Paul </a:t>
            </a:r>
            <a:r>
              <a:rPr lang="en-US" sz="1200" dirty="0" err="1"/>
              <a:t>Buitelaar</a:t>
            </a:r>
            <a:r>
              <a:rPr lang="en-US" sz="1200" dirty="0"/>
              <a:t>, </a:t>
            </a:r>
          </a:p>
          <a:p>
            <a:r>
              <a:rPr lang="en-US" sz="1200" dirty="0"/>
              <a:t>Anja </a:t>
            </a:r>
            <a:r>
              <a:rPr lang="en-US" sz="1200" dirty="0" err="1"/>
              <a:t>Jentzsch</a:t>
            </a:r>
            <a:r>
              <a:rPr lang="en-US" sz="1200" dirty="0"/>
              <a:t> and Richard </a:t>
            </a:r>
            <a:r>
              <a:rPr lang="en-US" sz="1200" dirty="0" err="1"/>
              <a:t>Cyganiak</a:t>
            </a:r>
            <a:r>
              <a:rPr lang="en-US" sz="1200" dirty="0"/>
              <a:t>. </a:t>
            </a:r>
          </a:p>
          <a:p>
            <a:r>
              <a:rPr lang="en-US" sz="1200" dirty="0">
                <a:hlinkClick r:id="rId3"/>
              </a:rPr>
              <a:t>http://lod-cloud.net</a:t>
            </a:r>
            <a:r>
              <a:rPr lang="en-US" sz="1200" dirty="0"/>
              <a:t> 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 bwMode="auto">
          <a:xfrm>
            <a:off x="3862264" y="2260323"/>
            <a:ext cx="349696" cy="2325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364950" y="4149080"/>
            <a:ext cx="3394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Universal uniqueness and persistence are </a:t>
            </a:r>
            <a:r>
              <a:rPr lang="en-US" i="1" dirty="0">
                <a:solidFill>
                  <a:srgbClr val="C00000"/>
                </a:solidFill>
              </a:rPr>
              <a:t>very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hard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 smtClean="0"/>
              <a:t>Libraries know this</a:t>
            </a:r>
          </a:p>
          <a:p>
            <a:pPr algn="ctr"/>
            <a:r>
              <a:rPr lang="en-US" i="1" dirty="0" smtClean="0"/>
              <a:t>+ talk to the AGLDWG!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2331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Big Database in the Sky: </a:t>
            </a:r>
            <a:r>
              <a:rPr lang="en-AU" sz="2000" dirty="0"/>
              <a:t>the future Semantic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Libraries role: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Keep doing your core work of </a:t>
            </a:r>
            <a:r>
              <a:rPr lang="en-AU" sz="2000" b="1" dirty="0"/>
              <a:t>Data </a:t>
            </a:r>
            <a:r>
              <a:rPr lang="en-AU" sz="2000" b="1" dirty="0" smtClean="0"/>
              <a:t>management </a:t>
            </a:r>
            <a:r>
              <a:rPr lang="en-AU" sz="2000" dirty="0" smtClean="0"/>
              <a:t>&amp; </a:t>
            </a:r>
            <a:r>
              <a:rPr lang="en-AU" sz="2000" b="1" dirty="0" smtClean="0"/>
              <a:t>Classification</a:t>
            </a: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Keep striving for more </a:t>
            </a:r>
            <a:r>
              <a:rPr lang="en-AU" b="1" dirty="0" smtClean="0"/>
              <a:t>Interoperability</a:t>
            </a:r>
            <a:endParaRPr lang="en-A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95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Big Database in the Sky: </a:t>
            </a:r>
            <a:r>
              <a:rPr lang="en-AU" sz="2000" dirty="0"/>
              <a:t>the future Semantic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Libraries role: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Keep doing your core work of </a:t>
            </a:r>
            <a:r>
              <a:rPr lang="en-AU" sz="2000" b="1" dirty="0"/>
              <a:t>Data </a:t>
            </a:r>
            <a:r>
              <a:rPr lang="en-AU" sz="2000" b="1" dirty="0" smtClean="0"/>
              <a:t>management </a:t>
            </a:r>
            <a:r>
              <a:rPr lang="en-AU" sz="2000" dirty="0" smtClean="0"/>
              <a:t>&amp; </a:t>
            </a:r>
            <a:r>
              <a:rPr lang="en-AU" sz="2000" b="1" dirty="0" smtClean="0"/>
              <a:t>Classification</a:t>
            </a: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Keep striving for more </a:t>
            </a:r>
            <a:r>
              <a:rPr lang="en-AU" b="1" dirty="0" smtClean="0"/>
              <a:t>Interoperability</a:t>
            </a:r>
            <a:endParaRPr lang="en-A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Keep working with data people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A 2-way sharing (I’ve learned a lot)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1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Big Database in the Sky: </a:t>
            </a:r>
            <a:r>
              <a:rPr lang="en-AU" sz="2000" dirty="0"/>
              <a:t>the future Semantic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Libraries role: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/>
              <a:t>Keep doing your core work of </a:t>
            </a:r>
            <a:r>
              <a:rPr lang="en-AU" sz="2000" b="1" dirty="0"/>
              <a:t>Data </a:t>
            </a:r>
            <a:r>
              <a:rPr lang="en-AU" sz="2000" b="1" dirty="0" smtClean="0"/>
              <a:t>management </a:t>
            </a:r>
            <a:r>
              <a:rPr lang="en-AU" sz="2000" dirty="0" smtClean="0"/>
              <a:t>&amp; </a:t>
            </a:r>
            <a:r>
              <a:rPr lang="en-AU" sz="2000" b="1" dirty="0" smtClean="0"/>
              <a:t>Classification</a:t>
            </a: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Keep striving for more </a:t>
            </a:r>
            <a:r>
              <a:rPr lang="en-AU" b="1" dirty="0" smtClean="0"/>
              <a:t>Interoperability</a:t>
            </a:r>
            <a:endParaRPr lang="en-A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Keep working with data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Expect finer granules… of everything 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32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Who is the AGLDWG and what does it do</a:t>
            </a:r>
            <a:r>
              <a:rPr lang="en-US" dirty="0" smtClean="0"/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Internal drivers: GA’s library and multi-collection use of LD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Libraries and Semantic Web vocabs, current &amp; future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The Big Database in the Sky: the future Semantic Web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09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Nicholas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482850"/>
            <a:ext cx="8229600" cy="1138773"/>
          </a:xfrm>
        </p:spPr>
        <p:txBody>
          <a:bodyPr/>
          <a:lstStyle/>
          <a:p>
            <a:r>
              <a:rPr lang="en-US"/>
              <a:t>Data Architect</a:t>
            </a:r>
          </a:p>
          <a:p>
            <a:r>
              <a:rPr lang="en-US"/>
              <a:t>Geoscience Australia</a:t>
            </a:r>
          </a:p>
          <a:p>
            <a:r>
              <a:rPr lang="en-US">
                <a:hlinkClick r:id="rId2"/>
              </a:rPr>
              <a:t>nicholas.car@ga.gov.au</a:t>
            </a:r>
            <a:r>
              <a:rPr lang="en-US"/>
              <a:t> </a:t>
            </a:r>
          </a:p>
        </p:txBody>
      </p:sp>
      <p:pic>
        <p:nvPicPr>
          <p:cNvPr id="4" name="Picture 2" descr="- Dilbert by Scott Ad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772768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4581128"/>
            <a:ext cx="1263487" cy="276999"/>
          </a:xfrm>
          <a:prstGeom prst="rect">
            <a:avLst/>
          </a:prstGeom>
          <a:solidFill>
            <a:srgbClr val="FFF8C2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charset="0"/>
                <a:ea typeface="Comic Sans MS" charset="0"/>
                <a:cs typeface="Comic Sans MS" charset="0"/>
              </a:rPr>
              <a:t>LINKED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2501" y="4149080"/>
            <a:ext cx="1263487" cy="276999"/>
          </a:xfrm>
          <a:prstGeom prst="rect">
            <a:avLst/>
          </a:prstGeom>
          <a:solidFill>
            <a:srgbClr val="FFF8C2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mic Sans MS" charset="0"/>
                <a:ea typeface="Comic Sans MS" charset="0"/>
                <a:cs typeface="Comic Sans MS" charset="0"/>
              </a:rPr>
              <a:t>LINKED DATA</a:t>
            </a:r>
          </a:p>
        </p:txBody>
      </p:sp>
    </p:spTree>
    <p:extLst>
      <p:ext uri="{BB962C8B-B14F-4D97-AF65-F5344CB8AC3E}">
        <p14:creationId xmlns:p14="http://schemas.microsoft.com/office/powerpoint/2010/main" val="18135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492443"/>
          </a:xfrm>
        </p:spPr>
        <p:txBody>
          <a:bodyPr/>
          <a:lstStyle/>
          <a:p>
            <a:r>
              <a:rPr lang="en-US" dirty="0"/>
              <a:t>Australian Govt. Linked Data Working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1"/>
          <a:stretch/>
        </p:blipFill>
        <p:spPr bwMode="auto">
          <a:xfrm>
            <a:off x="1115617" y="1064409"/>
            <a:ext cx="6192688" cy="513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6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Australian Govt. Linked Data Working Group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04" y="980728"/>
            <a:ext cx="5616624" cy="525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</a:t>
            </a:r>
            <a:r>
              <a:rPr lang="en-AU" smtClean="0"/>
              <a:t>with standards: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 descr="mage result for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7" y="1881613"/>
            <a:ext cx="2211884" cy="203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age result for og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60848"/>
            <a:ext cx="3467945" cy="17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</a:t>
            </a:r>
            <a:r>
              <a:rPr lang="en-AU" smtClean="0"/>
              <a:t>with standards: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 descr="mage result for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7" y="1881613"/>
            <a:ext cx="2211884" cy="203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mage result for og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060848"/>
            <a:ext cx="3467945" cy="17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mage result for w3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258" y="1881603"/>
            <a:ext cx="2976292" cy="20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72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892552"/>
          </a:xfrm>
        </p:spPr>
        <p:txBody>
          <a:bodyPr/>
          <a:lstStyle/>
          <a:p>
            <a:pPr lvl="0"/>
            <a:r>
              <a:rPr lang="en-AU" dirty="0"/>
              <a:t>Internal drivers: </a:t>
            </a:r>
            <a:r>
              <a:rPr lang="en-AU" sz="2000" dirty="0"/>
              <a:t>GA’s library and multi-collection use of LD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GA has always worked with </a:t>
            </a:r>
            <a:r>
              <a:rPr lang="en-AU" dirty="0" smtClean="0"/>
              <a:t>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/>
              <a:t>What’s new?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Semantic Web universality</a:t>
            </a:r>
          </a:p>
          <a:p>
            <a:pPr marL="790575" lvl="1" indent="-342900">
              <a:buFont typeface="Arial" panose="020B0604020202020204" pitchFamily="34" charset="0"/>
              <a:buChar char="•"/>
            </a:pPr>
            <a:r>
              <a:rPr lang="en-AU" dirty="0" smtClean="0"/>
              <a:t>Linked Data access mechanisms</a:t>
            </a:r>
          </a:p>
          <a:p>
            <a:pPr lvl="1" indent="0">
              <a:buNone/>
            </a:pP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30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 White 4x3">
  <a:themeElements>
    <a:clrScheme name="GA Conclus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Conclusion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Conclus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2" id="{8DCDABDA-E164-D441-A2BF-909DC6C6C310}" vid="{D41D273E-4699-BD44-9D0B-1F85F5963DE0}"/>
    </a:ext>
  </a:extLst>
</a:theme>
</file>

<file path=ppt/theme/theme2.xml><?xml version="1.0" encoding="utf-8"?>
<a:theme xmlns:a="http://schemas.openxmlformats.org/drawingml/2006/main" name="GA Blue Pages">
  <a:themeElements>
    <a:clrScheme name="GA Blue Pages 13">
      <a:dk1>
        <a:srgbClr val="4D4D4F"/>
      </a:dk1>
      <a:lt1>
        <a:srgbClr val="FFFFFF"/>
      </a:lt1>
      <a:dk2>
        <a:srgbClr val="267485"/>
      </a:dk2>
      <a:lt2>
        <a:srgbClr val="808080"/>
      </a:lt2>
      <a:accent1>
        <a:srgbClr val="A0D7E4"/>
      </a:accent1>
      <a:accent2>
        <a:srgbClr val="333399"/>
      </a:accent2>
      <a:accent3>
        <a:srgbClr val="FFFFFF"/>
      </a:accent3>
      <a:accent4>
        <a:srgbClr val="404042"/>
      </a:accent4>
      <a:accent5>
        <a:srgbClr val="CDE8EF"/>
      </a:accent5>
      <a:accent6>
        <a:srgbClr val="2D2D8A"/>
      </a:accent6>
      <a:hlink>
        <a:srgbClr val="0000FF"/>
      </a:hlink>
      <a:folHlink>
        <a:srgbClr val="99CC00"/>
      </a:folHlink>
    </a:clrScheme>
    <a:fontScheme name="GA Blue Pag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Blue Pag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3">
        <a:dk1>
          <a:srgbClr val="4D4D4F"/>
        </a:dk1>
        <a:lt1>
          <a:srgbClr val="FFFFFF"/>
        </a:lt1>
        <a:dk2>
          <a:srgbClr val="267485"/>
        </a:dk2>
        <a:lt2>
          <a:srgbClr val="808080"/>
        </a:lt2>
        <a:accent1>
          <a:srgbClr val="A0D7E4"/>
        </a:accent1>
        <a:accent2>
          <a:srgbClr val="333399"/>
        </a:accent2>
        <a:accent3>
          <a:srgbClr val="FFFFFF"/>
        </a:accent3>
        <a:accent4>
          <a:srgbClr val="404042"/>
        </a:accent4>
        <a:accent5>
          <a:srgbClr val="CDE8EF"/>
        </a:accent5>
        <a:accent6>
          <a:srgbClr val="2D2D8A"/>
        </a:accent6>
        <a:hlink>
          <a:srgbClr val="0000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2" id="{8DCDABDA-E164-D441-A2BF-909DC6C6C310}" vid="{B9F65B89-10B5-FF4D-9975-591CE4D060A9}"/>
    </a:ext>
  </a:extLst>
</a:theme>
</file>

<file path=ppt/theme/theme3.xml><?xml version="1.0" encoding="utf-8"?>
<a:theme xmlns:a="http://schemas.openxmlformats.org/drawingml/2006/main" name="GA Internal Title Slide">
  <a:themeElements>
    <a:clrScheme name="GA Internal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Internal Title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Internal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Internal 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Internal 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esentation2" id="{8DCDABDA-E164-D441-A2BF-909DC6C6C310}" vid="{2A43E7C1-9D04-C645-A342-F97E40CEEA06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</Template>
  <TotalTime>620</TotalTime>
  <Words>1479</Words>
  <Application>Microsoft Office PowerPoint</Application>
  <PresentationFormat>On-screen Show (4:3)</PresentationFormat>
  <Paragraphs>339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GA White 4x3</vt:lpstr>
      <vt:lpstr>GA Blue Pages</vt:lpstr>
      <vt:lpstr>GA Internal Title Slide</vt:lpstr>
      <vt:lpstr>Libraries &amp; Linked Data  From a Linked Data point of view</vt:lpstr>
      <vt:lpstr>Outline</vt:lpstr>
      <vt:lpstr>What is Linked Data?</vt:lpstr>
      <vt:lpstr>What is Linked Data?</vt:lpstr>
      <vt:lpstr>Australian Govt. Linked Data Working Group</vt:lpstr>
      <vt:lpstr>Australian Govt. Linked Data Working Group</vt:lpstr>
      <vt:lpstr>Internal drivers: GA’s library and multi-collection use of LD </vt:lpstr>
      <vt:lpstr>Internal drivers: GA’s library and multi-collection use of LD </vt:lpstr>
      <vt:lpstr>Internal drivers: GA’s library and multi-collection use of LD </vt:lpstr>
      <vt:lpstr>Internal drivers: GA’s library and multi-collection use of LD </vt:lpstr>
      <vt:lpstr>Internal drivers: GA’s library and multi-collection use of LD </vt:lpstr>
      <vt:lpstr>Internal drivers: GA’s library and multi-collection use of LD </vt:lpstr>
      <vt:lpstr>Internal drivers: GA’s library and multi-collection use of LD </vt:lpstr>
      <vt:lpstr>Internal drivers: GA’s library and multi-collection use of LD </vt:lpstr>
      <vt:lpstr>Internal drivers: GA’s library and multi-collection use of LD </vt:lpstr>
      <vt:lpstr>Internal drivers: GA’s library and multi-collection use of LD </vt:lpstr>
      <vt:lpstr>Internal drivers: GA’s library and multi-collection use of LD </vt:lpstr>
      <vt:lpstr>Libraries and Semantic Web vocabs, current &amp; future </vt:lpstr>
      <vt:lpstr>Libraries and Semantic Web vocabs, current &amp; future </vt:lpstr>
      <vt:lpstr>Libraries and Semantic Web vocabs, current &amp; future </vt:lpstr>
      <vt:lpstr>Libraries and Semantic Web vocabs, current &amp; future </vt:lpstr>
      <vt:lpstr>Libraries and Semantic Web vocabs, current &amp; future </vt:lpstr>
      <vt:lpstr>Libraries and Semantic Web vocabs, current &amp; future </vt:lpstr>
      <vt:lpstr>Libraries and Semantic Web vocabs, current &amp; future </vt:lpstr>
      <vt:lpstr>Libraries and Semantic Web vocabs, current &amp; future </vt:lpstr>
      <vt:lpstr>Libraries and Semantic Web vocabs, current &amp; future </vt:lpstr>
      <vt:lpstr>Libraries and Semantic Web vocabs, current &amp; future </vt:lpstr>
      <vt:lpstr>Libraries and Semantic Web vocabs, current &amp; future </vt:lpstr>
      <vt:lpstr>Example: DOIs</vt:lpstr>
      <vt:lpstr>Example: DOIs</vt:lpstr>
      <vt:lpstr>Example: DOIs</vt:lpstr>
      <vt:lpstr>Example: DOIs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The Big Database in the Sky: the future Semantic Web</vt:lpstr>
      <vt:lpstr>Outline</vt:lpstr>
      <vt:lpstr>Nicholas Car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Growing linked data science catalogues in partnership with corporate IT:  What to do first and how to generate function and value along the way</dc:title>
  <dc:creator>Nicholas Car</dc:creator>
  <cp:lastModifiedBy>Car Nicholas</cp:lastModifiedBy>
  <cp:revision>29</cp:revision>
  <dcterms:created xsi:type="dcterms:W3CDTF">2017-07-18T02:00:35Z</dcterms:created>
  <dcterms:modified xsi:type="dcterms:W3CDTF">2017-07-20T05:15:29Z</dcterms:modified>
</cp:coreProperties>
</file>