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6" r:id="rId3"/>
    <p:sldId id="257" r:id="rId4"/>
    <p:sldId id="278" r:id="rId5"/>
    <p:sldId id="258" r:id="rId6"/>
    <p:sldId id="287" r:id="rId7"/>
    <p:sldId id="289" r:id="rId8"/>
    <p:sldId id="288" r:id="rId9"/>
    <p:sldId id="300" r:id="rId10"/>
    <p:sldId id="290" r:id="rId11"/>
    <p:sldId id="302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275" r:id="rId2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.ca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061"/>
    <a:srgbClr val="851902"/>
    <a:srgbClr val="E4E4E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7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294" y="1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640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15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862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65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66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790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677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154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111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88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994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299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15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17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555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89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58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09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venir"/>
              <a:buNone/>
              <a:defRPr sz="40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venir"/>
              <a:buNone/>
              <a:defRPr sz="20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venir"/>
              <a:buNone/>
              <a:defRPr sz="20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inked.data.gov.au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://environment.data.gov.a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url.org/" TargetMode="External"/><Relationship Id="rId5" Type="http://schemas.openxmlformats.org/officeDocument/2006/relationships/hyperlink" Target="https://w3id.org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linked.data.gov.au/dataset/auor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linked.data.gov.au/dataset/auor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://test.linked.data.gov.au/def/au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linked.data.gov.au/dataset/auor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://test.linked.data.gov.au/def/au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linked.data.gov.au/dataset/auor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://test.linked.data.gov.au/org/" TargetMode="External"/><Relationship Id="rId4" Type="http://schemas.openxmlformats.org/officeDocument/2006/relationships/hyperlink" Target="http://test.linked.data.gov.au/def/auor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linked.data.gov.au/dataset/auor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://test.linked.data.gov.au/org/" TargetMode="External"/><Relationship Id="rId4" Type="http://schemas.openxmlformats.org/officeDocument/2006/relationships/hyperlink" Target="http://test.linked.data.gov.au/def/au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linked.data.gov.au/dataset/auorg" TargetMode="External"/><Relationship Id="rId7" Type="http://schemas.openxmlformats.org/officeDocument/2006/relationships/hyperlink" Target="http://test.linked.data.gov.au/dataset/auorg/subStructure/O-00328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est.linked.data.gov.au/org/O-000928" TargetMode="External"/><Relationship Id="rId5" Type="http://schemas.openxmlformats.org/officeDocument/2006/relationships/hyperlink" Target="http://test.linked.data.gov.au/org/" TargetMode="External"/><Relationship Id="rId4" Type="http://schemas.openxmlformats.org/officeDocument/2006/relationships/hyperlink" Target="http://test.linked.data.gov.au/def/auor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.data.gov.au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imon.cox@csiro.au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://linked.data.gov.au/" TargetMode="Externa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hyperlink" Target="https://www.pc.gov.au/inquiries/completed/data-access/report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://linked.data.gov.au/" TargetMode="Externa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hyperlink" Target="https://www.pc.gov.au/inquiries/completed/data-access/report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nafld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713067" y="3886200"/>
            <a:ext cx="771786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AU" sz="2600" b="0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Simon Cox</a:t>
            </a:r>
            <a:endParaRPr dirty="0"/>
          </a:p>
          <a:p>
            <a:pPr marL="0" marR="0" lvl="0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dirty="0"/>
              <a:t>CSIRO Research Scientist</a:t>
            </a:r>
            <a:r>
              <a:rPr lang="en-US" sz="2000" b="0" i="0" u="none" strike="noStrike" cap="none" dirty="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 &amp; Member of the </a:t>
            </a:r>
            <a:br>
              <a:rPr lang="en-US" sz="2000" b="0" i="0" u="none" strike="noStrike" cap="none" dirty="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 b="0" i="0" u="none" strike="noStrike" cap="none" dirty="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rPr>
              <a:t>Australian Government Linked Data Wrking Group</a:t>
            </a:r>
            <a:endParaRPr sz="2000" b="0" i="0" u="none" strike="noStrike" cap="none" dirty="0">
              <a:solidFill>
                <a:srgbClr val="88888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58A74-F391-414D-87D5-E11D64BE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525" y="5809532"/>
            <a:ext cx="960947" cy="9609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31B793-05A2-46E8-A722-0CA6E37776FA}"/>
              </a:ext>
            </a:extLst>
          </p:cNvPr>
          <p:cNvSpPr/>
          <p:nvPr/>
        </p:nvSpPr>
        <p:spPr>
          <a:xfrm>
            <a:off x="4677569" y="2243486"/>
            <a:ext cx="3420295" cy="717511"/>
          </a:xfrm>
          <a:prstGeom prst="rect">
            <a:avLst/>
          </a:prstGeom>
          <a:solidFill>
            <a:srgbClr val="E4E4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713067" y="26022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</a:pPr>
            <a:r>
              <a:rPr lang="en-US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Persistent URIs for the Australian Govt.</a:t>
            </a:r>
            <a:endParaRPr sz="4400" b="1" i="0" u="none" strike="noStrike" cap="none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veni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8A46D-1A7F-4A74-9477-D82C7742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27" y="109309"/>
            <a:ext cx="1553544" cy="13852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9F7A9C-B902-154E-B5BB-DADB611B1364}"/>
              </a:ext>
            </a:extLst>
          </p:cNvPr>
          <p:cNvSpPr txBox="1"/>
          <p:nvPr/>
        </p:nvSpPr>
        <p:spPr>
          <a:xfrm>
            <a:off x="6504578" y="324900"/>
            <a:ext cx="2650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5"/>
              </a:rPr>
              <a:t>https://w3id.org/</a:t>
            </a:r>
            <a:endParaRPr lang="en-US"/>
          </a:p>
          <a:p>
            <a:r>
              <a:rPr lang="en-US">
                <a:hlinkClick r:id="rId6"/>
              </a:rPr>
              <a:t>http://purl.org/</a:t>
            </a:r>
            <a:endParaRPr lang="en-US"/>
          </a:p>
          <a:p>
            <a:r>
              <a:rPr lang="en-US">
                <a:hlinkClick r:id="rId7"/>
              </a:rPr>
              <a:t>http://environment.data.gov.au/</a:t>
            </a:r>
            <a:endParaRPr lang="en-US"/>
          </a:p>
          <a:p>
            <a:r>
              <a:rPr lang="en-US">
                <a:hlinkClick r:id="rId8"/>
              </a:rPr>
              <a:t>http://linked.data.gov.au/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4E0B8-56E6-B443-90A5-6CD5D763A59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5" t="10619" r="28042" b="27134"/>
          <a:stretch/>
        </p:blipFill>
        <p:spPr>
          <a:xfrm rot="5400000">
            <a:off x="3452189" y="-456296"/>
            <a:ext cx="1605775" cy="25183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D23B6-EF0D-DB47-98D6-05A6865A46A4}"/>
              </a:ext>
            </a:extLst>
          </p:cNvPr>
          <p:cNvCxnSpPr>
            <a:stCxn id="9" idx="0"/>
            <a:endCxn id="3" idx="1"/>
          </p:cNvCxnSpPr>
          <p:nvPr/>
        </p:nvCxnSpPr>
        <p:spPr>
          <a:xfrm flipV="1">
            <a:off x="5514261" y="801954"/>
            <a:ext cx="990317" cy="934"/>
          </a:xfrm>
          <a:prstGeom prst="straightConnector1">
            <a:avLst/>
          </a:prstGeom>
          <a:ln w="38100">
            <a:solidFill>
              <a:srgbClr val="85190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244383-F21C-8E4D-B979-9C942052453D}"/>
              </a:ext>
            </a:extLst>
          </p:cNvPr>
          <p:cNvSpPr txBox="1"/>
          <p:nvPr/>
        </p:nvSpPr>
        <p:spPr>
          <a:xfrm>
            <a:off x="2728332" y="1645382"/>
            <a:ext cx="3455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Ashurbanipal’s clay tablet library (650BC) had index tablets pointing to content. Both indexes and content still exist!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EC9BD-71D4-644C-A035-3D02CCF99CE5}"/>
              </a:ext>
            </a:extLst>
          </p:cNvPr>
          <p:cNvSpPr txBox="1"/>
          <p:nvPr/>
        </p:nvSpPr>
        <p:spPr>
          <a:xfrm>
            <a:off x="6504578" y="1645382"/>
            <a:ext cx="2300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How long will I URIs last?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PID URI arrangements proposed in Feb, 2018. Currently under test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linked.data.gov.au to be used for all PIDs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subdomains used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20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20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CCE1B-9DF3-2B42-8C1C-A347E390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98" y="4868656"/>
            <a:ext cx="4594302" cy="1989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21AB-7ACD-E84D-9C61-5A35801FEB3E}"/>
              </a:ext>
            </a:extLst>
          </p:cNvPr>
          <p:cNvSpPr txBox="1"/>
          <p:nvPr/>
        </p:nvSpPr>
        <p:spPr>
          <a:xfrm>
            <a:off x="4950396" y="4540675"/>
            <a:ext cx="386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The National Archive’s AGIFT as an online vocabulary</a:t>
            </a:r>
          </a:p>
        </p:txBody>
      </p:sp>
    </p:spTree>
    <p:extLst>
      <p:ext uri="{BB962C8B-B14F-4D97-AF65-F5344CB8AC3E}">
        <p14:creationId xmlns:p14="http://schemas.microsoft.com/office/powerpoint/2010/main" val="80324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PID URI arrangements proposed in Feb, 2018. Currently under test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linked.data.gov.au to be used for all PIDs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subdomains used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20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20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CCE1B-9DF3-2B42-8C1C-A347E390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98" y="4868656"/>
            <a:ext cx="4594302" cy="1989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21AB-7ACD-E84D-9C61-5A35801FEB3E}"/>
              </a:ext>
            </a:extLst>
          </p:cNvPr>
          <p:cNvSpPr txBox="1"/>
          <p:nvPr/>
        </p:nvSpPr>
        <p:spPr>
          <a:xfrm>
            <a:off x="4950396" y="4540675"/>
            <a:ext cx="386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The National Archive’s AGIFT as an online vocabulary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59BCB-6C32-0340-BE9F-A0E6BAACD0D7}"/>
              </a:ext>
            </a:extLst>
          </p:cNvPr>
          <p:cNvSpPr txBox="1"/>
          <p:nvPr/>
        </p:nvSpPr>
        <p:spPr>
          <a:xfrm>
            <a:off x="5783765" y="2148159"/>
            <a:ext cx="320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One reason for this was the Digital Transformation Office’s preferment of single-subdomain allocation for AGLDWG management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D0F96F-CA51-A344-A16F-F44AB151DFE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70088" y="2563658"/>
            <a:ext cx="713677" cy="0"/>
          </a:xfrm>
          <a:prstGeom prst="straightConnector1">
            <a:avLst/>
          </a:prstGeom>
          <a:ln w="38100">
            <a:solidFill>
              <a:srgbClr val="85190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PID URI arrangements proposed in Feb, 2018. Currently under test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linked.data.gov.au to be used for all PIDs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subdomains used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be allocated URIs at   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…/dataset/{NAME}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Definitional resources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URIs at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…/def/{NAME}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Top-level registers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                   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…/{CLASS-NAME}/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CCE1B-9DF3-2B42-8C1C-A347E390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98" y="4868656"/>
            <a:ext cx="4594302" cy="1989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21AB-7ACD-E84D-9C61-5A35801FEB3E}"/>
              </a:ext>
            </a:extLst>
          </p:cNvPr>
          <p:cNvSpPr txBox="1"/>
          <p:nvPr/>
        </p:nvSpPr>
        <p:spPr>
          <a:xfrm>
            <a:off x="4950396" y="4540675"/>
            <a:ext cx="386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The National Archive’s AGIFT as an online vocabulary</a:t>
            </a:r>
          </a:p>
        </p:txBody>
      </p:sp>
    </p:spTree>
    <p:extLst>
      <p:ext uri="{BB962C8B-B14F-4D97-AF65-F5344CB8AC3E}">
        <p14:creationId xmlns:p14="http://schemas.microsoft.com/office/powerpoint/2010/main" val="16565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PID URI arrangements proposed in Feb, 2018. Currently under test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linked.data.gov.au to be used for all PIDs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subdomains used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be allocated URIs at   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…/dataset/{NAME}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Definitional resources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URIs at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…/def/{NAME}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Top-level registers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                   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…/{CLASS-NAME}/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Individual items either within datasets or within top-level registers: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…/dataset/{NAME}/{REGISTER}/{ITEM-ID}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…/{CLASS-NAME}/{ITEM-ID}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CCE1B-9DF3-2B42-8C1C-A347E390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98" y="4868656"/>
            <a:ext cx="4594302" cy="1989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21AB-7ACD-E84D-9C61-5A35801FEB3E}"/>
              </a:ext>
            </a:extLst>
          </p:cNvPr>
          <p:cNvSpPr txBox="1"/>
          <p:nvPr/>
        </p:nvSpPr>
        <p:spPr>
          <a:xfrm>
            <a:off x="4950396" y="4540675"/>
            <a:ext cx="386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The National Archive’s AGIFT as an online vocabulary</a:t>
            </a:r>
          </a:p>
        </p:txBody>
      </p:sp>
    </p:spTree>
    <p:extLst>
      <p:ext uri="{BB962C8B-B14F-4D97-AF65-F5344CB8AC3E}">
        <p14:creationId xmlns:p14="http://schemas.microsoft.com/office/powerpoint/2010/main" val="350257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PID URI arrangements proposed in Feb, 2018. Currently under test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linked.data.gov.au to be used for all PIDs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subdomains used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be allocated URIs at   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…/dataset/{NAME}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Definitional resources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URIs at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…/def/{NAME}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Top-level registers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                     </a:t>
            </a:r>
            <a:r>
              <a:rPr lang="en-AU" sz="16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…/{CLASS-NAME}/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Individual items either within datasets or within top-level registers: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…/dataset/{NAME}/{REGISTER}/{ITEM-ID}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…/{CLASS-NAME}/{ITEM-ID}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603C5-5663-1A4A-BB56-4A66871C8B69}"/>
              </a:ext>
            </a:extLst>
          </p:cNvPr>
          <p:cNvSpPr txBox="1"/>
          <p:nvPr/>
        </p:nvSpPr>
        <p:spPr>
          <a:xfrm>
            <a:off x="5481397" y="4638598"/>
            <a:ext cx="343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Anyone can get these by registering a dataset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BD41B-EEB2-CC43-BC9F-9E938FF7231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683512" y="4289502"/>
            <a:ext cx="797885" cy="487596"/>
          </a:xfrm>
          <a:prstGeom prst="straightConnector1">
            <a:avLst/>
          </a:prstGeom>
          <a:ln w="38100">
            <a:solidFill>
              <a:srgbClr val="85190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DFF32E-3D5D-584A-AC25-226EF73C5371}"/>
              </a:ext>
            </a:extLst>
          </p:cNvPr>
          <p:cNvSpPr txBox="1"/>
          <p:nvPr/>
        </p:nvSpPr>
        <p:spPr>
          <a:xfrm>
            <a:off x="5481397" y="5115788"/>
            <a:ext cx="343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You get these by registering things with accepted definitions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D86316-C766-D345-A26F-384A8BD4EFF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791415" y="4440156"/>
            <a:ext cx="1689982" cy="906465"/>
          </a:xfrm>
          <a:prstGeom prst="straightConnector1">
            <a:avLst/>
          </a:prstGeom>
          <a:ln w="38100">
            <a:solidFill>
              <a:srgbClr val="85190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1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dataset now in test: AU Orgs Register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http://test.linked.data.gov.au/dataset/auorg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B3241-D799-124D-ADCB-0E7B1767A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1522"/>
            <a:ext cx="9144000" cy="330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dataset now in test: AU Orgs Register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dataset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Ontology: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def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9F682-C1E3-CD46-8BAA-918E60D21C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99"/>
          <a:stretch/>
        </p:blipFill>
        <p:spPr>
          <a:xfrm>
            <a:off x="2063440" y="3336594"/>
            <a:ext cx="4099467" cy="33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dataset now in test: AU Orgs Register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dataset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Ontology: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def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9F682-C1E3-CD46-8BAA-918E60D21C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399"/>
          <a:stretch/>
        </p:blipFill>
        <p:spPr>
          <a:xfrm>
            <a:off x="2063440" y="3336594"/>
            <a:ext cx="4099467" cy="33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B0BCD6-FCDB-2B49-945D-5C068C49C7C3}"/>
              </a:ext>
            </a:extLst>
          </p:cNvPr>
          <p:cNvSpPr txBox="1"/>
          <p:nvPr/>
        </p:nvSpPr>
        <p:spPr>
          <a:xfrm>
            <a:off x="6646127" y="2479883"/>
            <a:ext cx="249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Don’t have to have an ontology per dataset, this one just does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8D16A9-C7DB-5F48-8719-CB2294E5EF3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19493" y="2710716"/>
            <a:ext cx="1226634" cy="0"/>
          </a:xfrm>
          <a:prstGeom prst="straightConnector1">
            <a:avLst/>
          </a:prstGeom>
          <a:ln w="38100">
            <a:solidFill>
              <a:srgbClr val="85190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dataset now in test: AU Orgs Register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dataset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Ontology: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def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of Organisations from AU Orgs Register: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org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/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Defined as org:Organization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Expected to share register with </a:t>
            </a:r>
            <a:b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orgs in the future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CD0B6-A14D-3A41-A416-F11DC6B20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190" y="3464028"/>
            <a:ext cx="3746810" cy="33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dataset now in test: AU Orgs Register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dataset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Ontology: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def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of Organisations from AU Orgs Register: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org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/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Defined as org:Organization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Expected to share register with </a:t>
            </a:r>
            <a:b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orgs in the future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CD0B6-A14D-3A41-A416-F11DC6B20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190" y="3464028"/>
            <a:ext cx="3746810" cy="3393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1C8344-4CF6-8547-83A7-BCF954404D9C}"/>
              </a:ext>
            </a:extLst>
          </p:cNvPr>
          <p:cNvSpPr txBox="1"/>
          <p:nvPr/>
        </p:nvSpPr>
        <p:spPr>
          <a:xfrm>
            <a:off x="1678259" y="5350680"/>
            <a:ext cx="2497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Things in the register could have any URI. The /org/ here is just for the register of things of a particular class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0DE9D-B611-6349-98D8-A55965913EEC}"/>
              </a:ext>
            </a:extLst>
          </p:cNvPr>
          <p:cNvCxnSpPr>
            <a:cxnSpLocks/>
          </p:cNvCxnSpPr>
          <p:nvPr/>
        </p:nvCxnSpPr>
        <p:spPr>
          <a:xfrm>
            <a:off x="4177991" y="5581513"/>
            <a:ext cx="1159726" cy="0"/>
          </a:xfrm>
          <a:prstGeom prst="straightConnector1">
            <a:avLst/>
          </a:prstGeom>
          <a:ln w="38100">
            <a:solidFill>
              <a:srgbClr val="85190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1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6E727AA-1E6A-E244-8247-68E26CFAC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9846" r="14902" b="33979"/>
          <a:stretch/>
        </p:blipFill>
        <p:spPr>
          <a:xfrm>
            <a:off x="2254765" y="3249816"/>
            <a:ext cx="6889235" cy="3608184"/>
          </a:xfrm>
          <a:prstGeom prst="rect">
            <a:avLst/>
          </a:prstGeom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sz="3200" i="0" u="none" strike="noStrike" cap="none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rPr>
              <a:t>Outline</a:t>
            </a:r>
            <a:endParaRPr sz="2800" i="0" u="none" strike="noStrike" cap="none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venir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199" y="1600197"/>
            <a:ext cx="6762307" cy="3354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Aust Govt Linked Data WG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 arrangements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A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arrangements</a:t>
            </a:r>
            <a:br>
              <a:rPr lang="en-AU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AU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95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dataset now in test: AU Orgs Register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dataset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Ontology: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def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/auorg</a:t>
            </a: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of Organisations from AU Orgs Register: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org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/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Items in the AU Orgs Register dataset appear in top-level and 2</a:t>
            </a:r>
            <a:r>
              <a:rPr lang="en-AU" sz="1600" baseline="300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-level registers: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org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 - org:Organisations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e.g. Australian Bureau of Statistics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6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6"/>
              </a:rPr>
              <a:t>org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6"/>
              </a:rPr>
              <a:t>/O-000928</a:t>
            </a:r>
            <a:b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dataset/auorg/subStructure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sub-units within government organisations, e.g.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7"/>
              </a:rPr>
              <a:t>http://test.linked.data.gov.au/</a:t>
            </a:r>
            <a:r>
              <a:rPr lang="en-AU" sz="1600" b="1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7"/>
              </a:rPr>
              <a:t>dataset/auorg/subStructure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7"/>
              </a:rPr>
              <a:t>/O-003289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400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1600"/>
              <a:buNone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Timeline: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 2018: Proposed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 2018: demonstrated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June 2018: New Arrangements URI Guidelines to be issued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July 2018: AGLDWG vote to proceed with New Arrangements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July 2018+: New Arrangement-style URIs allocated</a:t>
            </a:r>
          </a:p>
        </p:txBody>
      </p:sp>
    </p:spTree>
    <p:extLst>
      <p:ext uri="{BB962C8B-B14F-4D97-AF65-F5344CB8AC3E}">
        <p14:creationId xmlns:p14="http://schemas.microsoft.com/office/powerpoint/2010/main" val="169859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venir"/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Questions?</a:t>
            </a:r>
            <a:endParaRPr sz="4000" b="1" i="0" u="none" strike="noStrike" cap="none" dirty="0">
              <a:solidFill>
                <a:srgbClr val="24406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22313" y="201556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r>
              <a:rPr lang="en-US" sz="3200" b="1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Contacts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endParaRPr lang="en-US" sz="2400" b="0" i="0" strike="noStrike" cap="none" dirty="0">
              <a:solidFill>
                <a:srgbClr val="723C3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r>
              <a:rPr lang="en-US" sz="2400" b="0" i="0" strike="noStrike" cap="none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AGLDWG:  </a:t>
            </a:r>
            <a:r>
              <a:rPr lang="en-US" sz="2400" b="0" i="0" u="sng" strike="noStrike" cap="none" dirty="0">
                <a:solidFill>
                  <a:srgbClr val="723C3D"/>
                </a:solidFill>
                <a:latin typeface="Courier" pitchFamily="2" charset="0"/>
                <a:ea typeface="Calibri"/>
                <a:cs typeface="Calibri"/>
                <a:sym typeface="Calibri"/>
                <a:hlinkClick r:id="rId3"/>
              </a:rPr>
              <a:t>http://linked.data.gov.au</a:t>
            </a:r>
            <a:endParaRPr lang="en-US" sz="2400" b="0" i="0" u="sng" strike="noStrike" cap="none" dirty="0">
              <a:solidFill>
                <a:srgbClr val="723C3D"/>
              </a:solidFill>
              <a:latin typeface="Courier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Nick:           </a:t>
            </a:r>
            <a:r>
              <a:rPr lang="en-US" sz="2400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  <a:hlinkClick r:id="rId4"/>
              </a:rPr>
              <a:t>simon.cox@csiro.au</a:t>
            </a:r>
            <a:r>
              <a:rPr lang="en-US" sz="2400" dirty="0">
                <a:solidFill>
                  <a:srgbClr val="723C3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 </a:t>
            </a:r>
            <a:endParaRPr lang="en-US" sz="2400" dirty="0">
              <a:solidFill>
                <a:srgbClr val="723C3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23C3D"/>
              </a:buClr>
              <a:buSzPts val="2400"/>
              <a:buFont typeface="Arial"/>
              <a:buNone/>
            </a:pPr>
            <a:endParaRPr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4826000"/>
            <a:ext cx="9144000" cy="20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t="15086" b="16218"/>
          <a:stretch/>
        </p:blipFill>
        <p:spPr>
          <a:xfrm>
            <a:off x="1823140" y="4949261"/>
            <a:ext cx="1672064" cy="60810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sz="3200" i="0" u="none" strike="noStrike" cap="none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rPr>
              <a:t>Australian Government Linked Data WG</a:t>
            </a:r>
            <a:endParaRPr sz="2800" i="0" u="none" strike="noStrike" cap="none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venir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4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rPr>
              <a:t>Community of Commonwealth Government experts and champions, with invited non-voting participation of individuals, corporations and other entities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sz="1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600"/>
              <a:buFont typeface="Arial"/>
              <a:buNone/>
            </a:pP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Established in August 2012, with strong growth in membership since the Government released the outcomes of an inquiry on </a:t>
            </a:r>
            <a:r>
              <a:rPr lang="en-US" sz="1600" u="sng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Data Availability and Use in the Australian Government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official Government mandate or related legislation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but a community of practice that promotes and represents a series of federal Government entities who seek to implement and use Linked Data technologies for the betterment of Australian </a:t>
            </a:r>
            <a:r>
              <a:rPr lang="en-US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Government data sharing.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Several members have signed an MoU to support the use and persistence of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linked.data.gov.au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URIs.</a:t>
            </a: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61645" y="5981859"/>
            <a:ext cx="789240" cy="6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4582" y="5935479"/>
            <a:ext cx="783351" cy="7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06760" y="5958692"/>
            <a:ext cx="1370540" cy="7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9">
            <a:alphaModFix/>
          </a:blip>
          <a:srcRect t="-2" b="24277"/>
          <a:stretch/>
        </p:blipFill>
        <p:spPr>
          <a:xfrm>
            <a:off x="3218871" y="5739925"/>
            <a:ext cx="1306880" cy="109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10">
            <a:alphaModFix/>
          </a:blip>
          <a:srcRect t="9030"/>
          <a:stretch/>
        </p:blipFill>
        <p:spPr>
          <a:xfrm>
            <a:off x="7447458" y="4968044"/>
            <a:ext cx="1535781" cy="85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35560" y="4976470"/>
            <a:ext cx="1082260" cy="74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1308" y="4949251"/>
            <a:ext cx="1184753" cy="63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33085" y="6210302"/>
            <a:ext cx="1048612" cy="4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96605" y="5010950"/>
            <a:ext cx="1004411" cy="68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681636" y="5935463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ustralian Taxation Office - Organisations - data.gov.au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764239" y="4942673"/>
            <a:ext cx="1185946" cy="8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SMA Australia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774872" y="6252323"/>
            <a:ext cx="1251293" cy="40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Digital Transformation Agency logo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3075" y="5560350"/>
            <a:ext cx="2172700" cy="54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4826000"/>
            <a:ext cx="9144000" cy="20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t="15086" b="16218"/>
          <a:stretch/>
        </p:blipFill>
        <p:spPr>
          <a:xfrm>
            <a:off x="1823140" y="4949261"/>
            <a:ext cx="1672064" cy="60810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sz="3200" i="0" u="none" strike="noStrike" cap="none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rPr>
              <a:t>Australian Government Linked Data WG</a:t>
            </a:r>
            <a:endParaRPr sz="2800" i="0" u="none" strike="noStrike" cap="none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venir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4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rPr>
              <a:t>Community of Commonwealth Government experts and champions, with invited non-voting participation of individuals, corporations and other entities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sz="1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600"/>
              <a:buFont typeface="Arial"/>
              <a:buNone/>
            </a:pP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Established in August 2012, with strong growth in membership since the Government released the outcomes of an inquiry on </a:t>
            </a:r>
            <a:r>
              <a:rPr lang="en-US" sz="1600" u="sng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4"/>
              </a:rPr>
              <a:t>Data Availability and Use in the Australian Government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official Government mandate or related legislation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but a community of practice that promotes and represents a series of federal Government entities who seek to implement and use Linked Data technologies for the betterment of Australian </a:t>
            </a:r>
            <a:r>
              <a:rPr lang="en-US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Government data sharing.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Several members have signed an MoU to support the use and persistence of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5"/>
              </a:rPr>
              <a:t>linked.data.gov.au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URIs.</a:t>
            </a:r>
            <a:endParaRPr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61645" y="5981859"/>
            <a:ext cx="789240" cy="690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4582" y="5935479"/>
            <a:ext cx="783351" cy="7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06760" y="5958692"/>
            <a:ext cx="1370540" cy="7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9">
            <a:alphaModFix/>
          </a:blip>
          <a:srcRect t="-2" b="24277"/>
          <a:stretch/>
        </p:blipFill>
        <p:spPr>
          <a:xfrm>
            <a:off x="3218871" y="5739925"/>
            <a:ext cx="1306880" cy="109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10">
            <a:alphaModFix/>
          </a:blip>
          <a:srcRect t="9030"/>
          <a:stretch/>
        </p:blipFill>
        <p:spPr>
          <a:xfrm>
            <a:off x="7447458" y="4968044"/>
            <a:ext cx="1535781" cy="85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35560" y="4976470"/>
            <a:ext cx="1082260" cy="74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1308" y="4949251"/>
            <a:ext cx="1184753" cy="63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33085" y="6210302"/>
            <a:ext cx="1048612" cy="4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96605" y="5010950"/>
            <a:ext cx="1004411" cy="68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681636" y="5935463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ustralian Taxation Office - Organisations - data.gov.au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764239" y="4942673"/>
            <a:ext cx="1185946" cy="8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SMA Australia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774872" y="6252323"/>
            <a:ext cx="1251293" cy="40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Digital Transformation Agency logo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3075" y="5560350"/>
            <a:ext cx="2172700" cy="54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DEEBEC-38CE-4B8A-83E5-EC6E07EE7975}"/>
              </a:ext>
            </a:extLst>
          </p:cNvPr>
          <p:cNvSpPr/>
          <p:nvPr/>
        </p:nvSpPr>
        <p:spPr>
          <a:xfrm rot="19347713">
            <a:off x="5654882" y="2955860"/>
            <a:ext cx="1958655" cy="1365124"/>
          </a:xfrm>
          <a:prstGeom prst="rect">
            <a:avLst/>
          </a:prstGeom>
          <a:solidFill>
            <a:srgbClr val="E4E4E4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rgbClr val="851902"/>
                </a:solidFill>
              </a:rPr>
              <a:t>May change soon!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C41211-DFE1-47F6-B452-4E85DA489F25}"/>
              </a:ext>
            </a:extLst>
          </p:cNvPr>
          <p:cNvCxnSpPr>
            <a:cxnSpLocks/>
          </p:cNvCxnSpPr>
          <p:nvPr/>
        </p:nvCxnSpPr>
        <p:spPr>
          <a:xfrm flipH="1" flipV="1">
            <a:off x="3959818" y="3246895"/>
            <a:ext cx="1542080" cy="412333"/>
          </a:xfrm>
          <a:prstGeom prst="straightConnector1">
            <a:avLst/>
          </a:prstGeom>
          <a:ln w="762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E6184A-7A68-494C-8C7E-D92C6131785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130298" y="4235116"/>
            <a:ext cx="1727356" cy="1897912"/>
          </a:xfrm>
          <a:prstGeom prst="straightConnector1">
            <a:avLst/>
          </a:prstGeom>
          <a:ln w="762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6EBC8A-D407-4FAF-AB8D-7CDCF5B7E09A}"/>
              </a:ext>
            </a:extLst>
          </p:cNvPr>
          <p:cNvCxnSpPr>
            <a:cxnSpLocks/>
          </p:cNvCxnSpPr>
          <p:nvPr/>
        </p:nvCxnSpPr>
        <p:spPr>
          <a:xfrm flipV="1">
            <a:off x="4561645" y="3866827"/>
            <a:ext cx="1062937" cy="368289"/>
          </a:xfrm>
          <a:prstGeom prst="straightConnector1">
            <a:avLst/>
          </a:prstGeom>
          <a:ln w="762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D84C77-D484-4B19-8A90-5BA73A2FB185}"/>
              </a:ext>
            </a:extLst>
          </p:cNvPr>
          <p:cNvCxnSpPr>
            <a:cxnSpLocks/>
          </p:cNvCxnSpPr>
          <p:nvPr/>
        </p:nvCxnSpPr>
        <p:spPr>
          <a:xfrm flipV="1">
            <a:off x="2280799" y="4050971"/>
            <a:ext cx="3435560" cy="1734624"/>
          </a:xfrm>
          <a:prstGeom prst="straightConnector1">
            <a:avLst/>
          </a:prstGeom>
          <a:ln w="7620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Things the AGLDWG Does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Facilitate the Aust Govt LD community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Engage with </a:t>
            </a:r>
            <a:r>
              <a:rPr lang="en-AU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WoG</a:t>
            </a:r>
            <a:r>
              <a:rPr lang="en-A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data </a:t>
            </a:r>
            <a:r>
              <a:rPr lang="en-AU" sz="1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initatives</a:t>
            </a:r>
            <a:endParaRPr lang="en-AU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endParaRPr lang="en-AU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Manage persistent URIs for resources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provide Guidelines for their use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Starting to register Linked Data resources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Ontologies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2B826-30C2-D94B-8481-388F14CD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42436">
            <a:off x="5106935" y="2853991"/>
            <a:ext cx="4319782" cy="3348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Initial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seen as essential for useful Linked Data to have persistent URIs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PID regime started in 2013 provided for URIs within 26 subdomains of data.gov.au: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Top-level AGIFT terms used to segment management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environment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maritime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infrastructure</a:t>
            </a:r>
          </a:p>
          <a:p>
            <a:pPr marL="1200150" lvl="2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C16D81-4BDF-1E4E-A23A-EE88689AA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" t="9308" r="16920" b="5470"/>
          <a:stretch/>
        </p:blipFill>
        <p:spPr>
          <a:xfrm>
            <a:off x="4661210" y="3389971"/>
            <a:ext cx="4482790" cy="3468029"/>
          </a:xfrm>
          <a:prstGeom prst="rect">
            <a:avLst/>
          </a:prstGeom>
        </p:spPr>
      </p:pic>
      <p:sp>
        <p:nvSpPr>
          <p:cNvPr id="5" name="Shape 100">
            <a:extLst>
              <a:ext uri="{FF2B5EF4-FFF2-40B4-BE49-F238E27FC236}">
                <a16:creationId xmlns:a16="http://schemas.microsoft.com/office/drawing/2014/main" id="{7A7EDCAC-33EC-9841-B02D-79A5F65E6474}"/>
              </a:ext>
            </a:extLst>
          </p:cNvPr>
          <p:cNvSpPr txBox="1">
            <a:spLocks/>
          </p:cNvSpPr>
          <p:nvPr/>
        </p:nvSpPr>
        <p:spPr>
          <a:xfrm>
            <a:off x="457200" y="3703131"/>
            <a:ext cx="4092498" cy="284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4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domain segementation vocabs considered, e.g. COFOG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Regime has run until now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non-AGIFT subdomain reference.data.gov.au added in 2015 to cater for general LD resources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Only environment.data.gov.au has been well utilised, reference a little bit</a:t>
            </a:r>
          </a:p>
        </p:txBody>
      </p:sp>
    </p:spTree>
    <p:extLst>
      <p:ext uri="{BB962C8B-B14F-4D97-AF65-F5344CB8AC3E}">
        <p14:creationId xmlns:p14="http://schemas.microsoft.com/office/powerpoint/2010/main" val="9876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Initial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232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{environment, reference,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infrastructure}.data.gov.au managed with the PID Svc tool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CSIRO-developed management UI for a proxy server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Scales to large numbers of PID mappings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 be edited without low-level server access 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Individual resources (ontology files) and whole collections of resources (APIs) have been allocated persistent URIs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Important datasets include: ACORN-SAT &amp; </a:t>
            </a:r>
            <a:b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Geofabric</a:t>
            </a:r>
          </a:p>
        </p:txBody>
      </p:sp>
      <p:sp>
        <p:nvSpPr>
          <p:cNvPr id="5" name="Shape 100">
            <a:extLst>
              <a:ext uri="{FF2B5EF4-FFF2-40B4-BE49-F238E27FC236}">
                <a16:creationId xmlns:a16="http://schemas.microsoft.com/office/drawing/2014/main" id="{7A7EDCAC-33EC-9841-B02D-79A5F65E6474}"/>
              </a:ext>
            </a:extLst>
          </p:cNvPr>
          <p:cNvSpPr txBox="1">
            <a:spLocks/>
          </p:cNvSpPr>
          <p:nvPr/>
        </p:nvSpPr>
        <p:spPr>
          <a:xfrm>
            <a:off x="457200" y="4007005"/>
            <a:ext cx="4092498" cy="253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4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Important definitional resources include: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AGIFT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 Ontology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 Glossary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A2C3B-F4E4-1743-9227-7D6F7FF0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90" y="3925228"/>
            <a:ext cx="4423309" cy="2932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F2F9A-651C-2244-994F-F3DC8355592C}"/>
              </a:ext>
            </a:extLst>
          </p:cNvPr>
          <p:cNvSpPr txBox="1"/>
          <p:nvPr/>
        </p:nvSpPr>
        <p:spPr>
          <a:xfrm>
            <a:off x="4872324" y="3604169"/>
            <a:ext cx="4120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The UI of the PID Svc managing environment.data.gov.au</a:t>
            </a:r>
          </a:p>
        </p:txBody>
      </p:sp>
    </p:spTree>
    <p:extLst>
      <p:ext uri="{BB962C8B-B14F-4D97-AF65-F5344CB8AC3E}">
        <p14:creationId xmlns:p14="http://schemas.microsoft.com/office/powerpoint/2010/main" val="367368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Initial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 about how to deal with non-AGIFT terms were always anticipated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2017, URIs about spatial data were requested for the Linked Data version of the Geocoded National Address File (G-NAF: 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hlinkClick r:id="rId3"/>
              </a:rPr>
              <a:t>http://gnafld.net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‘statictics’ being added to AGIFT, ‘spatial’ was requested and ultimately received</a:t>
            </a:r>
          </a:p>
        </p:txBody>
      </p:sp>
      <p:sp>
        <p:nvSpPr>
          <p:cNvPr id="5" name="Shape 100">
            <a:extLst>
              <a:ext uri="{FF2B5EF4-FFF2-40B4-BE49-F238E27FC236}">
                <a16:creationId xmlns:a16="http://schemas.microsoft.com/office/drawing/2014/main" id="{7A7EDCAC-33EC-9841-B02D-79A5F65E6474}"/>
              </a:ext>
            </a:extLst>
          </p:cNvPr>
          <p:cNvSpPr txBox="1">
            <a:spLocks/>
          </p:cNvSpPr>
          <p:nvPr/>
        </p:nvSpPr>
        <p:spPr>
          <a:xfrm>
            <a:off x="457200" y="3183444"/>
            <a:ext cx="4092498" cy="284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4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need to do things differently to AGIFT management segmentation was perceived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members of the WG felt uncomfortable with thematic classifiers in URIs, even for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CCE1B-9DF3-2B42-8C1C-A347E390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98" y="4868656"/>
            <a:ext cx="4594302" cy="1989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21AB-7ACD-E84D-9C61-5A35801FEB3E}"/>
              </a:ext>
            </a:extLst>
          </p:cNvPr>
          <p:cNvSpPr txBox="1"/>
          <p:nvPr/>
        </p:nvSpPr>
        <p:spPr>
          <a:xfrm>
            <a:off x="4950396" y="4540675"/>
            <a:ext cx="386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851902"/>
                </a:solidFill>
              </a:rPr>
              <a:t>The National Archive’s AGIFT as an online vocabulary</a:t>
            </a:r>
          </a:p>
        </p:txBody>
      </p:sp>
    </p:spTree>
    <p:extLst>
      <p:ext uri="{BB962C8B-B14F-4D97-AF65-F5344CB8AC3E}">
        <p14:creationId xmlns:p14="http://schemas.microsoft.com/office/powerpoint/2010/main" val="21063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AGLDWG PIDs – New Arrangements</a:t>
            </a:r>
            <a:endParaRPr sz="3200"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Shape 100">
            <a:extLst>
              <a:ext uri="{FF2B5EF4-FFF2-40B4-BE49-F238E27FC236}">
                <a16:creationId xmlns:a16="http://schemas.microsoft.com/office/drawing/2014/main" id="{F2D90832-9B7F-4CD3-89C2-1282480BE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197"/>
            <a:ext cx="8229600" cy="316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1600"/>
              <a:buNone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Aims of the New Arrangements:</a:t>
            </a:r>
          </a:p>
          <a:p>
            <a:pPr marL="285750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 within a new MoU arrangement across agencies to lock down a namespace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Avoid inticating classification of resources in URI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Avoid constricting top-level vocabulary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1</a:t>
            </a:r>
            <a:r>
              <a:rPr lang="en-AU" sz="1600" baseline="300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round allocation eash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Anyone can easily get a dataset or definitional PID</a:t>
            </a:r>
          </a:p>
          <a:p>
            <a:pPr marL="285750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Provide for a 2nd-round of class-based register URIs</a:t>
            </a:r>
          </a:p>
          <a:p>
            <a:pPr marL="742950" lvl="1" indent="-285750">
              <a:spcBef>
                <a:spcPts val="0"/>
              </a:spcBef>
              <a:buSzPts val="1600"/>
            </a:pPr>
            <a:r>
              <a:rPr lang="en-AU" sz="1600" dirty="0">
                <a:solidFill>
                  <a:srgbClr val="23406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Maximally re-use top-level registers for resources of the same type</a:t>
            </a:r>
          </a:p>
          <a:p>
            <a:pPr marL="742950" lvl="1" indent="-285750">
              <a:spcBef>
                <a:spcPts val="0"/>
              </a:spcBef>
              <a:buSzPts val="1600"/>
            </a:pPr>
            <a:endParaRPr lang="en-AU" sz="1600" dirty="0">
              <a:solidFill>
                <a:srgbClr val="23406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83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23C3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1626</Words>
  <Application>Microsoft Macintosh PowerPoint</Application>
  <PresentationFormat>On-screen Show (4:3)</PresentationFormat>
  <Paragraphs>234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Arial</vt:lpstr>
      <vt:lpstr>Avenir</vt:lpstr>
      <vt:lpstr>Calibri</vt:lpstr>
      <vt:lpstr>Courier</vt:lpstr>
      <vt:lpstr>Office Theme</vt:lpstr>
      <vt:lpstr>Persistent URIs for the Australian Govt.</vt:lpstr>
      <vt:lpstr>Outline</vt:lpstr>
      <vt:lpstr>Australian Government Linked Data WG</vt:lpstr>
      <vt:lpstr>Australian Government Linked Data WG</vt:lpstr>
      <vt:lpstr>Things the AGLDWG Does</vt:lpstr>
      <vt:lpstr>AGLDWG PIDs – Initial Arrangements</vt:lpstr>
      <vt:lpstr>AGLDWG PIDs – Initial Arrangements</vt:lpstr>
      <vt:lpstr>AGLDWG PIDs – Initial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AGLDWG PIDs – New Arrangements</vt:lpstr>
      <vt:lpstr>Questions?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Government Linked Data Working Group (AGLDWG)</dc:title>
  <dc:creator>Car, Nicholas (L&amp;W, Dutton Park)</dc:creator>
  <cp:lastModifiedBy>Nicholas Car</cp:lastModifiedBy>
  <cp:revision>21</cp:revision>
  <dcterms:modified xsi:type="dcterms:W3CDTF">2018-05-29T23:26:38Z</dcterms:modified>
</cp:coreProperties>
</file>