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3" r:id="rId2"/>
    <p:sldId id="298" r:id="rId3"/>
    <p:sldId id="264" r:id="rId4"/>
    <p:sldId id="314" r:id="rId5"/>
    <p:sldId id="292" r:id="rId6"/>
    <p:sldId id="299" r:id="rId7"/>
    <p:sldId id="294" r:id="rId8"/>
    <p:sldId id="296" r:id="rId9"/>
    <p:sldId id="295" r:id="rId10"/>
    <p:sldId id="315" r:id="rId11"/>
    <p:sldId id="312" r:id="rId12"/>
    <p:sldId id="291" r:id="rId13"/>
    <p:sldId id="287" r:id="rId14"/>
    <p:sldId id="288" r:id="rId15"/>
    <p:sldId id="289" r:id="rId16"/>
    <p:sldId id="300" r:id="rId17"/>
    <p:sldId id="301" r:id="rId18"/>
    <p:sldId id="302" r:id="rId19"/>
    <p:sldId id="304" r:id="rId20"/>
    <p:sldId id="303" r:id="rId21"/>
    <p:sldId id="316" r:id="rId22"/>
    <p:sldId id="317" r:id="rId23"/>
    <p:sldId id="318" r:id="rId24"/>
    <p:sldId id="313" r:id="rId25"/>
    <p:sldId id="293" r:id="rId26"/>
    <p:sldId id="305" r:id="rId27"/>
    <p:sldId id="306" r:id="rId28"/>
    <p:sldId id="307" r:id="rId29"/>
    <p:sldId id="308" r:id="rId30"/>
    <p:sldId id="310" r:id="rId31"/>
    <p:sldId id="311" r:id="rId32"/>
    <p:sldId id="272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599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51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94615" autoAdjust="0"/>
  </p:normalViewPr>
  <p:slideViewPr>
    <p:cSldViewPr showGuides="1">
      <p:cViewPr varScale="1">
        <p:scale>
          <a:sx n="148" d="100"/>
          <a:sy n="148" d="100"/>
        </p:scale>
        <p:origin x="208" y="528"/>
      </p:cViewPr>
      <p:guideLst>
        <p:guide orient="horz" pos="1620"/>
        <p:guide orient="horz" pos="5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3/10/18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3/10/18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9" y="4125239"/>
            <a:ext cx="9167813" cy="747713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165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4219469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3000" b="1">
                <a:solidFill>
                  <a:schemeClr val="accent2"/>
                </a:solidFill>
              </a:defRPr>
            </a:lvl2pPr>
            <a:lvl3pPr marL="0" indent="0">
              <a:spcBef>
                <a:spcPts val="165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7937" y="4542235"/>
            <a:ext cx="9161463" cy="601265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1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33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638"/>
              </a:spcAft>
              <a:buNone/>
              <a:defRPr sz="3300" b="1">
                <a:solidFill>
                  <a:schemeClr val="bg1"/>
                </a:solidFill>
              </a:defRPr>
            </a:lvl2pPr>
            <a:lvl3pPr marL="0" indent="0">
              <a:buNone/>
              <a:defRPr sz="165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2" y="4878249"/>
            <a:ext cx="6083845" cy="93206"/>
          </a:xfrm>
        </p:spPr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9" y="4125239"/>
            <a:ext cx="9167813" cy="747713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787774"/>
            <a:ext cx="6121438" cy="11544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225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None/>
              <a:defRPr sz="1200">
                <a:solidFill>
                  <a:schemeClr val="bg1"/>
                </a:solidFill>
              </a:defRPr>
            </a:lvl2pPr>
            <a:lvl3pPr marL="199800" indent="-199800" algn="l">
              <a:lnSpc>
                <a:spcPct val="90000"/>
              </a:lnSpc>
              <a:spcBef>
                <a:spcPts val="0"/>
              </a:spcBef>
              <a:buNone/>
              <a:tabLst>
                <a:tab pos="267300" algn="l"/>
              </a:tabLst>
              <a:defRPr sz="1200"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4219469"/>
            <a:ext cx="4752000" cy="108000"/>
          </a:xfrm>
        </p:spPr>
        <p:txBody>
          <a:bodyPr anchor="ctr">
            <a:noAutofit/>
          </a:bodyPr>
          <a:lstStyle>
            <a:lvl1pPr marL="162000" marR="0" indent="-16200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058694"/>
            <a:ext cx="8461374" cy="639365"/>
          </a:xfrm>
        </p:spPr>
        <p:txBody>
          <a:bodyPr>
            <a:noAutofit/>
          </a:bodyPr>
          <a:lstStyle>
            <a:lvl1pPr>
              <a:defRPr sz="41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9" y="4125239"/>
            <a:ext cx="9167813" cy="747713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626645"/>
            <a:ext cx="6121438" cy="231552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225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None/>
              <a:defRPr sz="1200">
                <a:solidFill>
                  <a:schemeClr val="bg1"/>
                </a:solidFill>
              </a:defRPr>
            </a:lvl2pPr>
            <a:lvl3pPr marL="199800" indent="-199800" algn="l">
              <a:lnSpc>
                <a:spcPct val="90000"/>
              </a:lnSpc>
              <a:spcBef>
                <a:spcPts val="0"/>
              </a:spcBef>
              <a:buNone/>
              <a:tabLst>
                <a:tab pos="267300" algn="l"/>
              </a:tabLst>
              <a:defRPr sz="1200"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4219469"/>
            <a:ext cx="4752000" cy="108000"/>
          </a:xfrm>
        </p:spPr>
        <p:txBody>
          <a:bodyPr anchor="ctr">
            <a:noAutofit/>
          </a:bodyPr>
          <a:lstStyle>
            <a:lvl1pPr marL="162000" marR="0" indent="-16200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267891"/>
            <a:ext cx="9195409" cy="460506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165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4219469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165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97" y="4125240"/>
            <a:ext cx="9170984" cy="101826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4219469"/>
            <a:ext cx="4752000" cy="108000"/>
          </a:xfrm>
        </p:spPr>
        <p:txBody>
          <a:bodyPr anchor="ctr">
            <a:noAutofit/>
          </a:bodyPr>
          <a:lstStyle>
            <a:lvl1pPr marL="162000" marR="0" indent="-16200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267891"/>
            <a:ext cx="9199469" cy="4875609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350"/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1350"/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1350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1350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sz="1350"/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 sz="1350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165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4219469"/>
            <a:ext cx="4752000" cy="108000"/>
          </a:xfrm>
        </p:spPr>
        <p:txBody>
          <a:bodyPr anchor="ctr">
            <a:noAutofit/>
          </a:bodyPr>
          <a:lstStyle>
            <a:lvl1pPr marL="162000" marR="0" indent="-16200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165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525" y="4538663"/>
            <a:ext cx="9169400" cy="636985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79"/>
            <a:ext cx="846137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6" y="951310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2" y="4878249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AU"/>
              <a:t>How Big Data can elevate better public service delivery  |  Nicholas Car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49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6" y="2494955"/>
            <a:ext cx="9161463" cy="6012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 sz="135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7"/>
            <a:ext cx="9142412" cy="36790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 sz="1350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2491383"/>
            <a:ext cx="9169400" cy="6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9" y="2719983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27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685800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685800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162000" algn="l" defTabSz="685800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810000" indent="-162000" algn="l" defTabSz="685800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•"/>
        <a:tabLst/>
        <a:defRPr sz="135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abs.gov.au/websitedbs/D3310114.nsf/home/Statistical+Data+Integration+-+MADI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bs.gov.au/websitedbs/D3310114.nsf/home/Statistical+Data+Integration+-+Business+Longitudinal+Analysis+Data+Environment+(BLADE)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y.gov.au/data-and-publications/national-innovation-and-science-agenda-repor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Big Data can elevate better public service delivery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LAND &amp; Water</a:t>
            </a:r>
          </a:p>
        </p:txBody>
      </p:sp>
      <p:sp>
        <p:nvSpPr>
          <p:cNvPr id="12" name="Footer Placeholder 2"/>
          <p:cNvSpPr txBox="1">
            <a:spLocks/>
          </p:cNvSpPr>
          <p:nvPr/>
        </p:nvSpPr>
        <p:spPr bwMode="auto">
          <a:xfrm>
            <a:off x="386782" y="3505081"/>
            <a:ext cx="6031706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200" b="1" dirty="0">
                <a:solidFill>
                  <a:schemeClr val="bg1"/>
                </a:solidFill>
                <a:latin typeface="Calibri" pitchFamily="34" charset="0"/>
              </a:rPr>
              <a:t>Nicholas Car </a:t>
            </a:r>
            <a:r>
              <a:rPr lang="en-AU" sz="1200" dirty="0">
                <a:solidFill>
                  <a:schemeClr val="bg1"/>
                </a:solidFill>
                <a:latin typeface="Calibri" pitchFamily="34" charset="0"/>
              </a:rPr>
              <a:t>|  Senior Experimental Scientist, CSIRO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Footer Placeholder 2"/>
          <p:cNvSpPr txBox="1">
            <a:spLocks/>
          </p:cNvSpPr>
          <p:nvPr/>
        </p:nvSpPr>
        <p:spPr bwMode="auto">
          <a:xfrm>
            <a:off x="391045" y="3767024"/>
            <a:ext cx="6031706" cy="1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200" dirty="0">
                <a:solidFill>
                  <a:schemeClr val="bg1"/>
                </a:solidFill>
                <a:latin typeface="Calibri" pitchFamily="34" charset="0"/>
              </a:rPr>
              <a:t>3 October 2018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9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CACE93-5813-DB40-932E-00F7A38A53E0}"/>
              </a:ext>
            </a:extLst>
          </p:cNvPr>
          <p:cNvSpPr/>
          <p:nvPr/>
        </p:nvSpPr>
        <p:spPr>
          <a:xfrm>
            <a:off x="1835696" y="3291830"/>
            <a:ext cx="3528392" cy="100811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No-one has all the answers!</a:t>
            </a:r>
          </a:p>
          <a:p>
            <a:endParaRPr lang="en-AU" dirty="0"/>
          </a:p>
          <a:p>
            <a:r>
              <a:rPr lang="en-AU" dirty="0"/>
              <a:t>Govt. wants to encourage the private sector </a:t>
            </a:r>
          </a:p>
          <a:p>
            <a:pPr lvl="1"/>
            <a:r>
              <a:rPr lang="en-AU" dirty="0"/>
              <a:t>Government has uses for its own data</a:t>
            </a:r>
          </a:p>
          <a:p>
            <a:pPr lvl="1"/>
            <a:r>
              <a:rPr lang="en-AU" dirty="0"/>
              <a:t>Wants to see private sector data added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4CDFEB15-74AC-2140-BA8C-765D31B9FE82}"/>
              </a:ext>
            </a:extLst>
          </p:cNvPr>
          <p:cNvSpPr/>
          <p:nvPr/>
        </p:nvSpPr>
        <p:spPr>
          <a:xfrm>
            <a:off x="2051720" y="3435846"/>
            <a:ext cx="792088" cy="792088"/>
          </a:xfrm>
          <a:prstGeom prst="can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4C67FE1-08A8-674C-B955-DB2D63E4E56D}"/>
              </a:ext>
            </a:extLst>
          </p:cNvPr>
          <p:cNvSpPr/>
          <p:nvPr/>
        </p:nvSpPr>
        <p:spPr>
          <a:xfrm>
            <a:off x="3203848" y="3435846"/>
            <a:ext cx="792088" cy="792088"/>
          </a:xfrm>
          <a:prstGeom prst="can">
            <a:avLst/>
          </a:prstGeom>
          <a:solidFill>
            <a:schemeClr val="accent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D1ECC3A-75DD-4244-80D4-84FA540334AD}"/>
              </a:ext>
            </a:extLst>
          </p:cNvPr>
          <p:cNvSpPr/>
          <p:nvPr/>
        </p:nvSpPr>
        <p:spPr>
          <a:xfrm>
            <a:off x="4355976" y="3435846"/>
            <a:ext cx="792088" cy="792088"/>
          </a:xfrm>
          <a:prstGeom prst="can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35F8D043-5C52-7442-9539-CDD1B0E50397}"/>
              </a:ext>
            </a:extLst>
          </p:cNvPr>
          <p:cNvSpPr/>
          <p:nvPr/>
        </p:nvSpPr>
        <p:spPr>
          <a:xfrm>
            <a:off x="6084168" y="3435846"/>
            <a:ext cx="792088" cy="792088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51855-8433-1F49-9C33-4271BEECAF29}"/>
              </a:ext>
            </a:extLst>
          </p:cNvPr>
          <p:cNvSpPr txBox="1"/>
          <p:nvPr/>
        </p:nvSpPr>
        <p:spPr>
          <a:xfrm>
            <a:off x="2958755" y="4242451"/>
            <a:ext cx="1282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Government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192E3-094E-624E-8F69-5BC0B641F1B3}"/>
              </a:ext>
            </a:extLst>
          </p:cNvPr>
          <p:cNvSpPr txBox="1"/>
          <p:nvPr/>
        </p:nvSpPr>
        <p:spPr>
          <a:xfrm>
            <a:off x="5845849" y="4242451"/>
            <a:ext cx="1362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Private Sector data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6144D26-9123-BD48-A812-143376D292CD}"/>
              </a:ext>
            </a:extLst>
          </p:cNvPr>
          <p:cNvCxnSpPr>
            <a:cxnSpLocks/>
            <a:stCxn id="7" idx="1"/>
            <a:endCxn id="23" idx="2"/>
          </p:cNvCxnSpPr>
          <p:nvPr/>
        </p:nvCxnSpPr>
        <p:spPr>
          <a:xfrm rot="5400000" flipH="1" flipV="1">
            <a:off x="2506573" y="2915123"/>
            <a:ext cx="461915" cy="579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B47E596-ECA6-7B48-A95C-15708A612D26}"/>
              </a:ext>
            </a:extLst>
          </p:cNvPr>
          <p:cNvCxnSpPr>
            <a:cxnSpLocks/>
            <a:stCxn id="9" idx="1"/>
            <a:endCxn id="23" idx="2"/>
          </p:cNvCxnSpPr>
          <p:nvPr/>
        </p:nvCxnSpPr>
        <p:spPr>
          <a:xfrm rot="16200000" flipV="1">
            <a:off x="3082638" y="2918591"/>
            <a:ext cx="461915" cy="5725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26B765-AF3B-2341-9045-4ACF34CFBC85}"/>
              </a:ext>
            </a:extLst>
          </p:cNvPr>
          <p:cNvSpPr txBox="1"/>
          <p:nvPr/>
        </p:nvSpPr>
        <p:spPr>
          <a:xfrm>
            <a:off x="2386384" y="2696932"/>
            <a:ext cx="128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Multi-dataset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06E898-C3EB-C149-BBDF-D967FF7B8CC3}"/>
              </a:ext>
            </a:extLst>
          </p:cNvPr>
          <p:cNvSpPr txBox="1"/>
          <p:nvPr/>
        </p:nvSpPr>
        <p:spPr>
          <a:xfrm>
            <a:off x="4928196" y="2696931"/>
            <a:ext cx="128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Multi-dataset use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609E70D-047D-1A4C-A9FE-DC3A086666BB}"/>
              </a:ext>
            </a:extLst>
          </p:cNvPr>
          <p:cNvCxnSpPr>
            <a:cxnSpLocks/>
            <a:stCxn id="11" idx="1"/>
            <a:endCxn id="28" idx="2"/>
          </p:cNvCxnSpPr>
          <p:nvPr/>
        </p:nvCxnSpPr>
        <p:spPr>
          <a:xfrm rot="16200000" flipV="1">
            <a:off x="5793703" y="2749336"/>
            <a:ext cx="461916" cy="91110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FC3CD92-A167-294C-9B43-A3ACAC0543C8}"/>
              </a:ext>
            </a:extLst>
          </p:cNvPr>
          <p:cNvCxnSpPr>
            <a:cxnSpLocks/>
            <a:stCxn id="10" idx="1"/>
            <a:endCxn id="28" idx="2"/>
          </p:cNvCxnSpPr>
          <p:nvPr/>
        </p:nvCxnSpPr>
        <p:spPr>
          <a:xfrm rot="5400000" flipH="1" flipV="1">
            <a:off x="4929606" y="2796344"/>
            <a:ext cx="461916" cy="81708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98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  <a:p>
            <a:pPr lvl="1"/>
            <a:r>
              <a:rPr lang="en-AU" dirty="0"/>
              <a:t>Big Data will evoke more collaboration between public and private sectors</a:t>
            </a:r>
          </a:p>
          <a:p>
            <a:endParaRPr lang="en-AU" dirty="0"/>
          </a:p>
          <a:p>
            <a:r>
              <a:rPr lang="en-AU" dirty="0"/>
              <a:t>Analytics for public service delivery</a:t>
            </a:r>
          </a:p>
          <a:p>
            <a:pPr lvl="1"/>
            <a:r>
              <a:rPr lang="en-AU" dirty="0"/>
              <a:t>Analytics can contribute to smarter and more efficient methods of public service delivery</a:t>
            </a:r>
          </a:p>
          <a:p>
            <a:endParaRPr lang="en-AU" dirty="0"/>
          </a:p>
          <a:p>
            <a:r>
              <a:rPr lang="en-AU" dirty="0"/>
              <a:t>Real-time data adoption</a:t>
            </a:r>
          </a:p>
          <a:p>
            <a:pPr lvl="1"/>
            <a:r>
              <a:rPr lang="en-AU" dirty="0"/>
              <a:t>The adoption of real time data can be used to monitor the public’s ecology and ecosystems better; including wants, needs, threats and opportunity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11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B2B9F-3F14-BE4C-9E49-F92A9366627D}"/>
              </a:ext>
            </a:extLst>
          </p:cNvPr>
          <p:cNvSpPr/>
          <p:nvPr/>
        </p:nvSpPr>
        <p:spPr>
          <a:xfrm>
            <a:off x="179512" y="845344"/>
            <a:ext cx="8496944" cy="8623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F4935-8273-E144-9C17-6D4FD039509B}"/>
              </a:ext>
            </a:extLst>
          </p:cNvPr>
          <p:cNvSpPr/>
          <p:nvPr/>
        </p:nvSpPr>
        <p:spPr>
          <a:xfrm>
            <a:off x="330201" y="2613147"/>
            <a:ext cx="8496944" cy="8623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2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Analytics for public service delivery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MADIP</a:t>
            </a:r>
          </a:p>
          <a:p>
            <a:r>
              <a:rPr lang="en-AU" dirty="0"/>
              <a:t>BLADE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C42A7-5898-8248-9055-9381AC2D9E25}"/>
              </a:ext>
            </a:extLst>
          </p:cNvPr>
          <p:cNvSpPr txBox="1"/>
          <p:nvPr/>
        </p:nvSpPr>
        <p:spPr>
          <a:xfrm>
            <a:off x="3113838" y="1761660"/>
            <a:ext cx="4326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Big Data projects lead by the Australian Bureau of Statistics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95DED2-4AD8-ED42-94F5-03EE4638E53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31640" y="1275606"/>
            <a:ext cx="1782198" cy="63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93EC5B38-79C2-ED4E-89CB-545821F9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7539" y="2144626"/>
            <a:ext cx="1816838" cy="16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2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Multi-Agency Data Integration Project (MADIP)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Connecting nationally important datasets </a:t>
            </a:r>
          </a:p>
          <a:p>
            <a:pPr lvl="1"/>
            <a:r>
              <a:rPr lang="en-AU" dirty="0"/>
              <a:t>To maximise public data value for policy analysis, research and statistics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13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9339F-E62E-0142-A9FE-77C060F0FB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877" y="1761660"/>
            <a:ext cx="6453336" cy="1565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FBC5EC-D0F3-7840-AA2D-720E999426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3991" y="3383818"/>
            <a:ext cx="2226912" cy="1069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A30857-5DCC-FC46-8698-9C8F833AEC4D}"/>
              </a:ext>
            </a:extLst>
          </p:cNvPr>
          <p:cNvSpPr/>
          <p:nvPr/>
        </p:nvSpPr>
        <p:spPr>
          <a:xfrm>
            <a:off x="4499877" y="3608993"/>
            <a:ext cx="288043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hlinkClick r:id="rId4"/>
              </a:rPr>
              <a:t>http://www.abs.gov.au/websitedbs/</a:t>
            </a:r>
            <a:br>
              <a:rPr lang="en-US" sz="1350" dirty="0">
                <a:hlinkClick r:id="rId4"/>
              </a:rPr>
            </a:br>
            <a:r>
              <a:rPr lang="en-US" sz="1350" dirty="0">
                <a:hlinkClick r:id="rId4"/>
              </a:rPr>
              <a:t>D3310114.nsf/home/Statistical+</a:t>
            </a:r>
            <a:br>
              <a:rPr lang="en-US" sz="1350" dirty="0">
                <a:hlinkClick r:id="rId4"/>
              </a:rPr>
            </a:br>
            <a:r>
              <a:rPr lang="en-US" sz="1350" dirty="0">
                <a:hlinkClick r:id="rId4"/>
              </a:rPr>
              <a:t>Data+Integration+-+MADIP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04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Multi-Agency Data Integration Project (MADIP)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Demonstrating feasibility of linking existing public data to develop a more comprehensive picture of Australia and its people</a:t>
            </a:r>
          </a:p>
          <a:p>
            <a:endParaRPr lang="en-AU" dirty="0"/>
          </a:p>
          <a:p>
            <a:r>
              <a:rPr lang="en-AU" dirty="0"/>
              <a:t>Approved researchers and analysts can use the integrated data to improve our governance &amp; economy</a:t>
            </a:r>
          </a:p>
          <a:p>
            <a:endParaRPr lang="en-AU" dirty="0"/>
          </a:p>
          <a:p>
            <a:r>
              <a:rPr lang="en-AU" dirty="0"/>
              <a:t>Shows agencies how existing data can be better used for insight into effectiveness of government policies, programs, and services</a:t>
            </a:r>
          </a:p>
          <a:p>
            <a:endParaRPr lang="en-AU" dirty="0"/>
          </a:p>
          <a:p>
            <a:r>
              <a:rPr lang="en-AU" dirty="0"/>
              <a:t>Now evaluating the potential of linked information for better targeting of services, such as health care and early childhood services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12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Multi-Agency Data Integration Project (MADIP)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Demonstrating feasibility of linking existing public data to develop a more comprehensive picture of Australia and its people</a:t>
            </a:r>
          </a:p>
          <a:p>
            <a:endParaRPr lang="en-AU" dirty="0"/>
          </a:p>
          <a:p>
            <a:r>
              <a:rPr lang="en-AU" dirty="0"/>
              <a:t>Approved researchers and analysts can use the integrated data to improve our governance &amp; economy</a:t>
            </a:r>
          </a:p>
          <a:p>
            <a:endParaRPr lang="en-AU" dirty="0"/>
          </a:p>
          <a:p>
            <a:r>
              <a:rPr lang="en-AU" dirty="0"/>
              <a:t>Shows agencies how existing data can be better used for insight into effectiveness of government policies, programs, and services</a:t>
            </a:r>
          </a:p>
          <a:p>
            <a:endParaRPr lang="en-AU" dirty="0"/>
          </a:p>
          <a:p>
            <a:r>
              <a:rPr lang="en-AU" dirty="0"/>
              <a:t>Now evaluating the potential of linked information for better targeting of services, such as health care and early childhood services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44B325-9450-2F46-AD58-FA79B7B521C0}"/>
              </a:ext>
            </a:extLst>
          </p:cNvPr>
          <p:cNvSpPr/>
          <p:nvPr/>
        </p:nvSpPr>
        <p:spPr>
          <a:xfrm>
            <a:off x="1997925" y="753778"/>
            <a:ext cx="459051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5A02E-3B68-D947-8F4C-484B0DECE539}"/>
              </a:ext>
            </a:extLst>
          </p:cNvPr>
          <p:cNvSpPr/>
          <p:nvPr/>
        </p:nvSpPr>
        <p:spPr>
          <a:xfrm>
            <a:off x="179512" y="845344"/>
            <a:ext cx="8496944" cy="345459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0A4CB-EE92-484B-A027-515DC0A774C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533" y="760248"/>
            <a:ext cx="4248677" cy="36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7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8FD0-D1B3-8647-994C-C75C80A2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/>
              <a:t>Business Longitudinal Analysis Data Environment (BLADE)*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DB3A-A59D-6F4F-A6CD-ACFB2201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AU" dirty="0"/>
              <a:t> statistical resource containing information on </a:t>
            </a:r>
            <a:r>
              <a:rPr lang="en-AU" dirty="0" err="1"/>
              <a:t>Aust</a:t>
            </a:r>
            <a:r>
              <a:rPr lang="en-AU" dirty="0"/>
              <a:t> businesses</a:t>
            </a:r>
          </a:p>
          <a:p>
            <a:endParaRPr lang="en-AU" dirty="0"/>
          </a:p>
          <a:p>
            <a:r>
              <a:rPr lang="en-AU" dirty="0"/>
              <a:t>Helps researchers unlock insights on business &amp; industry dynamics</a:t>
            </a:r>
          </a:p>
          <a:p>
            <a:endParaRPr lang="en-AU" dirty="0"/>
          </a:p>
          <a:p>
            <a:r>
              <a:rPr lang="en-AU" dirty="0"/>
              <a:t>Not a single dataset: it is a methodology for linking datasets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BA43-3536-B643-8926-7D6A75EC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80AD6-54E9-4E48-822E-398C72B1A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16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E1150-C0B6-4641-8D49-FC0A29CA813D}"/>
              </a:ext>
            </a:extLst>
          </p:cNvPr>
          <p:cNvSpPr/>
          <p:nvPr/>
        </p:nvSpPr>
        <p:spPr>
          <a:xfrm>
            <a:off x="1651494" y="3694729"/>
            <a:ext cx="3479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* </a:t>
            </a:r>
            <a:r>
              <a:rPr lang="en-US" sz="1200" dirty="0">
                <a:hlinkClick r:id="rId2"/>
              </a:rPr>
              <a:t>http://www.abs.gov.au/websitedbs/D3310114.nsf/</a:t>
            </a:r>
            <a:br>
              <a:rPr lang="en-US" sz="1200" dirty="0">
                <a:hlinkClick r:id="rId2"/>
              </a:rPr>
            </a:br>
            <a:r>
              <a:rPr lang="en-US" sz="1200" dirty="0">
                <a:hlinkClick r:id="rId2"/>
              </a:rPr>
              <a:t>home/Statistical+Data+Integration+-+Business+</a:t>
            </a:r>
            <a:br>
              <a:rPr lang="en-US" sz="1200" dirty="0">
                <a:hlinkClick r:id="rId2"/>
              </a:rPr>
            </a:br>
            <a:r>
              <a:rPr lang="en-US" sz="1200" dirty="0">
                <a:hlinkClick r:id="rId2"/>
              </a:rPr>
              <a:t>Longitudinal+Analysis+Data+Environment+(BLADE)</a:t>
            </a:r>
            <a:r>
              <a:rPr lang="en-US" sz="1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5F07A-1E4E-9A48-B928-2C269AD830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844" y="2571750"/>
            <a:ext cx="4175957" cy="810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7EDF0-BBC4-D144-8F2D-59931C2DD7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4928" y="2513166"/>
            <a:ext cx="2424767" cy="26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10A5-5143-EF45-A538-092141FC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4747-EA37-4B45-96EF-F82F1EAB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BLADE do?</a:t>
            </a:r>
          </a:p>
          <a:p>
            <a:pPr lvl="1"/>
            <a:r>
              <a:rPr lang="en-AU" dirty="0"/>
              <a:t>track performance of businesses in Australia from 2000–01 onwards</a:t>
            </a:r>
          </a:p>
          <a:p>
            <a:pPr lvl="1"/>
            <a:r>
              <a:rPr lang="en-AU" dirty="0"/>
              <a:t>track trends in business entry and exit rates, and survival rates over time</a:t>
            </a:r>
          </a:p>
          <a:p>
            <a:pPr lvl="1"/>
            <a:r>
              <a:rPr lang="en-AU" dirty="0"/>
              <a:t>explore business characteristics such as:</a:t>
            </a:r>
          </a:p>
          <a:p>
            <a:pPr lvl="2"/>
            <a:r>
              <a:rPr lang="en-AU" dirty="0"/>
              <a:t>export status</a:t>
            </a:r>
          </a:p>
          <a:p>
            <a:pPr lvl="2"/>
            <a:r>
              <a:rPr lang="en-AU" dirty="0"/>
              <a:t>foreign ownership status</a:t>
            </a:r>
          </a:p>
          <a:p>
            <a:pPr lvl="2"/>
            <a:r>
              <a:rPr lang="en-AU" dirty="0"/>
              <a:t>innovation status</a:t>
            </a:r>
          </a:p>
          <a:p>
            <a:pPr lvl="1"/>
            <a:r>
              <a:rPr lang="en-AU" dirty="0">
                <a:solidFill>
                  <a:srgbClr val="851902"/>
                </a:solidFill>
              </a:rPr>
              <a:t>provide insights into size &amp; distribution of government program participants and impact programs have on businesses</a:t>
            </a:r>
          </a:p>
          <a:p>
            <a:pPr lvl="1"/>
            <a:endParaRPr lang="en-AU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7F6B-45E3-A44F-B9F4-E33F49F6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A791A-58B4-724D-B266-EDDD118B6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17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4098" name="Picture 2" descr="https://proxy.duckduckgo.com/iu/?u=https%3A%2F%2Ftse2.mm.bing.net%2Fth%3Fid%3DOIP.TeDWXvIhXFum7ZWT85x8YQHaEm%26pid%3D15.1&amp;f=1">
            <a:extLst>
              <a:ext uri="{FF2B5EF4-FFF2-40B4-BE49-F238E27FC236}">
                <a16:creationId xmlns:a16="http://schemas.microsoft.com/office/drawing/2014/main" id="{F5F815E1-8AB2-3C4E-A9CB-A8B15926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811" y="3308702"/>
            <a:ext cx="1910571" cy="118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se reports on Medicine | Global Events | USA| Europe ...">
            <a:extLst>
              <a:ext uri="{FF2B5EF4-FFF2-40B4-BE49-F238E27FC236}">
                <a16:creationId xmlns:a16="http://schemas.microsoft.com/office/drawing/2014/main" id="{8545E410-68F8-E642-BC51-BC7AA00C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4377" y="3308703"/>
            <a:ext cx="1765840" cy="11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1BA88-5598-8A4E-ABF1-497DCE4D2D79}"/>
              </a:ext>
            </a:extLst>
          </p:cNvPr>
          <p:cNvSpPr txBox="1"/>
          <p:nvPr/>
        </p:nvSpPr>
        <p:spPr>
          <a:xfrm>
            <a:off x="5731186" y="36803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4995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A69-D690-3E40-9FE1-6C442749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1569-6E4F-8E44-8268-DD30848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0D41-F3BB-7D49-B45A-F5E7701C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18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2D7D43-8A3D-504E-94C3-D07600336B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59843">
            <a:off x="4156111" y="2067194"/>
            <a:ext cx="3109244" cy="3894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5595-A124-4A45-A80E-557717CB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82" y="951310"/>
            <a:ext cx="6346031" cy="113438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BLADE example – </a:t>
            </a:r>
            <a:r>
              <a:rPr lang="en-US" dirty="0" err="1"/>
              <a:t>CleanTech</a:t>
            </a:r>
            <a:endParaRPr lang="en-US" dirty="0"/>
          </a:p>
          <a:p>
            <a:pPr lvl="2"/>
            <a:r>
              <a:rPr lang="en-AU" dirty="0"/>
              <a:t>introduced in 2012 by the Australian government as part of the Clean Energy Act (2011) to help Australian firms to maintain their competitiveness while switching to a cleaner and more energy efficient capital equipment or technology.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A69-D690-3E40-9FE1-6C442749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5595-A124-4A45-A80E-557717CB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BLADE data: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1569-6E4F-8E44-8268-DD30848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0D41-F3BB-7D49-B45A-F5E7701C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19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A9E28-BE92-094D-BEE3-4A9B4A84D3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1200150"/>
            <a:ext cx="4991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6C349F-30B4-F64C-8A3D-DDB79F742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1" y="957263"/>
            <a:ext cx="8604487" cy="3419476"/>
          </a:xfrm>
        </p:spPr>
        <p:txBody>
          <a:bodyPr/>
          <a:lstStyle/>
          <a:p>
            <a:r>
              <a:rPr lang="en-US" dirty="0"/>
              <a:t>About Nicholas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bg1"/>
              </a:solidFill>
            </a:endParaRP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A computer scientist at Australia’s national research agency, CSIRO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bg1"/>
              </a:solidFill>
            </a:endParaRP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Previously a Data Architect at Geoscience Australia, a Bit Data agency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bg1"/>
              </a:solidFill>
            </a:endParaRP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Working on data integration platforms for Australia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bg1"/>
              </a:solidFill>
            </a:endParaRP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Specializes in semantic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FBB77-DD4F-8448-B7CA-6D02CB15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9FEE9-EF72-EB43-814D-CABCDEAAF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E4CFA-9E1C-BA4F-9A23-0C3C24C7E2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4228" y="0"/>
            <a:ext cx="1376772" cy="1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A69-D690-3E40-9FE1-6C442749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5595-A124-4A45-A80E-557717CB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000" lvl="1" indent="0">
              <a:buNone/>
            </a:pPr>
            <a:r>
              <a:rPr lang="en-AU" dirty="0"/>
              <a:t>“One notable finding from the tables is that firms receiving </a:t>
            </a:r>
            <a:r>
              <a:rPr lang="en-AU" dirty="0" err="1"/>
              <a:t>CleanTech</a:t>
            </a:r>
            <a:r>
              <a:rPr lang="en-AU" dirty="0"/>
              <a:t> are very likely to have zero percent foreign ownership. The majority of the grants went to fully Australian-owned firms. There are exceptions; for instance…”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1569-6E4F-8E44-8268-DD30848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0D41-F3BB-7D49-B45A-F5E7701C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842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A69-D690-3E40-9FE1-6C442749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MADIP &amp;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5595-A124-4A45-A80E-557717CB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Analytics hubs collect info from many sources: </a:t>
            </a:r>
            <a:r>
              <a:rPr lang="en-US" sz="2000" i="1" dirty="0"/>
              <a:t>people</a:t>
            </a:r>
            <a:r>
              <a:rPr lang="en-US" sz="2000" dirty="0"/>
              <a:t> and </a:t>
            </a:r>
            <a:r>
              <a:rPr lang="en-US" sz="2000" i="1" dirty="0"/>
              <a:t>businesses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/>
              <a:t>Include info about government services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 for an analysis of service outcomes</a:t>
            </a:r>
          </a:p>
          <a:p>
            <a:pPr marL="162000" lvl="1" indent="0">
              <a:buNone/>
            </a:pPr>
            <a:endParaRPr lang="en-US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1569-6E4F-8E44-8268-DD30848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0D41-F3BB-7D49-B45A-F5E7701C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21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477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A69-D690-3E40-9FE1-6C442749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MADIP &amp;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5595-A124-4A45-A80E-557717CB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Analytics hubs collect info from many sources: </a:t>
            </a:r>
            <a:r>
              <a:rPr lang="en-US" sz="2000" i="1" dirty="0"/>
              <a:t>people</a:t>
            </a:r>
            <a:r>
              <a:rPr lang="en-US" sz="2000" dirty="0"/>
              <a:t> and </a:t>
            </a:r>
            <a:r>
              <a:rPr lang="en-US" sz="2000" i="1" dirty="0"/>
              <a:t>businesses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/>
              <a:t>Include info about government services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 for an analysis of service outcomes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Not open for non-government analysis, yet!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1569-6E4F-8E44-8268-DD30848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0D41-F3BB-7D49-B45A-F5E7701C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175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A69-D690-3E40-9FE1-6C442749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PEAN - </a:t>
            </a:r>
            <a:r>
              <a:rPr lang="en-AU" dirty="0"/>
              <a:t>Physical and Environmental Analytics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5595-A124-4A45-A80E-557717CB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New hub: environmental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Government ‘services’ for the environment tracked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Long-term views included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1569-6E4F-8E44-8268-DD30848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0D41-F3BB-7D49-B45A-F5E7701C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23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1026" name="Picture 2" descr="https://proxy.duckduckgo.com/iu/?u=https%3A%2F%2Ftse1.mm.bing.net%2Fth%3Fid%3DOIP.zumzMaTwfSwQhgkzr-Rj8wHaHa%26pid%3D15.1&amp;f=1">
            <a:extLst>
              <a:ext uri="{FF2B5EF4-FFF2-40B4-BE49-F238E27FC236}">
                <a16:creationId xmlns:a16="http://schemas.microsoft.com/office/drawing/2014/main" id="{F89EC6A2-8E3B-BA4C-ABAE-D159AC69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104308">
            <a:off x="7690877" y="2542307"/>
            <a:ext cx="844033" cy="84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n 6">
            <a:extLst>
              <a:ext uri="{FF2B5EF4-FFF2-40B4-BE49-F238E27FC236}">
                <a16:creationId xmlns:a16="http://schemas.microsoft.com/office/drawing/2014/main" id="{9B882DA5-C9A1-084E-AEE9-060755CBA49F}"/>
              </a:ext>
            </a:extLst>
          </p:cNvPr>
          <p:cNvSpPr/>
          <p:nvPr/>
        </p:nvSpPr>
        <p:spPr>
          <a:xfrm>
            <a:off x="6156176" y="2714982"/>
            <a:ext cx="504056" cy="498682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373515C5-8F63-AA4F-AC3E-3CC2C2531E88}"/>
              </a:ext>
            </a:extLst>
          </p:cNvPr>
          <p:cNvSpPr/>
          <p:nvPr/>
        </p:nvSpPr>
        <p:spPr>
          <a:xfrm>
            <a:off x="7665417" y="3710928"/>
            <a:ext cx="504056" cy="498682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8AFB24-84AF-BE41-BF5B-36013BF31E47}"/>
              </a:ext>
            </a:extLst>
          </p:cNvPr>
          <p:cNvSpPr/>
          <p:nvPr/>
        </p:nvSpPr>
        <p:spPr>
          <a:xfrm>
            <a:off x="7088064" y="3182230"/>
            <a:ext cx="233687" cy="2091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7F0A1-E026-A04A-8422-2FE35DEDCFEF}"/>
              </a:ext>
            </a:extLst>
          </p:cNvPr>
          <p:cNvCxnSpPr/>
          <p:nvPr/>
        </p:nvCxnSpPr>
        <p:spPr>
          <a:xfrm flipH="1">
            <a:off x="7308304" y="3075806"/>
            <a:ext cx="360040" cy="1378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D35D9D-5B72-C046-98D0-7592DDDF816A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6660232" y="2964323"/>
            <a:ext cx="462055" cy="2485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43548E-D43A-D14F-B206-AAA2C3681496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7287528" y="3360771"/>
            <a:ext cx="452866" cy="350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967742-B4EE-FC48-A0F8-8A9866B32C58}"/>
              </a:ext>
            </a:extLst>
          </p:cNvPr>
          <p:cNvCxnSpPr>
            <a:cxnSpLocks/>
          </p:cNvCxnSpPr>
          <p:nvPr/>
        </p:nvCxnSpPr>
        <p:spPr>
          <a:xfrm>
            <a:off x="6492445" y="3710161"/>
            <a:ext cx="0" cy="470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133999-5007-1A4C-B199-27D3A255279E}"/>
              </a:ext>
            </a:extLst>
          </p:cNvPr>
          <p:cNvCxnSpPr>
            <a:cxnSpLocks/>
          </p:cNvCxnSpPr>
          <p:nvPr/>
        </p:nvCxnSpPr>
        <p:spPr>
          <a:xfrm>
            <a:off x="6492445" y="4075875"/>
            <a:ext cx="175141" cy="104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1862E-BD1D-F647-8D83-EF58AC54485B}"/>
              </a:ext>
            </a:extLst>
          </p:cNvPr>
          <p:cNvCxnSpPr>
            <a:cxnSpLocks/>
          </p:cNvCxnSpPr>
          <p:nvPr/>
        </p:nvCxnSpPr>
        <p:spPr>
          <a:xfrm flipH="1">
            <a:off x="6328898" y="4180577"/>
            <a:ext cx="4219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D3A909-6104-3A46-9FE1-C24551B8DC68}"/>
              </a:ext>
            </a:extLst>
          </p:cNvPr>
          <p:cNvCxnSpPr>
            <a:cxnSpLocks/>
          </p:cNvCxnSpPr>
          <p:nvPr/>
        </p:nvCxnSpPr>
        <p:spPr>
          <a:xfrm>
            <a:off x="6390840" y="3869169"/>
            <a:ext cx="3203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836333-FACB-2F47-91EC-67A6FF747CC7}"/>
              </a:ext>
            </a:extLst>
          </p:cNvPr>
          <p:cNvSpPr/>
          <p:nvPr/>
        </p:nvSpPr>
        <p:spPr>
          <a:xfrm>
            <a:off x="6621867" y="3778836"/>
            <a:ext cx="45719" cy="1569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C85623-EC13-1E4C-9045-BC7AB34369CE}"/>
              </a:ext>
            </a:extLst>
          </p:cNvPr>
          <p:cNvSpPr/>
          <p:nvPr/>
        </p:nvSpPr>
        <p:spPr>
          <a:xfrm>
            <a:off x="6361666" y="3729096"/>
            <a:ext cx="113771" cy="1546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0A3A8500-ADC9-0145-AB3E-D0CA41863ABD}"/>
              </a:ext>
            </a:extLst>
          </p:cNvPr>
          <p:cNvSpPr/>
          <p:nvPr/>
        </p:nvSpPr>
        <p:spPr>
          <a:xfrm rot="19943226">
            <a:off x="6457237" y="3677336"/>
            <a:ext cx="127414" cy="14790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BF9457-443B-184B-B30E-71A8954B58B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692352" y="3360771"/>
            <a:ext cx="429935" cy="368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  <a:p>
            <a:pPr lvl="1"/>
            <a:r>
              <a:rPr lang="en-AU" dirty="0"/>
              <a:t>Big Data will evoke more collaboration between public and private sectors</a:t>
            </a:r>
          </a:p>
          <a:p>
            <a:endParaRPr lang="en-AU" dirty="0"/>
          </a:p>
          <a:p>
            <a:r>
              <a:rPr lang="en-AU" dirty="0"/>
              <a:t>Analytics for public service delivery</a:t>
            </a:r>
          </a:p>
          <a:p>
            <a:pPr lvl="1"/>
            <a:r>
              <a:rPr lang="en-AU" dirty="0"/>
              <a:t>Analytics can contribute to smarter and more efficient methods of public service delivery</a:t>
            </a:r>
          </a:p>
          <a:p>
            <a:endParaRPr lang="en-AU" dirty="0"/>
          </a:p>
          <a:p>
            <a:r>
              <a:rPr lang="en-AU" dirty="0"/>
              <a:t>Real-time data adoption</a:t>
            </a:r>
          </a:p>
          <a:p>
            <a:pPr lvl="1"/>
            <a:r>
              <a:rPr lang="en-AU" dirty="0"/>
              <a:t>The adoption of real time data can be used to monitor the public’s ecology and ecosystems better; including wants, needs, threats and opportunity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B2B9F-3F14-BE4C-9E49-F92A9366627D}"/>
              </a:ext>
            </a:extLst>
          </p:cNvPr>
          <p:cNvSpPr/>
          <p:nvPr/>
        </p:nvSpPr>
        <p:spPr>
          <a:xfrm>
            <a:off x="179512" y="845344"/>
            <a:ext cx="8496944" cy="165439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Real-time data adoption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Social</a:t>
            </a:r>
          </a:p>
          <a:p>
            <a:endParaRPr lang="en-AU" dirty="0"/>
          </a:p>
          <a:p>
            <a:r>
              <a:rPr lang="en-AU" dirty="0"/>
              <a:t>Environmental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25</a:t>
            </a:fld>
            <a:r>
              <a:rPr lang="en-AU"/>
              <a:t>  |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458A4D-BF66-D842-A3E3-9E579A26D173}"/>
              </a:ext>
            </a:extLst>
          </p:cNvPr>
          <p:cNvCxnSpPr/>
          <p:nvPr/>
        </p:nvCxnSpPr>
        <p:spPr>
          <a:xfrm flipV="1">
            <a:off x="2951820" y="1545636"/>
            <a:ext cx="1134126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CDD6FA-785C-E04A-BE12-1FCBEE2FAA56}"/>
              </a:ext>
            </a:extLst>
          </p:cNvPr>
          <p:cNvCxnSpPr>
            <a:cxnSpLocks/>
          </p:cNvCxnSpPr>
          <p:nvPr/>
        </p:nvCxnSpPr>
        <p:spPr>
          <a:xfrm>
            <a:off x="2195736" y="1059582"/>
            <a:ext cx="1890210" cy="3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8E8A49-DC7B-0244-A0F2-3077F89F6333}"/>
              </a:ext>
            </a:extLst>
          </p:cNvPr>
          <p:cNvSpPr txBox="1"/>
          <p:nvPr/>
        </p:nvSpPr>
        <p:spPr>
          <a:xfrm>
            <a:off x="4111059" y="130105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51902"/>
                </a:solidFill>
              </a:rPr>
              <a:t>Blends</a:t>
            </a:r>
          </a:p>
        </p:txBody>
      </p:sp>
    </p:spTree>
    <p:extLst>
      <p:ext uri="{BB962C8B-B14F-4D97-AF65-F5344CB8AC3E}">
        <p14:creationId xmlns:p14="http://schemas.microsoft.com/office/powerpoint/2010/main" val="3026994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Real-time data adoption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Social</a:t>
            </a:r>
          </a:p>
          <a:p>
            <a:pPr lvl="1"/>
            <a:r>
              <a:rPr lang="en-AU" dirty="0"/>
              <a:t>MADIP + real time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Department of Human Services’ health and information deputy secretary Barry Sandison told delegates that it has a “gigantic database” of customer behaviour information.</a:t>
            </a:r>
          </a:p>
          <a:p>
            <a:endParaRPr lang="en-AU" dirty="0"/>
          </a:p>
          <a:p>
            <a:pPr lvl="1"/>
            <a:r>
              <a:rPr lang="en-AU" dirty="0"/>
              <a:t>“Every Australian is in the database and we divide our data sets into child support, Centrelink and Medicare. There are 23.5 million active records,” he said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DHS operates 27 call centres around Australia &amp; measures how quickly call centre staff answer the phone</a:t>
            </a:r>
          </a:p>
          <a:p>
            <a:pPr lvl="1"/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86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Real-time data adoption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Social</a:t>
            </a:r>
          </a:p>
          <a:p>
            <a:pPr lvl="1"/>
            <a:r>
              <a:rPr lang="en-AU" dirty="0"/>
              <a:t>developed an online web tool called 'We Feel' for The Black Dog Institute (depression support institute)</a:t>
            </a:r>
          </a:p>
          <a:p>
            <a:pPr lvl="1"/>
            <a:r>
              <a:rPr lang="en-AU" dirty="0"/>
              <a:t>analyses 32 000 tweets per minute, 27 million tweets per day</a:t>
            </a:r>
          </a:p>
          <a:p>
            <a:pPr lvl="1"/>
            <a:r>
              <a:rPr lang="en-AU" dirty="0"/>
              <a:t>uses language-processing techniques to map words to a ‘wheel of emotions’</a:t>
            </a:r>
          </a:p>
          <a:p>
            <a:pPr lvl="1"/>
            <a:r>
              <a:rPr lang="en-AU" dirty="0"/>
              <a:t>help understand how strongly our emotions depend on social, economic and environmental factors such as the weather, time of day, day of the week, news of a major disaster or a downturn in the economy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27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5122" name="Picture 2" descr="The screenshot from We Feel shows: there have been 19,511 tweets from people in Oceania about fear in a 24 hour period, these tweets make up 0.63% of English tweets, 12.8 per cent of tweeters are male, 18.7 per cent are female and 68.5 percent are unknown.">
            <a:extLst>
              <a:ext uri="{FF2B5EF4-FFF2-40B4-BE49-F238E27FC236}">
                <a16:creationId xmlns:a16="http://schemas.microsoft.com/office/drawing/2014/main" id="{B9FFB293-EE46-064C-9CC3-04CEA30E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3163491"/>
            <a:ext cx="6858000" cy="198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54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1788-0DDF-E543-BE4D-B239E9FD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94F8-9F79-E84E-BA5A-B4E7B5A7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– Sentinel</a:t>
            </a:r>
          </a:p>
          <a:p>
            <a:pPr lvl="1"/>
            <a:r>
              <a:rPr lang="en-US" dirty="0"/>
              <a:t>Near real-time satellite data showing hot spots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4136-48CC-FD43-83A7-F7F81AE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679AE-5B14-F64A-B93F-7DCB52FE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890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4136-48CC-FD43-83A7-F7F81AE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How Big Data can elevate better public service delivery  |  Nicholas 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679AE-5B14-F64A-B93F-7DCB52FE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29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16217-1A65-6B4F-AC61-2EAEA99521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384" y="0"/>
            <a:ext cx="6713984" cy="51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  <a:p>
            <a:pPr lvl="1"/>
            <a:r>
              <a:rPr lang="en-AU" dirty="0"/>
              <a:t>Big Data will evoke more collaboration between public and private sectors</a:t>
            </a:r>
          </a:p>
          <a:p>
            <a:endParaRPr lang="en-AU" dirty="0"/>
          </a:p>
          <a:p>
            <a:r>
              <a:rPr lang="en-AU" dirty="0"/>
              <a:t>Analytics for public service delivery</a:t>
            </a:r>
          </a:p>
          <a:p>
            <a:pPr lvl="1"/>
            <a:r>
              <a:rPr lang="en-AU" dirty="0"/>
              <a:t>Analytics can contribute to smarter and more efficient methods of public service delivery</a:t>
            </a:r>
          </a:p>
          <a:p>
            <a:endParaRPr lang="en-AU" dirty="0"/>
          </a:p>
          <a:p>
            <a:r>
              <a:rPr lang="en-AU" dirty="0"/>
              <a:t>Real-time data adoption</a:t>
            </a:r>
          </a:p>
          <a:p>
            <a:pPr lvl="1"/>
            <a:r>
              <a:rPr lang="en-AU" dirty="0"/>
              <a:t>The adoption of real time data can be used to monitor the public’s ecology and ecosystems better; including wants, needs, threats and opportunity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8037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Real-time data adoption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Social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Environmental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30</a:t>
            </a:fld>
            <a:r>
              <a:rPr lang="en-AU"/>
              <a:t>  |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458A4D-BF66-D842-A3E3-9E579A26D173}"/>
              </a:ext>
            </a:extLst>
          </p:cNvPr>
          <p:cNvCxnSpPr>
            <a:cxnSpLocks/>
          </p:cNvCxnSpPr>
          <p:nvPr/>
        </p:nvCxnSpPr>
        <p:spPr>
          <a:xfrm>
            <a:off x="2195736" y="1059582"/>
            <a:ext cx="210623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CDD6FA-785C-E04A-BE12-1FCBEE2FAA56}"/>
              </a:ext>
            </a:extLst>
          </p:cNvPr>
          <p:cNvCxnSpPr>
            <a:cxnSpLocks/>
          </p:cNvCxnSpPr>
          <p:nvPr/>
        </p:nvCxnSpPr>
        <p:spPr>
          <a:xfrm>
            <a:off x="2195736" y="1059582"/>
            <a:ext cx="2106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8E8A49-DC7B-0244-A0F2-3077F89F6333}"/>
              </a:ext>
            </a:extLst>
          </p:cNvPr>
          <p:cNvSpPr txBox="1"/>
          <p:nvPr/>
        </p:nvSpPr>
        <p:spPr>
          <a:xfrm>
            <a:off x="4301970" y="897564"/>
            <a:ext cx="3331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govt. data (call center)</a:t>
            </a:r>
          </a:p>
          <a:p>
            <a:endParaRPr lang="en-US" dirty="0"/>
          </a:p>
          <a:p>
            <a:r>
              <a:rPr lang="en-US" dirty="0"/>
              <a:t>New social data (social media)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2D2BC-D2EB-4648-9907-87675E785D0A}"/>
              </a:ext>
            </a:extLst>
          </p:cNvPr>
          <p:cNvSpPr txBox="1"/>
          <p:nvPr/>
        </p:nvSpPr>
        <p:spPr>
          <a:xfrm>
            <a:off x="4319547" y="2085696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Scientific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73B22-3D76-4F48-9BA9-E57F87A6DD5D}"/>
              </a:ext>
            </a:extLst>
          </p:cNvPr>
          <p:cNvCxnSpPr>
            <a:cxnSpLocks/>
          </p:cNvCxnSpPr>
          <p:nvPr/>
        </p:nvCxnSpPr>
        <p:spPr>
          <a:xfrm flipV="1">
            <a:off x="2951820" y="2301720"/>
            <a:ext cx="1331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F14A3B-B6BF-6E41-8C10-D53F85A71DE9}"/>
              </a:ext>
            </a:extLst>
          </p:cNvPr>
          <p:cNvSpPr txBox="1"/>
          <p:nvPr/>
        </p:nvSpPr>
        <p:spPr>
          <a:xfrm>
            <a:off x="1367513" y="3624862"/>
            <a:ext cx="548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to build analytics capability to compare, quickly!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E70C688-99A1-B64E-B59D-06FDEA171984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5829189" y="2096387"/>
            <a:ext cx="2737070" cy="689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97DC992-7340-A949-81D8-9C2525443907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5967782" y="2585521"/>
            <a:ext cx="2109343" cy="3386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40B3253-C182-2545-AEE1-CAD833C7BDA6}"/>
              </a:ext>
            </a:extLst>
          </p:cNvPr>
          <p:cNvCxnSpPr>
            <a:cxnSpLocks/>
            <a:stCxn id="14" idx="3"/>
            <a:endCxn id="18" idx="3"/>
          </p:cNvCxnSpPr>
          <p:nvPr/>
        </p:nvCxnSpPr>
        <p:spPr>
          <a:xfrm>
            <a:off x="5814828" y="2270362"/>
            <a:ext cx="1038289" cy="1539166"/>
          </a:xfrm>
          <a:prstGeom prst="curvedConnector3">
            <a:avLst>
              <a:gd name="adj1" fmla="val 12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81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Real-time data adoption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Social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Environmental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31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8A49-DC7B-0244-A0F2-3077F89F6333}"/>
              </a:ext>
            </a:extLst>
          </p:cNvPr>
          <p:cNvSpPr txBox="1"/>
          <p:nvPr/>
        </p:nvSpPr>
        <p:spPr>
          <a:xfrm>
            <a:off x="4211960" y="737529"/>
            <a:ext cx="4457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Scale is not really a problem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Call centers, Twitter, Satellite imagery…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Pipeline processing is now well-known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Text Natural Language Processing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Image processing…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851902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1902"/>
                </a:solidFill>
              </a:rPr>
              <a:t>It is the crossing of domains that is the key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1902"/>
                </a:solidFill>
              </a:rPr>
              <a:t>Still more collaboration needed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1902"/>
                </a:solidFill>
              </a:rPr>
              <a:t>More social than technical</a:t>
            </a:r>
          </a:p>
        </p:txBody>
      </p:sp>
      <p:pic>
        <p:nvPicPr>
          <p:cNvPr id="2050" name="Picture 2" descr="Set of People Flat Icons by vectorgirl | GraphicRiver">
            <a:extLst>
              <a:ext uri="{FF2B5EF4-FFF2-40B4-BE49-F238E27FC236}">
                <a16:creationId xmlns:a16="http://schemas.microsoft.com/office/drawing/2014/main" id="{A024F021-7CAA-014B-9133-9B18AB9B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834279"/>
            <a:ext cx="1311531" cy="10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roxy.duckduckgo.com/iu/?u=https%3A%2F%2Ftse3.mm.bing.net%2Fth%3Fid%3DOIP.r_Y0IdRAfdsW8-IlWlNxKAHaFL%26pid%3D15.1&amp;f=1">
            <a:extLst>
              <a:ext uri="{FF2B5EF4-FFF2-40B4-BE49-F238E27FC236}">
                <a16:creationId xmlns:a16="http://schemas.microsoft.com/office/drawing/2014/main" id="{B4443873-C659-4849-839F-C2DCC334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6631" y="2283718"/>
            <a:ext cx="1713756" cy="119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83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358776" y="2787774"/>
            <a:ext cx="6976344" cy="115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600" dirty="0"/>
              <a:t>Nicholas Car</a:t>
            </a:r>
          </a:p>
          <a:p>
            <a:pPr lvl="1">
              <a:lnSpc>
                <a:spcPct val="80000"/>
              </a:lnSpc>
              <a:tabLst>
                <a:tab pos="266700" algn="l"/>
              </a:tabLst>
            </a:pPr>
            <a:r>
              <a:rPr lang="en-US" sz="1600" dirty="0"/>
              <a:t>Senior Experimental Scientist</a:t>
            </a:r>
          </a:p>
          <a:p>
            <a:pPr marL="202500" lvl="2" indent="-202500">
              <a:lnSpc>
                <a:spcPct val="80000"/>
              </a:lnSpc>
              <a:spcAft>
                <a:spcPct val="0"/>
              </a:spcAft>
            </a:pPr>
            <a:r>
              <a:rPr lang="en-US" sz="1600" b="1" dirty="0"/>
              <a:t>t</a:t>
            </a:r>
            <a:r>
              <a:rPr lang="en-US" sz="1600" dirty="0"/>
              <a:t>	+61 7 3833 5632</a:t>
            </a:r>
          </a:p>
          <a:p>
            <a:pPr marL="202500" lvl="2" indent="-202500">
              <a:lnSpc>
                <a:spcPct val="80000"/>
              </a:lnSpc>
              <a:spcAft>
                <a:spcPct val="0"/>
              </a:spcAft>
            </a:pPr>
            <a:r>
              <a:rPr lang="en-US" sz="1600" b="1" dirty="0"/>
              <a:t>e</a:t>
            </a:r>
            <a:r>
              <a:rPr lang="en-US" sz="1600" dirty="0"/>
              <a:t>	</a:t>
            </a:r>
            <a:r>
              <a:rPr lang="en-US" sz="1600" dirty="0" err="1"/>
              <a:t>nicholas.car@csiro.au</a:t>
            </a:r>
            <a:endParaRPr lang="en-US" sz="1600" dirty="0"/>
          </a:p>
          <a:p>
            <a:pPr marL="202500" lvl="2" indent="-202500">
              <a:lnSpc>
                <a:spcPct val="80000"/>
              </a:lnSpc>
              <a:spcAft>
                <a:spcPct val="0"/>
              </a:spcAft>
            </a:pPr>
            <a:r>
              <a:rPr lang="en-US" sz="1600" b="1" dirty="0"/>
              <a:t>w</a:t>
            </a:r>
            <a:r>
              <a:rPr lang="en-US" sz="1600" dirty="0"/>
              <a:t>	 https://</a:t>
            </a:r>
            <a:r>
              <a:rPr lang="en-US" sz="1600" dirty="0" err="1"/>
              <a:t>people.csiro.au</a:t>
            </a:r>
            <a:r>
              <a:rPr lang="en-US" sz="1600" dirty="0"/>
              <a:t>/Nicholas-Car</a:t>
            </a:r>
            <a:endParaRPr lang="en-AU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rtl="0" eaLnBrk="1" latinLnBrk="0" hangingPunct="1"/>
            <a:r>
              <a:rPr lang="en-AU" dirty="0"/>
              <a:t>Land &amp; Water</a:t>
            </a:r>
            <a:endParaRPr lang="en-AU" dirty="0">
              <a:effectLst/>
            </a:endParaRPr>
          </a:p>
        </p:txBody>
      </p:sp>
      <p:sp>
        <p:nvSpPr>
          <p:cNvPr id="38913" name="Title 3"/>
          <p:cNvSpPr>
            <a:spLocks noGrp="1"/>
          </p:cNvSpPr>
          <p:nvPr>
            <p:ph type="title"/>
          </p:nvPr>
        </p:nvSpPr>
        <p:spPr>
          <a:xfrm>
            <a:off x="358776" y="1347614"/>
            <a:ext cx="8461374" cy="63936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93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  <a:p>
            <a:pPr lvl="1"/>
            <a:r>
              <a:rPr lang="en-AU" dirty="0"/>
              <a:t>Big Data will evoke more collaboration between public and private sectors</a:t>
            </a:r>
          </a:p>
          <a:p>
            <a:endParaRPr lang="en-AU" dirty="0"/>
          </a:p>
          <a:p>
            <a:r>
              <a:rPr lang="en-AU" dirty="0"/>
              <a:t>Analytics for public service delivery</a:t>
            </a:r>
          </a:p>
          <a:p>
            <a:pPr lvl="1"/>
            <a:r>
              <a:rPr lang="en-AU" dirty="0"/>
              <a:t>Analytics can contribute to smarter and more efficient methods of public service delivery</a:t>
            </a:r>
          </a:p>
          <a:p>
            <a:endParaRPr lang="en-AU" dirty="0"/>
          </a:p>
          <a:p>
            <a:r>
              <a:rPr lang="en-AU" dirty="0"/>
              <a:t>Real-time data adoption</a:t>
            </a:r>
          </a:p>
          <a:p>
            <a:pPr lvl="1"/>
            <a:r>
              <a:rPr lang="en-AU" dirty="0"/>
              <a:t>The adoption of real time data can be used to monitor the public’s ecology and ecosystems better; including wants, needs, threats and opportunity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9E2CE-1A68-634F-8A45-7213C6AD650C}"/>
              </a:ext>
            </a:extLst>
          </p:cNvPr>
          <p:cNvSpPr/>
          <p:nvPr/>
        </p:nvSpPr>
        <p:spPr>
          <a:xfrm>
            <a:off x="179512" y="1779662"/>
            <a:ext cx="8496944" cy="18722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No-one has all the answers!</a:t>
            </a:r>
          </a:p>
          <a:p>
            <a:pPr lvl="1"/>
            <a:r>
              <a:rPr lang="en-AU" dirty="0"/>
              <a:t>Data too big &amp; complex to be owned and managed effectively in one place</a:t>
            </a:r>
          </a:p>
          <a:p>
            <a:pPr lvl="1"/>
            <a:r>
              <a:rPr lang="en-AU" dirty="0"/>
              <a:t>Collaboration required – not optional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C43DBFBD-21D6-AD45-9B93-A4541C90DA75}"/>
              </a:ext>
            </a:extLst>
          </p:cNvPr>
          <p:cNvSpPr/>
          <p:nvPr/>
        </p:nvSpPr>
        <p:spPr>
          <a:xfrm>
            <a:off x="5796136" y="2271667"/>
            <a:ext cx="1656184" cy="158417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96873-06F7-464A-84DA-DC1F8C4D119D}"/>
              </a:ext>
            </a:extLst>
          </p:cNvPr>
          <p:cNvSpPr txBox="1"/>
          <p:nvPr/>
        </p:nvSpPr>
        <p:spPr>
          <a:xfrm>
            <a:off x="6814386" y="2271667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No-one has all the answers!</a:t>
            </a:r>
          </a:p>
          <a:p>
            <a:pPr lvl="1"/>
            <a:r>
              <a:rPr lang="en-AU" dirty="0"/>
              <a:t>Case study: Google Maps Aust. &amp; G-NAF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4C1EA-C657-8849-979F-291FFD042E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1655532"/>
            <a:ext cx="5535234" cy="146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FFC95-0332-F949-96DD-73CDE0A2A9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015" y="1655532"/>
            <a:ext cx="3958010" cy="2803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0F1A4-6590-964E-A5A6-3BFECA045A8F}"/>
              </a:ext>
            </a:extLst>
          </p:cNvPr>
          <p:cNvSpPr txBox="1"/>
          <p:nvPr/>
        </p:nvSpPr>
        <p:spPr>
          <a:xfrm>
            <a:off x="1498945" y="3473844"/>
            <a:ext cx="239431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Authoritative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Powerful technology &amp; tools</a:t>
            </a:r>
          </a:p>
          <a:p>
            <a:endParaRPr lang="en-US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A6CAA-39A1-7D47-AE75-7748102B400E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681790" y="3115870"/>
            <a:ext cx="14310" cy="35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05F00-012F-704A-A387-F9E9F091569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893255" y="3818073"/>
            <a:ext cx="365761" cy="1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1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No-one has all the answers!</a:t>
            </a:r>
          </a:p>
          <a:p>
            <a:endParaRPr lang="en-AU" dirty="0"/>
          </a:p>
          <a:p>
            <a:r>
              <a:rPr lang="en-AU" dirty="0"/>
              <a:t>Govt. wants to encourage the private sector </a:t>
            </a:r>
          </a:p>
          <a:p>
            <a:pPr lvl="1"/>
            <a:r>
              <a:rPr lang="en-AU" dirty="0"/>
              <a:t>Leverage private sector agility</a:t>
            </a:r>
          </a:p>
          <a:p>
            <a:pPr lvl="1"/>
            <a:r>
              <a:rPr lang="en-AU" dirty="0"/>
              <a:t>Leverage international expertise</a:t>
            </a:r>
          </a:p>
          <a:p>
            <a:pPr lvl="1"/>
            <a:r>
              <a:rPr lang="en-AU" dirty="0"/>
              <a:t>Leverage specialisation &amp; scale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9" name="Picture 2" descr="A PROPOS DE LA RUPTURE CONVENTIONNELLE (1ère partie)">
            <a:extLst>
              <a:ext uri="{FF2B5EF4-FFF2-40B4-BE49-F238E27FC236}">
                <a16:creationId xmlns:a16="http://schemas.microsoft.com/office/drawing/2014/main" id="{7A9FEA5E-D636-7841-815C-FA2024EB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718" y="1815666"/>
            <a:ext cx="3219822" cy="32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0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No-one has all the answers!</a:t>
            </a:r>
          </a:p>
          <a:p>
            <a:endParaRPr lang="en-AU" dirty="0"/>
          </a:p>
          <a:p>
            <a:r>
              <a:rPr lang="en-AU" dirty="0"/>
              <a:t>Govt. wants to encourage the private sector </a:t>
            </a:r>
          </a:p>
          <a:p>
            <a:pPr lvl="1"/>
            <a:r>
              <a:rPr lang="en-AU" dirty="0"/>
              <a:t>Leverage private sector agility</a:t>
            </a:r>
          </a:p>
          <a:p>
            <a:pPr lvl="1"/>
            <a:r>
              <a:rPr lang="en-AU" dirty="0"/>
              <a:t>Leverage international expertise</a:t>
            </a:r>
          </a:p>
          <a:p>
            <a:pPr lvl="1"/>
            <a:r>
              <a:rPr lang="en-AU" dirty="0"/>
              <a:t>Leverage specialisation &amp; scale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Benefits to Australia</a:t>
            </a:r>
          </a:p>
          <a:p>
            <a:pPr lvl="2"/>
            <a:r>
              <a:rPr lang="en-AU" dirty="0"/>
              <a:t>Better use of our data for our citizens</a:t>
            </a:r>
          </a:p>
          <a:p>
            <a:pPr lvl="2"/>
            <a:r>
              <a:rPr lang="en-AU" dirty="0"/>
              <a:t>Supporting industry that can then operate independently of government too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058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9FC5C-2BDD-9C43-9215-B39B472D26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35722">
            <a:off x="5038584" y="2281153"/>
            <a:ext cx="4439807" cy="241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Public/Private collaboration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No-one has all the answers!</a:t>
            </a:r>
          </a:p>
          <a:p>
            <a:endParaRPr lang="en-AU" dirty="0"/>
          </a:p>
          <a:p>
            <a:r>
              <a:rPr lang="en-AU" dirty="0"/>
              <a:t>Govt. wants to encourage the private sector </a:t>
            </a:r>
          </a:p>
          <a:p>
            <a:pPr lvl="1"/>
            <a:r>
              <a:rPr lang="en-AU" dirty="0"/>
              <a:t>Support via National Innovation &amp; Science Agenda*</a:t>
            </a:r>
          </a:p>
          <a:p>
            <a:pPr lvl="2"/>
            <a:r>
              <a:rPr lang="en-AU" dirty="0"/>
              <a:t>(Govt) Data sharing for innovation</a:t>
            </a:r>
          </a:p>
          <a:p>
            <a:pPr lvl="2"/>
            <a:r>
              <a:rPr lang="en-AU" dirty="0"/>
              <a:t>Linkage Projects scheme: faster industry-research </a:t>
            </a:r>
            <a:br>
              <a:rPr lang="en-AU" dirty="0"/>
            </a:br>
            <a:r>
              <a:rPr lang="en-AU" dirty="0"/>
              <a:t>collaboration grants</a:t>
            </a:r>
          </a:p>
          <a:p>
            <a:pPr lvl="2"/>
            <a:r>
              <a:rPr lang="en-AU" dirty="0"/>
              <a:t>Tax incentives for investors</a:t>
            </a:r>
          </a:p>
          <a:p>
            <a:pPr lvl="2"/>
            <a:r>
              <a:rPr lang="en-AU" dirty="0"/>
              <a:t>Improving insolvency laws to encourage innovation</a:t>
            </a:r>
          </a:p>
          <a:p>
            <a:pPr lvl="2"/>
            <a:r>
              <a:rPr lang="en-AU" dirty="0"/>
              <a:t>…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How Big Data can elevate better public service delivery  |  Nicholas Car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84217-EEA5-944A-AAC5-69DD5ACD0763}"/>
              </a:ext>
            </a:extLst>
          </p:cNvPr>
          <p:cNvSpPr txBox="1"/>
          <p:nvPr/>
        </p:nvSpPr>
        <p:spPr>
          <a:xfrm>
            <a:off x="328019" y="3962517"/>
            <a:ext cx="355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en-US" sz="1200" dirty="0">
                <a:hlinkClick r:id="rId3"/>
              </a:rPr>
              <a:t>https://www.industry.gov.au/data-and-publications/</a:t>
            </a:r>
            <a:br>
              <a:rPr lang="en-US" sz="1200" dirty="0">
                <a:hlinkClick r:id="rId3"/>
              </a:rPr>
            </a:br>
            <a:r>
              <a:rPr lang="en-US" sz="1200" dirty="0">
                <a:hlinkClick r:id="rId3"/>
              </a:rPr>
              <a:t>national-innovation-and-science-agenda-report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92321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255</TotalTime>
  <Words>1737</Words>
  <Application>Microsoft Macintosh PowerPoint</Application>
  <PresentationFormat>On-screen Show (16:9)</PresentationFormat>
  <Paragraphs>289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CSIRO Theme</vt:lpstr>
      <vt:lpstr>How Big Data can elevate better public service delivery</vt:lpstr>
      <vt:lpstr>PowerPoint Presentation</vt:lpstr>
      <vt:lpstr>Outline</vt:lpstr>
      <vt:lpstr>Outline</vt:lpstr>
      <vt:lpstr>Public/Private collaboration</vt:lpstr>
      <vt:lpstr>Public/Private collaboration</vt:lpstr>
      <vt:lpstr>Public/Private collaboration</vt:lpstr>
      <vt:lpstr>Public/Private collaboration</vt:lpstr>
      <vt:lpstr>Public/Private collaboration</vt:lpstr>
      <vt:lpstr>Public/Private collaboration</vt:lpstr>
      <vt:lpstr>Outline</vt:lpstr>
      <vt:lpstr>Analytics for public service delivery</vt:lpstr>
      <vt:lpstr>Multi-Agency Data Integration Project (MADIP)</vt:lpstr>
      <vt:lpstr>Multi-Agency Data Integration Project (MADIP)</vt:lpstr>
      <vt:lpstr>Multi-Agency Data Integration Project (MADIP)</vt:lpstr>
      <vt:lpstr>Business Longitudinal Analysis Data Environment (BLADE)* </vt:lpstr>
      <vt:lpstr>BLADE</vt:lpstr>
      <vt:lpstr>BLADE</vt:lpstr>
      <vt:lpstr>BLADE</vt:lpstr>
      <vt:lpstr>BLADE</vt:lpstr>
      <vt:lpstr>MADIP &amp; BLADE</vt:lpstr>
      <vt:lpstr>MADIP &amp; BLADE</vt:lpstr>
      <vt:lpstr>PEAN - Physical and Environmental Analytics Network</vt:lpstr>
      <vt:lpstr>Outline</vt:lpstr>
      <vt:lpstr>Real-time data adoption</vt:lpstr>
      <vt:lpstr>Real-time data adoption</vt:lpstr>
      <vt:lpstr>Real-time data adoption</vt:lpstr>
      <vt:lpstr>Real-time adoption</vt:lpstr>
      <vt:lpstr>PowerPoint Presentation</vt:lpstr>
      <vt:lpstr>Real-time data adoption</vt:lpstr>
      <vt:lpstr>Real-time data adoption</vt:lpstr>
      <vt:lpstr>Thank you</vt:lpstr>
    </vt:vector>
  </TitlesOfParts>
  <Company>CSIRO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20</cp:revision>
  <dcterms:created xsi:type="dcterms:W3CDTF">2018-09-28T03:22:53Z</dcterms:created>
  <dcterms:modified xsi:type="dcterms:W3CDTF">2018-10-03T07:40:18Z</dcterms:modified>
</cp:coreProperties>
</file>