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"/>
  </p:notesMasterIdLst>
  <p:sldIdLst>
    <p:sldId id="266" r:id="rId2"/>
  </p:sldIdLst>
  <p:sldSz cx="9144000" cy="6858000" type="screen4x3"/>
  <p:notesSz cx="6797675" cy="9982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chener, Jeff" initials="KJ" lastIdx="8" clrIdx="0">
    <p:extLst>
      <p:ext uri="{19B8F6BF-5375-455C-9EA6-DF929625EA0E}">
        <p15:presenceInfo xmlns:p15="http://schemas.microsoft.com/office/powerpoint/2012/main" userId="S-1-5-21-3116327230-3747694248-558935996-684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1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5008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5008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336C-5037-48A1-9AB1-49460B1F8B65}" type="datetimeFigureOut">
              <a:rPr lang="en-AU" smtClean="0"/>
              <a:t>3/08/2017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4113" y="1247775"/>
            <a:ext cx="4489450" cy="3368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803934"/>
            <a:ext cx="5438140" cy="393049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5008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5008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AB12C-6914-47FA-A798-BAA925D558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15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2448000"/>
            <a:ext cx="5328000" cy="1224000"/>
          </a:xfrm>
        </p:spPr>
        <p:txBody>
          <a:bodyPr anchor="t" anchorCtr="0">
            <a:noAutofit/>
          </a:bodyPr>
          <a:lstStyle>
            <a:lvl1pPr algn="l"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900" y="3992336"/>
            <a:ext cx="4004100" cy="930728"/>
          </a:xfrm>
        </p:spPr>
        <p:txBody>
          <a:bodyPr anchor="t" anchorCtr="0">
            <a:noAutofit/>
          </a:bodyPr>
          <a:lstStyle>
            <a:lvl1pPr marL="0" indent="0" algn="l">
              <a:lnSpc>
                <a:spcPts val="1300"/>
              </a:lnSpc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016D-1203-412B-8B31-DB22386EC1B9}" type="datetime1">
              <a:rPr lang="en-AU" smtClean="0"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795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lour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2448000"/>
            <a:ext cx="5328000" cy="1224000"/>
          </a:xfrm>
        </p:spPr>
        <p:txBody>
          <a:bodyPr anchor="t" anchorCtr="0">
            <a:noAutofit/>
          </a:bodyPr>
          <a:lstStyle>
            <a:lvl1pPr algn="l"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900" y="3992336"/>
            <a:ext cx="4004100" cy="930728"/>
          </a:xfrm>
        </p:spPr>
        <p:txBody>
          <a:bodyPr anchor="t" anchorCtr="0">
            <a:noAutofit/>
          </a:bodyPr>
          <a:lstStyle>
            <a:lvl1pPr marL="0" indent="0" algn="l">
              <a:lnSpc>
                <a:spcPts val="1300"/>
              </a:lnSpc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016D-1203-412B-8B31-DB22386EC1B9}" type="datetime1">
              <a:rPr lang="en-AU" smtClean="0"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4417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2448000"/>
            <a:ext cx="5328000" cy="1224000"/>
          </a:xfrm>
        </p:spPr>
        <p:txBody>
          <a:bodyPr anchor="t" anchorCtr="0">
            <a:noAutofit/>
          </a:bodyPr>
          <a:lstStyle>
            <a:lvl1pPr algn="l"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900" y="3992336"/>
            <a:ext cx="4004100" cy="930728"/>
          </a:xfrm>
        </p:spPr>
        <p:txBody>
          <a:bodyPr anchor="t" anchorCtr="0">
            <a:noAutofit/>
          </a:bodyPr>
          <a:lstStyle>
            <a:lvl1pPr marL="0" indent="0" algn="l">
              <a:lnSpc>
                <a:spcPts val="1300"/>
              </a:lnSpc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016D-1203-412B-8B31-DB22386EC1B9}" type="datetime1">
              <a:rPr lang="en-AU" smtClean="0"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299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268E-03C0-46ED-834A-0F3D388928DB}" type="datetime1">
              <a:rPr lang="en-AU" smtClean="0"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805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999" y="1952625"/>
            <a:ext cx="7956077" cy="1198789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263" y="4008665"/>
            <a:ext cx="7955737" cy="1688874"/>
          </a:xfrm>
        </p:spPr>
        <p:txBody>
          <a:bodyPr/>
          <a:lstStyle>
            <a:lvl1pPr marL="0" indent="0">
              <a:lnSpc>
                <a:spcPts val="130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5B97-530A-459A-A137-523CAEEC72E4}" type="datetime1">
              <a:rPr lang="en-AU" smtClean="0"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40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C487-0F27-4DF2-92A1-53D5067A2C7C}" type="datetime1">
              <a:rPr lang="en-AU" smtClean="0"/>
              <a:t>3/08/2017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54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>
          <a:xfrm>
            <a:off x="8532000" y="624600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392147CC-9352-466C-9FF8-3981D742E682}" type="slidenum">
              <a:rPr lang="en-AU" sz="700" smtClean="0">
                <a:solidFill>
                  <a:schemeClr val="tx1"/>
                </a:solidFill>
              </a:rPr>
              <a:pPr algn="ctr"/>
              <a:t>‹#›</a:t>
            </a:fld>
            <a:endParaRPr lang="en-AU" sz="700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999" y="540000"/>
            <a:ext cx="7956813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999" y="1944000"/>
            <a:ext cx="7956813" cy="37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00" y="6537550"/>
            <a:ext cx="1105843" cy="3204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ts val="1000"/>
              </a:lnSpc>
              <a:defRPr sz="700">
                <a:solidFill>
                  <a:schemeClr val="tx2"/>
                </a:solidFill>
              </a:defRPr>
            </a:lvl1pPr>
          </a:lstStyle>
          <a:p>
            <a:fld id="{BB9E6914-FC83-4279-A40C-851A7808885F}" type="datetime1">
              <a:rPr lang="en-AU" smtClean="0"/>
              <a:t>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6000" y="0"/>
            <a:ext cx="3086100" cy="36512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ts val="1000"/>
              </a:lnSpc>
              <a:defRPr sz="7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1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3" r:id="rId2"/>
    <p:sldLayoutId id="2147483684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00"/>
        </a:lnSpc>
        <a:spcBef>
          <a:spcPts val="900"/>
        </a:spcBef>
        <a:buFont typeface="Arial" panose="020B0604020202020204" pitchFamily="34" charset="0"/>
        <a:buNone/>
        <a:defRPr sz="2300" kern="1200">
          <a:solidFill>
            <a:schemeClr val="tx2"/>
          </a:solidFill>
          <a:latin typeface="+mn-lt"/>
          <a:ea typeface="+mn-ea"/>
          <a:cs typeface="+mn-cs"/>
        </a:defRPr>
      </a:lvl1pPr>
      <a:lvl2pPr marL="449263" indent="-449263" algn="l" defTabSz="914400" rtl="0" eaLnBrk="1" latinLnBrk="0" hangingPunct="1">
        <a:lnSpc>
          <a:spcPts val="2800"/>
        </a:lnSpc>
        <a:spcBef>
          <a:spcPts val="900"/>
        </a:spcBef>
        <a:buFont typeface="Arial" panose="020B0604020202020204" pitchFamily="34" charset="0"/>
        <a:buChar char="—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ts val="2300"/>
        </a:lnSpc>
        <a:spcBef>
          <a:spcPts val="9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49263" indent="-449263" algn="l" defTabSz="914400" rtl="0" eaLnBrk="1" latinLnBrk="0" hangingPunct="1">
        <a:lnSpc>
          <a:spcPts val="2300"/>
        </a:lnSpc>
        <a:spcBef>
          <a:spcPts val="900"/>
        </a:spcBef>
        <a:buFont typeface="Arial" panose="020B0604020202020204" pitchFamily="34" charset="0"/>
        <a:buChar char="—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719138" indent="-269875" algn="l" defTabSz="914400" rtl="0" eaLnBrk="1" latinLnBrk="0" hangingPunct="1">
        <a:lnSpc>
          <a:spcPts val="2300"/>
        </a:lnSpc>
        <a:spcBef>
          <a:spcPts val="9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1" orient="horz" pos="346">
          <p15:clr>
            <a:srgbClr val="F26B43"/>
          </p15:clr>
        </p15:guide>
        <p15:guide id="12" pos="363">
          <p15:clr>
            <a:srgbClr val="F26B43"/>
          </p15:clr>
        </p15:guide>
        <p15:guide id="13" pos="5375">
          <p15:clr>
            <a:srgbClr val="F26B43"/>
          </p15:clr>
        </p15:guide>
        <p15:guide id="14" orient="horz" pos="1230">
          <p15:clr>
            <a:srgbClr val="F26B43"/>
          </p15:clr>
        </p15:guide>
        <p15:guide id="15" orient="horz" pos="35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47" y="195676"/>
            <a:ext cx="2347674" cy="2221249"/>
          </a:xfrm>
          <a:solidFill>
            <a:srgbClr val="A1CDD2"/>
          </a:solidFill>
        </p:spPr>
        <p:txBody>
          <a:bodyPr/>
          <a:lstStyle/>
          <a:p>
            <a:r>
              <a:rPr lang="en-AU" b="1" dirty="0" smtClean="0"/>
              <a:t>Australian Government </a:t>
            </a:r>
            <a:br>
              <a:rPr lang="en-AU" b="1" dirty="0" smtClean="0"/>
            </a:br>
            <a:r>
              <a:rPr lang="en-AU" b="1" dirty="0" smtClean="0"/>
              <a:t>Records Interoperability Framework</a:t>
            </a:r>
            <a:endParaRPr lang="en-AU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74" y="445489"/>
            <a:ext cx="2248835" cy="1721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993186" y="195676"/>
            <a:ext cx="3365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Government data is often arranged in a </a:t>
            </a:r>
            <a:r>
              <a:rPr lang="en-AU" sz="1200" b="1" dirty="0" smtClean="0"/>
              <a:t>tabular structure</a:t>
            </a:r>
            <a:r>
              <a:rPr lang="en-AU" sz="1200" dirty="0" smtClean="0"/>
              <a:t>. This can make it </a:t>
            </a:r>
            <a:r>
              <a:rPr lang="en-AU" sz="1200" b="1" dirty="0" smtClean="0"/>
              <a:t>difficult to infer relationships</a:t>
            </a:r>
            <a:r>
              <a:rPr lang="en-AU" sz="1200" dirty="0" smtClean="0"/>
              <a:t>. </a:t>
            </a:r>
          </a:p>
          <a:p>
            <a:endParaRPr lang="en-AU" sz="1200" dirty="0" smtClean="0"/>
          </a:p>
          <a:p>
            <a:r>
              <a:rPr lang="en-AU" sz="1200" dirty="0" smtClean="0"/>
              <a:t>Records management is dependent on content and context.</a:t>
            </a:r>
            <a:r>
              <a:rPr lang="en-AU" sz="1200" b="1" dirty="0" smtClean="0"/>
              <a:t> ‘Context’ is synonymous with ‘relationships’</a:t>
            </a:r>
            <a:r>
              <a:rPr lang="en-AU" sz="1200" dirty="0" smtClean="0"/>
              <a:t>. </a:t>
            </a:r>
          </a:p>
          <a:p>
            <a:endParaRPr lang="en-AU" sz="1200" dirty="0" smtClean="0"/>
          </a:p>
          <a:p>
            <a:r>
              <a:rPr lang="en-AU" sz="1200" dirty="0" smtClean="0"/>
              <a:t>Arranging government data in a </a:t>
            </a:r>
            <a:r>
              <a:rPr lang="en-AU" sz="1200" b="1" dirty="0" smtClean="0"/>
              <a:t>graphical structure </a:t>
            </a:r>
            <a:r>
              <a:rPr lang="en-AU" sz="1200" dirty="0" smtClean="0"/>
              <a:t>provides a rich picture of relationships and ‘meaning of things’ that is </a:t>
            </a:r>
            <a:r>
              <a:rPr lang="en-AU" sz="1200" b="1" dirty="0" smtClean="0"/>
              <a:t>easily understood by </a:t>
            </a:r>
            <a:r>
              <a:rPr lang="en-AU" sz="1200" b="1" dirty="0" smtClean="0"/>
              <a:t>people and machines</a:t>
            </a:r>
            <a:r>
              <a:rPr lang="en-AU" sz="1200" dirty="0" smtClean="0"/>
              <a:t>.</a:t>
            </a:r>
            <a:endParaRPr lang="en-AU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58" y="2611883"/>
            <a:ext cx="3520753" cy="3349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166265" y="2517454"/>
            <a:ext cx="48453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The </a:t>
            </a:r>
            <a:r>
              <a:rPr lang="en-AU" sz="1200" b="1" dirty="0" smtClean="0"/>
              <a:t>Australian Government Records Interoperability Framework (AGRIF) </a:t>
            </a:r>
            <a:r>
              <a:rPr lang="en-AU" sz="1200" dirty="0" smtClean="0"/>
              <a:t>provides a standardised structure </a:t>
            </a:r>
            <a:r>
              <a:rPr lang="en-AU" sz="1200" dirty="0" smtClean="0"/>
              <a:t>to </a:t>
            </a:r>
            <a:r>
              <a:rPr lang="en-AU" sz="1200" dirty="0" smtClean="0"/>
              <a:t>manage records in a graphical manner. </a:t>
            </a:r>
            <a:r>
              <a:rPr lang="en-AU" sz="1200" dirty="0" smtClean="0"/>
              <a:t>This creates a</a:t>
            </a:r>
            <a:r>
              <a:rPr lang="en-AU" sz="1200" dirty="0" smtClean="0"/>
              <a:t> </a:t>
            </a:r>
            <a:r>
              <a:rPr lang="en-AU" sz="1200" dirty="0"/>
              <a:t>rich </a:t>
            </a:r>
            <a:r>
              <a:rPr lang="en-AU" sz="1200" dirty="0" smtClean="0"/>
              <a:t>picture that provides </a:t>
            </a:r>
            <a:r>
              <a:rPr lang="en-AU" sz="1200" dirty="0"/>
              <a:t>an overview of </a:t>
            </a:r>
            <a:r>
              <a:rPr lang="en-AU" sz="1200" dirty="0" smtClean="0"/>
              <a:t>relationships </a:t>
            </a:r>
            <a:r>
              <a:rPr lang="en-AU" sz="1200" dirty="0" smtClean="0"/>
              <a:t>which is useful </a:t>
            </a:r>
            <a:r>
              <a:rPr lang="en-AU" sz="1200" dirty="0" smtClean="0"/>
              <a:t>for </a:t>
            </a:r>
            <a:r>
              <a:rPr lang="en-AU" sz="1200" b="1" dirty="0" smtClean="0"/>
              <a:t>understanding the functions of </a:t>
            </a:r>
            <a:r>
              <a:rPr lang="en-AU" sz="1200" b="1" dirty="0" smtClean="0"/>
              <a:t>government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dirty="0" smtClean="0"/>
              <a:t>This standardised structure </a:t>
            </a:r>
            <a:r>
              <a:rPr lang="en-AU" sz="1200" b="1" dirty="0" smtClean="0"/>
              <a:t>emphasises the connectedness of things </a:t>
            </a:r>
            <a:r>
              <a:rPr lang="en-AU" sz="1200" dirty="0" smtClean="0"/>
              <a:t>(like records ‘content’ and ‘context’), permitting a range of search strategies that </a:t>
            </a:r>
            <a:r>
              <a:rPr lang="en-AU" sz="1200" dirty="0" smtClean="0"/>
              <a:t>lead </a:t>
            </a:r>
            <a:r>
              <a:rPr lang="en-AU" sz="1200" dirty="0" smtClean="0"/>
              <a:t>to </a:t>
            </a:r>
            <a:r>
              <a:rPr lang="en-AU" sz="1200" b="1" dirty="0" smtClean="0"/>
              <a:t>more efficient discovery, information use and records management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b="1" dirty="0" smtClean="0"/>
              <a:t>By using World Wide Web Consortium recommendations</a:t>
            </a:r>
            <a:r>
              <a:rPr lang="en-AU" sz="1200" dirty="0" smtClean="0"/>
              <a:t>, machines, including complex </a:t>
            </a:r>
            <a:r>
              <a:rPr lang="en-AU" sz="1200" dirty="0" err="1" smtClean="0"/>
              <a:t>reasoners</a:t>
            </a:r>
            <a:r>
              <a:rPr lang="en-AU" sz="1200" dirty="0" smtClean="0"/>
              <a:t>, can </a:t>
            </a:r>
            <a:r>
              <a:rPr lang="en-AU" sz="1200" b="1" dirty="0" smtClean="0"/>
              <a:t>consume all types of information assets</a:t>
            </a:r>
            <a:r>
              <a:rPr lang="en-AU" sz="1200" dirty="0" smtClean="0"/>
              <a:t>.</a:t>
            </a:r>
          </a:p>
          <a:p>
            <a:endParaRPr lang="en-AU" sz="1200" dirty="0" smtClean="0"/>
          </a:p>
          <a:p>
            <a:r>
              <a:rPr lang="en-AU" sz="1200" dirty="0" smtClean="0"/>
              <a:t>This </a:t>
            </a:r>
            <a:r>
              <a:rPr lang="en-AU" sz="1200" dirty="0" smtClean="0"/>
              <a:t>‘linked data’, </a:t>
            </a:r>
            <a:r>
              <a:rPr lang="en-AU" sz="1200" dirty="0" smtClean="0"/>
              <a:t>or ‘semantic web’ approach can be used for activities </a:t>
            </a:r>
            <a:r>
              <a:rPr lang="en-AU" sz="1200" b="1" dirty="0" smtClean="0"/>
              <a:t>beyond records management. </a:t>
            </a:r>
            <a:r>
              <a:rPr lang="en-AU" sz="1200" dirty="0"/>
              <a:t>F</a:t>
            </a:r>
            <a:r>
              <a:rPr lang="en-AU" sz="1200" dirty="0" smtClean="0"/>
              <a:t>ixing disparate datasets in a graphical structure and capturing relationships creates a point for relating and aggregating data.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655218209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e 1 Blue">
  <a:themeElements>
    <a:clrScheme name="Finance - Blue">
      <a:dk1>
        <a:sysClr val="windowText" lastClr="000000"/>
      </a:dk1>
      <a:lt1>
        <a:sysClr val="window" lastClr="FFFFFF"/>
      </a:lt1>
      <a:dk2>
        <a:srgbClr val="1C1C1C"/>
      </a:dk2>
      <a:lt2>
        <a:srgbClr val="E2E3E2"/>
      </a:lt2>
      <a:accent1>
        <a:srgbClr val="BDDCDF"/>
      </a:accent1>
      <a:accent2>
        <a:srgbClr val="92C5C5"/>
      </a:accent2>
      <a:accent3>
        <a:srgbClr val="19806D"/>
      </a:accent3>
      <a:accent4>
        <a:srgbClr val="C94A2C"/>
      </a:accent4>
      <a:accent5>
        <a:srgbClr val="645493"/>
      </a:accent5>
      <a:accent6>
        <a:srgbClr val="E8B6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e 1 Blue" id="{1E2F2141-DDFB-41A6-A974-DF01C74D349A}" vid="{B4817643-8AA6-4AFE-824E-FB557DA69E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Finance 1 Blue</Template>
  <TotalTime>654</TotalTime>
  <Words>207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Finance 1 Blue</vt:lpstr>
      <vt:lpstr>Australian Government  Records Interoperability Framework</vt:lpstr>
    </vt:vector>
  </TitlesOfParts>
  <Company>Department of Finance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Coombe, Kay</dc:creator>
  <cp:lastModifiedBy>Stuart, Katharine</cp:lastModifiedBy>
  <cp:revision>64</cp:revision>
  <cp:lastPrinted>2017-07-17T23:59:29Z</cp:lastPrinted>
  <dcterms:created xsi:type="dcterms:W3CDTF">2016-09-08T08:43:32Z</dcterms:created>
  <dcterms:modified xsi:type="dcterms:W3CDTF">2017-08-03T06:03:12Z</dcterms:modified>
</cp:coreProperties>
</file>