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5" r:id="rId1"/>
  </p:sldMasterIdLst>
  <p:notesMasterIdLst>
    <p:notesMasterId r:id="rId39"/>
  </p:notesMasterIdLst>
  <p:sldIdLst>
    <p:sldId id="314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56" r:id="rId13"/>
    <p:sldId id="333" r:id="rId14"/>
    <p:sldId id="341" r:id="rId15"/>
    <p:sldId id="336" r:id="rId16"/>
    <p:sldId id="334" r:id="rId17"/>
    <p:sldId id="335" r:id="rId18"/>
    <p:sldId id="337" r:id="rId19"/>
    <p:sldId id="359" r:id="rId20"/>
    <p:sldId id="358" r:id="rId21"/>
    <p:sldId id="357" r:id="rId22"/>
    <p:sldId id="315" r:id="rId23"/>
    <p:sldId id="318" r:id="rId24"/>
    <p:sldId id="312" r:id="rId25"/>
    <p:sldId id="313" r:id="rId26"/>
    <p:sldId id="344" r:id="rId27"/>
    <p:sldId id="345" r:id="rId28"/>
    <p:sldId id="346" r:id="rId29"/>
    <p:sldId id="347" r:id="rId30"/>
    <p:sldId id="348" r:id="rId31"/>
    <p:sldId id="350" r:id="rId32"/>
    <p:sldId id="349" r:id="rId33"/>
    <p:sldId id="351" r:id="rId34"/>
    <p:sldId id="360" r:id="rId35"/>
    <p:sldId id="353" r:id="rId36"/>
    <p:sldId id="354" r:id="rId37"/>
    <p:sldId id="352" r:id="rId38"/>
  </p:sldIdLst>
  <p:sldSz cx="9144000" cy="6858000" type="screen4x3"/>
  <p:notesSz cx="6797675" cy="99266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3C3D"/>
    <a:srgbClr val="531618"/>
    <a:srgbClr val="FF0000"/>
    <a:srgbClr val="D1FFD1"/>
    <a:srgbClr val="FFD7CD"/>
    <a:srgbClr val="A7E8FF"/>
    <a:srgbClr val="74A18E"/>
    <a:srgbClr val="5998C8"/>
    <a:srgbClr val="9999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47" autoAdjust="0"/>
  </p:normalViewPr>
  <p:slideViewPr>
    <p:cSldViewPr snapToGrid="0">
      <p:cViewPr>
        <p:scale>
          <a:sx n="100" d="100"/>
          <a:sy n="100" d="100"/>
        </p:scale>
        <p:origin x="-16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4378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4378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766"/>
            <a:ext cx="294586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4378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7766"/>
            <a:ext cx="294586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4378">
              <a:defRPr sz="1200"/>
            </a:lvl1pPr>
          </a:lstStyle>
          <a:p>
            <a:fld id="{E67F63E9-940E-4FD0-8ECB-05D717DA4AA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06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F63E9-940E-4FD0-8ECB-05D717DA4AA4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425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74AD-E9E1-4261-AB77-D55BB0A884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74AD-E9E1-4261-AB77-D55BB0A884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74AD-E9E1-4261-AB77-D55BB0A884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74AD-E9E1-4261-AB77-D55BB0A884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174AD-E9E1-4261-AB77-D55BB0A884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body"/>
          </p:nvPr>
        </p:nvSpPr>
        <p:spPr>
          <a:xfrm>
            <a:off x="679320" y="4714560"/>
            <a:ext cx="5438520" cy="4466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5" name="TextShape 2"/>
          <p:cNvSpPr txBox="1"/>
          <p:nvPr/>
        </p:nvSpPr>
        <p:spPr>
          <a:xfrm>
            <a:off x="3850200" y="9427680"/>
            <a:ext cx="2945520" cy="4968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40D5B84-51E1-44C5-A700-07DF42B52E38}" type="slidenum">
              <a:rPr lang="en-AU" sz="1200" strike="noStrike">
                <a:solidFill>
                  <a:srgbClr val="000000"/>
                </a:solidFill>
                <a:latin typeface="Arial"/>
                <a:ea typeface="ＭＳ Ｐゴシック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77B8E-2CCE-4781-AA50-2EF9E1FA32DA}" type="slidenum">
              <a:rPr lang="en-AU"/>
              <a:pPr/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E4001-5BF4-4CF6-AE75-A9D3A2704640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E4001-5BF4-4CF6-AE75-A9D3A2704640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SKOS is at the intersection of three disciplines and their paradigms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F63E9-940E-4FD0-8ECB-05D717DA4AA4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107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asserts a direct hierarchical link between the Level 2 concept “Fair Trading Compliance” and the Level 3 concept “Prices Surveillance”</a:t>
            </a:r>
          </a:p>
          <a:p>
            <a:r>
              <a:rPr lang="en-US" dirty="0" smtClean="0"/>
              <a:t>also entails that “Prices Surveillance” is a narrower concept to “Fair Trading Compliance”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F63E9-940E-4FD0-8ECB-05D717DA4AA4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038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Developed by the OECD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Although slightly different in its purpose to AGIFT, there are some overlapping functions defined in COFOG and AGIFT </a:t>
            </a:r>
          </a:p>
          <a:p>
            <a:endParaRPr lang="en-AU" dirty="0" smtClean="0"/>
          </a:p>
          <a:p>
            <a:r>
              <a:rPr lang="en-AU" dirty="0" smtClean="0"/>
              <a:t>As none of the concepts defined in COFOG are an exact or close match to concepts defined in AGIFT,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F63E9-940E-4FD0-8ECB-05D717DA4AA4}" type="slidenum">
              <a:rPr lang="en-AU" smtClean="0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08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guy</a:t>
            </a:r>
            <a:r>
              <a:rPr lang="en-AU" baseline="0" dirty="0" smtClean="0"/>
              <a:t> who came up with the idea of the World Wide Web, Sir Tim Berners-Lee invented the Web under the premise that it will be used to share data. Usually we want to know something about things, like an actor, a place, a city, a painting.</a:t>
            </a:r>
            <a:endParaRPr lang="en-AU" dirty="0" smtClean="0"/>
          </a:p>
          <a:p>
            <a:r>
              <a:rPr lang="en-AU" dirty="0" smtClean="0"/>
              <a:t>However, this vision did not come to fruition</a:t>
            </a:r>
            <a:r>
              <a:rPr lang="en-AU" baseline="0" dirty="0" smtClean="0"/>
              <a:t> immediately and the Web was mainly used to share and link documents.</a:t>
            </a:r>
            <a:endParaRPr lang="en-AU" dirty="0" smtClean="0"/>
          </a:p>
          <a:p>
            <a:r>
              <a:rPr lang="en-AU" dirty="0" smtClean="0"/>
              <a:t>We are quite used to finding information</a:t>
            </a:r>
            <a:r>
              <a:rPr lang="en-AU" baseline="0" dirty="0" smtClean="0"/>
              <a:t> in documents.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DA84-487C-7949-BFF3-2B3A45F6463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5650"/>
          </a:xfrm>
        </p:spPr>
        <p:txBody>
          <a:bodyPr/>
          <a:lstStyle>
            <a:lvl2pPr marL="252000" indent="-250825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893782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Presentation title  |  Presenter name  |  Page </a:t>
            </a:r>
            <a:fld id="{41A30622-B3E5-44D8-B413-D073D30B9BB4}" type="slidenum">
              <a:rPr lang="en-AU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5650"/>
          </a:xfrm>
        </p:spPr>
        <p:txBody>
          <a:bodyPr/>
          <a:lstStyle>
            <a:lvl2pPr marL="252000" indent="-250825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893782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0">
                <a:solidFill>
                  <a:srgbClr val="000000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Presentation title  |  Presenter name  |  Page </a:t>
            </a:r>
            <a:fld id="{41A30622-B3E5-44D8-B413-D073D30B9BB4}" type="slidenum">
              <a:rPr lang="en-AU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6FE0-BA07-8A4F-B3CB-515263B96770}" type="datetimeFigureOut">
              <a:rPr lang="en-US" smtClean="0"/>
              <a:t>19/08/15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16638-F4D4-8E4F-8BEB-C81AB1E75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0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8" r:id="rId12"/>
    <p:sldLayoutId id="2147483939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composer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Storing </a:t>
            </a:r>
            <a:r>
              <a:rPr lang="en-US" i="1" dirty="0"/>
              <a:t>Data for Perpetuity? Use Linked Data</a:t>
            </a:r>
            <a:endParaRPr lang="en-AU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Australian Government Linked Data Working Group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Yes, but it is all in different formats and data models!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We have a standardi</a:t>
            </a:r>
            <a:r>
              <a:rPr lang="en-AU" dirty="0"/>
              <a:t>s</a:t>
            </a:r>
            <a:r>
              <a:rPr lang="en-AU" dirty="0" smtClean="0"/>
              <a:t>ed method of publishing documents on the Web!</a:t>
            </a:r>
            <a:endParaRPr lang="en-AU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72020"/>
                </a:solidFill>
                <a:latin typeface="Calibri"/>
                <a:cs typeface="Calibri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21173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84200" y="2130425"/>
            <a:ext cx="7899400" cy="147002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We also have a standardised </a:t>
            </a:r>
            <a:r>
              <a:rPr lang="en-AU" dirty="0" smtClean="0"/>
              <a:t>method of publishing and linking data. </a:t>
            </a:r>
            <a:endParaRPr lang="en-A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72020"/>
                </a:solidFill>
                <a:cs typeface="Calibri"/>
              </a:rPr>
              <a:t>Linked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Linked Data principles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AutoNum type="arabicPeriod"/>
            </a:pPr>
            <a:r>
              <a:rPr lang="en-US" dirty="0" smtClean="0">
                <a:latin typeface="Calibri"/>
                <a:cs typeface="Calibri"/>
              </a:rPr>
              <a:t>Use </a:t>
            </a:r>
            <a:r>
              <a:rPr lang="en-US" b="1" dirty="0">
                <a:latin typeface="Calibri"/>
                <a:cs typeface="Calibri"/>
              </a:rPr>
              <a:t>URIs</a:t>
            </a:r>
            <a:r>
              <a:rPr lang="en-US" dirty="0" smtClean="0">
                <a:latin typeface="Calibri"/>
                <a:cs typeface="Calibri"/>
              </a:rPr>
              <a:t> to name </a:t>
            </a:r>
            <a:r>
              <a:rPr lang="en-US" i="1" dirty="0">
                <a:latin typeface="Calibri"/>
                <a:cs typeface="Calibri"/>
              </a:rPr>
              <a:t>‘THINGS’</a:t>
            </a:r>
          </a:p>
          <a:p>
            <a:pPr marL="633222" indent="-514350">
              <a:buAutoNum type="arabicPeriod"/>
            </a:pPr>
            <a:endParaRPr lang="en-US" dirty="0" smtClean="0">
              <a:latin typeface="Calibri"/>
              <a:cs typeface="Calibri"/>
            </a:endParaRPr>
          </a:p>
          <a:p>
            <a:pPr marL="633222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Use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URLs</a:t>
            </a:r>
            <a:r>
              <a:rPr lang="en-US" dirty="0" smtClean="0">
                <a:latin typeface="Calibri"/>
                <a:cs typeface="Calibri"/>
              </a:rPr>
              <a:t> for those </a:t>
            </a:r>
            <a:r>
              <a:rPr lang="en-US" i="1" dirty="0">
                <a:latin typeface="Calibri"/>
                <a:cs typeface="Calibri"/>
              </a:rPr>
              <a:t>‘THINGS’ </a:t>
            </a:r>
            <a:r>
              <a:rPr lang="en-US" dirty="0" smtClean="0">
                <a:latin typeface="Calibri"/>
                <a:cs typeface="Calibri"/>
              </a:rPr>
              <a:t>whenever possible</a:t>
            </a:r>
          </a:p>
          <a:p>
            <a:pPr marL="971550" lvl="1" indent="-514350">
              <a:buAutoNum type="arabicPeriod"/>
            </a:pPr>
            <a:endParaRPr lang="en-US" dirty="0" smtClean="0">
              <a:latin typeface="Calibri"/>
              <a:cs typeface="Calibri"/>
            </a:endParaRPr>
          </a:p>
          <a:p>
            <a:pPr marL="633222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Publish </a:t>
            </a:r>
            <a:r>
              <a:rPr lang="en-US" b="1" dirty="0">
                <a:latin typeface="Calibri"/>
                <a:cs typeface="Calibri"/>
              </a:rPr>
              <a:t>semantic information </a:t>
            </a:r>
            <a:r>
              <a:rPr lang="en-US" dirty="0">
                <a:latin typeface="Calibri"/>
                <a:cs typeface="Calibri"/>
              </a:rPr>
              <a:t>at this URL</a:t>
            </a:r>
          </a:p>
          <a:p>
            <a:pPr lvl="1"/>
            <a:endParaRPr lang="en-US" sz="3200" b="1" dirty="0">
              <a:solidFill>
                <a:srgbClr val="672020"/>
              </a:solidFill>
              <a:latin typeface="Calibri"/>
              <a:cs typeface="Calibri"/>
            </a:endParaRPr>
          </a:p>
          <a:p>
            <a:pPr marL="633222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Include 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to other ‘</a:t>
            </a:r>
            <a:r>
              <a:rPr lang="en-US" i="1" dirty="0" smtClean="0">
                <a:latin typeface="Calibri"/>
                <a:cs typeface="Calibri"/>
              </a:rPr>
              <a:t>THINGS’</a:t>
            </a:r>
          </a:p>
        </p:txBody>
      </p:sp>
    </p:spTree>
    <p:extLst>
      <p:ext uri="{BB962C8B-B14F-4D97-AF65-F5344CB8AC3E}">
        <p14:creationId xmlns:p14="http://schemas.microsoft.com/office/powerpoint/2010/main" val="2947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1. – 2. Use real (live) </a:t>
            </a:r>
            <a:r>
              <a:rPr lang="en-US" dirty="0" smtClean="0">
                <a:solidFill>
                  <a:srgbClr val="000000"/>
                </a:solidFill>
              </a:rPr>
              <a:t>URIs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 smtClean="0">
                <a:latin typeface="Calibri"/>
                <a:cs typeface="Calibri"/>
              </a:rPr>
              <a:t>Identifiers are required for </a:t>
            </a:r>
            <a:r>
              <a:rPr lang="en-US" sz="2700" b="1" i="1" dirty="0">
                <a:solidFill>
                  <a:srgbClr val="672020"/>
                </a:solidFill>
                <a:latin typeface="Calibri"/>
                <a:cs typeface="Calibri"/>
              </a:rPr>
              <a:t>‘</a:t>
            </a:r>
            <a:r>
              <a:rPr lang="en-US" sz="2700" b="1" i="1" dirty="0" smtClean="0">
                <a:solidFill>
                  <a:srgbClr val="672020"/>
                </a:solidFill>
                <a:latin typeface="Calibri"/>
                <a:cs typeface="Calibri"/>
              </a:rPr>
              <a:t>THINGS’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p</a:t>
            </a:r>
            <a:r>
              <a:rPr lang="en-US" sz="2400" dirty="0" smtClean="0">
                <a:latin typeface="Calibri"/>
                <a:cs typeface="Calibri"/>
              </a:rPr>
              <a:t>eople, places, companies, products, government agencies, roads, hospitals, schools, events, natural resources, public infrastructure, etc. …</a:t>
            </a: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700" dirty="0" smtClean="0">
                <a:latin typeface="Calibri"/>
                <a:cs typeface="Calibri"/>
              </a:rPr>
              <a:t>… all the </a:t>
            </a:r>
            <a:r>
              <a:rPr lang="en-US" sz="2700" b="1" dirty="0">
                <a:solidFill>
                  <a:srgbClr val="672020"/>
                </a:solidFill>
                <a:latin typeface="Calibri"/>
                <a:cs typeface="Calibri"/>
              </a:rPr>
              <a:t>things</a:t>
            </a:r>
          </a:p>
          <a:p>
            <a:endParaRPr lang="en-US" sz="27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700" dirty="0" smtClean="0">
                <a:latin typeface="Calibri"/>
                <a:cs typeface="Calibri"/>
              </a:rPr>
              <a:t>… we have </a:t>
            </a:r>
            <a:r>
              <a:rPr lang="en-US" sz="2700" b="1" dirty="0">
                <a:solidFill>
                  <a:srgbClr val="672020"/>
                </a:solidFill>
                <a:latin typeface="Calibri"/>
                <a:cs typeface="Calibri"/>
              </a:rPr>
              <a:t>questions</a:t>
            </a:r>
            <a:r>
              <a:rPr lang="en-US" sz="2700" b="1" dirty="0" smtClean="0">
                <a:solidFill>
                  <a:srgbClr val="672020"/>
                </a:solidFill>
                <a:latin typeface="Calibri"/>
                <a:cs typeface="Calibri"/>
              </a:rPr>
              <a:t> </a:t>
            </a:r>
            <a:r>
              <a:rPr lang="en-US" sz="2700" dirty="0">
                <a:latin typeface="Calibri"/>
                <a:cs typeface="Calibri"/>
              </a:rPr>
              <a:t>about</a:t>
            </a:r>
          </a:p>
          <a:p>
            <a:endParaRPr lang="en-US" sz="27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700" dirty="0" smtClean="0">
                <a:latin typeface="Calibri"/>
                <a:cs typeface="Calibri"/>
              </a:rPr>
              <a:t>… and some of the </a:t>
            </a:r>
            <a:r>
              <a:rPr lang="en-US" sz="2700" b="1" dirty="0">
                <a:solidFill>
                  <a:srgbClr val="672020"/>
                </a:solidFill>
                <a:latin typeface="Calibri"/>
                <a:cs typeface="Calibri"/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78663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+mj-ea"/>
              </a:rPr>
              <a:t>1. – 2. Use real (live)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URI – Uniform Resource Identifier</a:t>
            </a:r>
          </a:p>
          <a:p>
            <a:pPr lvl="1">
              <a:buNone/>
            </a:pPr>
            <a:r>
              <a:rPr lang="en-US" sz="2600" dirty="0" smtClean="0">
                <a:latin typeface="Calibri"/>
                <a:cs typeface="Calibri"/>
              </a:rPr>
              <a:t>Compact </a:t>
            </a:r>
            <a:r>
              <a:rPr lang="en-US" sz="2600" b="1" dirty="0" smtClean="0">
                <a:solidFill>
                  <a:srgbClr val="672020"/>
                </a:solidFill>
                <a:latin typeface="Calibri"/>
                <a:cs typeface="Calibri"/>
              </a:rPr>
              <a:t>sequence of characters </a:t>
            </a:r>
            <a:r>
              <a:rPr lang="en-US" sz="2600" dirty="0" smtClean="0">
                <a:latin typeface="Calibri"/>
                <a:cs typeface="Calibri"/>
              </a:rPr>
              <a:t>…</a:t>
            </a:r>
          </a:p>
          <a:p>
            <a:pPr lvl="1">
              <a:buNone/>
            </a:pPr>
            <a:r>
              <a:rPr lang="en-US" sz="2600" dirty="0" smtClean="0">
                <a:latin typeface="Calibri"/>
                <a:cs typeface="Calibri"/>
              </a:rPr>
              <a:t>… </a:t>
            </a:r>
            <a:r>
              <a:rPr lang="en-US" sz="2600" b="1" dirty="0" smtClean="0">
                <a:solidFill>
                  <a:srgbClr val="672020"/>
                </a:solidFill>
                <a:latin typeface="Calibri"/>
                <a:cs typeface="Calibri"/>
              </a:rPr>
              <a:t>identifies</a:t>
            </a:r>
            <a:r>
              <a:rPr lang="en-US" sz="2600" dirty="0" smtClean="0">
                <a:latin typeface="Calibri"/>
                <a:cs typeface="Calibri"/>
              </a:rPr>
              <a:t> an abstract or physical resource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Calibri"/>
                <a:cs typeface="Calibri"/>
              </a:rPr>
              <a:t>[RFC3986]</a:t>
            </a:r>
          </a:p>
          <a:p>
            <a:pPr marL="457200" lvl="1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In Linked Data Web </a:t>
            </a:r>
            <a:r>
              <a:rPr lang="en-US" b="1" dirty="0" smtClean="0">
                <a:latin typeface="Calibri"/>
                <a:cs typeface="Calibri"/>
                <a:sym typeface="Symbol"/>
              </a:rPr>
              <a:t></a:t>
            </a:r>
            <a:r>
              <a:rPr lang="en-US" dirty="0" smtClean="0">
                <a:latin typeface="Calibri"/>
                <a:cs typeface="Calibri"/>
              </a:rPr>
              <a:t> URI = URL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1800" u="sng" dirty="0">
                <a:solidFill>
                  <a:srgbClr val="723C3D"/>
                </a:solidFill>
                <a:latin typeface="Calibri"/>
                <a:cs typeface="Calibri"/>
              </a:rPr>
              <a:t>http://lab.environment.data.gov.au/id/acorn-system/Adelaide_023090_023000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2C2C5928-DD70-0349-8869-C6F441DBC1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1. – 2. Use real (live) </a:t>
            </a:r>
            <a:r>
              <a:rPr lang="en-US" dirty="0" smtClean="0">
                <a:solidFill>
                  <a:srgbClr val="000000"/>
                </a:solidFill>
              </a:rPr>
              <a:t>URIs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9562" cy="4525963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libri"/>
                <a:cs typeface="Calibri"/>
              </a:rPr>
              <a:t>Put information about these </a:t>
            </a:r>
            <a:r>
              <a:rPr lang="en-US" sz="2700" b="1" i="1" dirty="0">
                <a:solidFill>
                  <a:srgbClr val="672020"/>
                </a:solidFill>
                <a:latin typeface="Calibri"/>
                <a:cs typeface="Calibri"/>
              </a:rPr>
              <a:t>‘THINGS’</a:t>
            </a:r>
            <a:r>
              <a:rPr lang="en-US" sz="2700" dirty="0" smtClean="0">
                <a:latin typeface="Calibri"/>
                <a:cs typeface="Calibri"/>
              </a:rPr>
              <a:t> on your website</a:t>
            </a: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r>
              <a:rPr lang="en-US" sz="2700" dirty="0" smtClean="0">
                <a:latin typeface="Calibri"/>
                <a:cs typeface="Calibri"/>
              </a:rPr>
              <a:t>Use </a:t>
            </a:r>
            <a:r>
              <a:rPr lang="en-US" sz="2700" b="1" dirty="0" smtClean="0">
                <a:solidFill>
                  <a:srgbClr val="672020"/>
                </a:solidFill>
                <a:latin typeface="Calibri"/>
                <a:cs typeface="Calibri"/>
              </a:rPr>
              <a:t>good</a:t>
            </a:r>
            <a:r>
              <a:rPr lang="en-US" sz="2700" dirty="0" smtClean="0">
                <a:solidFill>
                  <a:srgbClr val="672020"/>
                </a:solidFill>
                <a:latin typeface="Calibri"/>
                <a:cs typeface="Calibri"/>
              </a:rPr>
              <a:t> </a:t>
            </a:r>
            <a:r>
              <a:rPr lang="en-US" sz="2700" dirty="0" smtClean="0">
                <a:latin typeface="Calibri"/>
                <a:cs typeface="Calibri"/>
              </a:rPr>
              <a:t>URLs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Readable, unambiguous … even in 10 years or ∞</a:t>
            </a:r>
          </a:p>
          <a:p>
            <a:pPr lvl="2"/>
            <a:endParaRPr lang="en-US" sz="2000" dirty="0" smtClean="0">
              <a:latin typeface="Calibri"/>
              <a:cs typeface="Calibri"/>
            </a:endParaRPr>
          </a:p>
          <a:p>
            <a:pPr marL="768096" lvl="2" indent="0">
              <a:buNone/>
            </a:pPr>
            <a:r>
              <a:rPr lang="en-US" sz="2000" strike="sngStrike" dirty="0">
                <a:solidFill>
                  <a:srgbClr val="FF0000"/>
                </a:solidFill>
                <a:latin typeface="Calibri"/>
                <a:cs typeface="Calibri"/>
              </a:rPr>
              <a:t>http://</a:t>
            </a:r>
            <a:r>
              <a:rPr lang="en-US" sz="2000" strike="sngStrike" dirty="0" err="1">
                <a:solidFill>
                  <a:srgbClr val="FF0000"/>
                </a:solidFill>
                <a:latin typeface="Calibri"/>
                <a:cs typeface="Calibri"/>
              </a:rPr>
              <a:t>agift.naa.gov.au</a:t>
            </a:r>
            <a:r>
              <a:rPr lang="en-US" sz="2000" strike="sngStrike" dirty="0">
                <a:solidFill>
                  <a:srgbClr val="FF0000"/>
                </a:solidFill>
                <a:latin typeface="Calibri"/>
                <a:cs typeface="Calibri"/>
              </a:rPr>
              <a:t>/000478.htm</a:t>
            </a:r>
            <a:r>
              <a:rPr lang="en-US" sz="2000" dirty="0" smtClean="0">
                <a:solidFill>
                  <a:srgbClr val="723C3D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723C3D"/>
                </a:solidFill>
                <a:latin typeface="Calibri"/>
                <a:cs typeface="Calibri"/>
              </a:rPr>
              <a:t> </a:t>
            </a:r>
            <a:r>
              <a:rPr lang="en-US" sz="2000" dirty="0" smtClean="0">
                <a:solidFill>
                  <a:srgbClr val="723C3D"/>
                </a:solidFill>
                <a:latin typeface="Calibri"/>
                <a:cs typeface="Calibri"/>
                <a:sym typeface="Symbol"/>
              </a:rPr>
              <a:t> </a:t>
            </a:r>
            <a:r>
              <a:rPr lang="en-US" sz="2000" dirty="0" smtClean="0">
                <a:solidFill>
                  <a:srgbClr val="723C3D"/>
                </a:solidFill>
                <a:latin typeface="Calibri"/>
                <a:cs typeface="Calibri"/>
              </a:rPr>
              <a:t> </a:t>
            </a:r>
          </a:p>
          <a:p>
            <a:pPr marL="768096" lvl="2" indent="0">
              <a:buNone/>
            </a:pPr>
            <a:r>
              <a:rPr lang="en-US" sz="2000" u="sng" dirty="0">
                <a:solidFill>
                  <a:srgbClr val="00B050"/>
                </a:solidFill>
                <a:latin typeface="Calibri"/>
                <a:cs typeface="Calibri"/>
              </a:rPr>
              <a:t>http://</a:t>
            </a:r>
            <a:r>
              <a:rPr lang="en-US" sz="2000" u="sng" dirty="0" err="1">
                <a:solidFill>
                  <a:srgbClr val="00B050"/>
                </a:solidFill>
                <a:latin typeface="Calibri"/>
                <a:cs typeface="Calibri"/>
              </a:rPr>
              <a:t>data.naa.gov.au</a:t>
            </a:r>
            <a:r>
              <a:rPr lang="en-US" sz="2000" u="sng" dirty="0">
                <a:solidFill>
                  <a:srgbClr val="00B050"/>
                </a:solidFill>
                <a:latin typeface="Calibri"/>
                <a:cs typeface="Calibri"/>
              </a:rPr>
              <a:t>/</a:t>
            </a:r>
            <a:r>
              <a:rPr lang="en-US" sz="2000" u="sng" dirty="0" err="1">
                <a:solidFill>
                  <a:srgbClr val="00B050"/>
                </a:solidFill>
                <a:latin typeface="Calibri"/>
                <a:cs typeface="Calibri"/>
              </a:rPr>
              <a:t>def</a:t>
            </a:r>
            <a:r>
              <a:rPr lang="en-US" sz="2000" u="sng" dirty="0">
                <a:solidFill>
                  <a:srgbClr val="00B050"/>
                </a:solidFill>
                <a:latin typeface="Calibri"/>
                <a:cs typeface="Calibri"/>
              </a:rPr>
              <a:t>/</a:t>
            </a:r>
            <a:r>
              <a:rPr lang="en-US" sz="2000" u="sng" dirty="0" err="1">
                <a:solidFill>
                  <a:srgbClr val="00B050"/>
                </a:solidFill>
                <a:latin typeface="Calibri"/>
                <a:cs typeface="Calibri"/>
              </a:rPr>
              <a:t>agift</a:t>
            </a:r>
            <a:r>
              <a:rPr lang="en-US" sz="2000" u="sng" dirty="0">
                <a:solidFill>
                  <a:srgbClr val="00B050"/>
                </a:solidFill>
                <a:latin typeface="Calibri"/>
                <a:cs typeface="Calibri"/>
              </a:rPr>
              <a:t>/environment</a:t>
            </a:r>
          </a:p>
          <a:p>
            <a:pPr marL="768096" lvl="2" indent="0">
              <a:buNone/>
            </a:pPr>
            <a:endParaRPr lang="en-US" sz="2000" u="sng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768096" lvl="2" indent="0">
              <a:buNone/>
            </a:pPr>
            <a:endParaRPr lang="en-US" sz="2000" u="sng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0575" y="6477000"/>
            <a:ext cx="733425" cy="274638"/>
          </a:xfrm>
          <a:prstGeom prst="rect">
            <a:avLst/>
          </a:prstGeom>
        </p:spPr>
        <p:txBody>
          <a:bodyPr/>
          <a:lstStyle/>
          <a:p>
            <a:fld id="{2C2C5928-DD70-0349-8869-C6F441DBC1A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6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68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latin typeface="Verdana" pitchFamily="34" charset="0"/>
              </a:rPr>
              <a:t>RDF</a:t>
            </a:r>
            <a:r>
              <a:rPr lang="en-US" sz="2800" dirty="0" smtClean="0">
                <a:latin typeface="Verdana" pitchFamily="34" charset="0"/>
              </a:rPr>
              <a:t> – Resource Description Framework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672020"/>
                </a:solidFill>
                <a:latin typeface="Verdana" pitchFamily="34" charset="0"/>
              </a:rPr>
              <a:t>Knowledge representation </a:t>
            </a:r>
            <a:r>
              <a:rPr lang="en-US" sz="2400" dirty="0" smtClean="0">
                <a:latin typeface="Verdana" pitchFamily="34" charset="0"/>
              </a:rPr>
              <a:t>language for the Semantic Web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Verdana" pitchFamily="34" charset="0"/>
              </a:rPr>
              <a:t>Allows to add </a:t>
            </a:r>
            <a:r>
              <a:rPr lang="en-US" sz="2400" dirty="0" smtClean="0">
                <a:solidFill>
                  <a:srgbClr val="672020"/>
                </a:solidFill>
                <a:latin typeface="Verdana" pitchFamily="34" charset="0"/>
              </a:rPr>
              <a:t>structured information </a:t>
            </a:r>
            <a:r>
              <a:rPr lang="en-US" sz="2400" dirty="0" smtClean="0">
                <a:latin typeface="Verdana" pitchFamily="34" charset="0"/>
              </a:rPr>
              <a:t>to Web resources</a:t>
            </a:r>
          </a:p>
          <a:p>
            <a:pPr>
              <a:lnSpc>
                <a:spcPct val="120000"/>
              </a:lnSpc>
            </a:pPr>
            <a:endParaRPr lang="en-US" sz="2800" dirty="0" smtClean="0">
              <a:latin typeface="Verdan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Verdana" pitchFamily="34" charset="0"/>
              </a:rPr>
              <a:t>RDF as data model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Verdana" pitchFamily="34" charset="0"/>
              </a:rPr>
              <a:t>Statements about Web resources in the form of triples</a:t>
            </a:r>
            <a:r>
              <a:rPr lang="en-US" sz="2400" dirty="0">
                <a:latin typeface="Verdana" pitchFamily="34" charset="0"/>
              </a:rPr>
              <a:t/>
            </a:r>
            <a:br>
              <a:rPr lang="en-US" sz="2400" dirty="0">
                <a:latin typeface="Verdana" pitchFamily="34" charset="0"/>
              </a:rPr>
            </a:br>
            <a:r>
              <a:rPr lang="en-US" sz="2400" dirty="0" smtClean="0">
                <a:latin typeface="Verdana" pitchFamily="34" charset="0"/>
              </a:rPr>
              <a:t/>
            </a:r>
            <a:br>
              <a:rPr lang="en-US" sz="2400" dirty="0" smtClean="0">
                <a:latin typeface="Verdana" pitchFamily="34" charset="0"/>
              </a:rPr>
            </a:br>
            <a:endParaRPr lang="en-US" sz="1500" b="1" dirty="0" smtClean="0">
              <a:solidFill>
                <a:srgbClr val="672020"/>
              </a:solidFill>
              <a:latin typeface="Verdan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4667" y="5318529"/>
            <a:ext cx="8938381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rgbClr val="672020"/>
                </a:solidFill>
                <a:latin typeface="Verdana" pitchFamily="34" charset="0"/>
              </a:rPr>
              <a:t>        </a:t>
            </a:r>
            <a:r>
              <a:rPr lang="en-US" sz="2000" dirty="0" smtClean="0">
                <a:solidFill>
                  <a:srgbClr val="672020"/>
                </a:solidFill>
                <a:latin typeface="Verdana" pitchFamily="34" charset="0"/>
              </a:rPr>
              <a:t>Subject               </a:t>
            </a:r>
            <a:r>
              <a:rPr lang="en-US" sz="2000" dirty="0" smtClean="0">
                <a:latin typeface="Verdana" pitchFamily="34" charset="0"/>
              </a:rPr>
              <a:t>–          </a:t>
            </a:r>
            <a:r>
              <a:rPr lang="en-US" sz="2000" dirty="0" smtClean="0">
                <a:solidFill>
                  <a:srgbClr val="672020"/>
                </a:solidFill>
                <a:latin typeface="Verdana" pitchFamily="34" charset="0"/>
              </a:rPr>
              <a:t>Predicate		</a:t>
            </a:r>
            <a:r>
              <a:rPr lang="en-US" sz="2000" dirty="0" smtClean="0">
                <a:latin typeface="Verdana" pitchFamily="34" charset="0"/>
              </a:rPr>
              <a:t>–	</a:t>
            </a:r>
            <a:r>
              <a:rPr lang="en-US" sz="2000" dirty="0" smtClean="0">
                <a:solidFill>
                  <a:srgbClr val="672020"/>
                </a:solidFill>
                <a:latin typeface="Verdana" pitchFamily="34" charset="0"/>
              </a:rPr>
              <a:t>Object</a:t>
            </a:r>
            <a:endParaRPr lang="en-US" sz="2000" dirty="0">
              <a:solidFill>
                <a:srgbClr val="672020"/>
              </a:solidFill>
              <a:latin typeface="Verdana" pitchFamily="34" charset="0"/>
            </a:endParaRPr>
          </a:p>
          <a:p>
            <a:pPr marL="57150" indent="0" algn="ctr">
              <a:lnSpc>
                <a:spcPct val="90000"/>
              </a:lnSpc>
              <a:buNone/>
            </a:pPr>
            <a:endParaRPr lang="en-US" sz="1500" b="1" dirty="0">
              <a:solidFill>
                <a:srgbClr val="672020"/>
              </a:solidFill>
              <a:latin typeface="Verdana" pitchFamily="34" charset="0"/>
            </a:endParaRPr>
          </a:p>
          <a:p>
            <a:pPr marL="57150" indent="0">
              <a:lnSpc>
                <a:spcPct val="90000"/>
              </a:lnSpc>
              <a:buNone/>
            </a:pPr>
            <a:r>
              <a:rPr lang="en-US" sz="1400" u="sng" dirty="0">
                <a:solidFill>
                  <a:srgbClr val="723C3D"/>
                </a:solidFill>
                <a:latin typeface="Calibri"/>
                <a:ea typeface="+mn-ea"/>
                <a:cs typeface="Calibri"/>
              </a:rPr>
              <a:t>http://dbpedia.org/resource/Canberra</a:t>
            </a:r>
            <a:r>
              <a:rPr lang="en-US" sz="1400" dirty="0">
                <a:solidFill>
                  <a:srgbClr val="723C3D"/>
                </a:solidFill>
                <a:latin typeface="Calibri"/>
                <a:ea typeface="+mn-ea"/>
                <a:cs typeface="Calibri"/>
              </a:rPr>
              <a:t>      </a:t>
            </a:r>
            <a:r>
              <a:rPr lang="en-US" sz="1400" dirty="0" smtClean="0">
                <a:solidFill>
                  <a:srgbClr val="723C3D"/>
                </a:solidFill>
                <a:latin typeface="Calibri"/>
                <a:ea typeface="+mn-ea"/>
                <a:cs typeface="Calibri"/>
              </a:rPr>
              <a:t>       </a:t>
            </a:r>
            <a:r>
              <a:rPr lang="en-US" sz="1400" u="sng" dirty="0" smtClean="0">
                <a:solidFill>
                  <a:srgbClr val="723C3D"/>
                </a:solidFill>
                <a:latin typeface="Calibri"/>
                <a:ea typeface="+mn-ea"/>
                <a:cs typeface="Calibri"/>
              </a:rPr>
              <a:t>http</a:t>
            </a:r>
            <a:r>
              <a:rPr lang="en-US" sz="1400" u="sng" dirty="0">
                <a:solidFill>
                  <a:srgbClr val="723C3D"/>
                </a:solidFill>
                <a:latin typeface="Calibri"/>
                <a:ea typeface="+mn-ea"/>
                <a:cs typeface="Calibri"/>
              </a:rPr>
              <a:t>://</a:t>
            </a:r>
            <a:r>
              <a:rPr lang="en-US" sz="1400" u="sng" dirty="0" err="1">
                <a:solidFill>
                  <a:srgbClr val="723C3D"/>
                </a:solidFill>
                <a:latin typeface="Calibri"/>
                <a:ea typeface="+mn-ea"/>
                <a:cs typeface="Calibri"/>
              </a:rPr>
              <a:t>dbpedia.org</a:t>
            </a:r>
            <a:r>
              <a:rPr lang="en-US" sz="1400" u="sng" dirty="0">
                <a:solidFill>
                  <a:srgbClr val="723C3D"/>
                </a:solidFill>
                <a:latin typeface="Calibri"/>
                <a:ea typeface="+mn-ea"/>
                <a:cs typeface="Calibri"/>
              </a:rPr>
              <a:t>/property/elevation</a:t>
            </a:r>
            <a:r>
              <a:rPr lang="en-US" sz="1400" b="1" dirty="0" smtClean="0"/>
              <a:t>                             </a:t>
            </a:r>
            <a:r>
              <a:rPr lang="en-US" sz="1400" dirty="0">
                <a:solidFill>
                  <a:srgbClr val="723C3D"/>
                </a:solidFill>
                <a:latin typeface="Calibri"/>
                <a:ea typeface="+mn-ea"/>
                <a:cs typeface="Calibri"/>
              </a:rPr>
              <a:t>577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Publish </a:t>
            </a:r>
            <a:r>
              <a:rPr lang="en-US" dirty="0" smtClean="0"/>
              <a:t>semantic information</a:t>
            </a:r>
            <a:br>
              <a:rPr lang="en-US" dirty="0" smtClean="0"/>
            </a:br>
            <a:r>
              <a:rPr lang="en-US" sz="3600" b="1" dirty="0" smtClean="0">
                <a:solidFill>
                  <a:srgbClr val="672020"/>
                </a:solidFill>
                <a:latin typeface="Calibri"/>
                <a:ea typeface="+mn-ea"/>
                <a:cs typeface="Calibri"/>
              </a:rPr>
              <a:t>RDF</a:t>
            </a:r>
            <a:endParaRPr lang="en-US" sz="3600" b="1" dirty="0">
              <a:solidFill>
                <a:srgbClr val="672020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10575" y="6477000"/>
            <a:ext cx="733425" cy="274638"/>
          </a:xfrm>
          <a:prstGeom prst="rect">
            <a:avLst/>
          </a:prstGeom>
        </p:spPr>
        <p:txBody>
          <a:bodyPr/>
          <a:lstStyle/>
          <a:p>
            <a:fld id="{2C2C5928-DD70-0349-8869-C6F441DBC1A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5" descr="090326_rdf_20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2150" y="1535113"/>
            <a:ext cx="749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flipH="1">
            <a:off x="181430" y="5557762"/>
            <a:ext cx="520094" cy="374952"/>
          </a:xfrm>
          <a:prstGeom prst="line">
            <a:avLst/>
          </a:prstGeom>
          <a:ln>
            <a:solidFill>
              <a:srgbClr val="5316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19905" y="5557762"/>
            <a:ext cx="1124857" cy="374952"/>
          </a:xfrm>
          <a:prstGeom prst="line">
            <a:avLst/>
          </a:prstGeom>
          <a:ln>
            <a:solidFill>
              <a:srgbClr val="5316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59239" y="5545667"/>
            <a:ext cx="665237" cy="387047"/>
          </a:xfrm>
          <a:prstGeom prst="line">
            <a:avLst/>
          </a:prstGeom>
          <a:ln>
            <a:solidFill>
              <a:srgbClr val="5316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5905" y="5545667"/>
            <a:ext cx="798285" cy="387047"/>
          </a:xfrm>
          <a:prstGeom prst="line">
            <a:avLst/>
          </a:prstGeom>
          <a:ln>
            <a:solidFill>
              <a:srgbClr val="5316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137400" y="5557762"/>
            <a:ext cx="192314" cy="373138"/>
          </a:xfrm>
          <a:prstGeom prst="line">
            <a:avLst/>
          </a:prstGeom>
          <a:ln>
            <a:solidFill>
              <a:srgbClr val="5316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466668" y="5545667"/>
            <a:ext cx="220132" cy="385233"/>
          </a:xfrm>
          <a:prstGeom prst="line">
            <a:avLst/>
          </a:prstGeom>
          <a:ln>
            <a:solidFill>
              <a:srgbClr val="5316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27000" y="5753100"/>
            <a:ext cx="3086100" cy="558800"/>
          </a:xfrm>
          <a:prstGeom prst="ellipse">
            <a:avLst/>
          </a:prstGeom>
          <a:ln>
            <a:solidFill>
              <a:srgbClr val="5316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2500" y="5854700"/>
            <a:ext cx="1193800" cy="355600"/>
          </a:xfrm>
          <a:prstGeom prst="rect">
            <a:avLst/>
          </a:prstGeom>
          <a:ln>
            <a:solidFill>
              <a:srgbClr val="5316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13" idx="5"/>
            <a:endCxn id="4" idx="2"/>
          </p:cNvCxnSpPr>
          <p:nvPr/>
        </p:nvCxnSpPr>
        <p:spPr>
          <a:xfrm rot="5400000" flipH="1" flipV="1">
            <a:off x="5320392" y="3651058"/>
            <a:ext cx="19766" cy="5138249"/>
          </a:xfrm>
          <a:prstGeom prst="curvedConnector3">
            <a:avLst>
              <a:gd name="adj1" fmla="val -928028"/>
            </a:avLst>
          </a:prstGeom>
          <a:ln>
            <a:solidFill>
              <a:srgbClr val="53161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01628" y="6412468"/>
            <a:ext cx="1314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72020"/>
                </a:solidFill>
                <a:latin typeface="Verdana" pitchFamily="34" charset="0"/>
              </a:rPr>
              <a:t>“Canberra”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156028" y="6412468"/>
            <a:ext cx="1738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72020"/>
                </a:solidFill>
                <a:latin typeface="Verdana" pitchFamily="34" charset="0"/>
              </a:rPr>
              <a:t>“has elevation”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521528" y="6399768"/>
            <a:ext cx="775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72020"/>
                </a:solidFill>
                <a:latin typeface="Verdana" pitchFamily="34" charset="0"/>
              </a:rPr>
              <a:t>577m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067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Publish semantic information</a:t>
            </a:r>
            <a:br>
              <a:rPr lang="en-US" dirty="0" smtClean="0"/>
            </a:br>
            <a:r>
              <a:rPr lang="en-US" sz="3600" b="1" dirty="0">
                <a:solidFill>
                  <a:srgbClr val="672020"/>
                </a:solidFill>
                <a:latin typeface="Calibri"/>
                <a:ea typeface="+mn-ea"/>
                <a:cs typeface="Calibri"/>
              </a:rPr>
              <a:t>Ontologies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RDF triples use </a:t>
            </a:r>
            <a:r>
              <a:rPr lang="en-US" sz="3100" dirty="0">
                <a:solidFill>
                  <a:srgbClr val="672020"/>
                </a:solidFill>
                <a:latin typeface="Calibri"/>
                <a:cs typeface="Calibri"/>
              </a:rPr>
              <a:t>predicates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to link …</a:t>
            </a:r>
          </a:p>
          <a:p>
            <a:pPr lvl="1">
              <a:lnSpc>
                <a:spcPct val="120000"/>
              </a:lnSpc>
            </a:pPr>
            <a:r>
              <a:rPr lang="en-US" b="1" i="1" dirty="0" smtClean="0">
                <a:latin typeface="Calibri"/>
                <a:cs typeface="Calibri"/>
              </a:rPr>
              <a:t>Resources</a:t>
            </a:r>
            <a:r>
              <a:rPr lang="en-US" dirty="0" smtClean="0">
                <a:latin typeface="Calibri"/>
                <a:cs typeface="Calibri"/>
              </a:rPr>
              <a:t> to </a:t>
            </a:r>
            <a:r>
              <a:rPr lang="en-US" b="1" i="1" dirty="0" smtClean="0">
                <a:latin typeface="Calibri"/>
                <a:cs typeface="Calibri"/>
              </a:rPr>
              <a:t>resources</a:t>
            </a:r>
          </a:p>
          <a:p>
            <a:pPr lvl="1">
              <a:lnSpc>
                <a:spcPct val="120000"/>
              </a:lnSpc>
            </a:pPr>
            <a:r>
              <a:rPr lang="en-US" b="1" i="1" dirty="0" smtClean="0">
                <a:latin typeface="Calibri"/>
                <a:cs typeface="Calibri"/>
              </a:rPr>
              <a:t>Resources</a:t>
            </a:r>
            <a:r>
              <a:rPr lang="en-US" dirty="0" smtClean="0">
                <a:latin typeface="Calibri"/>
                <a:cs typeface="Calibri"/>
              </a:rPr>
              <a:t> to </a:t>
            </a:r>
            <a:r>
              <a:rPr lang="en-US" b="1" i="1" dirty="0" smtClean="0">
                <a:latin typeface="Calibri"/>
                <a:cs typeface="Calibri"/>
              </a:rPr>
              <a:t>property values</a:t>
            </a:r>
          </a:p>
          <a:p>
            <a:pPr lvl="1">
              <a:lnSpc>
                <a:spcPct val="12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alibri"/>
                <a:cs typeface="Calibri"/>
              </a:rPr>
              <a:t> … </a:t>
            </a:r>
            <a:r>
              <a:rPr lang="en-US" dirty="0">
                <a:latin typeface="Calibri"/>
                <a:cs typeface="Calibri"/>
              </a:rPr>
              <a:t>a</a:t>
            </a:r>
            <a:r>
              <a:rPr lang="en-US" dirty="0" smtClean="0">
                <a:latin typeface="Calibri"/>
                <a:cs typeface="Calibri"/>
              </a:rPr>
              <a:t>ssign meaning through </a:t>
            </a:r>
            <a:r>
              <a:rPr lang="en-US" sz="3100" dirty="0" smtClean="0">
                <a:solidFill>
                  <a:srgbClr val="672020"/>
                </a:solidFill>
                <a:latin typeface="Calibri"/>
                <a:cs typeface="Calibri"/>
              </a:rPr>
              <a:t>ontologies</a:t>
            </a:r>
            <a:r>
              <a:rPr lang="en-US" sz="3100" dirty="0" smtClean="0">
                <a:latin typeface="Calibri"/>
                <a:cs typeface="Calibri"/>
              </a:rPr>
              <a:t>,</a:t>
            </a:r>
            <a:r>
              <a:rPr lang="en-US" sz="3100" dirty="0" smtClean="0">
                <a:solidFill>
                  <a:srgbClr val="672020"/>
                </a:solidFill>
                <a:latin typeface="Calibri"/>
                <a:cs typeface="Calibri"/>
              </a:rPr>
              <a:t> </a:t>
            </a:r>
            <a:r>
              <a:rPr lang="en-US" sz="3300" dirty="0">
                <a:latin typeface="Calibri"/>
                <a:cs typeface="Calibri"/>
              </a:rPr>
              <a:t>i.e. </a:t>
            </a:r>
            <a:r>
              <a:rPr lang="en-US" sz="3300" dirty="0" smtClean="0">
                <a:latin typeface="Calibri"/>
                <a:cs typeface="Calibri"/>
              </a:rPr>
              <a:t>an </a:t>
            </a:r>
            <a:r>
              <a:rPr lang="en-US" sz="3300" i="1" dirty="0" smtClean="0">
                <a:latin typeface="Calibri"/>
                <a:cs typeface="Calibri"/>
              </a:rPr>
              <a:t>"</a:t>
            </a:r>
            <a:r>
              <a:rPr lang="en-US" i="1" dirty="0"/>
              <a:t>explicit </a:t>
            </a:r>
            <a:r>
              <a:rPr lang="en-US" i="1" dirty="0" smtClean="0"/>
              <a:t>specification </a:t>
            </a:r>
            <a:r>
              <a:rPr lang="en-US" i="1" dirty="0"/>
              <a:t>of a </a:t>
            </a:r>
            <a:r>
              <a:rPr lang="en-US" i="1" dirty="0" smtClean="0"/>
              <a:t>conceptualization” </a:t>
            </a:r>
            <a:r>
              <a:rPr lang="en-US" dirty="0" smtClean="0"/>
              <a:t>as defined by Tom Gruber</a:t>
            </a:r>
          </a:p>
          <a:p>
            <a:pPr lvl="1">
              <a:lnSpc>
                <a:spcPct val="120000"/>
              </a:lnSpc>
            </a:pPr>
            <a:r>
              <a:rPr lang="en-AU" dirty="0" smtClean="0">
                <a:latin typeface="Calibri"/>
                <a:cs typeface="Calibri"/>
              </a:rPr>
              <a:t>set </a:t>
            </a:r>
            <a:r>
              <a:rPr lang="en-AU" dirty="0" smtClean="0">
                <a:latin typeface="Calibri"/>
                <a:cs typeface="Calibri"/>
              </a:rPr>
              <a:t>of concepts (shared </a:t>
            </a:r>
            <a:r>
              <a:rPr lang="en-AU" sz="2500" dirty="0">
                <a:solidFill>
                  <a:srgbClr val="672020"/>
                </a:solidFill>
                <a:latin typeface="Calibri"/>
                <a:cs typeface="Calibri"/>
              </a:rPr>
              <a:t>objects</a:t>
            </a:r>
            <a:r>
              <a:rPr lang="en-AU" dirty="0" smtClean="0">
                <a:latin typeface="Calibri"/>
                <a:cs typeface="Calibri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AU" dirty="0" smtClean="0">
                <a:latin typeface="Calibri"/>
                <a:cs typeface="Calibri"/>
              </a:rPr>
              <a:t>relationships between those concepts (shared </a:t>
            </a:r>
            <a:r>
              <a:rPr lang="en-US" sz="2900" dirty="0">
                <a:solidFill>
                  <a:srgbClr val="672020"/>
                </a:solidFill>
                <a:latin typeface="Calibri"/>
                <a:cs typeface="Calibri"/>
              </a:rPr>
              <a:t>predicates</a:t>
            </a:r>
            <a:r>
              <a:rPr lang="en-AU" dirty="0" smtClean="0">
                <a:latin typeface="Calibri"/>
                <a:cs typeface="Calibri"/>
              </a:rPr>
              <a:t>)</a:t>
            </a:r>
          </a:p>
          <a:p>
            <a:pPr lvl="1">
              <a:lnSpc>
                <a:spcPct val="120000"/>
              </a:lnSpc>
            </a:pPr>
            <a:endParaRPr lang="en-AU" dirty="0" smtClean="0">
              <a:latin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smtClean="0">
                <a:latin typeface="Calibri"/>
                <a:cs typeface="Calibri"/>
              </a:rPr>
              <a:t>FOAF (</a:t>
            </a:r>
            <a:r>
              <a:rPr lang="en-US" u="sng" dirty="0">
                <a:latin typeface="Calibri"/>
                <a:cs typeface="Calibri"/>
              </a:rPr>
              <a:t>F</a:t>
            </a:r>
            <a:r>
              <a:rPr lang="en-US" dirty="0">
                <a:latin typeface="Calibri"/>
                <a:cs typeface="Calibri"/>
              </a:rPr>
              <a:t>riend-</a:t>
            </a:r>
            <a:r>
              <a:rPr lang="en-US" u="sng" dirty="0">
                <a:latin typeface="Calibri"/>
                <a:cs typeface="Calibri"/>
              </a:rPr>
              <a:t>o</a:t>
            </a:r>
            <a:r>
              <a:rPr lang="en-US" dirty="0">
                <a:latin typeface="Calibri"/>
                <a:cs typeface="Calibri"/>
              </a:rPr>
              <a:t>f-</a:t>
            </a:r>
            <a:r>
              <a:rPr lang="en-US" u="sng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-</a:t>
            </a:r>
            <a:r>
              <a:rPr lang="en-US" u="sng" dirty="0">
                <a:latin typeface="Calibri"/>
                <a:cs typeface="Calibri"/>
              </a:rPr>
              <a:t>F</a:t>
            </a:r>
            <a:r>
              <a:rPr lang="en-US" dirty="0">
                <a:latin typeface="Calibri"/>
                <a:cs typeface="Calibri"/>
              </a:rPr>
              <a:t>riend</a:t>
            </a:r>
            <a:r>
              <a:rPr lang="en-US" dirty="0" smtClean="0">
                <a:latin typeface="Calibri"/>
                <a:cs typeface="Calibri"/>
              </a:rPr>
              <a:t>) ontology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	</a:t>
            </a:r>
            <a:r>
              <a:rPr lang="en-US" b="1" dirty="0" smtClean="0">
                <a:solidFill>
                  <a:srgbClr val="723C3D"/>
                </a:solidFill>
                <a:latin typeface="Calibri"/>
                <a:cs typeface="Calibri"/>
              </a:rPr>
              <a:t>Person</a:t>
            </a:r>
            <a:r>
              <a:rPr lang="en-US" dirty="0" smtClean="0">
                <a:solidFill>
                  <a:srgbClr val="723C3D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Concept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 Class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 URI – e.g., </a:t>
            </a:r>
            <a:r>
              <a:rPr lang="en-US" sz="2900" u="sng" dirty="0">
                <a:solidFill>
                  <a:srgbClr val="723C3D"/>
                </a:solidFill>
                <a:latin typeface="Calibri"/>
                <a:cs typeface="Calibri"/>
              </a:rPr>
              <a:t>http://xmlns.com/foaf/Agent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 A perspective of the concept via attributes / properties: </a:t>
            </a:r>
            <a:r>
              <a:rPr lang="en-US" b="1" i="1" dirty="0" smtClean="0">
                <a:latin typeface="Calibri"/>
                <a:cs typeface="Calibri"/>
              </a:rPr>
              <a:t>name</a:t>
            </a:r>
            <a:r>
              <a:rPr lang="en-US" dirty="0" smtClean="0">
                <a:latin typeface="Calibri"/>
                <a:cs typeface="Calibri"/>
              </a:rPr>
              <a:t>, </a:t>
            </a:r>
            <a:r>
              <a:rPr lang="en-US" sz="2900" b="1" i="1" dirty="0">
                <a:latin typeface="Calibri"/>
                <a:cs typeface="Calibri"/>
              </a:rPr>
              <a:t>age</a:t>
            </a:r>
            <a:r>
              <a:rPr lang="en-US" dirty="0" smtClean="0">
                <a:latin typeface="Calibri"/>
                <a:cs typeface="Calibri"/>
              </a:rPr>
              <a:t>, </a:t>
            </a:r>
            <a:r>
              <a:rPr lang="en-US" sz="2900" b="1" i="1" dirty="0">
                <a:latin typeface="Calibri"/>
                <a:cs typeface="Calibri"/>
              </a:rPr>
              <a:t>gender</a:t>
            </a:r>
            <a:r>
              <a:rPr lang="en-US" dirty="0" smtClean="0">
                <a:latin typeface="Calibri"/>
                <a:cs typeface="Calibri"/>
              </a:rPr>
              <a:t>, …</a:t>
            </a:r>
          </a:p>
          <a:p>
            <a:pPr lvl="1">
              <a:lnSpc>
                <a:spcPct val="120000"/>
              </a:lnSpc>
            </a:pP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5928-DD70-0349-8869-C6F441DBC1A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4. Include </a:t>
            </a:r>
            <a:r>
              <a:rPr lang="en-US" dirty="0" smtClean="0">
                <a:solidFill>
                  <a:srgbClr val="000000"/>
                </a:solidFill>
                <a:cs typeface="Calibri"/>
              </a:rPr>
              <a:t>links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7700" y="3175000"/>
            <a:ext cx="3086100" cy="1092200"/>
          </a:xfrm>
          <a:prstGeom prst="ellipse">
            <a:avLst/>
          </a:prstGeom>
          <a:ln>
            <a:solidFill>
              <a:srgbClr val="5316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1400" spc="-100" dirty="0">
                <a:solidFill>
                  <a:schemeClr val="tx1"/>
                </a:solidFill>
                <a:latin typeface="Courier"/>
                <a:cs typeface="Courier"/>
              </a:rPr>
              <a:t>htt</a:t>
            </a:r>
            <a:r>
              <a:rPr lang="en-AU" sz="1400" spc="-100" dirty="0">
                <a:latin typeface="Courier"/>
                <a:cs typeface="Courier"/>
              </a:rPr>
              <a:t>p://</a:t>
            </a:r>
            <a:r>
              <a:rPr lang="en-AU" sz="1400" spc="-100" dirty="0" err="1">
                <a:latin typeface="Courier"/>
                <a:cs typeface="Courier"/>
              </a:rPr>
              <a:t>education.data.gov.au</a:t>
            </a:r>
            <a:r>
              <a:rPr lang="en-AU" sz="1400" spc="-100" dirty="0">
                <a:latin typeface="Courier"/>
                <a:cs typeface="Courier"/>
              </a:rPr>
              <a:t>/</a:t>
            </a:r>
            <a:br>
              <a:rPr lang="en-AU" sz="1400" spc="-100" dirty="0">
                <a:latin typeface="Courier"/>
                <a:cs typeface="Courier"/>
              </a:rPr>
            </a:br>
            <a:r>
              <a:rPr lang="en-AU" sz="1400" spc="-100" dirty="0">
                <a:latin typeface="Courier"/>
                <a:cs typeface="Courier"/>
              </a:rPr>
              <a:t>id/school/2060</a:t>
            </a:r>
            <a:endParaRPr lang="en-US" sz="1400" spc="-100" dirty="0">
              <a:latin typeface="Courier"/>
              <a:cs typeface="Courier"/>
            </a:endParaRPr>
          </a:p>
        </p:txBody>
      </p:sp>
      <p:sp>
        <p:nvSpPr>
          <p:cNvPr id="5" name="Oval 4"/>
          <p:cNvSpPr/>
          <p:nvPr/>
        </p:nvSpPr>
        <p:spPr>
          <a:xfrm>
            <a:off x="5588000" y="3175000"/>
            <a:ext cx="3263900" cy="1092200"/>
          </a:xfrm>
          <a:prstGeom prst="ellipse">
            <a:avLst/>
          </a:prstGeom>
          <a:ln>
            <a:solidFill>
              <a:srgbClr val="5316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spc="-100" dirty="0">
                <a:solidFill>
                  <a:schemeClr val="tx1"/>
                </a:solidFill>
                <a:latin typeface="Courier"/>
                <a:cs typeface="Courier"/>
              </a:rPr>
              <a:t>http://</a:t>
            </a:r>
            <a:r>
              <a:rPr lang="en-US" sz="1400" spc="-100" dirty="0" err="1">
                <a:solidFill>
                  <a:schemeClr val="tx1"/>
                </a:solidFill>
                <a:latin typeface="Courier"/>
                <a:cs typeface="Courier"/>
              </a:rPr>
              <a:t>dbpedia.org</a:t>
            </a:r>
            <a:r>
              <a:rPr lang="en-US" sz="1400" spc="-100" dirty="0">
                <a:solidFill>
                  <a:schemeClr val="tx1"/>
                </a:solidFill>
                <a:latin typeface="Courier"/>
                <a:cs typeface="Courier"/>
              </a:rPr>
              <a:t>/resource/</a:t>
            </a:r>
            <a:br>
              <a:rPr lang="en-US" sz="1400" spc="-1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1400" spc="-100" dirty="0" err="1">
                <a:solidFill>
                  <a:schemeClr val="tx1"/>
                </a:solidFill>
                <a:latin typeface="Courier"/>
                <a:cs typeface="Courier"/>
              </a:rPr>
              <a:t>Canberra_Grammar_School</a:t>
            </a:r>
            <a:endParaRPr lang="en-US" sz="1400" spc="-1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733800" y="3721100"/>
            <a:ext cx="1854200" cy="0"/>
          </a:xfrm>
          <a:prstGeom prst="straightConnector1">
            <a:avLst/>
          </a:prstGeom>
          <a:ln>
            <a:solidFill>
              <a:srgbClr val="53161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6700" y="3403600"/>
            <a:ext cx="1133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-100" dirty="0" err="1">
                <a:latin typeface="Courier"/>
                <a:ea typeface="+mn-ea"/>
                <a:cs typeface="Courier"/>
              </a:rPr>
              <a:t>owl:sameAs</a:t>
            </a:r>
            <a:endParaRPr lang="en-US" sz="1400" spc="-100" dirty="0">
              <a:latin typeface="Courier"/>
              <a:ea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42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linked data?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4000" b="1" strike="noStrike" cap="all">
                <a:solidFill>
                  <a:srgbClr val="000000"/>
                </a:solidFill>
                <a:latin typeface="Calibri"/>
              </a:rPr>
              <a:t>Why linked data for DATA.GOV.AU?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3D0C4E-0792-4763-A4EE-00782C142283}" type="slidenum">
              <a:rPr lang="en-AU" sz="1200" strike="noStrike">
                <a:solidFill>
                  <a:srgbClr val="8B8B8B"/>
                </a:solidFill>
                <a:latin typeface="Arial"/>
                <a:ea typeface="ＭＳ Ｐゴシック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0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pic>
        <p:nvPicPr>
          <p:cNvPr id="326" name="Picture 325"/>
          <p:cNvPicPr/>
          <p:nvPr/>
        </p:nvPicPr>
        <p:blipFill>
          <a:blip r:embed="rId2"/>
          <a:stretch/>
        </p:blipFill>
        <p:spPr>
          <a:xfrm>
            <a:off x="136900" y="244080"/>
            <a:ext cx="2491200" cy="6613920"/>
          </a:xfrm>
          <a:prstGeom prst="rect">
            <a:avLst/>
          </a:prstGeom>
          <a:ln>
            <a:noFill/>
          </a:ln>
        </p:spPr>
      </p:pic>
      <p:sp>
        <p:nvSpPr>
          <p:cNvPr id="327" name="TextShape 2"/>
          <p:cNvSpPr txBox="1"/>
          <p:nvPr/>
        </p:nvSpPr>
        <p:spPr>
          <a:xfrm>
            <a:off x="3468800" y="2578300"/>
            <a:ext cx="4824000" cy="2592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AU" sz="2000" dirty="0" smtClean="0">
                <a:latin typeface="Calibri"/>
                <a:cs typeface="Calibri"/>
              </a:rPr>
              <a:t>108 </a:t>
            </a:r>
            <a:r>
              <a:rPr lang="en-AU" sz="2000" dirty="0">
                <a:latin typeface="Calibri"/>
                <a:cs typeface="Calibri"/>
              </a:rPr>
              <a:t>datasets</a:t>
            </a:r>
            <a:endParaRPr dirty="0">
              <a:latin typeface="Calibri"/>
              <a:cs typeface="Calibri"/>
            </a:endParaRPr>
          </a:p>
          <a:p>
            <a:pPr algn="ctr"/>
            <a:r>
              <a:rPr lang="en-AU" sz="2000" dirty="0">
                <a:latin typeface="Calibri"/>
                <a:cs typeface="Calibri"/>
              </a:rPr>
              <a:t>14 organisations + 2 external data portals</a:t>
            </a:r>
            <a:endParaRPr dirty="0">
              <a:latin typeface="Calibri"/>
              <a:cs typeface="Calibri"/>
            </a:endParaRPr>
          </a:p>
          <a:p>
            <a:pPr algn="ctr"/>
            <a:r>
              <a:rPr lang="en-AU" sz="2000" dirty="0">
                <a:latin typeface="Calibri"/>
                <a:cs typeface="Calibri"/>
              </a:rPr>
              <a:t>3 levels of government</a:t>
            </a:r>
            <a:endParaRPr dirty="0">
              <a:latin typeface="Calibri"/>
              <a:cs typeface="Calibri"/>
            </a:endParaRPr>
          </a:p>
          <a:p>
            <a:pPr algn="ctr"/>
            <a:r>
              <a:rPr lang="en-AU" sz="2400" b="1" dirty="0">
                <a:latin typeface="Calibri"/>
                <a:cs typeface="Calibri"/>
              </a:rPr>
              <a:t>1 concept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2" name="Picture 1" descr="Screen Shot 2015-08-17 at 2.5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468908"/>
            <a:ext cx="6235700" cy="12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Use URIs to identify Government resources (THINGS)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AU" b="1" dirty="0" smtClean="0"/>
              <a:t>Government agencies</a:t>
            </a:r>
            <a:r>
              <a:rPr lang="en-AU" dirty="0" smtClean="0"/>
              <a:t> already </a:t>
            </a:r>
            <a:r>
              <a:rPr lang="en-AU" b="1" dirty="0" smtClean="0"/>
              <a:t>keep a list of identifiers </a:t>
            </a:r>
            <a:r>
              <a:rPr lang="en-AU" dirty="0" smtClean="0"/>
              <a:t>for each type of </a:t>
            </a:r>
            <a:r>
              <a:rPr lang="en-AU" b="1" i="1" dirty="0">
                <a:solidFill>
                  <a:srgbClr val="672020"/>
                </a:solidFill>
                <a:latin typeface="Calibri"/>
                <a:cs typeface="Calibri"/>
              </a:rPr>
              <a:t>‘THING’ </a:t>
            </a:r>
            <a:r>
              <a:rPr lang="en-AU" dirty="0" smtClean="0"/>
              <a:t>they are responsible for (schools, roads, etc.)</a:t>
            </a:r>
          </a:p>
          <a:p>
            <a:pPr>
              <a:lnSpc>
                <a:spcPct val="110000"/>
              </a:lnSpc>
            </a:pPr>
            <a:endParaRPr lang="en-AU" b="1" dirty="0" smtClean="0"/>
          </a:p>
          <a:p>
            <a:pPr>
              <a:lnSpc>
                <a:spcPct val="110000"/>
              </a:lnSpc>
            </a:pPr>
            <a:r>
              <a:rPr lang="en-AU" b="1" dirty="0" smtClean="0"/>
              <a:t>Use identifiers </a:t>
            </a:r>
            <a:r>
              <a:rPr lang="en-AU" dirty="0" smtClean="0"/>
              <a:t>to make statements about </a:t>
            </a:r>
            <a:r>
              <a:rPr lang="en-AU" b="1" i="1" dirty="0">
                <a:solidFill>
                  <a:srgbClr val="672020"/>
                </a:solidFill>
                <a:latin typeface="Calibri"/>
                <a:cs typeface="Calibri"/>
              </a:rPr>
              <a:t>‘THINGS’</a:t>
            </a:r>
          </a:p>
          <a:p>
            <a:pPr lvl="1">
              <a:lnSpc>
                <a:spcPct val="110000"/>
              </a:lnSpc>
            </a:pPr>
            <a:r>
              <a:rPr lang="en-AU" dirty="0" smtClean="0"/>
              <a:t>e.g. ‘ACT school location dataset’</a:t>
            </a:r>
          </a:p>
          <a:p>
            <a:pPr lvl="2">
              <a:lnSpc>
                <a:spcPct val="110000"/>
              </a:lnSpc>
            </a:pPr>
            <a:r>
              <a:rPr lang="en-AU" dirty="0" smtClean="0"/>
              <a:t>uses </a:t>
            </a:r>
            <a:r>
              <a:rPr lang="en-AU" i="1" dirty="0" smtClean="0"/>
              <a:t>2060</a:t>
            </a:r>
            <a:r>
              <a:rPr lang="en-AU" dirty="0" smtClean="0"/>
              <a:t> as identifier for </a:t>
            </a:r>
            <a:r>
              <a:rPr lang="en-AU" i="1" dirty="0" smtClean="0"/>
              <a:t>‘Canberra Grammar School’ </a:t>
            </a:r>
            <a:r>
              <a:rPr lang="en-AU" dirty="0" smtClean="0"/>
              <a:t>(coinciding with postcode)</a:t>
            </a:r>
          </a:p>
          <a:p>
            <a:pPr>
              <a:lnSpc>
                <a:spcPct val="110000"/>
              </a:lnSpc>
            </a:pP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guidelines for URIs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8774" y="1370013"/>
            <a:ext cx="6409349" cy="49037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AU" dirty="0" smtClean="0">
                <a:latin typeface="Calibri"/>
                <a:cs typeface="Calibri"/>
              </a:rPr>
              <a:t>URIs </a:t>
            </a:r>
            <a:r>
              <a:rPr lang="en-AU" altLang="ja-JP" dirty="0" smtClean="0">
                <a:latin typeface="Calibri"/>
                <a:cs typeface="Calibri"/>
              </a:rPr>
              <a:t>are </a:t>
            </a:r>
            <a:r>
              <a:rPr lang="en-AU" altLang="ja-JP" b="1" dirty="0" smtClean="0">
                <a:latin typeface="Calibri"/>
                <a:cs typeface="Calibri"/>
              </a:rPr>
              <a:t>cool</a:t>
            </a:r>
            <a:r>
              <a:rPr lang="en-AU" altLang="ja-JP" dirty="0" smtClean="0">
                <a:latin typeface="Calibri"/>
                <a:cs typeface="Calibri"/>
              </a:rPr>
              <a:t> if they are:</a:t>
            </a:r>
          </a:p>
          <a:p>
            <a:pPr lvl="1">
              <a:lnSpc>
                <a:spcPct val="120000"/>
              </a:lnSpc>
            </a:pPr>
            <a:r>
              <a:rPr lang="en-US" b="1" dirty="0" smtClean="0">
                <a:latin typeface="Calibri"/>
                <a:cs typeface="Calibri"/>
              </a:rPr>
              <a:t>Readable</a:t>
            </a:r>
          </a:p>
          <a:p>
            <a:pPr marL="800100" lvl="2" indent="0">
              <a:lnSpc>
                <a:spcPct val="120000"/>
              </a:lnSpc>
              <a:buNone/>
            </a:pPr>
            <a:r>
              <a:rPr lang="en-US" sz="2100" strike="sngStrike" dirty="0" smtClean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lang="en-US" sz="2100" strike="sngStrike" dirty="0">
                <a:solidFill>
                  <a:srgbClr val="FF0000"/>
                </a:solidFill>
                <a:latin typeface="Calibri"/>
                <a:cs typeface="Calibri"/>
              </a:rPr>
              <a:t>:/</a:t>
            </a:r>
            <a:r>
              <a:rPr lang="en-US" sz="2100" strike="sngStrike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lang="en-US" sz="2100" strike="sngStrike" dirty="0" err="1" smtClean="0">
                <a:solidFill>
                  <a:srgbClr val="FF0000"/>
                </a:solidFill>
                <a:latin typeface="Calibri"/>
                <a:cs typeface="Calibri"/>
              </a:rPr>
              <a:t>example.com</a:t>
            </a:r>
            <a:r>
              <a:rPr lang="en-US" sz="2100" strike="sngStrike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lang="en-US" sz="2100" strike="sngStrike" dirty="0">
                <a:solidFill>
                  <a:srgbClr val="FF0000"/>
                </a:solidFill>
                <a:latin typeface="Calibri"/>
                <a:cs typeface="Calibri"/>
              </a:rPr>
              <a:t>000478.</a:t>
            </a:r>
            <a:r>
              <a:rPr lang="en-US" sz="2100" strike="sngStrike" dirty="0" smtClean="0">
                <a:solidFill>
                  <a:srgbClr val="FF0000"/>
                </a:solidFill>
                <a:latin typeface="Calibri"/>
                <a:cs typeface="Calibri"/>
              </a:rPr>
              <a:t>htm</a:t>
            </a:r>
            <a:r>
              <a:rPr lang="en-US" sz="2100" dirty="0" smtClean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2100" dirty="0" smtClean="0">
                <a:latin typeface="Calibri"/>
                <a:cs typeface="Calibri"/>
                <a:sym typeface="Symbol"/>
              </a:rPr>
              <a:t></a:t>
            </a:r>
            <a:r>
              <a:rPr lang="en-US" sz="2100" dirty="0">
                <a:latin typeface="Calibri"/>
                <a:cs typeface="Calibri"/>
                <a:sym typeface="Symbol"/>
              </a:rPr>
              <a:t/>
            </a:r>
            <a:br>
              <a:rPr lang="en-US" sz="2100" dirty="0">
                <a:latin typeface="Calibri"/>
                <a:cs typeface="Calibri"/>
                <a:sym typeface="Symbol"/>
              </a:rPr>
            </a:br>
            <a:r>
              <a:rPr lang="en-US" sz="2100" u="sng" dirty="0" smtClean="0">
                <a:solidFill>
                  <a:srgbClr val="00B050"/>
                </a:solidFill>
                <a:latin typeface="Calibri"/>
                <a:cs typeface="Calibri"/>
              </a:rPr>
              <a:t>http</a:t>
            </a:r>
            <a:r>
              <a:rPr lang="en-US" sz="2100" u="sng" dirty="0">
                <a:solidFill>
                  <a:srgbClr val="00B050"/>
                </a:solidFill>
                <a:latin typeface="Calibri"/>
                <a:cs typeface="Calibri"/>
              </a:rPr>
              <a:t>:/</a:t>
            </a:r>
            <a:r>
              <a:rPr lang="en-US" sz="2100" u="sng" dirty="0" smtClean="0">
                <a:solidFill>
                  <a:srgbClr val="00B050"/>
                </a:solidFill>
                <a:latin typeface="Calibri"/>
                <a:cs typeface="Calibri"/>
              </a:rPr>
              <a:t>/</a:t>
            </a:r>
            <a:r>
              <a:rPr lang="en-US" sz="2100" u="sng" dirty="0" err="1" smtClean="0">
                <a:solidFill>
                  <a:srgbClr val="00B050"/>
                </a:solidFill>
                <a:latin typeface="Calibri"/>
                <a:cs typeface="Calibri"/>
              </a:rPr>
              <a:t>example.com</a:t>
            </a:r>
            <a:r>
              <a:rPr lang="en-US" sz="2100" u="sng" dirty="0" smtClean="0">
                <a:solidFill>
                  <a:srgbClr val="00B050"/>
                </a:solidFill>
                <a:latin typeface="Calibri"/>
                <a:cs typeface="Calibri"/>
              </a:rPr>
              <a:t>/</a:t>
            </a:r>
            <a:r>
              <a:rPr lang="en-US" sz="2100" u="sng" dirty="0" err="1">
                <a:solidFill>
                  <a:srgbClr val="00B050"/>
                </a:solidFill>
                <a:latin typeface="Calibri"/>
                <a:cs typeface="Calibri"/>
              </a:rPr>
              <a:t>def</a:t>
            </a:r>
            <a:r>
              <a:rPr lang="en-US" sz="2100" u="sng" dirty="0">
                <a:solidFill>
                  <a:srgbClr val="00B050"/>
                </a:solidFill>
                <a:latin typeface="Calibri"/>
                <a:cs typeface="Calibri"/>
              </a:rPr>
              <a:t>/</a:t>
            </a:r>
            <a:r>
              <a:rPr lang="en-US" sz="2100" u="sng" dirty="0" err="1">
                <a:solidFill>
                  <a:srgbClr val="00B050"/>
                </a:solidFill>
                <a:latin typeface="Calibri"/>
                <a:cs typeface="Calibri"/>
              </a:rPr>
              <a:t>agift</a:t>
            </a:r>
            <a:r>
              <a:rPr lang="en-US" sz="2100" u="sng" dirty="0">
                <a:solidFill>
                  <a:srgbClr val="00B050"/>
                </a:solidFill>
                <a:latin typeface="Calibri"/>
                <a:cs typeface="Calibri"/>
              </a:rPr>
              <a:t>/environment</a:t>
            </a:r>
          </a:p>
          <a:p>
            <a:pPr lvl="2">
              <a:lnSpc>
                <a:spcPct val="120000"/>
              </a:lnSpc>
              <a:buNone/>
            </a:pPr>
            <a:endParaRPr lang="en-US" sz="1400" dirty="0" smtClean="0">
              <a:solidFill>
                <a:srgbClr val="00B050"/>
              </a:solidFill>
              <a:latin typeface="Calibri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en-US" b="1" dirty="0" smtClean="0">
                <a:latin typeface="Calibri"/>
                <a:cs typeface="Calibri"/>
              </a:rPr>
              <a:t>Unambiguous</a:t>
            </a:r>
          </a:p>
          <a:p>
            <a:pPr marL="800100" lvl="2" indent="0">
              <a:lnSpc>
                <a:spcPct val="120000"/>
              </a:lnSpc>
              <a:buNone/>
            </a:pPr>
            <a:r>
              <a:rPr lang="en-US" sz="2100" strike="sngStrike" dirty="0" smtClean="0">
                <a:solidFill>
                  <a:srgbClr val="FF0000"/>
                </a:solidFill>
                <a:latin typeface="Calibri"/>
                <a:cs typeface="Calibri"/>
              </a:rPr>
              <a:t>http://</a:t>
            </a:r>
            <a:r>
              <a:rPr lang="en-US" sz="2100" strike="sngStrike" dirty="0" err="1" smtClean="0">
                <a:solidFill>
                  <a:srgbClr val="FF0000"/>
                </a:solidFill>
                <a:latin typeface="Calibri"/>
                <a:cs typeface="Calibri"/>
              </a:rPr>
              <a:t>example.com</a:t>
            </a:r>
            <a:r>
              <a:rPr lang="en-US" sz="2100" strike="sngStrike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lang="en-US" sz="2100" strike="sngStrike" dirty="0" err="1" smtClean="0">
                <a:solidFill>
                  <a:srgbClr val="FF0000"/>
                </a:solidFill>
                <a:latin typeface="Calibri"/>
                <a:cs typeface="Calibri"/>
              </a:rPr>
              <a:t>newcastle</a:t>
            </a:r>
            <a:r>
              <a:rPr lang="en-US" sz="2100" dirty="0" smtClean="0">
                <a:latin typeface="Calibri"/>
                <a:cs typeface="Calibri"/>
              </a:rPr>
              <a:t>  </a:t>
            </a:r>
            <a:r>
              <a:rPr lang="en-US" sz="2100" dirty="0" smtClean="0">
                <a:latin typeface="Calibri"/>
                <a:cs typeface="Calibri"/>
                <a:sym typeface="Symbol"/>
              </a:rPr>
              <a:t></a:t>
            </a:r>
            <a:r>
              <a:rPr lang="en-US" sz="2100" dirty="0">
                <a:latin typeface="Calibri"/>
                <a:cs typeface="Calibri"/>
                <a:sym typeface="Symbol"/>
              </a:rPr>
              <a:t/>
            </a:r>
            <a:br>
              <a:rPr lang="en-US" sz="2100" dirty="0">
                <a:latin typeface="Calibri"/>
                <a:cs typeface="Calibri"/>
                <a:sym typeface="Symbol"/>
              </a:rPr>
            </a:br>
            <a:r>
              <a:rPr lang="en-US" sz="2100" u="sng" dirty="0" smtClean="0">
                <a:solidFill>
                  <a:srgbClr val="00B050"/>
                </a:solidFill>
                <a:latin typeface="Calibri"/>
                <a:cs typeface="Calibri"/>
              </a:rPr>
              <a:t>http://example.com/australia/nsw/newcastle</a:t>
            </a:r>
          </a:p>
          <a:p>
            <a:pPr lvl="2">
              <a:lnSpc>
                <a:spcPct val="120000"/>
              </a:lnSpc>
              <a:buNone/>
            </a:pPr>
            <a:endParaRPr lang="en-US" sz="1400" dirty="0" smtClean="0">
              <a:solidFill>
                <a:srgbClr val="00B050"/>
              </a:solidFill>
              <a:latin typeface="Calibri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en-US" b="1" dirty="0" smtClean="0">
                <a:latin typeface="Calibri"/>
                <a:cs typeface="Calibri"/>
              </a:rPr>
              <a:t>Include </a:t>
            </a:r>
            <a:r>
              <a:rPr lang="en-AU" b="1" dirty="0" smtClean="0">
                <a:latin typeface="Calibri"/>
                <a:cs typeface="Calibri"/>
              </a:rPr>
              <a:t>no </a:t>
            </a:r>
            <a:r>
              <a:rPr lang="en-AU" altLang="ja-JP" b="1" dirty="0" smtClean="0">
                <a:latin typeface="Calibri"/>
                <a:cs typeface="Calibri"/>
              </a:rPr>
              <a:t>implementation details</a:t>
            </a:r>
          </a:p>
          <a:p>
            <a:pPr marL="857250" lvl="2" indent="0">
              <a:lnSpc>
                <a:spcPct val="120000"/>
              </a:lnSpc>
              <a:buNone/>
            </a:pPr>
            <a:r>
              <a:rPr lang="en-AU" sz="2100" strike="sngStrike" dirty="0" smtClean="0">
                <a:solidFill>
                  <a:srgbClr val="FF0000"/>
                </a:solidFill>
                <a:latin typeface="Calibri"/>
                <a:cs typeface="Calibri"/>
              </a:rPr>
              <a:t>http://</a:t>
            </a:r>
            <a:r>
              <a:rPr lang="en-AU" sz="2100" strike="sngStrike" dirty="0" err="1" smtClean="0">
                <a:solidFill>
                  <a:srgbClr val="FF0000"/>
                </a:solidFill>
                <a:latin typeface="Calibri"/>
                <a:cs typeface="Calibri"/>
              </a:rPr>
              <a:t>example.com</a:t>
            </a:r>
            <a:r>
              <a:rPr lang="en-AU" sz="2100" strike="sngStrike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lang="en-AU" sz="2100" strike="sngStrike" dirty="0" err="1" smtClean="0">
                <a:solidFill>
                  <a:srgbClr val="FF0000"/>
                </a:solidFill>
                <a:latin typeface="Calibri"/>
                <a:cs typeface="Calibri"/>
              </a:rPr>
              <a:t>index.php?type</a:t>
            </a:r>
            <a:r>
              <a:rPr lang="en-AU" sz="2100" strike="sngStrike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AU" sz="2100" strike="sngStrike" dirty="0" err="1" smtClean="0">
                <a:solidFill>
                  <a:srgbClr val="FF0000"/>
                </a:solidFill>
                <a:latin typeface="Calibri"/>
                <a:cs typeface="Calibri"/>
              </a:rPr>
              <a:t>university&amp;id</a:t>
            </a:r>
            <a:r>
              <a:rPr lang="en-AU" sz="2100" strike="sngStrike" dirty="0" smtClean="0">
                <a:solidFill>
                  <a:srgbClr val="FF0000"/>
                </a:solidFill>
                <a:latin typeface="Calibri"/>
                <a:cs typeface="Calibri"/>
              </a:rPr>
              <a:t>=136</a:t>
            </a:r>
            <a:r>
              <a:rPr lang="en-AU" sz="2100" dirty="0" smtClean="0">
                <a:latin typeface="Calibri"/>
                <a:cs typeface="Calibri"/>
              </a:rPr>
              <a:t>  </a:t>
            </a:r>
            <a:r>
              <a:rPr lang="en-US" sz="2100" dirty="0" smtClean="0">
                <a:latin typeface="Calibri"/>
                <a:cs typeface="Calibri"/>
                <a:sym typeface="Symbol"/>
              </a:rPr>
              <a:t></a:t>
            </a:r>
            <a:br>
              <a:rPr lang="en-US" sz="2100" dirty="0" smtClean="0">
                <a:latin typeface="Calibri"/>
                <a:cs typeface="Calibri"/>
                <a:sym typeface="Symbol"/>
              </a:rPr>
            </a:br>
            <a:r>
              <a:rPr lang="en-AU" sz="2100" u="sng" dirty="0" smtClean="0">
                <a:solidFill>
                  <a:srgbClr val="00B050"/>
                </a:solidFill>
                <a:latin typeface="Calibri"/>
                <a:cs typeface="Calibri"/>
              </a:rPr>
              <a:t>http://</a:t>
            </a:r>
            <a:r>
              <a:rPr lang="en-AU" sz="2100" u="sng" dirty="0" err="1" smtClean="0">
                <a:solidFill>
                  <a:srgbClr val="00B050"/>
                </a:solidFill>
                <a:latin typeface="Calibri"/>
                <a:cs typeface="Calibri"/>
              </a:rPr>
              <a:t>example.com</a:t>
            </a:r>
            <a:r>
              <a:rPr lang="en-AU" sz="2100" u="sng" dirty="0" smtClean="0">
                <a:solidFill>
                  <a:srgbClr val="00B050"/>
                </a:solidFill>
                <a:latin typeface="Calibri"/>
                <a:cs typeface="Calibri"/>
              </a:rPr>
              <a:t>/id/</a:t>
            </a:r>
            <a:r>
              <a:rPr lang="en-AU" sz="2100" u="sng" dirty="0" err="1" smtClean="0">
                <a:solidFill>
                  <a:srgbClr val="00B050"/>
                </a:solidFill>
                <a:latin typeface="Calibri"/>
                <a:cs typeface="Calibri"/>
              </a:rPr>
              <a:t>australian</a:t>
            </a:r>
            <a:r>
              <a:rPr lang="en-AU" sz="2100" u="sng" dirty="0" smtClean="0">
                <a:solidFill>
                  <a:srgbClr val="00B050"/>
                </a:solidFill>
                <a:latin typeface="Calibri"/>
                <a:cs typeface="Calibri"/>
              </a:rPr>
              <a:t>-national-university</a:t>
            </a:r>
          </a:p>
          <a:p>
            <a:pPr lvl="2">
              <a:lnSpc>
                <a:spcPct val="120000"/>
              </a:lnSpc>
              <a:buNone/>
            </a:pPr>
            <a:endParaRPr lang="en-AU" sz="1400" dirty="0" smtClean="0">
              <a:solidFill>
                <a:srgbClr val="00B050"/>
              </a:solidFill>
              <a:latin typeface="Calibri"/>
              <a:cs typeface="Calibri"/>
              <a:hlinkClick r:id="rId3"/>
            </a:endParaRPr>
          </a:p>
          <a:p>
            <a:pPr lvl="1">
              <a:lnSpc>
                <a:spcPct val="120000"/>
              </a:lnSpc>
            </a:pPr>
            <a:r>
              <a:rPr lang="en-AU" b="1" dirty="0">
                <a:latin typeface="Calibri"/>
                <a:cs typeface="Calibri"/>
              </a:rPr>
              <a:t>M</a:t>
            </a:r>
            <a:r>
              <a:rPr lang="en-AU" b="1" dirty="0" smtClean="0">
                <a:latin typeface="Calibri"/>
                <a:cs typeface="Calibri"/>
              </a:rPr>
              <a:t>aintained! </a:t>
            </a:r>
            <a:r>
              <a:rPr lang="en-US" dirty="0" smtClean="0">
                <a:latin typeface="Calibri"/>
                <a:cs typeface="Calibri"/>
                <a:sym typeface="Symbol"/>
              </a:rPr>
              <a:t></a:t>
            </a:r>
            <a:r>
              <a:rPr lang="en-AU" dirty="0" smtClean="0">
                <a:latin typeface="Calibri"/>
                <a:cs typeface="Calibri"/>
              </a:rPr>
              <a:t> even if content moves (or is deleted), server should respond appropriately</a:t>
            </a:r>
          </a:p>
          <a:p>
            <a:pPr lvl="1">
              <a:lnSpc>
                <a:spcPct val="120000"/>
              </a:lnSpc>
            </a:pPr>
            <a:endParaRPr lang="en-AU" dirty="0" smtClean="0">
              <a:latin typeface="Calibri"/>
              <a:cs typeface="Calibri"/>
            </a:endParaRPr>
          </a:p>
          <a:p>
            <a:pPr>
              <a:lnSpc>
                <a:spcPct val="120000"/>
              </a:lnSpc>
              <a:buNone/>
            </a:pPr>
            <a:r>
              <a:rPr lang="en-AU" dirty="0" smtClean="0">
                <a:latin typeface="Calibri"/>
                <a:cs typeface="Calibri"/>
              </a:rPr>
              <a:t>… and broken links are </a:t>
            </a:r>
            <a:r>
              <a:rPr lang="en-AU" altLang="ja-JP" b="1" dirty="0" smtClean="0">
                <a:latin typeface="Calibri"/>
                <a:cs typeface="Calibri"/>
              </a:rPr>
              <a:t>very uncool</a:t>
            </a:r>
          </a:p>
          <a:p>
            <a:pPr lvl="1">
              <a:lnSpc>
                <a:spcPct val="120000"/>
              </a:lnSpc>
            </a:pPr>
            <a:endParaRPr lang="en-AU" dirty="0" smtClean="0">
              <a:latin typeface="Calibri"/>
              <a:cs typeface="Calibri"/>
            </a:endParaRPr>
          </a:p>
        </p:txBody>
      </p:sp>
      <p:pic>
        <p:nvPicPr>
          <p:cNvPr id="6144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8628" y="4432476"/>
            <a:ext cx="1976438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5750" y="1300163"/>
            <a:ext cx="2265363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types of URIs do we need?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1" dirty="0" smtClean="0"/>
              <a:t>Index of a Dataset: </a:t>
            </a:r>
            <a:r>
              <a:rPr lang="en-AU" sz="2400" dirty="0" smtClean="0"/>
              <a:t>Identifier that names a Linked dataset and provides metadata of the dataset.</a:t>
            </a:r>
          </a:p>
          <a:p>
            <a:endParaRPr lang="en-AU" sz="2400" dirty="0" smtClean="0"/>
          </a:p>
          <a:p>
            <a:r>
              <a:rPr lang="en-AU" sz="2400" b="1" dirty="0" smtClean="0"/>
              <a:t>Real-world ‘Things’ Identifier: </a:t>
            </a:r>
            <a:r>
              <a:rPr lang="en-AU" sz="2400" dirty="0" smtClean="0"/>
              <a:t>Physical and abstract ‘Things’ that may be referred to in statements.</a:t>
            </a:r>
          </a:p>
          <a:p>
            <a:endParaRPr lang="en-AU" sz="2400" dirty="0" smtClean="0"/>
          </a:p>
          <a:p>
            <a:r>
              <a:rPr lang="en-AU" sz="2400" b="1" dirty="0" smtClean="0"/>
              <a:t>Document Identifier: </a:t>
            </a:r>
            <a:r>
              <a:rPr lang="en-AU" sz="2400" dirty="0" smtClean="0"/>
              <a:t>Information on the web about Real World ‘Things’</a:t>
            </a:r>
          </a:p>
          <a:p>
            <a:endParaRPr lang="en-AU" sz="2400" dirty="0" smtClean="0"/>
          </a:p>
          <a:p>
            <a:r>
              <a:rPr lang="en-AU" sz="2400" b="1" dirty="0" smtClean="0"/>
              <a:t>Vocabulary identifiers (ontologies, concepts etc.): </a:t>
            </a:r>
            <a:r>
              <a:rPr lang="en-AU" sz="2400" dirty="0" smtClean="0"/>
              <a:t>URIs for classes and properties describing real-world things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Proposed URI </a:t>
            </a:r>
            <a:r>
              <a:rPr lang="en-AU" dirty="0" smtClean="0"/>
              <a:t>patterns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1" dirty="0" smtClean="0"/>
              <a:t>Index of a Dataset: </a:t>
            </a:r>
            <a:r>
              <a:rPr lang="en-AU" sz="2400" dirty="0" smtClean="0"/>
              <a:t>Identifier that names a Linked dataset and provides metadata of the dataset.</a:t>
            </a:r>
          </a:p>
          <a:p>
            <a:endParaRPr lang="en-AU" sz="2400" dirty="0" smtClean="0"/>
          </a:p>
          <a:p>
            <a:r>
              <a:rPr lang="en-AU" sz="2400" b="1" dirty="0" smtClean="0"/>
              <a:t>Real-world ‘Things’ Identifier: </a:t>
            </a:r>
            <a:r>
              <a:rPr lang="en-AU" sz="2400" dirty="0" smtClean="0"/>
              <a:t>Physical and abstract ‘Things’ that may be referred to in statements.</a:t>
            </a:r>
          </a:p>
          <a:p>
            <a:endParaRPr lang="en-AU" sz="2400" dirty="0" smtClean="0"/>
          </a:p>
          <a:p>
            <a:r>
              <a:rPr lang="en-AU" sz="2400" b="1" dirty="0" smtClean="0"/>
              <a:t>Document Identifier: </a:t>
            </a:r>
            <a:r>
              <a:rPr lang="en-AU" sz="2400" dirty="0" smtClean="0"/>
              <a:t>Information on the web about Real World ‘Things’</a:t>
            </a:r>
          </a:p>
          <a:p>
            <a:endParaRPr lang="en-AU" sz="2400" dirty="0" smtClean="0"/>
          </a:p>
          <a:p>
            <a:r>
              <a:rPr lang="en-AU" sz="2400" b="1" dirty="0" smtClean="0"/>
              <a:t>Vocabulary identifiers </a:t>
            </a:r>
            <a:r>
              <a:rPr lang="en-AU" sz="2400" dirty="0" smtClean="0"/>
              <a:t>(ontologies, concepts etc.): URIs for classes and properties describing real-world things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800" y="2497435"/>
            <a:ext cx="866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spc="-100" dirty="0">
                <a:latin typeface="Courier"/>
                <a:cs typeface="Courier"/>
              </a:rPr>
              <a:t>/dataset[/{module}]*/{</a:t>
            </a:r>
            <a:r>
              <a:rPr lang="en-AU" sz="1400" spc="-100" dirty="0" err="1">
                <a:latin typeface="Courier"/>
                <a:cs typeface="Courier"/>
              </a:rPr>
              <a:t>datasetid</a:t>
            </a:r>
            <a:r>
              <a:rPr lang="en-AU" sz="1400" spc="-100" dirty="0">
                <a:latin typeface="Courier"/>
                <a:cs typeface="Courier"/>
              </a:rPr>
              <a:t>} → /dataset/act/schools</a:t>
            </a:r>
            <a:r>
              <a:rPr lang="en-AU" sz="1400" spc="-100" dirty="0"/>
              <a:t>  </a:t>
            </a:r>
            <a:r>
              <a:rPr lang="en-AU" sz="1400" dirty="0"/>
              <a:t>[Metadata </a:t>
            </a:r>
            <a:r>
              <a:rPr lang="en-AU" sz="1400" dirty="0" smtClean="0"/>
              <a:t>for School </a:t>
            </a:r>
            <a:r>
              <a:rPr lang="en-AU" sz="1400" dirty="0"/>
              <a:t>Dataset]</a:t>
            </a:r>
          </a:p>
        </p:txBody>
      </p:sp>
      <p:sp>
        <p:nvSpPr>
          <p:cNvPr id="8" name="Rectangle 7"/>
          <p:cNvSpPr/>
          <p:nvPr/>
        </p:nvSpPr>
        <p:spPr>
          <a:xfrm>
            <a:off x="812800" y="3740835"/>
            <a:ext cx="7835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spc="-100" dirty="0">
                <a:latin typeface="Courier"/>
                <a:cs typeface="Courier"/>
              </a:rPr>
              <a:t>/id/{type}/{name} → /id/school/2060  </a:t>
            </a:r>
            <a:r>
              <a:rPr lang="en-AU" sz="1400" dirty="0"/>
              <a:t>[Canberra Grammar]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800" y="4973935"/>
            <a:ext cx="736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spc="-100" dirty="0">
                <a:latin typeface="Courier"/>
                <a:cs typeface="Courier"/>
              </a:rPr>
              <a:t>/doc/{type}/{name} → /doc/school/2060 </a:t>
            </a:r>
            <a:r>
              <a:rPr lang="en-AU" sz="1400" dirty="0"/>
              <a:t>[Document about Canberra Grammar]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900" y="6231235"/>
            <a:ext cx="7759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spc="-100" dirty="0">
                <a:latin typeface="Courier"/>
                <a:cs typeface="Courier"/>
              </a:rPr>
              <a:t>/</a:t>
            </a:r>
            <a:r>
              <a:rPr lang="en-AU" sz="1400" spc="-100" dirty="0" err="1">
                <a:latin typeface="Courier"/>
                <a:cs typeface="Courier"/>
              </a:rPr>
              <a:t>def</a:t>
            </a:r>
            <a:r>
              <a:rPr lang="en-AU" sz="1400" spc="-100" dirty="0">
                <a:latin typeface="Courier"/>
                <a:cs typeface="Courier"/>
              </a:rPr>
              <a:t>/{scheme}/{concept} → /</a:t>
            </a:r>
            <a:r>
              <a:rPr lang="en-AU" sz="1400" spc="-100" dirty="0" err="1">
                <a:latin typeface="Courier"/>
                <a:cs typeface="Courier"/>
              </a:rPr>
              <a:t>def</a:t>
            </a:r>
            <a:r>
              <a:rPr lang="en-AU" sz="1400" spc="-100" dirty="0">
                <a:latin typeface="Courier"/>
                <a:cs typeface="Courier"/>
              </a:rPr>
              <a:t>/school/</a:t>
            </a:r>
            <a:r>
              <a:rPr lang="en-AU" sz="1400" dirty="0" err="1"/>
              <a:t>phaseOfEducation</a:t>
            </a:r>
            <a:r>
              <a:rPr lang="en-AU" sz="1400" dirty="0"/>
              <a:t> [Class definition]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AGIFT as Linked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Australian Governments’ Interactive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r>
              <a:rPr lang="en-US" dirty="0"/>
              <a:t> </a:t>
            </a:r>
            <a:r>
              <a:rPr lang="en-US" dirty="0" smtClean="0"/>
              <a:t>Thesaurus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AGIFT)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Three</a:t>
            </a:r>
            <a:r>
              <a:rPr lang="en-US" dirty="0"/>
              <a:t>-level hierarchical thesaurus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Describes business </a:t>
            </a:r>
            <a:r>
              <a:rPr lang="en-US" dirty="0"/>
              <a:t>functions </a:t>
            </a:r>
            <a:r>
              <a:rPr lang="en-US" dirty="0" smtClean="0"/>
              <a:t>of Commonwealth</a:t>
            </a:r>
            <a:r>
              <a:rPr lang="en-US" dirty="0"/>
              <a:t>, state and local governments in </a:t>
            </a:r>
            <a:r>
              <a:rPr lang="en-US" dirty="0" smtClean="0"/>
              <a:t>Australia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</a:t>
            </a:r>
            <a:r>
              <a:rPr lang="en-US" dirty="0" smtClean="0"/>
              <a:t>ontains </a:t>
            </a:r>
            <a:r>
              <a:rPr lang="en-US" dirty="0"/>
              <a:t>25 high-level functions, each with second and third level </a:t>
            </a:r>
            <a:r>
              <a:rPr lang="en-US" dirty="0" smtClean="0"/>
              <a:t>terms + non</a:t>
            </a:r>
            <a:r>
              <a:rPr lang="en-US" dirty="0"/>
              <a:t>-</a:t>
            </a:r>
            <a:r>
              <a:rPr lang="en-US" dirty="0" smtClean="0"/>
              <a:t>preferred/related terms.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Purpose:</a:t>
            </a:r>
            <a:r>
              <a:rPr lang="en-US" dirty="0" smtClean="0"/>
              <a:t> To aid </a:t>
            </a:r>
            <a:r>
              <a:rPr lang="en-US" dirty="0"/>
              <a:t>online discovery of government information and </a:t>
            </a:r>
            <a:r>
              <a:rPr lang="en-US" dirty="0" smtClean="0"/>
              <a:t>services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Published (in HTML) at</a:t>
            </a:r>
            <a:r>
              <a:rPr lang="en-US" dirty="0"/>
              <a:t>: </a:t>
            </a:r>
            <a:r>
              <a:rPr lang="en-US" u="sng" dirty="0">
                <a:solidFill>
                  <a:srgbClr val="723C3D"/>
                </a:solidFill>
                <a:latin typeface="Calibri"/>
                <a:cs typeface="Calibri"/>
              </a:rPr>
              <a:t>http://agift.naa.gov.au/ </a:t>
            </a:r>
          </a:p>
        </p:txBody>
      </p:sp>
    </p:spTree>
    <p:extLst>
      <p:ext uri="{BB962C8B-B14F-4D97-AF65-F5344CB8AC3E}">
        <p14:creationId xmlns:p14="http://schemas.microsoft.com/office/powerpoint/2010/main" val="21440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AGIFT SKOS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58640" cy="517711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SKOS</a:t>
            </a:r>
            <a:r>
              <a:rPr lang="en-US" dirty="0"/>
              <a:t> </a:t>
            </a:r>
            <a:r>
              <a:rPr lang="en-US" dirty="0" smtClean="0"/>
              <a:t>(Simple </a:t>
            </a:r>
            <a:r>
              <a:rPr lang="en-US" dirty="0"/>
              <a:t>Knowledge Organization </a:t>
            </a:r>
            <a:r>
              <a:rPr lang="en-US" dirty="0" smtClean="0"/>
              <a:t>System) </a:t>
            </a:r>
            <a:r>
              <a:rPr lang="en-US" dirty="0"/>
              <a:t>provides a model for expressing the basic </a:t>
            </a:r>
            <a:r>
              <a:rPr lang="en-US" u="sng" dirty="0"/>
              <a:t>structure</a:t>
            </a:r>
            <a:r>
              <a:rPr lang="en-US" dirty="0"/>
              <a:t> and </a:t>
            </a:r>
            <a:r>
              <a:rPr lang="en-US" u="sng" dirty="0"/>
              <a:t>content</a:t>
            </a:r>
            <a:r>
              <a:rPr lang="en-US" dirty="0"/>
              <a:t> of </a:t>
            </a:r>
            <a:r>
              <a:rPr lang="en-US" dirty="0" smtClean="0"/>
              <a:t>a </a:t>
            </a:r>
            <a:r>
              <a:rPr lang="en-US" u="sng" dirty="0" smtClean="0"/>
              <a:t>thesaurus</a:t>
            </a:r>
            <a:endParaRPr lang="en-AU" u="sng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Conceptual </a:t>
            </a:r>
            <a:r>
              <a:rPr lang="en-US" dirty="0"/>
              <a:t>resources (concepts) </a:t>
            </a:r>
            <a:r>
              <a:rPr lang="en-US" dirty="0" smtClean="0"/>
              <a:t>identified through </a:t>
            </a:r>
            <a:r>
              <a:rPr lang="en-US" dirty="0"/>
              <a:t>URIs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Labeled </a:t>
            </a:r>
            <a:r>
              <a:rPr lang="en-US" dirty="0"/>
              <a:t>with lexical </a:t>
            </a:r>
            <a:r>
              <a:rPr lang="en-US" dirty="0" smtClean="0"/>
              <a:t>strings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Documented </a:t>
            </a:r>
            <a:r>
              <a:rPr lang="en-US" dirty="0"/>
              <a:t>with various types of </a:t>
            </a:r>
            <a:r>
              <a:rPr lang="en-US" dirty="0" smtClean="0"/>
              <a:t>notes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</a:t>
            </a:r>
            <a:r>
              <a:rPr lang="en-US" dirty="0" smtClean="0"/>
              <a:t>emantically </a:t>
            </a:r>
            <a:r>
              <a:rPr lang="en-US" dirty="0"/>
              <a:t>related to each other in informal hierarchies and association </a:t>
            </a:r>
            <a:r>
              <a:rPr lang="en-US" dirty="0" smtClean="0"/>
              <a:t>networks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Aggregated </a:t>
            </a:r>
            <a:r>
              <a:rPr lang="en-US" dirty="0"/>
              <a:t>into concept </a:t>
            </a:r>
            <a:r>
              <a:rPr lang="en-US" dirty="0" smtClean="0"/>
              <a:t>schemes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19101" y="3585280"/>
            <a:ext cx="2154897" cy="2154897"/>
          </a:xfrm>
          <a:prstGeom prst="ellipse">
            <a:avLst/>
          </a:prstGeom>
          <a:solidFill>
            <a:schemeClr val="accent6"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756000" bIns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Taxonomies </a:t>
            </a:r>
            <a:r>
              <a:rPr lang="en-US" sz="1400" dirty="0" smtClean="0">
                <a:solidFill>
                  <a:srgbClr val="000000"/>
                </a:solidFill>
              </a:rPr>
              <a:t>&amp;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 Classification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Systems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10306" y="3550289"/>
            <a:ext cx="2154897" cy="2154897"/>
          </a:xfrm>
          <a:prstGeom prst="ellipse">
            <a:avLst/>
          </a:prstGeom>
          <a:solidFill>
            <a:schemeClr val="accent2">
              <a:lumMod val="50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540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Schemas </a:t>
            </a:r>
            <a:r>
              <a:rPr lang="en-US" sz="1400" dirty="0" smtClean="0">
                <a:solidFill>
                  <a:srgbClr val="000000"/>
                </a:solidFill>
              </a:rPr>
              <a:t>&amp;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Ontologies</a:t>
            </a:r>
          </a:p>
        </p:txBody>
      </p:sp>
      <p:sp>
        <p:nvSpPr>
          <p:cNvPr id="7" name="Oval 6"/>
          <p:cNvSpPr/>
          <p:nvPr/>
        </p:nvSpPr>
        <p:spPr>
          <a:xfrm>
            <a:off x="5961027" y="2355457"/>
            <a:ext cx="2154897" cy="2154897"/>
          </a:xfrm>
          <a:prstGeom prst="ellipse">
            <a:avLst/>
          </a:prstGeom>
          <a:solidFill>
            <a:schemeClr val="accent1"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889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Mining &amp; Data Analytics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4269" y="5741769"/>
            <a:ext cx="1229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 algn="ctr">
              <a:defRPr sz="1400" i="1"/>
            </a:lvl1pPr>
          </a:lstStyle>
          <a:p>
            <a:r>
              <a:rPr lang="en-US" dirty="0"/>
              <a:t>Librarians &amp;</a:t>
            </a:r>
            <a:br>
              <a:rPr lang="en-US" dirty="0"/>
            </a:br>
            <a:r>
              <a:rPr lang="en-US" dirty="0"/>
              <a:t>Taxonomists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9574" y="1821474"/>
            <a:ext cx="2313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Computational Linguists &amp; </a:t>
            </a:r>
          </a:p>
          <a:p>
            <a:r>
              <a:rPr lang="en-US" sz="1400" i="1" dirty="0" smtClean="0"/>
              <a:t>Data Scientists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4726" y="5716369"/>
            <a:ext cx="163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 algn="ctr">
              <a:defRPr sz="1400" i="1"/>
            </a:lvl1pPr>
          </a:lstStyle>
          <a:p>
            <a:r>
              <a:rPr lang="en-US" dirty="0"/>
              <a:t>Data Engineers &amp; </a:t>
            </a:r>
          </a:p>
          <a:p>
            <a:r>
              <a:rPr lang="en-US" dirty="0" err="1"/>
              <a:t>Ontologists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75120" y="4147820"/>
            <a:ext cx="8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AGIFT SKOS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b="1" dirty="0" err="1" smtClean="0">
                <a:latin typeface="Courier"/>
                <a:cs typeface="Courier"/>
              </a:rPr>
              <a:t>skos:Concept</a:t>
            </a:r>
            <a:r>
              <a:rPr lang="en-AU" dirty="0" smtClean="0"/>
              <a:t> is used to describe the conceptual structure of a thesaurus by asserting that a given resource is a concept 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AU" dirty="0" smtClean="0"/>
              <a:t>Create a Uniform Resource Identifier (URI)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AU" dirty="0" smtClean="0"/>
              <a:t>Asserting that the resource identified by this URI is of </a:t>
            </a:r>
            <a:r>
              <a:rPr lang="en-AU" sz="2700" dirty="0" smtClean="0"/>
              <a:t>type </a:t>
            </a:r>
            <a:r>
              <a:rPr lang="en-AU" sz="2700" dirty="0" err="1">
                <a:latin typeface="Courier"/>
                <a:cs typeface="Courier"/>
              </a:rPr>
              <a:t>skos:Concept</a:t>
            </a:r>
            <a:endParaRPr lang="en-AU" sz="2700" dirty="0">
              <a:latin typeface="Courier"/>
              <a:cs typeface="Courier"/>
            </a:endParaRPr>
          </a:p>
          <a:p>
            <a:pPr marL="400050" lvl="1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AU" sz="2700" dirty="0" smtClean="0">
                <a:latin typeface="Courier"/>
                <a:cs typeface="Courier"/>
              </a:rPr>
              <a:t>&lt;http://</a:t>
            </a:r>
            <a:r>
              <a:rPr lang="en-AU" sz="2700" dirty="0" err="1" smtClean="0">
                <a:latin typeface="Courier"/>
                <a:cs typeface="Courier"/>
              </a:rPr>
              <a:t>data.gov.au</a:t>
            </a:r>
            <a:r>
              <a:rPr lang="en-AU" sz="2700" dirty="0" smtClean="0">
                <a:latin typeface="Courier"/>
                <a:cs typeface="Courier"/>
              </a:rPr>
              <a:t>/</a:t>
            </a:r>
            <a:r>
              <a:rPr lang="en-AU" sz="2700" dirty="0" err="1" smtClean="0">
                <a:latin typeface="Courier"/>
                <a:cs typeface="Courier"/>
              </a:rPr>
              <a:t>def</a:t>
            </a:r>
            <a:r>
              <a:rPr lang="en-AU" sz="2700" dirty="0" smtClean="0">
                <a:latin typeface="Courier"/>
                <a:cs typeface="Courier"/>
              </a:rPr>
              <a:t>/</a:t>
            </a:r>
            <a:r>
              <a:rPr lang="en-AU" sz="2700" dirty="0" err="1" smtClean="0">
                <a:latin typeface="Courier"/>
                <a:cs typeface="Courier"/>
              </a:rPr>
              <a:t>agift</a:t>
            </a:r>
            <a:r>
              <a:rPr lang="en-AU" sz="2700" dirty="0" smtClean="0">
                <a:latin typeface="Courier"/>
                <a:cs typeface="Courier"/>
              </a:rPr>
              <a:t>/prices-surveillance&gt;  a </a:t>
            </a:r>
            <a:r>
              <a:rPr lang="en-AU" sz="2700" dirty="0" err="1" smtClean="0">
                <a:latin typeface="Courier"/>
                <a:cs typeface="Courier"/>
              </a:rPr>
              <a:t>skos:Concept</a:t>
            </a:r>
            <a:endParaRPr lang="en-AU" sz="2700" dirty="0" smtClean="0">
              <a:latin typeface="Courier"/>
              <a:cs typeface="Courier"/>
            </a:endParaRP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endParaRPr lang="en-AU" dirty="0" smtClean="0"/>
          </a:p>
          <a:p>
            <a:pPr>
              <a:lnSpc>
                <a:spcPct val="120000"/>
              </a:lnSpc>
            </a:pPr>
            <a:r>
              <a:rPr lang="en-AU" dirty="0" smtClean="0"/>
              <a:t>AGIFT SKOS includes 584 such concepts which are organised into the </a:t>
            </a:r>
            <a:r>
              <a:rPr lang="en-AU" dirty="0" smtClean="0">
                <a:latin typeface="Courier"/>
                <a:cs typeface="Courier"/>
              </a:rPr>
              <a:t>&lt;http://</a:t>
            </a:r>
            <a:r>
              <a:rPr lang="en-AU" dirty="0" err="1" smtClean="0">
                <a:latin typeface="Courier"/>
                <a:cs typeface="Courier"/>
              </a:rPr>
              <a:t>data.gov.au</a:t>
            </a:r>
            <a:r>
              <a:rPr lang="en-AU" dirty="0" smtClean="0">
                <a:latin typeface="Courier"/>
                <a:cs typeface="Courier"/>
              </a:rPr>
              <a:t>/</a:t>
            </a:r>
            <a:r>
              <a:rPr lang="en-AU" dirty="0" err="1" smtClean="0">
                <a:latin typeface="Courier"/>
                <a:cs typeface="Courier"/>
              </a:rPr>
              <a:t>def</a:t>
            </a:r>
            <a:r>
              <a:rPr lang="en-AU" dirty="0" smtClean="0">
                <a:latin typeface="Courier"/>
                <a:cs typeface="Courier"/>
              </a:rPr>
              <a:t>/</a:t>
            </a:r>
            <a:r>
              <a:rPr lang="en-AU" dirty="0" err="1" smtClean="0">
                <a:latin typeface="Courier"/>
                <a:cs typeface="Courier"/>
              </a:rPr>
              <a:t>agift</a:t>
            </a:r>
            <a:r>
              <a:rPr lang="en-AU" dirty="0" smtClean="0">
                <a:latin typeface="Courier"/>
                <a:cs typeface="Courier"/>
              </a:rPr>
              <a:t>&gt; </a:t>
            </a:r>
            <a:r>
              <a:rPr lang="en-AU" dirty="0" smtClean="0"/>
              <a:t>SKOS concept scheme through the assertion: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AU" spc="-50" dirty="0" err="1" smtClean="0">
                <a:latin typeface="Courier"/>
                <a:cs typeface="Courier"/>
              </a:rPr>
              <a:t>agift:prices</a:t>
            </a:r>
            <a:r>
              <a:rPr lang="en-AU" spc="-50" dirty="0" err="1">
                <a:latin typeface="Courier"/>
                <a:cs typeface="Courier"/>
              </a:rPr>
              <a:t>-</a:t>
            </a:r>
            <a:r>
              <a:rPr lang="en-AU" spc="-50" dirty="0" err="1" smtClean="0">
                <a:latin typeface="Courier"/>
                <a:cs typeface="Courier"/>
              </a:rPr>
              <a:t>surveillance</a:t>
            </a:r>
            <a:r>
              <a:rPr lang="en-AU" spc="-50" dirty="0" smtClean="0">
                <a:latin typeface="Courier"/>
                <a:cs typeface="Courier"/>
              </a:rPr>
              <a:t> </a:t>
            </a:r>
            <a:r>
              <a:rPr lang="en-AU" spc="-50" dirty="0" err="1" smtClean="0">
                <a:latin typeface="Courier"/>
                <a:cs typeface="Courier"/>
              </a:rPr>
              <a:t>skos:inScheme</a:t>
            </a:r>
            <a:r>
              <a:rPr lang="en-AU" spc="-50" dirty="0" smtClean="0">
                <a:latin typeface="Courier"/>
                <a:cs typeface="Courier"/>
              </a:rPr>
              <a:t> &lt;http://data.gov.au/def/</a:t>
            </a:r>
            <a:r>
              <a:rPr lang="en-AU" spc="-50" dirty="0" err="1" smtClean="0">
                <a:latin typeface="Courier"/>
                <a:cs typeface="Courier"/>
              </a:rPr>
              <a:t>agift</a:t>
            </a:r>
            <a:r>
              <a:rPr lang="en-AU" spc="-50" dirty="0" smtClean="0">
                <a:latin typeface="Courier"/>
                <a:cs typeface="Courier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AU" dirty="0" smtClean="0"/>
              <a:t>25 concepts are top level terms in AGIFT which are referenced from this concept scheme via the </a:t>
            </a:r>
            <a:r>
              <a:rPr lang="en-AU" dirty="0" err="1" smtClean="0">
                <a:latin typeface="Courier"/>
                <a:cs typeface="Courier"/>
              </a:rPr>
              <a:t>skos:hasTopConcept</a:t>
            </a:r>
            <a:r>
              <a:rPr lang="en-AU" dirty="0" smtClean="0"/>
              <a:t> relation</a:t>
            </a:r>
          </a:p>
          <a:p>
            <a:pPr marL="400050" lvl="2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AU" sz="2700" spc="-50" dirty="0">
                <a:latin typeface="Courier"/>
                <a:cs typeface="Courier"/>
              </a:rPr>
              <a:t>&lt;http://</a:t>
            </a:r>
            <a:r>
              <a:rPr lang="en-AU" sz="2700" spc="-50" dirty="0" err="1">
                <a:latin typeface="Courier"/>
                <a:cs typeface="Courier"/>
              </a:rPr>
              <a:t>data.gov.au</a:t>
            </a:r>
            <a:r>
              <a:rPr lang="en-AU" sz="2700" spc="-50" dirty="0">
                <a:latin typeface="Courier"/>
                <a:cs typeface="Courier"/>
              </a:rPr>
              <a:t>/</a:t>
            </a:r>
            <a:r>
              <a:rPr lang="en-AU" sz="2700" spc="-50" dirty="0" err="1">
                <a:latin typeface="Courier"/>
                <a:cs typeface="Courier"/>
              </a:rPr>
              <a:t>def</a:t>
            </a:r>
            <a:r>
              <a:rPr lang="en-AU" sz="2700" spc="-50" dirty="0">
                <a:latin typeface="Courier"/>
                <a:cs typeface="Courier"/>
              </a:rPr>
              <a:t>/</a:t>
            </a:r>
            <a:r>
              <a:rPr lang="en-AU" sz="2700" spc="-50" dirty="0" err="1">
                <a:latin typeface="Courier"/>
                <a:cs typeface="Courier"/>
              </a:rPr>
              <a:t>agift</a:t>
            </a:r>
            <a:r>
              <a:rPr lang="en-AU" sz="2700" spc="-50" dirty="0">
                <a:latin typeface="Courier"/>
                <a:cs typeface="Courier"/>
              </a:rPr>
              <a:t>&gt; </a:t>
            </a:r>
            <a:r>
              <a:rPr lang="en-AU" sz="2700" spc="-50" dirty="0" err="1">
                <a:latin typeface="Courier"/>
                <a:cs typeface="Courier"/>
              </a:rPr>
              <a:t>skos:hasTopConcept</a:t>
            </a:r>
            <a:r>
              <a:rPr lang="en-AU" sz="2700" spc="-50" dirty="0">
                <a:latin typeface="Courier"/>
                <a:cs typeface="Courier"/>
              </a:rPr>
              <a:t> </a:t>
            </a:r>
            <a:r>
              <a:rPr lang="en-AU" sz="2700" spc="-50" dirty="0" err="1">
                <a:latin typeface="Courier"/>
                <a:cs typeface="Courier"/>
              </a:rPr>
              <a:t>agift:environment</a:t>
            </a:r>
            <a:endParaRPr lang="en-AU" sz="2700" spc="-50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9470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Traditional Web = Internet + Links + Docs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4" y="1569166"/>
            <a:ext cx="8358835" cy="495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AGIFT SKOS hierarchical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SKOS relation </a:t>
            </a:r>
            <a:r>
              <a:rPr lang="en-US" b="1" dirty="0" err="1">
                <a:latin typeface="Courier"/>
                <a:cs typeface="Courier"/>
              </a:rPr>
              <a:t>skos:broader</a:t>
            </a:r>
            <a:r>
              <a:rPr lang="en-US" dirty="0"/>
              <a:t> is </a:t>
            </a:r>
            <a:r>
              <a:rPr lang="en-US" sz="3100" dirty="0" smtClean="0"/>
              <a:t>used </a:t>
            </a:r>
            <a:r>
              <a:rPr lang="en-US" sz="3100" dirty="0"/>
              <a:t>to define the </a:t>
            </a:r>
            <a:r>
              <a:rPr lang="en-US" u="sng" dirty="0"/>
              <a:t>hierarchical relationships</a:t>
            </a:r>
            <a:r>
              <a:rPr lang="en-US" dirty="0"/>
              <a:t> between Level </a:t>
            </a:r>
            <a:r>
              <a:rPr lang="en-US" dirty="0" smtClean="0"/>
              <a:t>2/3 </a:t>
            </a:r>
            <a:r>
              <a:rPr lang="en-US" dirty="0"/>
              <a:t>terms in </a:t>
            </a:r>
            <a:r>
              <a:rPr lang="en-US" dirty="0" smtClean="0"/>
              <a:t>AGIFT</a:t>
            </a:r>
          </a:p>
          <a:p>
            <a:pPr marL="400050" lvl="1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dirty="0" err="1">
                <a:latin typeface="Courier"/>
                <a:cs typeface="Courier"/>
              </a:rPr>
              <a:t>agift:prices-surveillance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skos:broader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agift:fair-trading-compliance</a:t>
            </a:r>
            <a:endParaRPr lang="en-AU" sz="1800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latin typeface="Courier"/>
                <a:cs typeface="Courier"/>
              </a:rPr>
              <a:t>skos:broader</a:t>
            </a:r>
            <a:r>
              <a:rPr lang="en-US" dirty="0" smtClean="0"/>
              <a:t> </a:t>
            </a:r>
            <a:r>
              <a:rPr lang="en-US" dirty="0"/>
              <a:t>relation in the SKOS model is </a:t>
            </a:r>
            <a:r>
              <a:rPr lang="en-US" dirty="0" smtClean="0"/>
              <a:t>a </a:t>
            </a:r>
            <a:r>
              <a:rPr lang="en-US" dirty="0"/>
              <a:t>transitive </a:t>
            </a:r>
            <a:r>
              <a:rPr lang="en-US" dirty="0" smtClean="0"/>
              <a:t>property, which means that …</a:t>
            </a:r>
          </a:p>
          <a:p>
            <a:pPr marL="457200" lvl="1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dirty="0" err="1">
                <a:latin typeface="Courier"/>
                <a:cs typeface="Courier"/>
              </a:rPr>
              <a:t>agift:prices-surveillance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skos:broader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agift:fair-trading-compliance</a:t>
            </a:r>
            <a:endParaRPr lang="en-AU" sz="1800" dirty="0">
              <a:latin typeface="Courier"/>
              <a:cs typeface="Courier"/>
            </a:endParaRPr>
          </a:p>
          <a:p>
            <a:pPr marL="457200" lvl="1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dirty="0" err="1">
                <a:latin typeface="Courier"/>
                <a:cs typeface="Courier"/>
              </a:rPr>
              <a:t>agift:fair-trading-compliance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skos:broader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agift:business-support-and-regulation</a:t>
            </a:r>
            <a:endParaRPr lang="en-AU" sz="1800" dirty="0">
              <a:latin typeface="Courier"/>
              <a:cs typeface="Courier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… entail </a:t>
            </a:r>
            <a:r>
              <a:rPr lang="en-AU" dirty="0"/>
              <a:t>that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agift:prices-surveillance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skos:broaderTransitive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agift:business-support-and-regulation</a:t>
            </a:r>
            <a:endParaRPr lang="en-AU" sz="1800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0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AGIFT SKOS associative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AGIFT </a:t>
            </a:r>
            <a:r>
              <a:rPr lang="en-US" dirty="0"/>
              <a:t>includes a “SEE ALSO” section in the scope notes </a:t>
            </a:r>
            <a:r>
              <a:rPr lang="en-US" dirty="0" smtClean="0"/>
              <a:t>of a term that </a:t>
            </a:r>
            <a:r>
              <a:rPr lang="en-US" dirty="0"/>
              <a:t>informally point the user to </a:t>
            </a:r>
            <a:r>
              <a:rPr lang="en-US" dirty="0" smtClean="0"/>
              <a:t>other, </a:t>
            </a:r>
            <a:r>
              <a:rPr lang="en-US" u="sng" dirty="0" smtClean="0"/>
              <a:t>non-hierarchically related terms </a:t>
            </a:r>
            <a:r>
              <a:rPr lang="en-US" u="sng" dirty="0"/>
              <a:t>in </a:t>
            </a:r>
            <a:r>
              <a:rPr lang="en-US" u="sng" dirty="0" smtClean="0"/>
              <a:t>AGIFT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SKOS offers an associative relation (</a:t>
            </a:r>
            <a:r>
              <a:rPr lang="en-US" b="1" dirty="0" err="1">
                <a:latin typeface="Courier"/>
                <a:cs typeface="Courier"/>
              </a:rPr>
              <a:t>skos:related</a:t>
            </a:r>
            <a:r>
              <a:rPr lang="en-US" dirty="0"/>
              <a:t>) to define </a:t>
            </a:r>
            <a:r>
              <a:rPr lang="en-US" dirty="0" smtClean="0"/>
              <a:t>such non</a:t>
            </a:r>
            <a:r>
              <a:rPr lang="en-US" dirty="0"/>
              <a:t>-hierarchical relationships between terms.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latin typeface="Courier"/>
                <a:cs typeface="Courier"/>
              </a:rPr>
              <a:t>skos:related</a:t>
            </a:r>
            <a:r>
              <a:rPr lang="en-US" dirty="0" smtClean="0"/>
              <a:t> </a:t>
            </a:r>
            <a:r>
              <a:rPr lang="en-AU" dirty="0"/>
              <a:t>relation is </a:t>
            </a:r>
            <a:r>
              <a:rPr lang="en-AU" dirty="0" smtClean="0"/>
              <a:t>a </a:t>
            </a:r>
            <a:r>
              <a:rPr lang="en-AU" dirty="0"/>
              <a:t>symmetric property, meaning that the following </a:t>
            </a:r>
            <a:r>
              <a:rPr lang="en-AU" dirty="0" smtClean="0"/>
              <a:t>assertion …</a:t>
            </a:r>
            <a:endParaRPr lang="en-AU" dirty="0"/>
          </a:p>
          <a:p>
            <a:pPr marL="400050" lvl="1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dirty="0" err="1">
                <a:latin typeface="Courier"/>
                <a:cs typeface="Courier"/>
              </a:rPr>
              <a:t>agift:agricultural-industry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skos:related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agift:agricultural-sciences</a:t>
            </a:r>
            <a:endParaRPr lang="en-AU" sz="1800" dirty="0">
              <a:latin typeface="Courier"/>
              <a:cs typeface="Courier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 smtClean="0"/>
              <a:t>… entails</a:t>
            </a:r>
            <a:endParaRPr lang="en-AU" dirty="0"/>
          </a:p>
          <a:p>
            <a:pPr marL="400050" lvl="1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AU" sz="1800" dirty="0" err="1">
                <a:latin typeface="Courier"/>
                <a:cs typeface="Courier"/>
              </a:rPr>
              <a:t>agift:agricultural-sciences</a:t>
            </a:r>
            <a:r>
              <a:rPr lang="en-AU" sz="1800" dirty="0">
                <a:latin typeface="Courier"/>
                <a:cs typeface="Courier"/>
              </a:rPr>
              <a:t> </a:t>
            </a:r>
            <a:r>
              <a:rPr lang="en-AU" sz="1800" dirty="0" err="1">
                <a:latin typeface="Courier"/>
                <a:cs typeface="Courier"/>
              </a:rPr>
              <a:t>skos:related</a:t>
            </a:r>
            <a:r>
              <a:rPr lang="en-AU" sz="1800" dirty="0">
                <a:latin typeface="Courier"/>
                <a:cs typeface="Courier"/>
              </a:rPr>
              <a:t> </a:t>
            </a:r>
            <a:r>
              <a:rPr lang="en-AU" sz="1800" dirty="0" err="1">
                <a:latin typeface="Courier"/>
                <a:cs typeface="Courier"/>
              </a:rPr>
              <a:t>agift:agricultural-industry</a:t>
            </a:r>
            <a:endParaRPr lang="en-AU" sz="1800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AGIFT SKOS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SKOS provides some basic relationships for associating lexical labels with resources of any </a:t>
            </a:r>
            <a:r>
              <a:rPr lang="en-US" dirty="0" smtClean="0"/>
              <a:t>type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Label </a:t>
            </a:r>
            <a:r>
              <a:rPr lang="en-US" dirty="0"/>
              <a:t>that identifies a term in AGIFT is </a:t>
            </a:r>
            <a:r>
              <a:rPr lang="en-US" dirty="0" smtClean="0"/>
              <a:t>associated with a </a:t>
            </a:r>
            <a:r>
              <a:rPr lang="en-US" dirty="0"/>
              <a:t>SKOS concept via the </a:t>
            </a:r>
            <a:r>
              <a:rPr lang="en-US" sz="2400" b="1" dirty="0" err="1">
                <a:latin typeface="Courier"/>
                <a:cs typeface="Courier"/>
              </a:rPr>
              <a:t>skos:prefLabel</a:t>
            </a:r>
            <a:r>
              <a:rPr lang="en-US" dirty="0"/>
              <a:t> relation.  </a:t>
            </a:r>
            <a:endParaRPr lang="en-AU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“</a:t>
            </a:r>
            <a:r>
              <a:rPr lang="en-US" dirty="0"/>
              <a:t>Non-preferred Terms</a:t>
            </a:r>
            <a:r>
              <a:rPr lang="en-US" dirty="0" smtClean="0"/>
              <a:t>” in AGFIT that </a:t>
            </a:r>
            <a:r>
              <a:rPr lang="en-US" dirty="0"/>
              <a:t>denote other names the term is known for </a:t>
            </a:r>
            <a:r>
              <a:rPr lang="en-US" dirty="0" smtClean="0"/>
              <a:t>are associated with a concept with the </a:t>
            </a:r>
            <a:r>
              <a:rPr lang="en-US" sz="2400" b="1" dirty="0" err="1">
                <a:latin typeface="Courier"/>
                <a:cs typeface="Courier"/>
              </a:rPr>
              <a:t>skos:altLabel</a:t>
            </a:r>
            <a:r>
              <a:rPr lang="en-US" dirty="0"/>
              <a:t> relation</a:t>
            </a:r>
            <a:r>
              <a:rPr lang="en-US" dirty="0" smtClean="0"/>
              <a:t>.</a:t>
            </a:r>
            <a:endParaRPr lang="en-AU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AGIFT scopes </a:t>
            </a:r>
            <a:r>
              <a:rPr lang="en-US" dirty="0"/>
              <a:t>notes </a:t>
            </a:r>
            <a:r>
              <a:rPr lang="en-US" dirty="0" smtClean="0"/>
              <a:t>are associated with a concept with the </a:t>
            </a:r>
            <a:r>
              <a:rPr lang="en-US" sz="2400" b="1" dirty="0" err="1">
                <a:latin typeface="Courier"/>
                <a:cs typeface="Courier"/>
              </a:rPr>
              <a:t>skos:definition</a:t>
            </a:r>
            <a:r>
              <a:rPr lang="en-US" dirty="0"/>
              <a:t> </a:t>
            </a:r>
            <a:r>
              <a:rPr lang="en-US" dirty="0" smtClean="0"/>
              <a:t>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Linking AGIFT SKOS to other thesauri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COFOG</a:t>
            </a:r>
            <a:r>
              <a:rPr lang="en-AU" dirty="0"/>
              <a:t>, the Classification of the Functions of </a:t>
            </a:r>
            <a:r>
              <a:rPr lang="en-AU" dirty="0" smtClean="0"/>
              <a:t>Government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AU" dirty="0" smtClean="0"/>
              <a:t>administered </a:t>
            </a:r>
            <a:r>
              <a:rPr lang="en-AU" dirty="0"/>
              <a:t>by the </a:t>
            </a:r>
            <a:r>
              <a:rPr lang="en-AU" dirty="0" smtClean="0"/>
              <a:t>UN Statistics Division), </a:t>
            </a:r>
            <a:r>
              <a:rPr lang="en-AU" dirty="0"/>
              <a:t>classifies government expenditure data </a:t>
            </a:r>
            <a:r>
              <a:rPr lang="en-AU" dirty="0" smtClean="0"/>
              <a:t>by </a:t>
            </a:r>
            <a:r>
              <a:rPr lang="en-AU" dirty="0"/>
              <a:t>the purpose for which the funds are </a:t>
            </a:r>
            <a:r>
              <a:rPr lang="en-AU" dirty="0" smtClean="0"/>
              <a:t>used.</a:t>
            </a:r>
          </a:p>
          <a:p>
            <a:pPr>
              <a:lnSpc>
                <a:spcPct val="120000"/>
              </a:lnSpc>
            </a:pPr>
            <a:r>
              <a:rPr lang="en-AU" dirty="0" smtClean="0"/>
              <a:t>COFOG includes 10 “</a:t>
            </a:r>
            <a:r>
              <a:rPr lang="en-AU" dirty="0"/>
              <a:t>functional” groups </a:t>
            </a:r>
            <a:r>
              <a:rPr lang="en-AU" dirty="0" smtClean="0"/>
              <a:t>of </a:t>
            </a:r>
            <a:r>
              <a:rPr lang="en-AU" dirty="0"/>
              <a:t>expenditures </a:t>
            </a:r>
            <a:r>
              <a:rPr lang="en-AU" dirty="0" smtClean="0"/>
              <a:t>(e.g. Defence</a:t>
            </a:r>
            <a:r>
              <a:rPr lang="en-AU" dirty="0"/>
              <a:t>, Education and Social Protection), </a:t>
            </a:r>
            <a:r>
              <a:rPr lang="en-AU" dirty="0" smtClean="0"/>
              <a:t>while 2</a:t>
            </a:r>
            <a:r>
              <a:rPr lang="en-AU" baseline="30000" dirty="0" smtClean="0"/>
              <a:t>nd</a:t>
            </a:r>
            <a:r>
              <a:rPr lang="en-AU" dirty="0"/>
              <a:t>-</a:t>
            </a:r>
            <a:r>
              <a:rPr lang="en-AU" dirty="0" smtClean="0"/>
              <a:t>level terms </a:t>
            </a:r>
            <a:r>
              <a:rPr lang="en-AU" dirty="0"/>
              <a:t>in COFOG are further split into up to </a:t>
            </a:r>
            <a:r>
              <a:rPr lang="en-AU" dirty="0" smtClean="0"/>
              <a:t>9 sub</a:t>
            </a:r>
            <a:r>
              <a:rPr lang="en-AU" dirty="0"/>
              <a:t>-</a:t>
            </a:r>
            <a:r>
              <a:rPr lang="en-AU" dirty="0" smtClean="0"/>
              <a:t>groups.</a:t>
            </a:r>
          </a:p>
          <a:p>
            <a:pPr>
              <a:lnSpc>
                <a:spcPct val="120000"/>
              </a:lnSpc>
            </a:pPr>
            <a:r>
              <a:rPr lang="en-AU" dirty="0" smtClean="0"/>
              <a:t>SKOS mappings </a:t>
            </a:r>
            <a:r>
              <a:rPr lang="en-AU" sz="3100" b="1" dirty="0" err="1">
                <a:latin typeface="Courier"/>
                <a:cs typeface="Courier"/>
              </a:rPr>
              <a:t>skos:broadMatch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sz="3100" b="1" dirty="0" err="1">
                <a:latin typeface="Courier"/>
                <a:cs typeface="Courier"/>
              </a:rPr>
              <a:t>skos:relatedMatch</a:t>
            </a:r>
            <a:r>
              <a:rPr lang="en-AU" dirty="0"/>
              <a:t> </a:t>
            </a:r>
            <a:r>
              <a:rPr lang="en-AU" dirty="0" smtClean="0"/>
              <a:t>are used </a:t>
            </a:r>
            <a:r>
              <a:rPr lang="en-AU" dirty="0"/>
              <a:t>to state mapping (alignment) links between SKOS concepts in </a:t>
            </a:r>
            <a:r>
              <a:rPr lang="en-AU" dirty="0" smtClean="0"/>
              <a:t>AGIFT and COFOG, e.g.</a:t>
            </a:r>
          </a:p>
          <a:p>
            <a:pPr marL="400050" lvl="1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AU" sz="2000" dirty="0">
                <a:latin typeface="Courier"/>
                <a:cs typeface="Courier"/>
              </a:rPr>
              <a:t>&lt;</a:t>
            </a:r>
            <a:r>
              <a:rPr lang="en-AU" sz="2000" dirty="0" err="1">
                <a:latin typeface="Courier"/>
                <a:cs typeface="Courier"/>
              </a:rPr>
              <a:t>agift:agricultural-industry</a:t>
            </a:r>
            <a:r>
              <a:rPr lang="en-AU" sz="2000" dirty="0">
                <a:latin typeface="Courier"/>
                <a:cs typeface="Courier"/>
              </a:rPr>
              <a:t>&gt; </a:t>
            </a:r>
            <a:r>
              <a:rPr lang="en-AU" sz="2000" dirty="0" err="1">
                <a:latin typeface="Courier"/>
                <a:cs typeface="Courier"/>
              </a:rPr>
              <a:t>skos:relatedMatch</a:t>
            </a:r>
            <a:r>
              <a:rPr lang="en-AU" sz="2000" dirty="0">
                <a:latin typeface="Courier"/>
                <a:cs typeface="Courier"/>
              </a:rPr>
              <a:t> &lt;http://</a:t>
            </a:r>
            <a:r>
              <a:rPr lang="en-AU" sz="2000" dirty="0" err="1">
                <a:latin typeface="Courier"/>
                <a:cs typeface="Courier"/>
              </a:rPr>
              <a:t>unstats.un.org</a:t>
            </a:r>
            <a:r>
              <a:rPr lang="en-AU" sz="2000" dirty="0">
                <a:latin typeface="Courier"/>
                <a:cs typeface="Courier"/>
              </a:rPr>
              <a:t>/</a:t>
            </a:r>
            <a:r>
              <a:rPr lang="en-AU" sz="2000" dirty="0" err="1">
                <a:latin typeface="Courier"/>
                <a:cs typeface="Courier"/>
              </a:rPr>
              <a:t>unsd</a:t>
            </a:r>
            <a:r>
              <a:rPr lang="en-AU" sz="2000" dirty="0">
                <a:latin typeface="Courier"/>
                <a:cs typeface="Courier"/>
              </a:rPr>
              <a:t>/</a:t>
            </a:r>
            <a:r>
              <a:rPr lang="en-AU" sz="2000" dirty="0" err="1">
                <a:latin typeface="Courier"/>
                <a:cs typeface="Courier"/>
              </a:rPr>
              <a:t>cr</a:t>
            </a:r>
            <a:r>
              <a:rPr lang="en-AU" sz="2000" dirty="0">
                <a:latin typeface="Courier"/>
                <a:cs typeface="Courier"/>
              </a:rPr>
              <a:t>/references/</a:t>
            </a:r>
            <a:r>
              <a:rPr lang="en-AU" sz="2000" dirty="0" err="1">
                <a:latin typeface="Courier"/>
                <a:cs typeface="Courier"/>
              </a:rPr>
              <a:t>cofog</a:t>
            </a:r>
            <a:r>
              <a:rPr lang="en-AU" sz="2000" dirty="0">
                <a:latin typeface="Courier"/>
                <a:cs typeface="Courier"/>
              </a:rPr>
              <a:t>/version1/04-2-1&gt;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USEFUL?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7 at 1.38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383"/>
          <a:stretch/>
        </p:blipFill>
        <p:spPr>
          <a:xfrm>
            <a:off x="4152900" y="1212638"/>
            <a:ext cx="4800600" cy="5543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AGIFT SKOS for visualization/browsing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Australian </a:t>
            </a:r>
            <a:r>
              <a:rPr lang="en-US" dirty="0"/>
              <a:t>Education </a:t>
            </a:r>
            <a:r>
              <a:rPr lang="en-US" dirty="0" smtClean="0"/>
              <a:t>Vocabularies</a:t>
            </a:r>
          </a:p>
          <a:p>
            <a:r>
              <a:rPr lang="en-US" dirty="0" smtClean="0"/>
              <a:t>Schools </a:t>
            </a:r>
            <a:r>
              <a:rPr lang="en-US" dirty="0"/>
              <a:t>Online Thesaurus (</a:t>
            </a:r>
            <a:r>
              <a:rPr lang="en-US" dirty="0" err="1"/>
              <a:t>ScOT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AGIFT SKOS used for information integration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079500" y="1701800"/>
            <a:ext cx="6756400" cy="30734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504000" rtlCol="0" anchor="t" anchorCtr="0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Interlinked and integrated view on Government 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500" y="2755900"/>
            <a:ext cx="2362200" cy="1079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AGIFT SKOS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500" y="4660900"/>
            <a:ext cx="2362200" cy="1079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Tree of Categories &amp; terms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3100" y="2755900"/>
            <a:ext cx="2362200" cy="1079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SKOS AGIFT based graphs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13100" y="4660900"/>
            <a:ext cx="2362200" cy="1079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Annotating &amp; </a:t>
            </a:r>
            <a:r>
              <a:rPr lang="en-US" dirty="0" err="1">
                <a:solidFill>
                  <a:srgbClr val="000000"/>
                </a:solidFill>
              </a:rPr>
              <a:t>categorising</a:t>
            </a:r>
            <a:r>
              <a:rPr lang="en-US" dirty="0">
                <a:solidFill>
                  <a:srgbClr val="000000"/>
                </a:solidFill>
              </a:rPr>
              <a:t> documents with AGIFT SKOS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1700" y="4660900"/>
            <a:ext cx="2362200" cy="1079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Schemas, classes, properties, restrictions &amp; rules in ontologies</a:t>
            </a:r>
          </a:p>
        </p:txBody>
      </p:sp>
      <p:sp>
        <p:nvSpPr>
          <p:cNvPr id="11" name="Can 10"/>
          <p:cNvSpPr/>
          <p:nvPr/>
        </p:nvSpPr>
        <p:spPr>
          <a:xfrm>
            <a:off x="6870700" y="5969000"/>
            <a:ext cx="596900" cy="647700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4076700" y="5956300"/>
            <a:ext cx="609600" cy="665018"/>
          </a:xfrm>
          <a:prstGeom prst="foldedCorner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33500" y="5876925"/>
            <a:ext cx="241300" cy="2413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89100" y="6130925"/>
            <a:ext cx="241300" cy="2413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76400" y="6461125"/>
            <a:ext cx="241300" cy="2413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3" idx="6"/>
            <a:endCxn id="14" idx="2"/>
          </p:cNvCxnSpPr>
          <p:nvPr/>
        </p:nvCxnSpPr>
        <p:spPr>
          <a:xfrm>
            <a:off x="1574800" y="5997575"/>
            <a:ext cx="114300" cy="2540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6"/>
            <a:endCxn id="15" idx="2"/>
          </p:cNvCxnSpPr>
          <p:nvPr/>
        </p:nvCxnSpPr>
        <p:spPr>
          <a:xfrm>
            <a:off x="1574800" y="5997575"/>
            <a:ext cx="101600" cy="584200"/>
          </a:xfrm>
          <a:prstGeom prst="bentConnector3">
            <a:avLst>
              <a:gd name="adj1" fmla="val 53125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81700" y="2755900"/>
            <a:ext cx="2362200" cy="1079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SKOS AGIFT based graphs annotated with links to ontologies</a:t>
            </a:r>
          </a:p>
        </p:txBody>
      </p:sp>
      <p:cxnSp>
        <p:nvCxnSpPr>
          <p:cNvPr id="24" name="Straight Arrow Connector 23"/>
          <p:cNvCxnSpPr>
            <a:stCxn id="7" idx="0"/>
            <a:endCxn id="6" idx="2"/>
          </p:cNvCxnSpPr>
          <p:nvPr/>
        </p:nvCxnSpPr>
        <p:spPr>
          <a:xfrm flipV="1">
            <a:off x="1625600" y="3835400"/>
            <a:ext cx="0" cy="825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0"/>
            <a:endCxn id="8" idx="2"/>
          </p:cNvCxnSpPr>
          <p:nvPr/>
        </p:nvCxnSpPr>
        <p:spPr>
          <a:xfrm flipV="1">
            <a:off x="4394200" y="3835400"/>
            <a:ext cx="0" cy="825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22" idx="2"/>
          </p:cNvCxnSpPr>
          <p:nvPr/>
        </p:nvCxnSpPr>
        <p:spPr>
          <a:xfrm flipV="1">
            <a:off x="7162800" y="3835400"/>
            <a:ext cx="0" cy="825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8" idx="1"/>
          </p:cNvCxnSpPr>
          <p:nvPr/>
        </p:nvCxnSpPr>
        <p:spPr>
          <a:xfrm>
            <a:off x="2806700" y="3295650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3"/>
            <a:endCxn id="22" idx="1"/>
          </p:cNvCxnSpPr>
          <p:nvPr/>
        </p:nvCxnSpPr>
        <p:spPr>
          <a:xfrm>
            <a:off x="5575300" y="3295650"/>
            <a:ext cx="40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Content Placeholder 5" descr="Screen Shot 2015-08-13 at 6.50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 b="12747"/>
          <a:stretch>
            <a:fillRect/>
          </a:stretch>
        </p:blipFill>
        <p:spPr>
          <a:xfrm>
            <a:off x="481391" y="1594227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02219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problem with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Web was </a:t>
            </a:r>
            <a:r>
              <a:rPr lang="en-US" dirty="0" smtClean="0"/>
              <a:t>created </a:t>
            </a:r>
            <a:r>
              <a:rPr lang="en-US" dirty="0"/>
              <a:t>to </a:t>
            </a:r>
            <a:r>
              <a:rPr lang="en-US" u="sng" dirty="0"/>
              <a:t>s</a:t>
            </a:r>
            <a:r>
              <a:rPr lang="en-US" u="sng" dirty="0" smtClean="0"/>
              <a:t>hare </a:t>
            </a:r>
            <a:r>
              <a:rPr lang="en-US" u="sng" dirty="0"/>
              <a:t>d</a:t>
            </a:r>
            <a:r>
              <a:rPr lang="en-US" u="sng" dirty="0" smtClean="0"/>
              <a:t>ata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We are interested in ‘</a:t>
            </a:r>
            <a:r>
              <a:rPr lang="en-US" i="1" dirty="0" smtClean="0"/>
              <a:t>THINGS’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These ‘</a:t>
            </a:r>
            <a:r>
              <a:rPr lang="en-US" i="1" dirty="0" smtClean="0"/>
              <a:t>THINGS’ might</a:t>
            </a:r>
            <a:r>
              <a:rPr lang="en-US" dirty="0" smtClean="0"/>
              <a:t> be in documents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We can read an HTML document in a browser and </a:t>
            </a:r>
            <a:r>
              <a:rPr lang="en-US" i="1" dirty="0" smtClean="0"/>
              <a:t>find </a:t>
            </a:r>
            <a:r>
              <a:rPr lang="en-US" dirty="0" smtClean="0"/>
              <a:t>what we are </a:t>
            </a:r>
            <a:r>
              <a:rPr lang="en-US" i="1" dirty="0" smtClean="0"/>
              <a:t>searching </a:t>
            </a:r>
            <a:r>
              <a:rPr lang="en-US" dirty="0" smtClean="0"/>
              <a:t>for</a:t>
            </a:r>
            <a:endParaRPr lang="en-US" i="1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Hard for computers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Computers have to </a:t>
            </a:r>
            <a:r>
              <a:rPr lang="en-US" i="1" dirty="0" smtClean="0"/>
              <a:t>guess (Google does this very well)</a:t>
            </a:r>
          </a:p>
        </p:txBody>
      </p:sp>
    </p:spTree>
    <p:extLst>
      <p:ext uri="{BB962C8B-B14F-4D97-AF65-F5344CB8AC3E}">
        <p14:creationId xmlns:p14="http://schemas.microsoft.com/office/powerpoint/2010/main" val="32369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easy for computers/software to </a:t>
            </a:r>
            <a:r>
              <a:rPr lang="en-US" i="1" dirty="0" smtClean="0"/>
              <a:t>find</a:t>
            </a:r>
            <a:r>
              <a:rPr lang="en-US" dirty="0" smtClean="0"/>
              <a:t> </a:t>
            </a:r>
            <a:r>
              <a:rPr lang="en-US" i="1" dirty="0" smtClean="0"/>
              <a:t>‘THINGS’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something that computers can understand!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RAW DATA!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… don’t we do that already on </a:t>
            </a:r>
            <a:r>
              <a:rPr lang="en-US" dirty="0" err="1" smtClean="0"/>
              <a:t>data.gov.au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APIs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XLS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Can’t computers and applications already consume that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21422</TotalTime>
  <Words>1777</Words>
  <Application>Microsoft Macintosh PowerPoint</Application>
  <PresentationFormat>On-screen Show (4:3)</PresentationFormat>
  <Paragraphs>250</Paragraphs>
  <Slides>37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Custom Design</vt:lpstr>
      <vt:lpstr>Storing Data for Perpetuity? Use Linked Data</vt:lpstr>
      <vt:lpstr>What is linked data?</vt:lpstr>
      <vt:lpstr>Traditional Web = Internet + Links + Docs</vt:lpstr>
      <vt:lpstr>Is there a problem with that?</vt:lpstr>
      <vt:lpstr>What do we need to do?</vt:lpstr>
      <vt:lpstr>How can we do that?</vt:lpstr>
      <vt:lpstr>RAW DATA!</vt:lpstr>
      <vt:lpstr>… don’t we do that already on data.gov.au?</vt:lpstr>
      <vt:lpstr>Current Raw Data</vt:lpstr>
      <vt:lpstr>Yes, but it is all in different formats and data models!</vt:lpstr>
      <vt:lpstr>We have a standardised method of publishing documents on the Web!</vt:lpstr>
      <vt:lpstr>We also have a standardised method of publishing and linking data. </vt:lpstr>
      <vt:lpstr>Linked Data principles</vt:lpstr>
      <vt:lpstr>1. – 2. Use real (live) URIs</vt:lpstr>
      <vt:lpstr>1. – 2. Use real (live) URIs</vt:lpstr>
      <vt:lpstr>1. – 2. Use real (live) URIs</vt:lpstr>
      <vt:lpstr>3. Publish semantic information RDF</vt:lpstr>
      <vt:lpstr>3. Publish semantic information Ontologies</vt:lpstr>
      <vt:lpstr>4. Include links</vt:lpstr>
      <vt:lpstr>PowerPoint Presentation</vt:lpstr>
      <vt:lpstr>PowerPoint Presentation</vt:lpstr>
      <vt:lpstr>Use URIs to identify Government resources (THINGS)</vt:lpstr>
      <vt:lpstr>Why do we need guidelines for URIs</vt:lpstr>
      <vt:lpstr>What types of URIs do we need?</vt:lpstr>
      <vt:lpstr>Proposed URI patterns</vt:lpstr>
      <vt:lpstr>AGIFT as Linked Data</vt:lpstr>
      <vt:lpstr>Australian Governments’ Interactive Functions Thesaurus (AGIFT)</vt:lpstr>
      <vt:lpstr>AGIFT SKOS model</vt:lpstr>
      <vt:lpstr>AGIFT SKOS concepts</vt:lpstr>
      <vt:lpstr>AGIFT SKOS hierarchical relations</vt:lpstr>
      <vt:lpstr>AGIFT SKOS associative relations</vt:lpstr>
      <vt:lpstr>AGIFT SKOS metadata</vt:lpstr>
      <vt:lpstr>Linking AGIFT SKOS to other thesauri</vt:lpstr>
      <vt:lpstr>How is this USEFUL?</vt:lpstr>
      <vt:lpstr>AGIFT SKOS for visualization/browsing</vt:lpstr>
      <vt:lpstr>AGIFT SKOS used for information integration</vt:lpstr>
      <vt:lpstr>Questions?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AGLDWG</dc:title>
  <dc:subject/>
  <dc:creator>Armin Haller</dc:creator>
  <cp:keywords/>
  <dc:description/>
  <cp:lastModifiedBy>Armin Haller</cp:lastModifiedBy>
  <cp:revision>1174</cp:revision>
  <dcterms:created xsi:type="dcterms:W3CDTF">2011-12-04T20:18:07Z</dcterms:created>
  <dcterms:modified xsi:type="dcterms:W3CDTF">2015-08-19T05:26:23Z</dcterms:modified>
  <cp:category/>
</cp:coreProperties>
</file>