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1" r:id="rId18"/>
    <p:sldId id="272" r:id="rId19"/>
    <p:sldId id="273" r:id="rId20"/>
    <p:sldId id="274" r:id="rId21"/>
    <p:sldId id="275" r:id="rId22"/>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holas.ca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4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69754"/>
  </p:normalViewPr>
  <p:slideViewPr>
    <p:cSldViewPr snapToGrid="0" snapToObjects="1">
      <p:cViewPr>
        <p:scale>
          <a:sx n="121" d="100"/>
          <a:sy n="121" d="100"/>
        </p:scale>
        <p:origin x="8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45862" cy="49733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50294" y="1"/>
            <a:ext cx="2945862" cy="49733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79464" y="4714653"/>
            <a:ext cx="5438748" cy="4466756"/>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27766"/>
            <a:ext cx="2945862" cy="49733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Shape 86"/>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87" name="Shape 87"/>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Shape 170"/>
          <p:cNvSpPr txBox="1">
            <a:spLocks noGrp="1"/>
          </p:cNvSpPr>
          <p:nvPr>
            <p:ph type="body" idx="1"/>
          </p:nvPr>
        </p:nvSpPr>
        <p:spPr>
          <a:xfrm>
            <a:off x="679464" y="4714653"/>
            <a:ext cx="5438700" cy="44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71" name="Shape 171"/>
          <p:cNvSpPr txBox="1">
            <a:spLocks noGrp="1"/>
          </p:cNvSpPr>
          <p:nvPr>
            <p:ph type="sldNum" idx="12"/>
          </p:nvPr>
        </p:nvSpPr>
        <p:spPr>
          <a:xfrm>
            <a:off x="3850294" y="9427766"/>
            <a:ext cx="2946000" cy="497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9" name="Shape 189"/>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96" name="Shape 196"/>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04" name="Shape 204"/>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04" name="Shape 204"/>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2299879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12" name="Shape 21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dirty="0"/>
          </a:p>
        </p:txBody>
      </p:sp>
      <p:sp>
        <p:nvSpPr>
          <p:cNvPr id="219" name="Shape 219"/>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7" name="Shape 227"/>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228" name="Shape 228"/>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6" name="Shape 236"/>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endParaRPr sz="1200" b="0" i="0" u="none" strike="noStrike" cap="none" dirty="0">
              <a:solidFill>
                <a:schemeClr val="dk1"/>
              </a:solidFill>
              <a:latin typeface="Arial"/>
              <a:ea typeface="Arial"/>
              <a:cs typeface="Arial"/>
              <a:sym typeface="Arial"/>
            </a:endParaRPr>
          </a:p>
        </p:txBody>
      </p:sp>
      <p:sp>
        <p:nvSpPr>
          <p:cNvPr id="237" name="Shape 237"/>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Shape 94"/>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46" name="Shape 246"/>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79464" y="4714653"/>
            <a:ext cx="5438748" cy="4466756"/>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54" name="Shape 25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7" name="Shape 11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7" name="Shape 12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Shape 133"/>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134" name="Shape 134"/>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0" name="Shape 140"/>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41" name="Shape 141"/>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0" name="Shape 150"/>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7" name="Shape 15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3" name="Shape 163"/>
          <p:cNvSpPr txBox="1">
            <a:spLocks noGrp="1"/>
          </p:cNvSpPr>
          <p:nvPr>
            <p:ph type="body" idx="1"/>
          </p:nvPr>
        </p:nvSpPr>
        <p:spPr>
          <a:xfrm>
            <a:off x="679464" y="4714653"/>
            <a:ext cx="5438700" cy="44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64" name="Shape 164"/>
          <p:cNvSpPr txBox="1">
            <a:spLocks noGrp="1"/>
          </p:cNvSpPr>
          <p:nvPr>
            <p:ph type="sldNum" idx="12"/>
          </p:nvPr>
        </p:nvSpPr>
        <p:spPr>
          <a:xfrm>
            <a:off x="3850294" y="9427766"/>
            <a:ext cx="2946000" cy="497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1000"/>
              </a:spcBef>
              <a:spcAft>
                <a:spcPts val="0"/>
              </a:spcAft>
              <a:buClr>
                <a:srgbClr val="888888"/>
              </a:buClr>
              <a:buSzPts val="3400"/>
              <a:buFont typeface="Arial"/>
              <a:buNone/>
              <a:defRPr sz="3400" b="0" i="0" u="none" strike="noStrike" cap="none">
                <a:solidFill>
                  <a:srgbClr val="888888"/>
                </a:solidFill>
                <a:latin typeface="Avenir"/>
                <a:ea typeface="Avenir"/>
                <a:cs typeface="Avenir"/>
                <a:sym typeface="Avenir"/>
              </a:defRPr>
            </a:lvl1pPr>
            <a:lvl2pPr marR="0" lvl="1" algn="ctr" rtl="0">
              <a:spcBef>
                <a:spcPts val="600"/>
              </a:spcBef>
              <a:spcAft>
                <a:spcPts val="0"/>
              </a:spcAft>
              <a:buClr>
                <a:srgbClr val="888888"/>
              </a:buClr>
              <a:buSzPts val="2800"/>
              <a:buFont typeface="Arial"/>
              <a:buNone/>
              <a:defRPr sz="2800" b="0" i="0" u="none" strike="noStrike" cap="none">
                <a:solidFill>
                  <a:srgbClr val="888888"/>
                </a:solidFill>
                <a:latin typeface="Avenir"/>
                <a:ea typeface="Avenir"/>
                <a:cs typeface="Avenir"/>
                <a:sym typeface="Avenir"/>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venir"/>
                <a:ea typeface="Avenir"/>
                <a:cs typeface="Avenir"/>
                <a:sym typeface="Avenir"/>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Shape 30"/>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44061"/>
              </a:buClr>
              <a:buSzPts val="4000"/>
              <a:buFont typeface="Avenir"/>
              <a:buNone/>
              <a:defRPr sz="4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1pPr>
            <a:lvl2pPr marL="914400" marR="0" lvl="1" indent="-228600" algn="l" rtl="0">
              <a:spcBef>
                <a:spcPts val="600"/>
              </a:spcBef>
              <a:spcAft>
                <a:spcPts val="0"/>
              </a:spcAft>
              <a:buClr>
                <a:srgbClr val="888888"/>
              </a:buClr>
              <a:buSzPts val="1800"/>
              <a:buFont typeface="Arial"/>
              <a:buNone/>
              <a:defRPr sz="1800" b="0" i="0" u="none" strike="noStrike" cap="none">
                <a:solidFill>
                  <a:srgbClr val="888888"/>
                </a:solidFill>
                <a:latin typeface="Avenir"/>
                <a:ea typeface="Avenir"/>
                <a:cs typeface="Avenir"/>
                <a:sym typeface="Avenir"/>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venir"/>
                <a:ea typeface="Avenir"/>
                <a:cs typeface="Avenir"/>
                <a:sym typeface="Avenir"/>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1000"/>
              </a:spcBef>
              <a:spcAft>
                <a:spcPts val="0"/>
              </a:spcAft>
              <a:buClr>
                <a:srgbClr val="244061"/>
              </a:buClr>
              <a:buSzPts val="3200"/>
              <a:buFont typeface="Arial"/>
              <a:buChar char="•"/>
              <a:defRPr sz="32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rgbClr val="244061"/>
              </a:buClr>
              <a:buSzPts val="3200"/>
              <a:buFont typeface="Arial"/>
              <a:buNone/>
              <a:defRPr sz="3200" b="0" i="0" u="none" strike="noStrike" cap="none">
                <a:solidFill>
                  <a:srgbClr val="244061"/>
                </a:solidFill>
                <a:latin typeface="Avenir"/>
                <a:ea typeface="Avenir"/>
                <a:cs typeface="Avenir"/>
                <a:sym typeface="Avenir"/>
              </a:defRPr>
            </a:lvl1pPr>
            <a:lvl2pPr marR="0" lvl="1" algn="l" rtl="0">
              <a:spcBef>
                <a:spcPts val="600"/>
              </a:spcBef>
              <a:spcAft>
                <a:spcPts val="0"/>
              </a:spcAft>
              <a:buClr>
                <a:srgbClr val="3F3F3F"/>
              </a:buClr>
              <a:buSzPts val="2800"/>
              <a:buFont typeface="Arial"/>
              <a:buNone/>
              <a:defRPr sz="2800" b="0" i="0" u="none" strike="noStrike" cap="none">
                <a:solidFill>
                  <a:srgbClr val="3F3F3F"/>
                </a:solidFill>
                <a:latin typeface="Avenir"/>
                <a:ea typeface="Avenir"/>
                <a:cs typeface="Avenir"/>
                <a:sym typeface="Avenir"/>
              </a:defRPr>
            </a:lvl2pPr>
            <a:lvl3pPr marR="0" lvl="2" algn="l" rtl="0">
              <a:spcBef>
                <a:spcPts val="480"/>
              </a:spcBef>
              <a:spcAft>
                <a:spcPts val="0"/>
              </a:spcAft>
              <a:buClr>
                <a:srgbClr val="3F3F3F"/>
              </a:buClr>
              <a:buSzPts val="2400"/>
              <a:buFont typeface="Arial"/>
              <a:buNone/>
              <a:defRPr sz="2400" b="0" i="0" u="none" strike="noStrike" cap="none">
                <a:solidFill>
                  <a:srgbClr val="3F3F3F"/>
                </a:solidFill>
                <a:latin typeface="Avenir"/>
                <a:ea typeface="Avenir"/>
                <a:cs typeface="Avenir"/>
                <a:sym typeface="Avenir"/>
              </a:defRPr>
            </a:lvl3pPr>
            <a:lvl4pPr marR="0" lvl="3"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4pPr>
            <a:lvl5pPr marR="0" lvl="4"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ata.gov.au/"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reference.data.gov.au/def/ont/datase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pid.data.gov.au/websrv/reference/def/ont/agri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ga.gov.au"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hyperlink" Target="https://www.w3.org/TR/vocab-ssn/" TargetMode="External"/><Relationship Id="rId4" Type="http://schemas.openxmlformats.org/officeDocument/2006/relationships/hyperlink" Target="http://dublincore.org/schemas/rdf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3.jpg"/><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linked.data.gov.au/"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www.pc.gov.au/inquiries/completed/data-access/report" TargetMode="External"/><Relationship Id="rId9" Type="http://schemas.openxmlformats.org/officeDocument/2006/relationships/image" Target="../media/image6.pn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AGLDWG" TargetMode="External"/><Relationship Id="rId5" Type="http://schemas.openxmlformats.org/officeDocument/2006/relationships/hyperlink" Target="http://linked.data.gov.au/"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naa.gov.au/def/agift.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GLDWG/TR/blob/master/guidelines/latest.m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Clr>
                <a:srgbClr val="244061"/>
              </a:buClr>
              <a:buSzPts val="4400"/>
              <a:buFont typeface="Avenir"/>
              <a:buNone/>
            </a:pPr>
            <a:r>
              <a:rPr lang="en-US" dirty="0"/>
              <a:t>Australian Government Linked Data Working Group (AGLDWG)</a:t>
            </a:r>
            <a:endParaRPr sz="4400" b="1" i="0" u="none" strike="noStrike" cap="none" dirty="0">
              <a:solidFill>
                <a:srgbClr val="244061"/>
              </a:solidFill>
              <a:latin typeface="Avenir"/>
              <a:ea typeface="Avenir"/>
              <a:cs typeface="Avenir"/>
              <a:sym typeface="Avenir"/>
            </a:endParaRPr>
          </a:p>
        </p:txBody>
      </p:sp>
      <p:sp>
        <p:nvSpPr>
          <p:cNvPr id="90" name="Shape 90"/>
          <p:cNvSpPr txBox="1">
            <a:spLocks noGrp="1"/>
          </p:cNvSpPr>
          <p:nvPr>
            <p:ph type="subTitle" idx="1"/>
          </p:nvPr>
        </p:nvSpPr>
        <p:spPr>
          <a:xfrm>
            <a:off x="901699" y="3886200"/>
            <a:ext cx="7717865"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400"/>
              <a:buFont typeface="Arial"/>
              <a:buNone/>
            </a:pPr>
            <a:endParaRPr sz="3400" b="0" i="0" u="none" strike="noStrike" cap="none">
              <a:solidFill>
                <a:srgbClr val="000000"/>
              </a:solidFill>
              <a:latin typeface="Avenir"/>
              <a:ea typeface="Avenir"/>
              <a:cs typeface="Avenir"/>
              <a:sym typeface="Avenir"/>
            </a:endParaRPr>
          </a:p>
          <a:p>
            <a:pPr marL="0" marR="0" lvl="0" indent="0" algn="ctr" rtl="0">
              <a:spcBef>
                <a:spcPts val="1600"/>
              </a:spcBef>
              <a:spcAft>
                <a:spcPts val="0"/>
              </a:spcAft>
              <a:buClr>
                <a:srgbClr val="000000"/>
              </a:buClr>
              <a:buSzPts val="2600"/>
              <a:buFont typeface="Arial"/>
              <a:buNone/>
            </a:pPr>
            <a:r>
              <a:rPr lang="en-US" sz="2600" b="0" i="0" u="none" strike="noStrike" cap="none">
                <a:solidFill>
                  <a:srgbClr val="000000"/>
                </a:solidFill>
                <a:latin typeface="Avenir"/>
                <a:ea typeface="Avenir"/>
                <a:cs typeface="Avenir"/>
                <a:sym typeface="Avenir"/>
              </a:rPr>
              <a:t>Dr Armin Haller</a:t>
            </a:r>
            <a:endParaRPr/>
          </a:p>
          <a:p>
            <a:pPr marL="0" marR="0" lvl="0" indent="0" algn="ctr" rtl="0">
              <a:spcBef>
                <a:spcPts val="1600"/>
              </a:spcBef>
              <a:spcAft>
                <a:spcPts val="0"/>
              </a:spcAft>
              <a:buClr>
                <a:srgbClr val="888888"/>
              </a:buClr>
              <a:buSzPts val="2000"/>
              <a:buFont typeface="Arial"/>
              <a:buNone/>
            </a:pPr>
            <a:r>
              <a:rPr lang="en-US" sz="2000" i="1"/>
              <a:t>Co-Chair AGLDWG</a:t>
            </a:r>
            <a:r>
              <a:rPr lang="en-US" sz="2000" b="0" i="0" u="none" strike="noStrike" cap="none">
                <a:solidFill>
                  <a:srgbClr val="888888"/>
                </a:solidFill>
                <a:latin typeface="Avenir"/>
                <a:ea typeface="Avenir"/>
                <a:cs typeface="Avenir"/>
                <a:sym typeface="Avenir"/>
              </a:rPr>
              <a:t>, Senior Lecturer, ANU</a:t>
            </a:r>
            <a:br>
              <a:rPr lang="en-US" sz="2000" b="0" i="0" u="none" strike="noStrike" cap="none">
                <a:solidFill>
                  <a:srgbClr val="888888"/>
                </a:solidFill>
                <a:latin typeface="Avenir"/>
                <a:ea typeface="Avenir"/>
                <a:cs typeface="Avenir"/>
                <a:sym typeface="Avenir"/>
              </a:rPr>
            </a:br>
            <a:endParaRPr sz="2000" b="0" i="0" u="none" strike="noStrike" cap="none">
              <a:solidFill>
                <a:srgbClr val="888888"/>
              </a:solidFill>
              <a:latin typeface="Avenir"/>
              <a:ea typeface="Avenir"/>
              <a:cs typeface="Avenir"/>
              <a:sym typeface="Avenir"/>
            </a:endParaRPr>
          </a:p>
        </p:txBody>
      </p:sp>
      <p:pic>
        <p:nvPicPr>
          <p:cNvPr id="91" name="Shape 91" descr="AGLDWG logo"/>
          <p:cNvPicPr preferRelativeResize="0"/>
          <p:nvPr/>
        </p:nvPicPr>
        <p:blipFill rotWithShape="1">
          <a:blip r:embed="rId3">
            <a:clrChange>
              <a:clrFrom>
                <a:srgbClr val="FFFFFF"/>
              </a:clrFrom>
              <a:clrTo>
                <a:srgbClr val="FFFFFF">
                  <a:alpha val="0"/>
                </a:srgbClr>
              </a:clrTo>
            </a:clrChange>
            <a:alphaModFix/>
          </a:blip>
          <a:srcRect/>
          <a:stretch/>
        </p:blipFill>
        <p:spPr>
          <a:xfrm>
            <a:off x="187324" y="163552"/>
            <a:ext cx="1428750" cy="125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Avenir"/>
              <a:buNone/>
            </a:pPr>
            <a:r>
              <a:rPr lang="en-US" sz="3800" b="0" dirty="0"/>
              <a:t>URI G</a:t>
            </a:r>
            <a:r>
              <a:rPr lang="en-US" sz="3400" b="0" dirty="0"/>
              <a:t>UIDELINES</a:t>
            </a:r>
            <a:endParaRPr sz="4000" b="0" i="0" u="none" strike="noStrike" cap="none" dirty="0">
              <a:solidFill>
                <a:srgbClr val="000000"/>
              </a:solidFill>
              <a:latin typeface="Avenir"/>
              <a:ea typeface="Avenir"/>
              <a:cs typeface="Avenir"/>
              <a:sym typeface="Avenir"/>
            </a:endParaRPr>
          </a:p>
        </p:txBody>
      </p:sp>
      <p:sp>
        <p:nvSpPr>
          <p:cNvPr id="174" name="Shape 174"/>
          <p:cNvSpPr txBox="1">
            <a:spLocks noGrp="1"/>
          </p:cNvSpPr>
          <p:nvPr>
            <p:ph type="body" idx="1"/>
          </p:nvPr>
        </p:nvSpPr>
        <p:spPr>
          <a:xfrm>
            <a:off x="457200" y="1600201"/>
            <a:ext cx="8229600" cy="50793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244061"/>
              </a:buClr>
              <a:buSzPts val="1800"/>
              <a:buFont typeface="Avenir"/>
              <a:buChar char="•"/>
            </a:pPr>
            <a:r>
              <a:rPr lang="en-US" sz="1800" b="1" i="0" u="none" strike="noStrike" cap="none" dirty="0">
                <a:solidFill>
                  <a:srgbClr val="244061"/>
                </a:solidFill>
                <a:latin typeface="Avenir"/>
                <a:ea typeface="Avenir"/>
                <a:cs typeface="Avenir"/>
                <a:sym typeface="Avenir"/>
              </a:rPr>
              <a:t>Index of a Dataset: </a:t>
            </a:r>
            <a:r>
              <a:rPr lang="en-US" sz="1800" b="0" i="0" u="none" strike="noStrike" cap="none" dirty="0">
                <a:solidFill>
                  <a:srgbClr val="244061"/>
                </a:solidFill>
                <a:latin typeface="Avenir"/>
                <a:ea typeface="Avenir"/>
                <a:cs typeface="Avenir"/>
                <a:sym typeface="Avenir"/>
              </a:rPr>
              <a:t>Identifier that names a Linked dataset and provides metadata of the dataset.</a:t>
            </a:r>
            <a:endParaRPr sz="1800" dirty="0"/>
          </a:p>
          <a:p>
            <a:pPr marL="342900" marR="0" lvl="0" indent="-215900" algn="l" rtl="0">
              <a:spcBef>
                <a:spcPts val="1600"/>
              </a:spcBef>
              <a:spcAft>
                <a:spcPts val="0"/>
              </a:spcAft>
              <a:buClr>
                <a:srgbClr val="244061"/>
              </a:buClr>
              <a:buSzPts val="2000"/>
              <a:buFont typeface="Arial"/>
              <a:buNone/>
            </a:pPr>
            <a:endParaRPr sz="2000" b="0" i="0" u="none" strike="noStrike" cap="none" dirty="0">
              <a:solidFill>
                <a:srgbClr val="244061"/>
              </a:solidFill>
              <a:latin typeface="Avenir"/>
              <a:ea typeface="Avenir"/>
              <a:cs typeface="Avenir"/>
              <a:sym typeface="Avenir"/>
            </a:endParaRPr>
          </a:p>
          <a:p>
            <a:pPr marL="0" marR="0" lvl="0" indent="0" algn="l" rtl="0">
              <a:lnSpc>
                <a:spcPct val="100000"/>
              </a:lnSpc>
              <a:spcBef>
                <a:spcPts val="0"/>
              </a:spcBef>
              <a:spcAft>
                <a:spcPts val="0"/>
              </a:spcAft>
              <a:buNone/>
            </a:pPr>
            <a:endParaRPr sz="1800" b="1" dirty="0"/>
          </a:p>
          <a:p>
            <a:pPr marL="457200" marR="0" lvl="0" indent="-342900" algn="l" rtl="0">
              <a:lnSpc>
                <a:spcPct val="100000"/>
              </a:lnSpc>
              <a:spcBef>
                <a:spcPts val="0"/>
              </a:spcBef>
              <a:spcAft>
                <a:spcPts val="0"/>
              </a:spcAft>
              <a:buSzPts val="1800"/>
              <a:buFont typeface="Avenir"/>
              <a:buChar char="•"/>
            </a:pPr>
            <a:r>
              <a:rPr lang="en-US" sz="1800" b="1" dirty="0"/>
              <a:t>Real-world ‘Things’ Identifier: </a:t>
            </a:r>
            <a:r>
              <a:rPr lang="en-US" sz="1800" dirty="0"/>
              <a:t>Physical and abstract ‘Things’ that may be referred to in statements.</a:t>
            </a:r>
            <a:endParaRPr sz="1800" dirty="0"/>
          </a:p>
          <a:p>
            <a:pPr marL="342900" marR="0" lvl="0" indent="-215900" algn="l" rtl="0">
              <a:spcBef>
                <a:spcPts val="1600"/>
              </a:spcBef>
              <a:spcAft>
                <a:spcPts val="0"/>
              </a:spcAft>
              <a:buClr>
                <a:srgbClr val="244061"/>
              </a:buClr>
              <a:buSzPts val="2000"/>
              <a:buFont typeface="Arial"/>
              <a:buNone/>
            </a:pPr>
            <a:endParaRPr sz="2000" b="0" i="0" u="none" strike="noStrike" cap="none" dirty="0">
              <a:solidFill>
                <a:srgbClr val="244061"/>
              </a:solidFill>
              <a:latin typeface="Avenir"/>
              <a:ea typeface="Avenir"/>
              <a:cs typeface="Avenir"/>
              <a:sym typeface="Avenir"/>
            </a:endParaRPr>
          </a:p>
          <a:p>
            <a:pPr marL="0" marR="0" lvl="0" indent="0" algn="l" rtl="0">
              <a:lnSpc>
                <a:spcPct val="100000"/>
              </a:lnSpc>
              <a:spcBef>
                <a:spcPts val="0"/>
              </a:spcBef>
              <a:spcAft>
                <a:spcPts val="0"/>
              </a:spcAft>
              <a:buNone/>
            </a:pPr>
            <a:endParaRPr sz="1800" b="1" dirty="0"/>
          </a:p>
          <a:p>
            <a:pPr marL="457200" marR="0" lvl="0" indent="-342900" algn="l" rtl="0">
              <a:lnSpc>
                <a:spcPct val="100000"/>
              </a:lnSpc>
              <a:spcBef>
                <a:spcPts val="0"/>
              </a:spcBef>
              <a:spcAft>
                <a:spcPts val="0"/>
              </a:spcAft>
              <a:buSzPts val="1800"/>
              <a:buFont typeface="Avenir"/>
              <a:buChar char="•"/>
            </a:pPr>
            <a:r>
              <a:rPr lang="en-US" sz="1800" b="1" dirty="0"/>
              <a:t>Document Identifier: </a:t>
            </a:r>
            <a:r>
              <a:rPr lang="en-US" sz="1800" dirty="0"/>
              <a:t>Information on the web about Real World ‘Things’</a:t>
            </a:r>
            <a:endParaRPr sz="1800" dirty="0"/>
          </a:p>
          <a:p>
            <a:pPr marL="342900" marR="0" lvl="0" indent="-215900" algn="l" rtl="0">
              <a:spcBef>
                <a:spcPts val="1600"/>
              </a:spcBef>
              <a:spcAft>
                <a:spcPts val="0"/>
              </a:spcAft>
              <a:buClr>
                <a:srgbClr val="244061"/>
              </a:buClr>
              <a:buSzPts val="2000"/>
              <a:buFont typeface="Arial"/>
              <a:buNone/>
            </a:pPr>
            <a:endParaRPr sz="2000" i="0" u="none" strike="noStrike" cap="none" dirty="0">
              <a:solidFill>
                <a:srgbClr val="244061"/>
              </a:solidFill>
              <a:latin typeface="Avenir"/>
              <a:ea typeface="Avenir"/>
              <a:cs typeface="Avenir"/>
              <a:sym typeface="Avenir"/>
            </a:endParaRPr>
          </a:p>
          <a:p>
            <a:pPr marL="0" marR="0" lvl="0" indent="0" algn="l" rtl="0">
              <a:lnSpc>
                <a:spcPct val="100000"/>
              </a:lnSpc>
              <a:spcBef>
                <a:spcPts val="0"/>
              </a:spcBef>
              <a:spcAft>
                <a:spcPts val="0"/>
              </a:spcAft>
              <a:buNone/>
            </a:pPr>
            <a:endParaRPr sz="1800" b="1" dirty="0"/>
          </a:p>
          <a:p>
            <a:pPr marL="457200" marR="0" lvl="0" indent="-342900" algn="l" rtl="0">
              <a:lnSpc>
                <a:spcPct val="100000"/>
              </a:lnSpc>
              <a:spcBef>
                <a:spcPts val="0"/>
              </a:spcBef>
              <a:spcAft>
                <a:spcPts val="0"/>
              </a:spcAft>
              <a:buSzPts val="1800"/>
              <a:buFont typeface="Avenir"/>
              <a:buChar char="•"/>
            </a:pPr>
            <a:r>
              <a:rPr lang="en-US" sz="1800" b="1" dirty="0"/>
              <a:t>Vocabulary identifiers (ontologies, concepts etc.): </a:t>
            </a:r>
            <a:r>
              <a:rPr lang="en-US" sz="1800" dirty="0"/>
              <a:t>URIs for classes and properties describing real-world things</a:t>
            </a:r>
            <a:endParaRPr sz="1800" dirty="0"/>
          </a:p>
        </p:txBody>
      </p:sp>
      <p:sp>
        <p:nvSpPr>
          <p:cNvPr id="175" name="Shape 175"/>
          <p:cNvSpPr/>
          <p:nvPr/>
        </p:nvSpPr>
        <p:spPr>
          <a:xfrm>
            <a:off x="654000" y="2292756"/>
            <a:ext cx="8661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/dataset[/{module}]*/{datasetid} → /dataset/act/schools</a:t>
            </a:r>
            <a:r>
              <a:rPr lang="en-US" sz="1400">
                <a:solidFill>
                  <a:schemeClr val="dk1"/>
                </a:solidFill>
                <a:latin typeface="Arial"/>
                <a:ea typeface="Arial"/>
                <a:cs typeface="Arial"/>
                <a:sym typeface="Arial"/>
              </a:rPr>
              <a:t>  [School Dataset Metadata]</a:t>
            </a:r>
            <a:endParaRPr/>
          </a:p>
        </p:txBody>
      </p:sp>
      <p:sp>
        <p:nvSpPr>
          <p:cNvPr id="176" name="Shape 176"/>
          <p:cNvSpPr/>
          <p:nvPr/>
        </p:nvSpPr>
        <p:spPr>
          <a:xfrm>
            <a:off x="654000" y="3621398"/>
            <a:ext cx="7836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/id/{type}/{name} → /id/school/2060  </a:t>
            </a:r>
            <a:r>
              <a:rPr lang="en-US" sz="1400">
                <a:solidFill>
                  <a:schemeClr val="dk1"/>
                </a:solidFill>
                <a:latin typeface="Arial"/>
                <a:ea typeface="Arial"/>
                <a:cs typeface="Arial"/>
                <a:sym typeface="Arial"/>
              </a:rPr>
              <a:t>[Canberra Grammar]</a:t>
            </a:r>
            <a:endParaRPr/>
          </a:p>
        </p:txBody>
      </p:sp>
      <p:sp>
        <p:nvSpPr>
          <p:cNvPr id="177" name="Shape 177"/>
          <p:cNvSpPr/>
          <p:nvPr/>
        </p:nvSpPr>
        <p:spPr>
          <a:xfrm>
            <a:off x="654000" y="4706475"/>
            <a:ext cx="77598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/doc/{type}/{name} → /doc/school/2060  </a:t>
            </a:r>
            <a:r>
              <a:rPr lang="en-US" sz="1400">
                <a:solidFill>
                  <a:schemeClr val="dk1"/>
                </a:solidFill>
                <a:latin typeface="Arial"/>
                <a:ea typeface="Arial"/>
                <a:cs typeface="Arial"/>
                <a:sym typeface="Arial"/>
              </a:rPr>
              <a:t>[Document about Canberra Grammar]</a:t>
            </a:r>
            <a:endParaRPr/>
          </a:p>
        </p:txBody>
      </p:sp>
      <p:sp>
        <p:nvSpPr>
          <p:cNvPr id="178" name="Shape 178"/>
          <p:cNvSpPr/>
          <p:nvPr/>
        </p:nvSpPr>
        <p:spPr>
          <a:xfrm>
            <a:off x="653998" y="6001869"/>
            <a:ext cx="77598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/def/{scheme}/{concept} → /def/schoo</a:t>
            </a:r>
            <a:r>
              <a:rPr lang="en-US">
                <a:solidFill>
                  <a:schemeClr val="dk1"/>
                </a:solidFill>
                <a:latin typeface="Courier"/>
                <a:ea typeface="Courier"/>
                <a:cs typeface="Courier"/>
                <a:sym typeface="Courier"/>
              </a:rPr>
              <a:t>l/phaseOfEducation</a:t>
            </a:r>
            <a:r>
              <a:rPr lang="en-US" sz="1400">
                <a:solidFill>
                  <a:schemeClr val="dk1"/>
                </a:solidFill>
                <a:latin typeface="Arial"/>
                <a:ea typeface="Arial"/>
                <a:cs typeface="Arial"/>
                <a:sym typeface="Arial"/>
              </a:rPr>
              <a:t>    [Class definition]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000" b="0" dirty="0"/>
              <a:t>A</a:t>
            </a:r>
            <a:r>
              <a:rPr lang="en-US" sz="2600" b="0" dirty="0"/>
              <a:t>USTRALIAN</a:t>
            </a:r>
            <a:r>
              <a:rPr lang="en-US" sz="3000" b="0" dirty="0"/>
              <a:t> G</a:t>
            </a:r>
            <a:r>
              <a:rPr lang="en-US" sz="2600" b="0" dirty="0"/>
              <a:t>OVERNMENT</a:t>
            </a:r>
            <a:r>
              <a:rPr lang="en-US" sz="3000" b="0" dirty="0"/>
              <a:t> I</a:t>
            </a:r>
            <a:r>
              <a:rPr lang="en-US" sz="2600" b="0" dirty="0"/>
              <a:t>NTEGRATED</a:t>
            </a:r>
            <a:r>
              <a:rPr lang="en-US" sz="3000" b="0" dirty="0"/>
              <a:t> S</a:t>
            </a:r>
            <a:r>
              <a:rPr lang="en-US" sz="2600" b="0" dirty="0"/>
              <a:t>ET</a:t>
            </a:r>
            <a:r>
              <a:rPr lang="en-US" sz="3000" b="0" dirty="0"/>
              <a:t> O</a:t>
            </a:r>
            <a:r>
              <a:rPr lang="en-US" sz="2600" b="0" dirty="0"/>
              <a:t>F</a:t>
            </a:r>
            <a:r>
              <a:rPr lang="en-US" sz="3000" b="0" dirty="0"/>
              <a:t> O</a:t>
            </a:r>
            <a:r>
              <a:rPr lang="en-US" sz="2600" b="0" dirty="0"/>
              <a:t>NTOLOGIES</a:t>
            </a:r>
            <a:r>
              <a:rPr lang="en-US" sz="3000" b="0" dirty="0"/>
              <a:t> (AGISO)</a:t>
            </a:r>
            <a:endParaRPr sz="3000" b="0" dirty="0"/>
          </a:p>
        </p:txBody>
      </p:sp>
      <p:sp>
        <p:nvSpPr>
          <p:cNvPr id="185" name="Shape 18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US" sz="2400" dirty="0"/>
              <a:t>Working Group is in the process of developing a proposal for an </a:t>
            </a:r>
            <a:r>
              <a:rPr lang="en-US" sz="2400" u="sng" dirty="0"/>
              <a:t>integrated set of ontologies</a:t>
            </a:r>
            <a:endParaRPr sz="2400" u="sng" dirty="0"/>
          </a:p>
          <a:p>
            <a:pPr marL="457200" marR="0" lvl="0" indent="-342900" algn="l" rtl="0">
              <a:lnSpc>
                <a:spcPct val="100000"/>
              </a:lnSpc>
              <a:spcBef>
                <a:spcPts val="640"/>
              </a:spcBef>
              <a:spcAft>
                <a:spcPts val="600"/>
              </a:spcAft>
              <a:buSzPts val="1800"/>
              <a:buChar char="•"/>
            </a:pPr>
            <a:r>
              <a:rPr lang="en-US" sz="1800" dirty="0"/>
              <a:t>Currently, there are several ontologies (e.g. Dataset ontology, AGRIF) being developed with a ‘whole of government’ focus</a:t>
            </a:r>
            <a:endParaRPr sz="1800" dirty="0"/>
          </a:p>
          <a:p>
            <a:pPr marL="457200" marR="0" lvl="0" indent="-342900" algn="l" rtl="0">
              <a:lnSpc>
                <a:spcPct val="100000"/>
              </a:lnSpc>
              <a:spcBef>
                <a:spcPts val="0"/>
              </a:spcBef>
              <a:spcAft>
                <a:spcPts val="600"/>
              </a:spcAft>
              <a:buSzPts val="1800"/>
              <a:buChar char="•"/>
            </a:pPr>
            <a:r>
              <a:rPr lang="en-US" sz="1800" dirty="0"/>
              <a:t>AGISO aims to integrate these ontologies allowing them to be used individually or collectively in a seamless way: as if they were one data model</a:t>
            </a:r>
            <a:endParaRPr sz="1800" dirty="0"/>
          </a:p>
          <a:p>
            <a:pPr marL="457200" marR="0" lvl="0" indent="-342900" algn="l" rtl="0">
              <a:lnSpc>
                <a:spcPct val="100000"/>
              </a:lnSpc>
              <a:spcBef>
                <a:spcPts val="0"/>
              </a:spcBef>
              <a:spcAft>
                <a:spcPts val="600"/>
              </a:spcAft>
              <a:buSzPts val="1800"/>
              <a:buChar char="•"/>
            </a:pPr>
            <a:r>
              <a:rPr lang="en-US" sz="1800" dirty="0"/>
              <a:t>In making this proposal, the AGLDWG steps beyond international precedent regarding government Linked Data initiatives, in that we intend to provide semantic modelling resources and governance, not just guidelines and recommendations for Linked Data publication</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0" dirty="0"/>
              <a:t>D</a:t>
            </a:r>
            <a:r>
              <a:rPr lang="en-US" sz="4000" b="0" dirty="0"/>
              <a:t>ATASET</a:t>
            </a:r>
            <a:r>
              <a:rPr lang="en-US" b="0" dirty="0"/>
              <a:t> O</a:t>
            </a:r>
            <a:r>
              <a:rPr lang="en-US" sz="4000" b="0" dirty="0"/>
              <a:t>NTOLOGY</a:t>
            </a:r>
            <a:endParaRPr sz="4000" b="0" dirty="0"/>
          </a:p>
        </p:txBody>
      </p:sp>
      <p:sp>
        <p:nvSpPr>
          <p:cNvPr id="192" name="Shape 19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US" sz="3000" dirty="0"/>
              <a:t>Designed to describe the characteristics of datasets published on </a:t>
            </a:r>
            <a:r>
              <a:rPr lang="en-US" sz="3000" u="sng" dirty="0">
                <a:solidFill>
                  <a:schemeClr val="hlink"/>
                </a:solidFill>
                <a:hlinkClick r:id="rId3"/>
              </a:rPr>
              <a:t>http://data.gov.au/</a:t>
            </a:r>
            <a:r>
              <a:rPr lang="en-US" sz="3000" dirty="0"/>
              <a:t> </a:t>
            </a:r>
            <a:endParaRPr sz="3000" dirty="0"/>
          </a:p>
          <a:p>
            <a:pPr marL="457200" lvl="0" indent="-393700">
              <a:spcBef>
                <a:spcPts val="1000"/>
              </a:spcBef>
              <a:spcAft>
                <a:spcPts val="0"/>
              </a:spcAft>
              <a:buSzPts val="2600"/>
              <a:buChar char="•"/>
            </a:pPr>
            <a:r>
              <a:rPr lang="en-US" sz="2600" dirty="0"/>
              <a:t>Contains elements to describe datasets such as:</a:t>
            </a:r>
            <a:endParaRPr sz="2600" dirty="0"/>
          </a:p>
          <a:p>
            <a:pPr marL="914400" lvl="1" indent="-368300">
              <a:spcBef>
                <a:spcPts val="0"/>
              </a:spcBef>
              <a:spcAft>
                <a:spcPts val="0"/>
              </a:spcAft>
              <a:buSzPts val="2200"/>
              <a:buChar char="–"/>
            </a:pPr>
            <a:r>
              <a:rPr lang="en-US" sz="2200" dirty="0"/>
              <a:t>Publication</a:t>
            </a:r>
            <a:endParaRPr sz="2200" dirty="0"/>
          </a:p>
          <a:p>
            <a:pPr marL="914400" lvl="1" indent="-368300" rtl="0">
              <a:spcBef>
                <a:spcPts val="0"/>
              </a:spcBef>
              <a:spcAft>
                <a:spcPts val="0"/>
              </a:spcAft>
              <a:buSzPts val="2200"/>
              <a:buChar char="–"/>
            </a:pPr>
            <a:r>
              <a:rPr lang="en-US" sz="2200" dirty="0"/>
              <a:t>Update</a:t>
            </a:r>
            <a:endParaRPr sz="2200" dirty="0"/>
          </a:p>
          <a:p>
            <a:pPr marL="914400" lvl="1" indent="-368300" rtl="0">
              <a:spcBef>
                <a:spcPts val="0"/>
              </a:spcBef>
              <a:spcAft>
                <a:spcPts val="0"/>
              </a:spcAft>
              <a:buSzPts val="2200"/>
              <a:buChar char="–"/>
            </a:pPr>
            <a:r>
              <a:rPr lang="en-US" sz="2200" dirty="0"/>
              <a:t>Origin</a:t>
            </a:r>
            <a:endParaRPr sz="2200" dirty="0"/>
          </a:p>
          <a:p>
            <a:pPr marL="914400" lvl="1" indent="-368300" rtl="0">
              <a:spcBef>
                <a:spcPts val="0"/>
              </a:spcBef>
              <a:spcAft>
                <a:spcPts val="0"/>
              </a:spcAft>
              <a:buSzPts val="2200"/>
              <a:buChar char="–"/>
            </a:pPr>
            <a:r>
              <a:rPr lang="en-US" sz="2200" dirty="0"/>
              <a:t>Governance</a:t>
            </a:r>
            <a:endParaRPr sz="2200" dirty="0"/>
          </a:p>
          <a:p>
            <a:pPr marL="914400" lvl="1" indent="-368300" rtl="0">
              <a:spcBef>
                <a:spcPts val="0"/>
              </a:spcBef>
              <a:spcAft>
                <a:spcPts val="0"/>
              </a:spcAft>
              <a:buSzPts val="2200"/>
              <a:buChar char="–"/>
            </a:pPr>
            <a:r>
              <a:rPr lang="en-US" sz="2200" dirty="0"/>
              <a:t>Spatial and temporal coverage</a:t>
            </a:r>
            <a:endParaRPr sz="2200" dirty="0"/>
          </a:p>
          <a:p>
            <a:pPr marL="914400" lvl="1" indent="-368300" rtl="0">
              <a:spcBef>
                <a:spcPts val="0"/>
              </a:spcBef>
              <a:spcAft>
                <a:spcPts val="0"/>
              </a:spcAft>
              <a:buSzPts val="2200"/>
              <a:buChar char="–"/>
            </a:pPr>
            <a:r>
              <a:rPr lang="en-US" sz="2200" dirty="0"/>
              <a:t>Aspects of </a:t>
            </a:r>
            <a:r>
              <a:rPr lang="en-US" sz="2200" dirty="0" err="1"/>
              <a:t>Organisational</a:t>
            </a:r>
            <a:r>
              <a:rPr lang="en-US" sz="2200" dirty="0"/>
              <a:t> Custodianship</a:t>
            </a:r>
            <a:endParaRPr sz="2200" dirty="0"/>
          </a:p>
          <a:p>
            <a:pPr marL="914400" lvl="1" indent="-368300" rtl="0">
              <a:spcBef>
                <a:spcPts val="0"/>
              </a:spcBef>
              <a:spcAft>
                <a:spcPts val="0"/>
              </a:spcAft>
              <a:buSzPts val="2200"/>
              <a:buChar char="–"/>
            </a:pPr>
            <a:r>
              <a:rPr lang="en-US" sz="2200" dirty="0"/>
              <a:t>Governance arrangements</a:t>
            </a:r>
            <a:endParaRPr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0" dirty="0"/>
              <a:t>D</a:t>
            </a:r>
            <a:r>
              <a:rPr lang="en-US" sz="4000" b="0" dirty="0"/>
              <a:t>ATASET</a:t>
            </a:r>
            <a:r>
              <a:rPr lang="en-US" b="0" dirty="0"/>
              <a:t> O</a:t>
            </a:r>
            <a:r>
              <a:rPr lang="en-US" sz="4000" b="0" dirty="0"/>
              <a:t>NTOLOGY</a:t>
            </a:r>
            <a:endParaRPr b="0" dirty="0"/>
          </a:p>
        </p:txBody>
      </p:sp>
      <p:sp>
        <p:nvSpPr>
          <p:cNvPr id="199" name="Shape 199"/>
          <p:cNvSpPr txBox="1">
            <a:spLocks noGrp="1"/>
          </p:cNvSpPr>
          <p:nvPr>
            <p:ph type="body" idx="1"/>
          </p:nvPr>
        </p:nvSpPr>
        <p:spPr>
          <a:xfrm>
            <a:off x="0" y="6440860"/>
            <a:ext cx="8229600" cy="568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600" u="sng" dirty="0">
                <a:latin typeface="Courier"/>
                <a:ea typeface="Courier"/>
                <a:cs typeface="Courier"/>
                <a:sym typeface="Courier"/>
                <a:hlinkClick r:id="rId3"/>
              </a:rPr>
              <a:t>http://</a:t>
            </a:r>
            <a:r>
              <a:rPr lang="en-US" sz="1600" u="sng" dirty="0" err="1">
                <a:latin typeface="Courier"/>
                <a:ea typeface="Courier"/>
                <a:cs typeface="Courier"/>
                <a:sym typeface="Courier"/>
                <a:hlinkClick r:id="rId3"/>
              </a:rPr>
              <a:t>reference.data.gov.au</a:t>
            </a:r>
            <a:r>
              <a:rPr lang="en-US" sz="1600" u="sng" dirty="0">
                <a:latin typeface="Courier"/>
                <a:ea typeface="Courier"/>
                <a:cs typeface="Courier"/>
                <a:sym typeface="Courier"/>
                <a:hlinkClick r:id="rId3"/>
              </a:rPr>
              <a:t>/</a:t>
            </a:r>
            <a:r>
              <a:rPr lang="en-US" sz="1600" u="sng" dirty="0" err="1">
                <a:latin typeface="Courier"/>
                <a:ea typeface="Courier"/>
                <a:cs typeface="Courier"/>
                <a:sym typeface="Courier"/>
                <a:hlinkClick r:id="rId3"/>
              </a:rPr>
              <a:t>def</a:t>
            </a:r>
            <a:r>
              <a:rPr lang="en-US" sz="1600" u="sng" dirty="0">
                <a:latin typeface="Courier"/>
                <a:ea typeface="Courier"/>
                <a:cs typeface="Courier"/>
                <a:sym typeface="Courier"/>
                <a:hlinkClick r:id="rId3"/>
              </a:rPr>
              <a:t>/</a:t>
            </a:r>
            <a:r>
              <a:rPr lang="en-US" sz="1600" u="sng" dirty="0" err="1">
                <a:latin typeface="Courier"/>
                <a:ea typeface="Courier"/>
                <a:cs typeface="Courier"/>
                <a:sym typeface="Courier"/>
                <a:hlinkClick r:id="rId3"/>
              </a:rPr>
              <a:t>ont</a:t>
            </a:r>
            <a:r>
              <a:rPr lang="en-US" sz="1600" u="sng" dirty="0">
                <a:latin typeface="Courier"/>
                <a:ea typeface="Courier"/>
                <a:cs typeface="Courier"/>
                <a:sym typeface="Courier"/>
                <a:hlinkClick r:id="rId3"/>
              </a:rPr>
              <a:t>/dataset</a:t>
            </a:r>
            <a:endParaRPr sz="1600" u="sng" dirty="0">
              <a:latin typeface="Courier"/>
              <a:ea typeface="Courier"/>
              <a:cs typeface="Courier"/>
              <a:sym typeface="Courier"/>
            </a:endParaRPr>
          </a:p>
        </p:txBody>
      </p:sp>
      <p:pic>
        <p:nvPicPr>
          <p:cNvPr id="200" name="Shape 200" descr="Image of all Dataset Ont classes"/>
          <p:cNvPicPr preferRelativeResize="0"/>
          <p:nvPr/>
        </p:nvPicPr>
        <p:blipFill>
          <a:blip r:embed="rId4">
            <a:clrChange>
              <a:clrFrom>
                <a:srgbClr val="FFFFFF"/>
              </a:clrFrom>
              <a:clrTo>
                <a:srgbClr val="FFFFFF">
                  <a:alpha val="0"/>
                </a:srgbClr>
              </a:clrTo>
            </a:clrChange>
            <a:alphaModFix/>
          </a:blip>
          <a:stretch>
            <a:fillRect/>
          </a:stretch>
        </p:blipFill>
        <p:spPr>
          <a:xfrm>
            <a:off x="0" y="1697952"/>
            <a:ext cx="9000209" cy="44625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1000"/>
              </a:spcBef>
              <a:spcAft>
                <a:spcPts val="600"/>
              </a:spcAft>
              <a:buClr>
                <a:schemeClr val="dk1"/>
              </a:buClr>
              <a:buSzPts val="1100"/>
              <a:buFont typeface="Arial"/>
              <a:buNone/>
            </a:pPr>
            <a:r>
              <a:rPr lang="en-US" sz="3400" b="0" dirty="0"/>
              <a:t>A</a:t>
            </a:r>
            <a:r>
              <a:rPr lang="en-US" sz="3000" b="0" dirty="0"/>
              <a:t>USTRALIAN</a:t>
            </a:r>
            <a:r>
              <a:rPr lang="en-US" sz="3400" b="0" dirty="0"/>
              <a:t> G</a:t>
            </a:r>
            <a:r>
              <a:rPr lang="en-US" sz="3000" b="0" dirty="0"/>
              <a:t>OVERNMENT</a:t>
            </a:r>
            <a:r>
              <a:rPr lang="en-US" sz="3400" b="0" dirty="0"/>
              <a:t> R</a:t>
            </a:r>
            <a:r>
              <a:rPr lang="en-US" sz="3000" b="0" dirty="0"/>
              <a:t>ECORDS</a:t>
            </a:r>
            <a:r>
              <a:rPr lang="en-US" sz="3400" b="0" dirty="0"/>
              <a:t> I</a:t>
            </a:r>
            <a:r>
              <a:rPr lang="en-US" sz="3000" b="0" dirty="0"/>
              <a:t>NTEROPERABILITY</a:t>
            </a:r>
            <a:r>
              <a:rPr lang="en-US" sz="3400" b="0" dirty="0"/>
              <a:t> F</a:t>
            </a:r>
            <a:r>
              <a:rPr lang="en-US" sz="3000" b="0" dirty="0"/>
              <a:t>RAMEWORK</a:t>
            </a:r>
            <a:r>
              <a:rPr lang="en-US" sz="3400" b="0" dirty="0"/>
              <a:t> (AGRIF)</a:t>
            </a:r>
            <a:endParaRPr sz="3400" b="0" dirty="0"/>
          </a:p>
        </p:txBody>
      </p:sp>
      <p:sp>
        <p:nvSpPr>
          <p:cNvPr id="207" name="Shape 207"/>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spcBef>
                <a:spcPts val="1000"/>
              </a:spcBef>
              <a:spcAft>
                <a:spcPts val="600"/>
              </a:spcAft>
              <a:buNone/>
            </a:pPr>
            <a:r>
              <a:rPr lang="en-US" sz="3000" dirty="0"/>
              <a:t>Ontology to describe the structure, functions, and activities of the Australian Government, providing sufficient context for the effective use of Government information assets.</a:t>
            </a:r>
          </a:p>
          <a:p>
            <a:pPr lvl="0" indent="-393700">
              <a:buSzPts val="2600"/>
            </a:pPr>
            <a:r>
              <a:rPr lang="en-US" sz="2600" dirty="0"/>
              <a:t>Contains elements to describe records such as:</a:t>
            </a:r>
          </a:p>
          <a:p>
            <a:pPr lvl="1" indent="-368300">
              <a:spcBef>
                <a:spcPts val="0"/>
              </a:spcBef>
              <a:buSzPts val="2200"/>
            </a:pPr>
            <a:r>
              <a:rPr lang="en-US" sz="2200" dirty="0"/>
              <a:t>Record</a:t>
            </a:r>
          </a:p>
          <a:p>
            <a:pPr lvl="1" indent="-368300">
              <a:spcBef>
                <a:spcPts val="0"/>
              </a:spcBef>
              <a:buSzPts val="2200"/>
            </a:pPr>
            <a:r>
              <a:rPr lang="en-US" sz="2200" dirty="0"/>
              <a:t>Artefact</a:t>
            </a:r>
          </a:p>
          <a:p>
            <a:pPr lvl="1" indent="-368300">
              <a:spcBef>
                <a:spcPts val="0"/>
              </a:spcBef>
              <a:buSzPts val="2200"/>
            </a:pPr>
            <a:r>
              <a:rPr lang="en-US" sz="2200" dirty="0"/>
              <a:t>Event</a:t>
            </a:r>
          </a:p>
          <a:p>
            <a:pPr lvl="1" indent="-368300">
              <a:spcBef>
                <a:spcPts val="0"/>
              </a:spcBef>
              <a:buSzPts val="2200"/>
            </a:pPr>
            <a:r>
              <a:rPr lang="en-US" sz="2200" dirty="0"/>
              <a:t>Policy</a:t>
            </a:r>
          </a:p>
          <a:p>
            <a:pPr lvl="1" indent="-368300">
              <a:spcBef>
                <a:spcPts val="0"/>
              </a:spcBef>
              <a:buSzPts val="2200"/>
            </a:pPr>
            <a:r>
              <a:rPr lang="en-US" sz="2200" dirty="0"/>
              <a:t>Coverage</a:t>
            </a:r>
          </a:p>
          <a:p>
            <a:pPr lvl="1" indent="-368300">
              <a:spcBef>
                <a:spcPts val="0"/>
              </a:spcBef>
              <a:buSzPts val="2200"/>
            </a:pPr>
            <a:r>
              <a:rPr lang="en-US" sz="2200" dirty="0"/>
              <a:t>Role</a:t>
            </a:r>
          </a:p>
          <a:p>
            <a:pPr lvl="1" indent="-368300">
              <a:spcBef>
                <a:spcPts val="0"/>
              </a:spcBef>
              <a:buSzPts val="2200"/>
            </a:pPr>
            <a:r>
              <a:rPr lang="en-US" sz="2200" dirty="0"/>
              <a:t>Agent</a:t>
            </a:r>
          </a:p>
          <a:p>
            <a:pPr lvl="1" indent="-368300">
              <a:spcBef>
                <a:spcPts val="0"/>
              </a:spcBef>
              <a:buSzPts val="2200"/>
            </a:pPr>
            <a:endParaRPr lang="en-US" sz="2200" dirty="0"/>
          </a:p>
          <a:p>
            <a:pPr lvl="1" indent="-368300">
              <a:spcBef>
                <a:spcPts val="0"/>
              </a:spcBef>
              <a:buSzPts val="2200"/>
            </a:pPr>
            <a:endParaRPr lang="en-US" sz="2200" dirty="0"/>
          </a:p>
          <a:p>
            <a:pPr lvl="1" indent="-368300">
              <a:spcBef>
                <a:spcPts val="0"/>
              </a:spcBef>
              <a:buSzPts val="2200"/>
            </a:pPr>
            <a:endParaRPr lang="en-US" sz="2200" dirty="0"/>
          </a:p>
          <a:p>
            <a:pPr marL="0" lvl="0" indent="0">
              <a:spcBef>
                <a:spcPts val="1000"/>
              </a:spcBef>
              <a:spcAft>
                <a:spcPts val="600"/>
              </a:spcAft>
              <a:buNone/>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1000"/>
              </a:spcBef>
              <a:spcAft>
                <a:spcPts val="600"/>
              </a:spcAft>
              <a:buClr>
                <a:schemeClr val="dk1"/>
              </a:buClr>
              <a:buSzPts val="1100"/>
              <a:buFont typeface="Arial"/>
              <a:buNone/>
            </a:pPr>
            <a:r>
              <a:rPr lang="en-US" sz="3400" b="0" dirty="0"/>
              <a:t>A</a:t>
            </a:r>
            <a:r>
              <a:rPr lang="en-US" sz="3000" b="0" dirty="0"/>
              <a:t>USTRALIAN</a:t>
            </a:r>
            <a:r>
              <a:rPr lang="en-US" sz="3400" b="0" dirty="0"/>
              <a:t> G</a:t>
            </a:r>
            <a:r>
              <a:rPr lang="en-US" sz="3000" b="0" dirty="0"/>
              <a:t>OVERNMENT</a:t>
            </a:r>
            <a:r>
              <a:rPr lang="en-US" sz="3400" b="0" dirty="0"/>
              <a:t> R</a:t>
            </a:r>
            <a:r>
              <a:rPr lang="en-US" sz="3000" b="0" dirty="0"/>
              <a:t>ECORDS</a:t>
            </a:r>
            <a:r>
              <a:rPr lang="en-US" sz="3400" b="0" dirty="0"/>
              <a:t> I</a:t>
            </a:r>
            <a:r>
              <a:rPr lang="en-US" sz="3000" b="0" dirty="0"/>
              <a:t>NTEROPERABILITY</a:t>
            </a:r>
            <a:r>
              <a:rPr lang="en-US" sz="3400" b="0" dirty="0"/>
              <a:t> F</a:t>
            </a:r>
            <a:r>
              <a:rPr lang="en-US" sz="3000" b="0" dirty="0"/>
              <a:t>RAMEWORK</a:t>
            </a:r>
            <a:r>
              <a:rPr lang="en-US" sz="3400" b="0" dirty="0"/>
              <a:t> (AGRIF)</a:t>
            </a:r>
            <a:endParaRPr sz="3400" b="0" dirty="0"/>
          </a:p>
        </p:txBody>
      </p:sp>
      <p:pic>
        <p:nvPicPr>
          <p:cNvPr id="208" name="Shape 208" descr="Image of all AGRIF classes"/>
          <p:cNvPicPr preferRelativeResize="0"/>
          <p:nvPr/>
        </p:nvPicPr>
        <p:blipFill>
          <a:blip r:embed="rId3">
            <a:clrChange>
              <a:clrFrom>
                <a:srgbClr val="FFFFFF"/>
              </a:clrFrom>
              <a:clrTo>
                <a:srgbClr val="FFFFFF">
                  <a:alpha val="0"/>
                </a:srgbClr>
              </a:clrTo>
            </a:clrChange>
            <a:alphaModFix/>
          </a:blip>
          <a:stretch>
            <a:fillRect/>
          </a:stretch>
        </p:blipFill>
        <p:spPr>
          <a:xfrm>
            <a:off x="146758" y="1417638"/>
            <a:ext cx="8820724" cy="5090280"/>
          </a:xfrm>
          <a:prstGeom prst="rect">
            <a:avLst/>
          </a:prstGeom>
          <a:noFill/>
          <a:ln>
            <a:noFill/>
          </a:ln>
        </p:spPr>
      </p:pic>
      <p:sp>
        <p:nvSpPr>
          <p:cNvPr id="5" name="Shape 199">
            <a:extLst>
              <a:ext uri="{FF2B5EF4-FFF2-40B4-BE49-F238E27FC236}">
                <a16:creationId xmlns:a16="http://schemas.microsoft.com/office/drawing/2014/main" id="{808C0136-9843-474B-8409-543372725269}"/>
              </a:ext>
            </a:extLst>
          </p:cNvPr>
          <p:cNvSpPr txBox="1">
            <a:spLocks/>
          </p:cNvSpPr>
          <p:nvPr/>
        </p:nvSpPr>
        <p:spPr>
          <a:xfrm>
            <a:off x="0" y="6446937"/>
            <a:ext cx="8229600" cy="56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44500" algn="l" rtl="0">
              <a:lnSpc>
                <a:spcPct val="100000"/>
              </a:lnSpc>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lnSpc>
                <a:spcPct val="100000"/>
              </a:lnSpc>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lnSpc>
                <a:spcPct val="100000"/>
              </a:lnSpc>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lgn="just">
              <a:lnSpc>
                <a:spcPct val="115000"/>
              </a:lnSpc>
              <a:spcBef>
                <a:spcPts val="0"/>
              </a:spcBef>
              <a:buClr>
                <a:schemeClr val="dk1"/>
              </a:buClr>
              <a:buSzPts val="1100"/>
              <a:buNone/>
            </a:pPr>
            <a:r>
              <a:rPr lang="en-US" sz="1600" u="sng" dirty="0">
                <a:latin typeface="Courier"/>
                <a:ea typeface="Courier"/>
                <a:cs typeface="Courier"/>
                <a:sym typeface="Courier"/>
                <a:hlinkClick r:id="rId4"/>
              </a:rPr>
              <a:t>http://</a:t>
            </a:r>
            <a:r>
              <a:rPr lang="en-US" sz="1600" u="sng" dirty="0" err="1">
                <a:latin typeface="Courier"/>
                <a:ea typeface="Courier"/>
                <a:cs typeface="Courier"/>
                <a:sym typeface="Courier"/>
                <a:hlinkClick r:id="rId4"/>
              </a:rPr>
              <a:t>pid.data.gov.au</a:t>
            </a:r>
            <a:r>
              <a:rPr lang="en-US" sz="1600" u="sng" dirty="0">
                <a:latin typeface="Courier"/>
                <a:ea typeface="Courier"/>
                <a:cs typeface="Courier"/>
                <a:sym typeface="Courier"/>
                <a:hlinkClick r:id="rId4"/>
              </a:rPr>
              <a:t>/</a:t>
            </a:r>
            <a:r>
              <a:rPr lang="en-US" sz="1600" u="sng" dirty="0" err="1">
                <a:latin typeface="Courier"/>
                <a:ea typeface="Courier"/>
                <a:cs typeface="Courier"/>
                <a:sym typeface="Courier"/>
                <a:hlinkClick r:id="rId4"/>
              </a:rPr>
              <a:t>websrv</a:t>
            </a:r>
            <a:r>
              <a:rPr lang="en-US" sz="1600" u="sng" dirty="0">
                <a:latin typeface="Courier"/>
                <a:ea typeface="Courier"/>
                <a:cs typeface="Courier"/>
                <a:sym typeface="Courier"/>
                <a:hlinkClick r:id="rId4"/>
              </a:rPr>
              <a:t>/reference/</a:t>
            </a:r>
            <a:r>
              <a:rPr lang="en-US" sz="1600" u="sng" dirty="0" err="1">
                <a:latin typeface="Courier"/>
                <a:ea typeface="Courier"/>
                <a:cs typeface="Courier"/>
                <a:sym typeface="Courier"/>
                <a:hlinkClick r:id="rId4"/>
              </a:rPr>
              <a:t>def</a:t>
            </a:r>
            <a:r>
              <a:rPr lang="en-US" sz="1600" u="sng" dirty="0">
                <a:latin typeface="Courier"/>
                <a:ea typeface="Courier"/>
                <a:cs typeface="Courier"/>
                <a:sym typeface="Courier"/>
                <a:hlinkClick r:id="rId4"/>
              </a:rPr>
              <a:t>/</a:t>
            </a:r>
            <a:r>
              <a:rPr lang="en-US" sz="1600" u="sng" dirty="0" err="1">
                <a:latin typeface="Courier"/>
                <a:ea typeface="Courier"/>
                <a:cs typeface="Courier"/>
                <a:sym typeface="Courier"/>
                <a:hlinkClick r:id="rId4"/>
              </a:rPr>
              <a:t>ont</a:t>
            </a:r>
            <a:r>
              <a:rPr lang="en-US" sz="1600" u="sng" dirty="0">
                <a:latin typeface="Courier"/>
                <a:ea typeface="Courier"/>
                <a:cs typeface="Courier"/>
                <a:sym typeface="Courier"/>
                <a:hlinkClick r:id="rId4"/>
              </a:rPr>
              <a:t>/</a:t>
            </a:r>
            <a:r>
              <a:rPr lang="en-US" sz="1600" u="sng" dirty="0" err="1">
                <a:latin typeface="Courier"/>
                <a:ea typeface="Courier"/>
                <a:cs typeface="Courier"/>
                <a:sym typeface="Courier"/>
                <a:hlinkClick r:id="rId4"/>
              </a:rPr>
              <a:t>agrif</a:t>
            </a:r>
            <a:r>
              <a:rPr lang="en-US" sz="1600" u="sng" dirty="0">
                <a:latin typeface="Courier"/>
                <a:ea typeface="Courier"/>
                <a:cs typeface="Courier"/>
                <a:sym typeface="Courier"/>
                <a:hlinkClick r:id="rId4"/>
              </a:rPr>
              <a:t>/</a:t>
            </a:r>
            <a:endParaRPr lang="en-US" sz="1600" u="sng" dirty="0">
              <a:latin typeface="Courier"/>
              <a:ea typeface="Courier"/>
              <a:cs typeface="Courier"/>
              <a:sym typeface="Courier"/>
            </a:endParaRPr>
          </a:p>
        </p:txBody>
      </p:sp>
    </p:spTree>
    <p:extLst>
      <p:ext uri="{BB962C8B-B14F-4D97-AF65-F5344CB8AC3E}">
        <p14:creationId xmlns:p14="http://schemas.microsoft.com/office/powerpoint/2010/main" val="54837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800" b="0" dirty="0"/>
              <a:t>E</a:t>
            </a:r>
            <a:r>
              <a:rPr lang="en-US" sz="3400" b="0" dirty="0"/>
              <a:t>XAMPLE</a:t>
            </a:r>
            <a:r>
              <a:rPr lang="en-US" sz="3800" b="0" dirty="0"/>
              <a:t> AGLDWG-S</a:t>
            </a:r>
            <a:r>
              <a:rPr lang="en-US" sz="3400" b="0" dirty="0"/>
              <a:t>UPPORTED</a:t>
            </a:r>
            <a:r>
              <a:rPr lang="en-US" sz="3800" b="0" dirty="0"/>
              <a:t> L</a:t>
            </a:r>
            <a:r>
              <a:rPr lang="en-US" sz="3400" b="0" dirty="0"/>
              <a:t>INKED</a:t>
            </a:r>
            <a:r>
              <a:rPr lang="en-US" sz="3800" b="0" dirty="0"/>
              <a:t> D</a:t>
            </a:r>
            <a:r>
              <a:rPr lang="en-US" sz="3400" b="0" dirty="0"/>
              <a:t>ATA</a:t>
            </a:r>
            <a:endParaRPr sz="3400" b="0" dirty="0"/>
          </a:p>
        </p:txBody>
      </p:sp>
      <p:sp>
        <p:nvSpPr>
          <p:cNvPr id="215" name="Shape 215"/>
          <p:cNvSpPr txBox="1">
            <a:spLocks noGrp="1"/>
          </p:cNvSpPr>
          <p:nvPr>
            <p:ph type="body" idx="1"/>
          </p:nvPr>
        </p:nvSpPr>
        <p:spPr>
          <a:prstGeom prst="rect">
            <a:avLst/>
          </a:prstGeom>
        </p:spPr>
        <p:txBody>
          <a:bodyPr spcFirstLastPara="1" wrap="square" lIns="91425" tIns="91425" rIns="91425" bIns="91425" anchor="t" anchorCtr="0">
            <a:noAutofit/>
          </a:bodyPr>
          <a:lstStyle/>
          <a:p>
            <a:pPr marL="552450" marR="0" lvl="0" indent="-514350" algn="l" rtl="0">
              <a:lnSpc>
                <a:spcPct val="100000"/>
              </a:lnSpc>
              <a:spcBef>
                <a:spcPts val="640"/>
              </a:spcBef>
              <a:spcAft>
                <a:spcPts val="0"/>
              </a:spcAft>
              <a:buSzPts val="3000"/>
              <a:buFont typeface="+mj-lt"/>
              <a:buAutoNum type="arabicPeriod"/>
            </a:pPr>
            <a:r>
              <a:rPr lang="en-US" sz="3000" dirty="0"/>
              <a:t>Geoscience Australia Physical Sample Repository</a:t>
            </a:r>
            <a:endParaRPr sz="3000" dirty="0"/>
          </a:p>
          <a:p>
            <a:pPr marL="552450" marR="0" lvl="0" indent="-514350" algn="l" rtl="0">
              <a:lnSpc>
                <a:spcPct val="100000"/>
              </a:lnSpc>
              <a:spcBef>
                <a:spcPts val="0"/>
              </a:spcBef>
              <a:spcAft>
                <a:spcPts val="0"/>
              </a:spcAft>
              <a:buSzPts val="3000"/>
              <a:buFont typeface="+mj-lt"/>
              <a:buAutoNum type="arabicPeriod"/>
            </a:pPr>
            <a:r>
              <a:rPr lang="en-US" sz="3000" dirty="0"/>
              <a:t>Bureau of Meteorology long term climate record dataset ACORN-SAT</a:t>
            </a:r>
            <a:endParaRPr sz="3000" dirty="0"/>
          </a:p>
          <a:p>
            <a:pPr marL="552450" marR="0" lvl="0" indent="-514350" algn="l" rtl="0">
              <a:lnSpc>
                <a:spcPct val="100000"/>
              </a:lnSpc>
              <a:spcBef>
                <a:spcPts val="0"/>
              </a:spcBef>
              <a:spcAft>
                <a:spcPts val="0"/>
              </a:spcAft>
              <a:buSzPts val="3000"/>
              <a:buFont typeface="+mj-lt"/>
              <a:buAutoNum type="arabicPeriod"/>
            </a:pPr>
            <a:r>
              <a:rPr lang="en-US" sz="3000" dirty="0"/>
              <a:t>CSIRO Australian Hydrological Geospatial Fabric (</a:t>
            </a:r>
            <a:r>
              <a:rPr lang="en-US" sz="3000" dirty="0" err="1"/>
              <a:t>Geofabric</a:t>
            </a:r>
            <a:r>
              <a:rPr lang="en-US" sz="3000" dirty="0"/>
              <a:t>)</a:t>
            </a:r>
            <a:endParaRPr sz="3000" dirty="0"/>
          </a:p>
          <a:p>
            <a:pPr marL="552450" marR="0" lvl="0" indent="-514350" algn="l" rtl="0">
              <a:lnSpc>
                <a:spcPct val="100000"/>
              </a:lnSpc>
              <a:spcBef>
                <a:spcPts val="0"/>
              </a:spcBef>
              <a:spcAft>
                <a:spcPts val="0"/>
              </a:spcAft>
              <a:buSzPts val="3000"/>
              <a:buFont typeface="+mj-lt"/>
              <a:buAutoNum type="arabicPeriod"/>
            </a:pPr>
            <a:r>
              <a:rPr lang="en-US" sz="3000" dirty="0"/>
              <a:t>PSMA Geocoded National Address File (G-NAF)</a:t>
            </a:r>
            <a:endParaRPr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400" b="0" dirty="0"/>
              <a:t>P</a:t>
            </a:r>
            <a:r>
              <a:rPr lang="en-US" sz="3000" b="0" dirty="0"/>
              <a:t>HYSICAL</a:t>
            </a:r>
            <a:r>
              <a:rPr lang="en-US" sz="3400" b="0" dirty="0"/>
              <a:t> S</a:t>
            </a:r>
            <a:r>
              <a:rPr lang="en-US" sz="3000" b="0" dirty="0"/>
              <a:t>AMPLE</a:t>
            </a:r>
            <a:r>
              <a:rPr lang="en-US" sz="3400" b="0" dirty="0"/>
              <a:t> LOD R</a:t>
            </a:r>
            <a:r>
              <a:rPr lang="en-US" sz="3000" b="0" dirty="0"/>
              <a:t>EPOSITORY</a:t>
            </a:r>
            <a:endParaRPr sz="3000" b="0" dirty="0"/>
          </a:p>
        </p:txBody>
      </p:sp>
      <p:sp>
        <p:nvSpPr>
          <p:cNvPr id="222" name="Shape 222"/>
          <p:cNvSpPr txBox="1">
            <a:spLocks noGrp="1"/>
          </p:cNvSpPr>
          <p:nvPr>
            <p:ph type="body" idx="1"/>
          </p:nvPr>
        </p:nvSpPr>
        <p:spPr>
          <a:xfrm>
            <a:off x="457200" y="1600200"/>
            <a:ext cx="3911600" cy="4526100"/>
          </a:xfrm>
          <a:prstGeom prst="rect">
            <a:avLst/>
          </a:prstGeom>
        </p:spPr>
        <p:txBody>
          <a:bodyPr spcFirstLastPara="1" wrap="square" lIns="91425" tIns="91425" rIns="91425" bIns="91425" anchor="t" anchorCtr="0">
            <a:noAutofit/>
          </a:bodyPr>
          <a:lstStyle/>
          <a:p>
            <a:pPr marL="457200" marR="0" lvl="0" indent="-355600" algn="l" rtl="0">
              <a:lnSpc>
                <a:spcPct val="100000"/>
              </a:lnSpc>
              <a:spcBef>
                <a:spcPts val="640"/>
              </a:spcBef>
              <a:spcAft>
                <a:spcPts val="0"/>
              </a:spcAft>
              <a:buClr>
                <a:schemeClr val="dk1"/>
              </a:buClr>
              <a:buSzPts val="2000"/>
              <a:buFont typeface="Calibri"/>
              <a:buChar char="•"/>
            </a:pPr>
            <a:r>
              <a:rPr lang="en-US" sz="2400" dirty="0">
                <a:uFill>
                  <a:noFill/>
                </a:uFill>
                <a:hlinkClick r:id="rId3"/>
              </a:rPr>
              <a:t>Geoscience Australia</a:t>
            </a:r>
            <a:r>
              <a:rPr lang="en-US" sz="2400" dirty="0"/>
              <a:t>'s web API delivering metadata for physical samples stored in it's repositories.</a:t>
            </a:r>
            <a:endParaRPr sz="2400" dirty="0"/>
          </a:p>
          <a:p>
            <a:pPr marL="457200" marR="0" lvl="0" indent="-355600" algn="l" rtl="0">
              <a:lnSpc>
                <a:spcPct val="100000"/>
              </a:lnSpc>
              <a:spcBef>
                <a:spcPts val="640"/>
              </a:spcBef>
              <a:spcAft>
                <a:spcPts val="0"/>
              </a:spcAft>
              <a:buClr>
                <a:schemeClr val="dk1"/>
              </a:buClr>
              <a:buSzPts val="2000"/>
              <a:buFont typeface="Calibri"/>
              <a:buChar char="•"/>
            </a:pPr>
            <a:r>
              <a:rPr lang="en-US" sz="2400" dirty="0"/>
              <a:t>Multiple 'views' and 'formats' of samples' metadata is available, including </a:t>
            </a:r>
            <a:r>
              <a:rPr lang="en-US" sz="2400" dirty="0">
                <a:uFill>
                  <a:noFill/>
                </a:uFill>
                <a:hlinkClick r:id="rId4"/>
              </a:rPr>
              <a:t>Dublin Core </a:t>
            </a:r>
            <a:r>
              <a:rPr lang="en-US" sz="2400" dirty="0"/>
              <a:t>and W3C’s </a:t>
            </a:r>
            <a:r>
              <a:rPr lang="en-US" sz="2400" dirty="0">
                <a:uFill>
                  <a:noFill/>
                </a:uFill>
                <a:hlinkClick r:id="rId5"/>
              </a:rPr>
              <a:t>SOSA ontology</a:t>
            </a:r>
            <a:endParaRPr sz="1400" dirty="0"/>
          </a:p>
        </p:txBody>
      </p:sp>
      <p:pic>
        <p:nvPicPr>
          <p:cNvPr id="223" name="Shape 223"/>
          <p:cNvPicPr preferRelativeResize="0"/>
          <p:nvPr/>
        </p:nvPicPr>
        <p:blipFill>
          <a:blip r:embed="rId6">
            <a:alphaModFix/>
          </a:blip>
          <a:stretch>
            <a:fillRect/>
          </a:stretch>
        </p:blipFill>
        <p:spPr>
          <a:xfrm>
            <a:off x="4813300" y="1224855"/>
            <a:ext cx="4092352" cy="5063990"/>
          </a:xfrm>
          <a:prstGeom prst="rect">
            <a:avLst/>
          </a:prstGeom>
          <a:noFill/>
          <a:ln>
            <a:noFill/>
          </a:ln>
          <a:effectLst>
            <a:outerShdw blurRad="292100" dist="139700" dir="2700000" algn="tl" rotWithShape="0">
              <a:srgbClr val="333333">
                <a:alpha val="64709"/>
              </a:srgbClr>
            </a:outerShdw>
          </a:effectLst>
        </p:spPr>
      </p:pic>
      <p:sp>
        <p:nvSpPr>
          <p:cNvPr id="224" name="Shape 224"/>
          <p:cNvSpPr/>
          <p:nvPr/>
        </p:nvSpPr>
        <p:spPr>
          <a:xfrm>
            <a:off x="3932376" y="6451390"/>
            <a:ext cx="58542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ea typeface="Tahoma" panose="020B0604030504040204" pitchFamily="34" charset="0"/>
                <a:cs typeface="Tahoma" panose="020B0604030504040204" pitchFamily="34" charset="0"/>
                <a:sym typeface="Calibri"/>
              </a:rPr>
              <a:t>http://</a:t>
            </a:r>
            <a:r>
              <a:rPr lang="en-US" sz="1800" u="sng" dirty="0" err="1">
                <a:solidFill>
                  <a:srgbClr val="723C3D"/>
                </a:solidFill>
                <a:latin typeface="Courier" pitchFamily="2" charset="0"/>
                <a:ea typeface="Tahoma" panose="020B0604030504040204" pitchFamily="34" charset="0"/>
                <a:cs typeface="Tahoma" panose="020B0604030504040204" pitchFamily="34" charset="0"/>
                <a:sym typeface="Calibri"/>
              </a:rPr>
              <a:t>pid.geoscience.gov.au</a:t>
            </a:r>
            <a:r>
              <a:rPr lang="en-US" sz="1800" u="sng" dirty="0">
                <a:solidFill>
                  <a:srgbClr val="723C3D"/>
                </a:solidFill>
                <a:latin typeface="Courier" pitchFamily="2" charset="0"/>
                <a:ea typeface="Tahoma" panose="020B0604030504040204" pitchFamily="34" charset="0"/>
                <a:cs typeface="Tahoma" panose="020B0604030504040204" pitchFamily="34" charset="0"/>
                <a:sym typeface="Calibri"/>
              </a:rPr>
              <a:t>/sample/</a:t>
            </a:r>
            <a:endParaRPr sz="1200" dirty="0">
              <a:latin typeface="Courier" pitchFamily="2" charset="0"/>
              <a:ea typeface="Tahoma" panose="020B0604030504040204" pitchFamily="34" charset="0"/>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4400"/>
              <a:buFont typeface="Avenir"/>
              <a:buNone/>
            </a:pPr>
            <a:r>
              <a:rPr lang="en-US" sz="4000" b="0" i="0" u="none" strike="noStrike" cap="none" dirty="0">
                <a:solidFill>
                  <a:srgbClr val="234061"/>
                </a:solidFill>
                <a:latin typeface="Avenir"/>
                <a:ea typeface="Avenir"/>
                <a:cs typeface="Avenir"/>
                <a:sym typeface="Avenir"/>
              </a:rPr>
              <a:t>ACORN-SAT L</a:t>
            </a:r>
            <a:r>
              <a:rPr lang="en-US" sz="3600" b="0" i="0" u="none" strike="noStrike" cap="none" dirty="0">
                <a:solidFill>
                  <a:srgbClr val="234061"/>
                </a:solidFill>
                <a:latin typeface="Avenir"/>
                <a:ea typeface="Avenir"/>
                <a:cs typeface="Avenir"/>
                <a:sym typeface="Avenir"/>
              </a:rPr>
              <a:t>INKED</a:t>
            </a:r>
            <a:r>
              <a:rPr lang="en-US" sz="4000" b="0" i="0" u="none" strike="noStrike" cap="none" dirty="0">
                <a:solidFill>
                  <a:srgbClr val="234061"/>
                </a:solidFill>
                <a:latin typeface="Avenir"/>
                <a:ea typeface="Avenir"/>
                <a:cs typeface="Avenir"/>
                <a:sym typeface="Avenir"/>
              </a:rPr>
              <a:t> D</a:t>
            </a:r>
            <a:r>
              <a:rPr lang="en-US" sz="3600" b="0" i="0" u="none" strike="noStrike" cap="none" dirty="0">
                <a:solidFill>
                  <a:srgbClr val="234061"/>
                </a:solidFill>
                <a:latin typeface="Avenir"/>
                <a:ea typeface="Avenir"/>
                <a:cs typeface="Avenir"/>
                <a:sym typeface="Avenir"/>
              </a:rPr>
              <a:t>ATA</a:t>
            </a:r>
            <a:endParaRPr sz="4000" b="0" i="0" u="none" strike="noStrike" cap="none" dirty="0">
              <a:solidFill>
                <a:srgbClr val="234061"/>
              </a:solidFill>
              <a:latin typeface="Avenir"/>
              <a:ea typeface="Avenir"/>
              <a:cs typeface="Avenir"/>
              <a:sym typeface="Avenir"/>
            </a:endParaRPr>
          </a:p>
        </p:txBody>
      </p:sp>
      <p:pic>
        <p:nvPicPr>
          <p:cNvPr id="231" name="Shape 231"/>
          <p:cNvPicPr preferRelativeResize="0"/>
          <p:nvPr/>
        </p:nvPicPr>
        <p:blipFill rotWithShape="1">
          <a:blip r:embed="rId3">
            <a:alphaModFix/>
          </a:blip>
          <a:srcRect l="24572" t="11134" r="25397" b="25046"/>
          <a:stretch/>
        </p:blipFill>
        <p:spPr>
          <a:xfrm>
            <a:off x="279401" y="1762256"/>
            <a:ext cx="5511800" cy="4394200"/>
          </a:xfrm>
          <a:prstGeom prst="rect">
            <a:avLst/>
          </a:prstGeom>
          <a:noFill/>
          <a:ln>
            <a:noFill/>
          </a:ln>
          <a:effectLst>
            <a:outerShdw blurRad="190500" algn="tl" rotWithShape="0">
              <a:srgbClr val="000000">
                <a:alpha val="69803"/>
              </a:srgbClr>
            </a:outerShdw>
          </a:effectLst>
        </p:spPr>
      </p:pic>
      <p:pic>
        <p:nvPicPr>
          <p:cNvPr id="232" name="Shape 232"/>
          <p:cNvPicPr preferRelativeResize="0"/>
          <p:nvPr/>
        </p:nvPicPr>
        <p:blipFill rotWithShape="1">
          <a:blip r:embed="rId4">
            <a:alphaModFix/>
          </a:blip>
          <a:srcRect l="25070" t="9134" r="25913" b="5668"/>
          <a:stretch/>
        </p:blipFill>
        <p:spPr>
          <a:xfrm>
            <a:off x="4364354" y="1478085"/>
            <a:ext cx="4606291" cy="5004000"/>
          </a:xfrm>
          <a:prstGeom prst="rect">
            <a:avLst/>
          </a:prstGeom>
          <a:noFill/>
          <a:ln>
            <a:noFill/>
          </a:ln>
          <a:effectLst>
            <a:outerShdw blurRad="190500" algn="tl" rotWithShape="0">
              <a:srgbClr val="000000">
                <a:alpha val="69803"/>
              </a:srgbClr>
            </a:outerShdw>
          </a:effectLst>
        </p:spPr>
      </p:pic>
      <p:sp>
        <p:nvSpPr>
          <p:cNvPr id="233" name="Shape 233"/>
          <p:cNvSpPr/>
          <p:nvPr/>
        </p:nvSpPr>
        <p:spPr>
          <a:xfrm>
            <a:off x="4263623" y="6501075"/>
            <a:ext cx="488037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ea typeface="Calibri"/>
                <a:cs typeface="Calibri"/>
                <a:sym typeface="Calibri"/>
              </a:rPr>
              <a:t>http://</a:t>
            </a:r>
            <a:r>
              <a:rPr lang="en-US" sz="1800" u="sng" dirty="0" err="1">
                <a:solidFill>
                  <a:srgbClr val="723C3D"/>
                </a:solidFill>
                <a:latin typeface="Courier" pitchFamily="2" charset="0"/>
                <a:ea typeface="Calibri"/>
                <a:cs typeface="Calibri"/>
                <a:sym typeface="Calibri"/>
              </a:rPr>
              <a:t>lab.environment.data.gov.au</a:t>
            </a:r>
            <a:endParaRPr sz="1800" u="sng" dirty="0">
              <a:solidFill>
                <a:srgbClr val="723C3D"/>
              </a:solidFill>
              <a:latin typeface="Courier" pitchFamily="2" charset="0"/>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spcBef>
                <a:spcPts val="0"/>
              </a:spcBef>
              <a:spcAft>
                <a:spcPts val="0"/>
              </a:spcAft>
              <a:buClr>
                <a:srgbClr val="000000"/>
              </a:buClr>
              <a:buSzPts val="3959"/>
              <a:buFont typeface="Avenir"/>
              <a:buNone/>
            </a:pPr>
            <a:r>
              <a:rPr lang="en-US" sz="3959" b="0" i="0" u="none" strike="noStrike" cap="none" dirty="0">
                <a:solidFill>
                  <a:srgbClr val="234061"/>
                </a:solidFill>
                <a:latin typeface="Avenir"/>
                <a:ea typeface="Avenir"/>
                <a:cs typeface="Avenir"/>
                <a:sym typeface="Avenir"/>
              </a:rPr>
              <a:t>A</a:t>
            </a:r>
            <a:r>
              <a:rPr lang="en-US" sz="3600" b="0" i="0" u="none" strike="noStrike" cap="none" dirty="0">
                <a:solidFill>
                  <a:srgbClr val="234061"/>
                </a:solidFill>
                <a:latin typeface="Avenir"/>
                <a:ea typeface="Avenir"/>
                <a:cs typeface="Avenir"/>
                <a:sym typeface="Avenir"/>
              </a:rPr>
              <a:t>USTRALIAN</a:t>
            </a:r>
            <a:r>
              <a:rPr lang="en-US" sz="3959" b="0" i="0" u="none" strike="noStrike" cap="none" dirty="0">
                <a:solidFill>
                  <a:srgbClr val="234061"/>
                </a:solidFill>
                <a:latin typeface="Avenir"/>
                <a:ea typeface="Avenir"/>
                <a:cs typeface="Avenir"/>
                <a:sym typeface="Avenir"/>
              </a:rPr>
              <a:t> H</a:t>
            </a:r>
            <a:r>
              <a:rPr lang="en-US" sz="3600" b="0" i="0" u="none" strike="noStrike" cap="none" dirty="0">
                <a:solidFill>
                  <a:srgbClr val="234061"/>
                </a:solidFill>
                <a:latin typeface="Avenir"/>
                <a:ea typeface="Avenir"/>
                <a:cs typeface="Avenir"/>
                <a:sym typeface="Avenir"/>
              </a:rPr>
              <a:t>YDROLOGICAL</a:t>
            </a:r>
            <a:r>
              <a:rPr lang="en-US" sz="3959" b="0" i="0" u="none" strike="noStrike" cap="none" dirty="0">
                <a:solidFill>
                  <a:srgbClr val="234061"/>
                </a:solidFill>
                <a:latin typeface="Avenir"/>
                <a:ea typeface="Avenir"/>
                <a:cs typeface="Avenir"/>
                <a:sym typeface="Avenir"/>
              </a:rPr>
              <a:t> G</a:t>
            </a:r>
            <a:r>
              <a:rPr lang="en-US" sz="3600" b="0" i="0" u="none" strike="noStrike" cap="none" dirty="0">
                <a:solidFill>
                  <a:srgbClr val="234061"/>
                </a:solidFill>
                <a:latin typeface="Avenir"/>
                <a:ea typeface="Avenir"/>
                <a:cs typeface="Avenir"/>
                <a:sym typeface="Avenir"/>
              </a:rPr>
              <a:t>EOSPATIAL </a:t>
            </a:r>
            <a:r>
              <a:rPr lang="en-US" sz="3959" b="0" i="0" u="none" strike="noStrike" cap="none" dirty="0">
                <a:solidFill>
                  <a:srgbClr val="234061"/>
                </a:solidFill>
                <a:latin typeface="Avenir"/>
                <a:ea typeface="Avenir"/>
                <a:cs typeface="Avenir"/>
                <a:sym typeface="Avenir"/>
              </a:rPr>
              <a:t>F</a:t>
            </a:r>
            <a:r>
              <a:rPr lang="en-US" sz="3600" b="0" i="0" u="none" strike="noStrike" cap="none" dirty="0">
                <a:solidFill>
                  <a:srgbClr val="234061"/>
                </a:solidFill>
                <a:latin typeface="Avenir"/>
                <a:ea typeface="Avenir"/>
                <a:cs typeface="Avenir"/>
                <a:sym typeface="Avenir"/>
              </a:rPr>
              <a:t>ABRIC</a:t>
            </a:r>
            <a:r>
              <a:rPr lang="en-US" sz="3959" b="0" i="0" u="none" strike="noStrike" cap="none" dirty="0">
                <a:solidFill>
                  <a:srgbClr val="234061"/>
                </a:solidFill>
                <a:latin typeface="Avenir"/>
                <a:ea typeface="Avenir"/>
                <a:cs typeface="Avenir"/>
                <a:sym typeface="Avenir"/>
              </a:rPr>
              <a:t> (GEOFABRIC)</a:t>
            </a:r>
          </a:p>
        </p:txBody>
      </p:sp>
      <p:sp>
        <p:nvSpPr>
          <p:cNvPr id="240" name="Shape 240"/>
          <p:cNvSpPr/>
          <p:nvPr/>
        </p:nvSpPr>
        <p:spPr>
          <a:xfrm>
            <a:off x="177800" y="6394390"/>
            <a:ext cx="77597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u="sng" dirty="0">
                <a:solidFill>
                  <a:srgbClr val="723C3D"/>
                </a:solidFill>
                <a:latin typeface="Courier" pitchFamily="2" charset="0"/>
                <a:ea typeface="Calibri"/>
                <a:cs typeface="Calibri"/>
                <a:sym typeface="Calibri"/>
              </a:rPr>
              <a:t>http://</a:t>
            </a:r>
            <a:r>
              <a:rPr lang="en-US" sz="2000" u="sng" dirty="0" err="1">
                <a:solidFill>
                  <a:srgbClr val="723C3D"/>
                </a:solidFill>
                <a:latin typeface="Courier" pitchFamily="2" charset="0"/>
                <a:ea typeface="Calibri"/>
                <a:cs typeface="Calibri"/>
                <a:sym typeface="Calibri"/>
              </a:rPr>
              <a:t>environment.data.gov.au</a:t>
            </a:r>
            <a:r>
              <a:rPr lang="en-US" sz="2000" u="sng" dirty="0">
                <a:solidFill>
                  <a:srgbClr val="723C3D"/>
                </a:solidFill>
                <a:latin typeface="Courier" pitchFamily="2" charset="0"/>
                <a:ea typeface="Calibri"/>
                <a:cs typeface="Calibri"/>
                <a:sym typeface="Calibri"/>
              </a:rPr>
              <a:t>/water/id/catchment</a:t>
            </a:r>
            <a:endParaRPr dirty="0">
              <a:latin typeface="Courier" pitchFamily="2" charset="0"/>
            </a:endParaRPr>
          </a:p>
        </p:txBody>
      </p:sp>
      <p:pic>
        <p:nvPicPr>
          <p:cNvPr id="241" name="Shape 241" descr="Screen Shot 2016-03-18 at 4.23.09 pm.png"/>
          <p:cNvPicPr preferRelativeResize="0"/>
          <p:nvPr/>
        </p:nvPicPr>
        <p:blipFill rotWithShape="1">
          <a:blip r:embed="rId3">
            <a:alphaModFix/>
          </a:blip>
          <a:srcRect/>
          <a:stretch/>
        </p:blipFill>
        <p:spPr>
          <a:xfrm>
            <a:off x="203200" y="1592478"/>
            <a:ext cx="5828747" cy="4630522"/>
          </a:xfrm>
          <a:prstGeom prst="rect">
            <a:avLst/>
          </a:prstGeom>
          <a:noFill/>
          <a:ln>
            <a:noFill/>
          </a:ln>
          <a:effectLst>
            <a:outerShdw blurRad="190500" algn="tl" rotWithShape="0">
              <a:srgbClr val="000000">
                <a:alpha val="69803"/>
              </a:srgbClr>
            </a:outerShdw>
          </a:effectLst>
        </p:spPr>
      </p:pic>
      <p:pic>
        <p:nvPicPr>
          <p:cNvPr id="242" name="Shape 242"/>
          <p:cNvPicPr preferRelativeResize="0"/>
          <p:nvPr/>
        </p:nvPicPr>
        <p:blipFill rotWithShape="1">
          <a:blip r:embed="rId4">
            <a:alphaModFix/>
          </a:blip>
          <a:srcRect/>
          <a:stretch/>
        </p:blipFill>
        <p:spPr>
          <a:xfrm>
            <a:off x="2857500" y="2111710"/>
            <a:ext cx="6197600" cy="4244534"/>
          </a:xfrm>
          <a:prstGeom prst="rect">
            <a:avLst/>
          </a:prstGeom>
          <a:noFill/>
          <a:ln>
            <a:noFill/>
          </a:ln>
          <a:effectLst>
            <a:outerShdw blurRad="190500" algn="tl" rotWithShape="0">
              <a:srgbClr val="000000">
                <a:alpha val="69803"/>
              </a:srgbClr>
            </a:outerShdw>
          </a:effectLst>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0" y="4826000"/>
            <a:ext cx="9144000" cy="203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8" name="Shape 98"/>
          <p:cNvPicPr preferRelativeResize="0"/>
          <p:nvPr/>
        </p:nvPicPr>
        <p:blipFill rotWithShape="1">
          <a:blip r:embed="rId3">
            <a:alphaModFix/>
          </a:blip>
          <a:srcRect t="15086" b="16218"/>
          <a:stretch/>
        </p:blipFill>
        <p:spPr>
          <a:xfrm>
            <a:off x="1823140" y="4949261"/>
            <a:ext cx="1672064" cy="608107"/>
          </a:xfrm>
          <a:prstGeom prst="rect">
            <a:avLst/>
          </a:prstGeom>
          <a:noFill/>
          <a:ln>
            <a:noFill/>
          </a:ln>
        </p:spPr>
      </p:pic>
      <p:sp>
        <p:nvSpPr>
          <p:cNvPr id="99" name="Shape 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Clr>
                <a:srgbClr val="000000"/>
              </a:buClr>
              <a:buSzPts val="3200"/>
            </a:pPr>
            <a:r>
              <a:rPr lang="en-US" sz="3200" b="0" i="0" u="none" strike="noStrike" cap="none" dirty="0">
                <a:solidFill>
                  <a:srgbClr val="234061"/>
                </a:solidFill>
                <a:latin typeface="Avenir"/>
                <a:ea typeface="Avenir"/>
                <a:cs typeface="Avenir"/>
                <a:sym typeface="Avenir"/>
              </a:rPr>
              <a:t>A</a:t>
            </a:r>
            <a:r>
              <a:rPr lang="en-US" sz="2800" b="0" i="0" u="none" strike="noStrike" cap="none" dirty="0">
                <a:solidFill>
                  <a:srgbClr val="234061"/>
                </a:solidFill>
                <a:latin typeface="Avenir"/>
                <a:ea typeface="Avenir"/>
                <a:cs typeface="Avenir"/>
                <a:sym typeface="Avenir"/>
              </a:rPr>
              <a:t>USTRALIAN </a:t>
            </a:r>
            <a:r>
              <a:rPr lang="en-US" sz="3200" b="0" i="0" u="none" strike="noStrike" cap="none" dirty="0">
                <a:solidFill>
                  <a:srgbClr val="234061"/>
                </a:solidFill>
                <a:latin typeface="Avenir"/>
                <a:ea typeface="Avenir"/>
                <a:cs typeface="Avenir"/>
                <a:sym typeface="Avenir"/>
              </a:rPr>
              <a:t>G</a:t>
            </a:r>
            <a:r>
              <a:rPr lang="en-US" sz="2800" b="0" i="0" u="none" strike="noStrike" cap="none" dirty="0">
                <a:solidFill>
                  <a:srgbClr val="234061"/>
                </a:solidFill>
                <a:latin typeface="Avenir"/>
                <a:ea typeface="Avenir"/>
                <a:cs typeface="Avenir"/>
                <a:sym typeface="Avenir"/>
              </a:rPr>
              <a:t>OVERNMENT</a:t>
            </a:r>
            <a:r>
              <a:rPr lang="en-US" sz="3200" b="0" i="0" u="none" strike="noStrike" cap="none" dirty="0">
                <a:solidFill>
                  <a:srgbClr val="234061"/>
                </a:solidFill>
                <a:latin typeface="Avenir"/>
                <a:ea typeface="Avenir"/>
                <a:cs typeface="Avenir"/>
                <a:sym typeface="Avenir"/>
              </a:rPr>
              <a:t> L</a:t>
            </a:r>
            <a:r>
              <a:rPr lang="en-US" sz="2800" b="0" i="0" u="none" strike="noStrike" cap="none" dirty="0">
                <a:solidFill>
                  <a:srgbClr val="234061"/>
                </a:solidFill>
                <a:latin typeface="Avenir"/>
                <a:ea typeface="Avenir"/>
                <a:cs typeface="Avenir"/>
                <a:sym typeface="Avenir"/>
              </a:rPr>
              <a:t>INKED</a:t>
            </a:r>
            <a:r>
              <a:rPr lang="en-US" sz="3200" b="0" i="0" u="none" strike="noStrike" cap="none" dirty="0">
                <a:solidFill>
                  <a:srgbClr val="234061"/>
                </a:solidFill>
                <a:latin typeface="Avenir"/>
                <a:ea typeface="Avenir"/>
                <a:cs typeface="Avenir"/>
                <a:sym typeface="Avenir"/>
              </a:rPr>
              <a:t> D</a:t>
            </a:r>
            <a:r>
              <a:rPr lang="en-US" sz="2800" b="0" i="0" u="none" strike="noStrike" cap="none" dirty="0">
                <a:solidFill>
                  <a:srgbClr val="234061"/>
                </a:solidFill>
                <a:latin typeface="Avenir"/>
                <a:ea typeface="Avenir"/>
                <a:cs typeface="Avenir"/>
                <a:sym typeface="Avenir"/>
              </a:rPr>
              <a:t>ATA</a:t>
            </a:r>
            <a:r>
              <a:rPr lang="en-US" sz="3200" b="0" i="0" u="none" strike="noStrike" cap="none" dirty="0">
                <a:solidFill>
                  <a:srgbClr val="234061"/>
                </a:solidFill>
                <a:latin typeface="Avenir"/>
                <a:ea typeface="Avenir"/>
                <a:cs typeface="Avenir"/>
                <a:sym typeface="Avenir"/>
              </a:rPr>
              <a:t> W</a:t>
            </a:r>
            <a:r>
              <a:rPr lang="en-US" sz="2800" b="0" i="0" u="none" strike="noStrike" cap="none" dirty="0">
                <a:solidFill>
                  <a:srgbClr val="234061"/>
                </a:solidFill>
                <a:latin typeface="Avenir"/>
                <a:ea typeface="Avenir"/>
                <a:cs typeface="Avenir"/>
                <a:sym typeface="Avenir"/>
              </a:rPr>
              <a:t>ORKING</a:t>
            </a:r>
            <a:r>
              <a:rPr lang="en-US" sz="3200" b="0" i="0" u="none" strike="noStrike" cap="none" dirty="0">
                <a:solidFill>
                  <a:srgbClr val="234061"/>
                </a:solidFill>
                <a:latin typeface="Avenir"/>
                <a:ea typeface="Avenir"/>
                <a:cs typeface="Avenir"/>
                <a:sym typeface="Avenir"/>
              </a:rPr>
              <a:t> G</a:t>
            </a:r>
            <a:r>
              <a:rPr lang="en-US" sz="2800" b="0" i="0" u="none" strike="noStrike" cap="none" dirty="0">
                <a:solidFill>
                  <a:srgbClr val="234061"/>
                </a:solidFill>
                <a:latin typeface="Avenir"/>
                <a:ea typeface="Avenir"/>
                <a:cs typeface="Avenir"/>
                <a:sym typeface="Avenir"/>
              </a:rPr>
              <a:t>ROUP</a:t>
            </a:r>
            <a:endParaRPr sz="2800" b="0" i="0" u="none" strike="noStrike" cap="none" dirty="0">
              <a:solidFill>
                <a:srgbClr val="234061"/>
              </a:solidFill>
              <a:latin typeface="Avenir"/>
              <a:ea typeface="Avenir"/>
              <a:cs typeface="Avenir"/>
              <a:sym typeface="Avenir"/>
            </a:endParaRPr>
          </a:p>
        </p:txBody>
      </p:sp>
      <p:sp>
        <p:nvSpPr>
          <p:cNvPr id="100" name="Shape 100"/>
          <p:cNvSpPr txBox="1">
            <a:spLocks noGrp="1"/>
          </p:cNvSpPr>
          <p:nvPr>
            <p:ph type="body" idx="1"/>
          </p:nvPr>
        </p:nvSpPr>
        <p:spPr>
          <a:xfrm>
            <a:off x="457200" y="1600197"/>
            <a:ext cx="8229600" cy="316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44061"/>
              </a:buClr>
              <a:buSzPts val="1600"/>
              <a:buFont typeface="Arial"/>
              <a:buNone/>
            </a:pPr>
            <a:r>
              <a:rPr lang="en-US" sz="1600" b="0" i="0" u="none" strike="noStrike" cap="none" dirty="0">
                <a:solidFill>
                  <a:srgbClr val="244061"/>
                </a:solidFill>
                <a:latin typeface="Avenir"/>
                <a:ea typeface="Avenir"/>
                <a:cs typeface="Avenir"/>
                <a:sym typeface="Avenir"/>
              </a:rPr>
              <a:t>Community of Commonwealth Government experts and champions, with invited non-voting participation of individuals, corporations and other entities</a:t>
            </a:r>
            <a:r>
              <a:rPr lang="en-US" sz="1600" dirty="0"/>
              <a:t>.</a:t>
            </a:r>
            <a:endParaRPr sz="1600" b="1" dirty="0"/>
          </a:p>
          <a:p>
            <a:pPr marL="0" marR="0" lvl="0" indent="0" algn="l" rtl="0">
              <a:lnSpc>
                <a:spcPct val="100000"/>
              </a:lnSpc>
              <a:spcBef>
                <a:spcPts val="0"/>
              </a:spcBef>
              <a:spcAft>
                <a:spcPts val="0"/>
              </a:spcAft>
              <a:buClr>
                <a:srgbClr val="244061"/>
              </a:buClr>
              <a:buSzPts val="1600"/>
              <a:buFont typeface="Arial"/>
              <a:buNone/>
            </a:pPr>
            <a:endParaRPr sz="1600" dirty="0"/>
          </a:p>
          <a:p>
            <a:pPr marL="457200" marR="0" lvl="0" indent="-330200" algn="l" rtl="0">
              <a:lnSpc>
                <a:spcPct val="100000"/>
              </a:lnSpc>
              <a:spcBef>
                <a:spcPts val="0"/>
              </a:spcBef>
              <a:spcAft>
                <a:spcPts val="0"/>
              </a:spcAft>
              <a:buSzPts val="1600"/>
              <a:buChar char="•"/>
            </a:pPr>
            <a:r>
              <a:rPr lang="en-US" sz="1600" dirty="0"/>
              <a:t>Established in August 2012, with strong growth in membership since the Government released the outcomes of an inquiry on </a:t>
            </a:r>
            <a:r>
              <a:rPr lang="en-US" sz="1600" u="sng" dirty="0">
                <a:solidFill>
                  <a:srgbClr val="C00000"/>
                </a:solidFill>
                <a:hlinkClick r:id="rId4"/>
              </a:rPr>
              <a:t>Data Availability and Use in the Australian Government</a:t>
            </a:r>
            <a:r>
              <a:rPr lang="en-US" sz="1600" dirty="0"/>
              <a:t>.</a:t>
            </a:r>
            <a:endParaRPr sz="1600" dirty="0"/>
          </a:p>
          <a:p>
            <a:pPr marL="457200" marR="0" lvl="0" indent="-330200" algn="l" rtl="0">
              <a:lnSpc>
                <a:spcPct val="100000"/>
              </a:lnSpc>
              <a:spcBef>
                <a:spcPts val="0"/>
              </a:spcBef>
              <a:spcAft>
                <a:spcPts val="0"/>
              </a:spcAft>
              <a:buSzPts val="1600"/>
              <a:buChar char="•"/>
            </a:pPr>
            <a:r>
              <a:rPr lang="en-US" sz="1600" u="sng" dirty="0"/>
              <a:t>No official Government mandate or related legislation</a:t>
            </a:r>
            <a:r>
              <a:rPr lang="en-US" sz="1600" dirty="0"/>
              <a:t>, but a community of practice that promotes and represents a series of federal Government entities who seek to implement and use Linked Data technologies for the betterment of Australian Government data sharing.</a:t>
            </a:r>
            <a:endParaRPr sz="1600" dirty="0"/>
          </a:p>
          <a:p>
            <a:pPr marL="457200" marR="0" lvl="0" indent="-330200" algn="l" rtl="0">
              <a:lnSpc>
                <a:spcPct val="100000"/>
              </a:lnSpc>
              <a:spcBef>
                <a:spcPts val="0"/>
              </a:spcBef>
              <a:spcAft>
                <a:spcPts val="0"/>
              </a:spcAft>
              <a:buSzPts val="1600"/>
              <a:buChar char="•"/>
            </a:pPr>
            <a:r>
              <a:rPr lang="en-US" sz="1600" dirty="0"/>
              <a:t>Several members have signed an MoU to support the use and persistence of </a:t>
            </a:r>
            <a:r>
              <a:rPr lang="en-US" sz="1600" dirty="0" err="1">
                <a:hlinkClick r:id="rId5"/>
              </a:rPr>
              <a:t>linked.data.gov.au</a:t>
            </a:r>
            <a:r>
              <a:rPr lang="en-US" sz="1600" dirty="0"/>
              <a:t> URIs.</a:t>
            </a:r>
            <a:endParaRPr sz="1600" dirty="0"/>
          </a:p>
        </p:txBody>
      </p:sp>
      <p:pic>
        <p:nvPicPr>
          <p:cNvPr id="101" name="Shape 101"/>
          <p:cNvPicPr preferRelativeResize="0"/>
          <p:nvPr/>
        </p:nvPicPr>
        <p:blipFill rotWithShape="1">
          <a:blip r:embed="rId6">
            <a:alphaModFix/>
          </a:blip>
          <a:srcRect/>
          <a:stretch/>
        </p:blipFill>
        <p:spPr>
          <a:xfrm>
            <a:off x="4561645" y="5981859"/>
            <a:ext cx="789240" cy="690585"/>
          </a:xfrm>
          <a:prstGeom prst="rect">
            <a:avLst/>
          </a:prstGeom>
          <a:noFill/>
          <a:ln>
            <a:noFill/>
          </a:ln>
        </p:spPr>
      </p:pic>
      <p:pic>
        <p:nvPicPr>
          <p:cNvPr id="102" name="Shape 102"/>
          <p:cNvPicPr preferRelativeResize="0"/>
          <p:nvPr/>
        </p:nvPicPr>
        <p:blipFill rotWithShape="1">
          <a:blip r:embed="rId7">
            <a:alphaModFix/>
          </a:blip>
          <a:srcRect/>
          <a:stretch/>
        </p:blipFill>
        <p:spPr>
          <a:xfrm>
            <a:off x="5624582" y="5935479"/>
            <a:ext cx="783351" cy="783351"/>
          </a:xfrm>
          <a:prstGeom prst="rect">
            <a:avLst/>
          </a:prstGeom>
          <a:noFill/>
          <a:ln>
            <a:noFill/>
          </a:ln>
        </p:spPr>
      </p:pic>
      <p:pic>
        <p:nvPicPr>
          <p:cNvPr id="103" name="Shape 103"/>
          <p:cNvPicPr preferRelativeResize="0"/>
          <p:nvPr/>
        </p:nvPicPr>
        <p:blipFill rotWithShape="1">
          <a:blip r:embed="rId8">
            <a:alphaModFix/>
          </a:blip>
          <a:srcRect/>
          <a:stretch/>
        </p:blipFill>
        <p:spPr>
          <a:xfrm>
            <a:off x="7506760" y="5958692"/>
            <a:ext cx="1370540" cy="711199"/>
          </a:xfrm>
          <a:prstGeom prst="rect">
            <a:avLst/>
          </a:prstGeom>
          <a:noFill/>
          <a:ln>
            <a:noFill/>
          </a:ln>
        </p:spPr>
      </p:pic>
      <p:pic>
        <p:nvPicPr>
          <p:cNvPr id="104" name="Shape 104"/>
          <p:cNvPicPr preferRelativeResize="0"/>
          <p:nvPr/>
        </p:nvPicPr>
        <p:blipFill rotWithShape="1">
          <a:blip r:embed="rId9">
            <a:alphaModFix/>
          </a:blip>
          <a:srcRect t="-2" b="24277"/>
          <a:stretch/>
        </p:blipFill>
        <p:spPr>
          <a:xfrm>
            <a:off x="3218871" y="5739925"/>
            <a:ext cx="1306880" cy="1092730"/>
          </a:xfrm>
          <a:prstGeom prst="rect">
            <a:avLst/>
          </a:prstGeom>
          <a:noFill/>
          <a:ln>
            <a:noFill/>
          </a:ln>
        </p:spPr>
      </p:pic>
      <p:pic>
        <p:nvPicPr>
          <p:cNvPr id="105" name="Shape 105"/>
          <p:cNvPicPr preferRelativeResize="0"/>
          <p:nvPr/>
        </p:nvPicPr>
        <p:blipFill rotWithShape="1">
          <a:blip r:embed="rId10">
            <a:alphaModFix/>
          </a:blip>
          <a:srcRect t="9030"/>
          <a:stretch/>
        </p:blipFill>
        <p:spPr>
          <a:xfrm>
            <a:off x="7447458" y="4968044"/>
            <a:ext cx="1535781" cy="858842"/>
          </a:xfrm>
          <a:prstGeom prst="rect">
            <a:avLst/>
          </a:prstGeom>
          <a:noFill/>
          <a:ln>
            <a:noFill/>
          </a:ln>
        </p:spPr>
      </p:pic>
      <p:pic>
        <p:nvPicPr>
          <p:cNvPr id="106" name="Shape 106"/>
          <p:cNvPicPr preferRelativeResize="0"/>
          <p:nvPr/>
        </p:nvPicPr>
        <p:blipFill rotWithShape="1">
          <a:blip r:embed="rId11">
            <a:alphaModFix/>
          </a:blip>
          <a:srcRect/>
          <a:stretch/>
        </p:blipFill>
        <p:spPr>
          <a:xfrm>
            <a:off x="3435560" y="4976470"/>
            <a:ext cx="1082260" cy="749257"/>
          </a:xfrm>
          <a:prstGeom prst="rect">
            <a:avLst/>
          </a:prstGeom>
          <a:noFill/>
          <a:ln>
            <a:noFill/>
          </a:ln>
        </p:spPr>
      </p:pic>
      <p:pic>
        <p:nvPicPr>
          <p:cNvPr id="107" name="Shape 107"/>
          <p:cNvPicPr preferRelativeResize="0"/>
          <p:nvPr/>
        </p:nvPicPr>
        <p:blipFill rotWithShape="1">
          <a:blip r:embed="rId12">
            <a:alphaModFix/>
          </a:blip>
          <a:srcRect/>
          <a:stretch/>
        </p:blipFill>
        <p:spPr>
          <a:xfrm>
            <a:off x="401308" y="4949251"/>
            <a:ext cx="1184753" cy="639049"/>
          </a:xfrm>
          <a:prstGeom prst="rect">
            <a:avLst/>
          </a:prstGeom>
          <a:noFill/>
          <a:ln>
            <a:noFill/>
          </a:ln>
        </p:spPr>
      </p:pic>
      <p:pic>
        <p:nvPicPr>
          <p:cNvPr id="108" name="Shape 108"/>
          <p:cNvPicPr preferRelativeResize="0"/>
          <p:nvPr/>
        </p:nvPicPr>
        <p:blipFill rotWithShape="1">
          <a:blip r:embed="rId13">
            <a:alphaModFix/>
          </a:blip>
          <a:srcRect/>
          <a:stretch/>
        </p:blipFill>
        <p:spPr>
          <a:xfrm>
            <a:off x="233085" y="6210302"/>
            <a:ext cx="1048612" cy="484440"/>
          </a:xfrm>
          <a:prstGeom prst="rect">
            <a:avLst/>
          </a:prstGeom>
          <a:noFill/>
          <a:ln>
            <a:noFill/>
          </a:ln>
        </p:spPr>
      </p:pic>
      <p:pic>
        <p:nvPicPr>
          <p:cNvPr id="109" name="Shape 109"/>
          <p:cNvPicPr preferRelativeResize="0"/>
          <p:nvPr/>
        </p:nvPicPr>
        <p:blipFill rotWithShape="1">
          <a:blip r:embed="rId14">
            <a:alphaModFix/>
          </a:blip>
          <a:srcRect/>
          <a:stretch/>
        </p:blipFill>
        <p:spPr>
          <a:xfrm>
            <a:off x="6196605" y="5010950"/>
            <a:ext cx="1004411" cy="680278"/>
          </a:xfrm>
          <a:prstGeom prst="rect">
            <a:avLst/>
          </a:prstGeom>
          <a:noFill/>
          <a:ln>
            <a:noFill/>
          </a:ln>
        </p:spPr>
      </p:pic>
      <p:pic>
        <p:nvPicPr>
          <p:cNvPr id="110" name="Shape 110"/>
          <p:cNvPicPr preferRelativeResize="0"/>
          <p:nvPr/>
        </p:nvPicPr>
        <p:blipFill rotWithShape="1">
          <a:blip r:embed="rId15">
            <a:alphaModFix/>
          </a:blip>
          <a:srcRect/>
          <a:stretch/>
        </p:blipFill>
        <p:spPr>
          <a:xfrm>
            <a:off x="6681636" y="5935463"/>
            <a:ext cx="711200" cy="711200"/>
          </a:xfrm>
          <a:prstGeom prst="rect">
            <a:avLst/>
          </a:prstGeom>
          <a:noFill/>
          <a:ln>
            <a:noFill/>
          </a:ln>
        </p:spPr>
      </p:pic>
      <p:pic>
        <p:nvPicPr>
          <p:cNvPr id="111" name="Shape 111" descr="ustralian Taxation Office - Organisations - data.gov.au"/>
          <p:cNvPicPr preferRelativeResize="0"/>
          <p:nvPr/>
        </p:nvPicPr>
        <p:blipFill rotWithShape="1">
          <a:blip r:embed="rId16">
            <a:alphaModFix/>
          </a:blip>
          <a:srcRect/>
          <a:stretch/>
        </p:blipFill>
        <p:spPr>
          <a:xfrm>
            <a:off x="4764239" y="4942673"/>
            <a:ext cx="1185946" cy="816851"/>
          </a:xfrm>
          <a:prstGeom prst="rect">
            <a:avLst/>
          </a:prstGeom>
          <a:noFill/>
          <a:ln>
            <a:noFill/>
          </a:ln>
        </p:spPr>
      </p:pic>
      <p:pic>
        <p:nvPicPr>
          <p:cNvPr id="112" name="Shape 112" descr="SMA Australia"/>
          <p:cNvPicPr preferRelativeResize="0"/>
          <p:nvPr/>
        </p:nvPicPr>
        <p:blipFill rotWithShape="1">
          <a:blip r:embed="rId17">
            <a:alphaModFix/>
          </a:blip>
          <a:srcRect/>
          <a:stretch/>
        </p:blipFill>
        <p:spPr>
          <a:xfrm>
            <a:off x="1774872" y="6252323"/>
            <a:ext cx="1251293" cy="400414"/>
          </a:xfrm>
          <a:prstGeom prst="rect">
            <a:avLst/>
          </a:prstGeom>
          <a:noFill/>
          <a:ln>
            <a:noFill/>
          </a:ln>
        </p:spPr>
      </p:pic>
      <p:pic>
        <p:nvPicPr>
          <p:cNvPr id="113" name="Shape 113" descr="Digital Transformation Agency logo"/>
          <p:cNvPicPr preferRelativeResize="0"/>
          <p:nvPr/>
        </p:nvPicPr>
        <p:blipFill>
          <a:blip r:embed="rId18">
            <a:alphaModFix/>
          </a:blip>
          <a:stretch>
            <a:fillRect/>
          </a:stretch>
        </p:blipFill>
        <p:spPr>
          <a:xfrm>
            <a:off x="233075" y="5560350"/>
            <a:ext cx="2172700" cy="54007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Clr>
                <a:schemeClr val="dk1"/>
              </a:buClr>
              <a:buSzPts val="1100"/>
              <a:buFont typeface="Arial"/>
              <a:buNone/>
            </a:pPr>
            <a:r>
              <a:rPr lang="en-US" sz="4000" b="0" dirty="0">
                <a:solidFill>
                  <a:srgbClr val="234061"/>
                </a:solidFill>
              </a:rPr>
              <a:t>G-NAF - G</a:t>
            </a:r>
            <a:r>
              <a:rPr lang="en-US" sz="3600" b="0" dirty="0">
                <a:solidFill>
                  <a:srgbClr val="234061"/>
                </a:solidFill>
              </a:rPr>
              <a:t>EOCODED</a:t>
            </a:r>
            <a:r>
              <a:rPr lang="en-US" sz="4000" b="0" dirty="0">
                <a:solidFill>
                  <a:srgbClr val="234061"/>
                </a:solidFill>
              </a:rPr>
              <a:t> N</a:t>
            </a:r>
            <a:r>
              <a:rPr lang="en-US" sz="3600" b="0" dirty="0">
                <a:solidFill>
                  <a:srgbClr val="234061"/>
                </a:solidFill>
              </a:rPr>
              <a:t>ATIONAL</a:t>
            </a:r>
            <a:r>
              <a:rPr lang="en-US" sz="4000" b="0" dirty="0">
                <a:solidFill>
                  <a:srgbClr val="234061"/>
                </a:solidFill>
              </a:rPr>
              <a:t> A</a:t>
            </a:r>
            <a:r>
              <a:rPr lang="en-US" sz="3600" b="0" dirty="0">
                <a:solidFill>
                  <a:srgbClr val="234061"/>
                </a:solidFill>
              </a:rPr>
              <a:t>DDRESS</a:t>
            </a:r>
            <a:r>
              <a:rPr lang="en-US" sz="4000" b="0" dirty="0">
                <a:solidFill>
                  <a:srgbClr val="234061"/>
                </a:solidFill>
              </a:rPr>
              <a:t> F</a:t>
            </a:r>
            <a:r>
              <a:rPr lang="en-US" sz="3600" b="0" dirty="0">
                <a:solidFill>
                  <a:srgbClr val="234061"/>
                </a:solidFill>
              </a:rPr>
              <a:t>ILE</a:t>
            </a:r>
            <a:endParaRPr lang="en-US" sz="4000" b="0" dirty="0">
              <a:solidFill>
                <a:srgbClr val="234061"/>
              </a:solidFill>
            </a:endParaRPr>
          </a:p>
        </p:txBody>
      </p:sp>
      <p:sp>
        <p:nvSpPr>
          <p:cNvPr id="249" name="Shape 249"/>
          <p:cNvSpPr txBox="1">
            <a:spLocks noGrp="1"/>
          </p:cNvSpPr>
          <p:nvPr>
            <p:ph type="body" idx="1"/>
          </p:nvPr>
        </p:nvSpPr>
        <p:spPr>
          <a:xfrm>
            <a:off x="457200" y="1600200"/>
            <a:ext cx="3492500" cy="4526100"/>
          </a:xfrm>
          <a:prstGeom prst="rect">
            <a:avLst/>
          </a:prstGeom>
        </p:spPr>
        <p:txBody>
          <a:bodyPr spcFirstLastPara="1" wrap="square" lIns="91425" tIns="91425" rIns="91425" bIns="91425" anchor="t" anchorCtr="0">
            <a:normAutofit fontScale="92500"/>
          </a:bodyPr>
          <a:lstStyle/>
          <a:p>
            <a:pPr marL="0" indent="0">
              <a:lnSpc>
                <a:spcPct val="115000"/>
              </a:lnSpc>
              <a:spcBef>
                <a:spcPts val="1100"/>
              </a:spcBef>
              <a:buNone/>
            </a:pPr>
            <a:r>
              <a:rPr lang="en-US" sz="2400" dirty="0">
                <a:sym typeface="Arial"/>
              </a:rPr>
              <a:t>G-NAF dataset contains all physical addresses in Australia (14.5 million G-NAF addresses)</a:t>
            </a:r>
          </a:p>
          <a:p>
            <a:pPr marL="342900" indent="-342900">
              <a:lnSpc>
                <a:spcPct val="115000"/>
              </a:lnSpc>
              <a:spcBef>
                <a:spcPts val="1100"/>
              </a:spcBef>
              <a:spcAft>
                <a:spcPts val="1100"/>
              </a:spcAft>
            </a:pPr>
            <a:r>
              <a:rPr lang="en-US" sz="2400" dirty="0">
                <a:sym typeface="Arial"/>
              </a:rPr>
              <a:t>Built from addresses supplied by 10 contributors including the land agencies in each state and territory of Australia.</a:t>
            </a:r>
            <a:endParaRPr lang="en-US" sz="2400" dirty="0"/>
          </a:p>
        </p:txBody>
      </p:sp>
      <p:pic>
        <p:nvPicPr>
          <p:cNvPr id="250" name="Shape 250"/>
          <p:cNvPicPr preferRelativeResize="0"/>
          <p:nvPr/>
        </p:nvPicPr>
        <p:blipFill>
          <a:blip r:embed="rId3">
            <a:alphaModFix/>
          </a:blip>
          <a:stretch>
            <a:fillRect/>
          </a:stretch>
        </p:blipFill>
        <p:spPr>
          <a:xfrm>
            <a:off x="4185625" y="1094049"/>
            <a:ext cx="4797400" cy="5032251"/>
          </a:xfrm>
          <a:prstGeom prst="rect">
            <a:avLst/>
          </a:prstGeom>
          <a:noFill/>
          <a:ln>
            <a:noFill/>
          </a:ln>
          <a:effectLst>
            <a:outerShdw blurRad="190500" algn="tl" rotWithShape="0">
              <a:srgbClr val="000000">
                <a:alpha val="69800"/>
              </a:srgbClr>
            </a:outerShdw>
          </a:effectLst>
        </p:spPr>
      </p:pic>
      <p:sp>
        <p:nvSpPr>
          <p:cNvPr id="251" name="Shape 251"/>
          <p:cNvSpPr/>
          <p:nvPr/>
        </p:nvSpPr>
        <p:spPr>
          <a:xfrm>
            <a:off x="4185625" y="6291001"/>
            <a:ext cx="58542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u="sng" dirty="0">
                <a:solidFill>
                  <a:srgbClr val="723C3D"/>
                </a:solidFill>
                <a:latin typeface="Courier" pitchFamily="2" charset="0"/>
                <a:ea typeface="Calibri"/>
                <a:cs typeface="Calibri"/>
                <a:sym typeface="Calibri"/>
              </a:rPr>
              <a:t>http://</a:t>
            </a:r>
            <a:r>
              <a:rPr lang="en-US" sz="2000" u="sng" dirty="0" err="1">
                <a:solidFill>
                  <a:srgbClr val="723C3D"/>
                </a:solidFill>
                <a:latin typeface="Courier" pitchFamily="2" charset="0"/>
                <a:ea typeface="Calibri"/>
                <a:cs typeface="Calibri"/>
                <a:sym typeface="Calibri"/>
              </a:rPr>
              <a:t>gnafld.net</a:t>
            </a:r>
            <a:r>
              <a:rPr lang="en-US" sz="2000" u="sng" dirty="0">
                <a:solidFill>
                  <a:srgbClr val="723C3D"/>
                </a:solidFill>
                <a:latin typeface="Courier" pitchFamily="2" charset="0"/>
                <a:ea typeface="Calibri"/>
                <a:cs typeface="Calibri"/>
                <a:sym typeface="Calibri"/>
              </a:rPr>
              <a:t>/address/</a:t>
            </a:r>
            <a:endParaRPr dirty="0">
              <a:latin typeface="Courier"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44061"/>
              </a:buClr>
              <a:buSzPts val="4000"/>
              <a:buFont typeface="Avenir"/>
              <a:buNone/>
            </a:pPr>
            <a:r>
              <a:rPr lang="en-US" sz="4000" b="1" i="0" u="none" strike="noStrike" cap="none">
                <a:solidFill>
                  <a:srgbClr val="244061"/>
                </a:solidFill>
                <a:latin typeface="Avenir"/>
                <a:ea typeface="Avenir"/>
                <a:cs typeface="Avenir"/>
                <a:sym typeface="Avenir"/>
              </a:rPr>
              <a:t>QUESTIONS?</a:t>
            </a:r>
            <a:endParaRPr sz="4000" b="1" i="0" u="none" strike="noStrike" cap="none">
              <a:solidFill>
                <a:srgbClr val="244061"/>
              </a:solidFill>
              <a:latin typeface="Avenir"/>
              <a:ea typeface="Avenir"/>
              <a:cs typeface="Avenir"/>
              <a:sym typeface="Avenir"/>
            </a:endParaRPr>
          </a:p>
        </p:txBody>
      </p:sp>
      <p:sp>
        <p:nvSpPr>
          <p:cNvPr id="257" name="Shape 257"/>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23C3D"/>
              </a:buClr>
              <a:buSzPts val="2400"/>
              <a:buFont typeface="Arial"/>
              <a:buNone/>
            </a:pPr>
            <a:r>
              <a:rPr lang="en-US" sz="2400" b="0" i="0" u="sng" strike="noStrike" cap="none" dirty="0">
                <a:solidFill>
                  <a:srgbClr val="723C3D"/>
                </a:solidFill>
                <a:latin typeface="Courier" pitchFamily="2" charset="0"/>
                <a:ea typeface="Calibri"/>
                <a:cs typeface="Calibri"/>
                <a:sym typeface="Calibri"/>
              </a:rPr>
              <a:t>http://</a:t>
            </a:r>
            <a:r>
              <a:rPr lang="en-US" sz="2400" b="0" i="0" u="sng" strike="noStrike" cap="none" dirty="0" err="1">
                <a:solidFill>
                  <a:srgbClr val="723C3D"/>
                </a:solidFill>
                <a:latin typeface="Courier" pitchFamily="2" charset="0"/>
                <a:ea typeface="Calibri"/>
                <a:cs typeface="Calibri"/>
                <a:sym typeface="Calibri"/>
              </a:rPr>
              <a:t>linked.data.gov.au</a:t>
            </a:r>
            <a:endParaRPr dirty="0">
              <a:latin typeface="Courier" pitchFamily="2" charset="0"/>
            </a:endParaRPr>
          </a:p>
          <a:p>
            <a:pPr marL="0" marR="0" lvl="0" indent="0" algn="l" rtl="0">
              <a:spcBef>
                <a:spcPts val="1600"/>
              </a:spcBef>
              <a:spcAft>
                <a:spcPts val="0"/>
              </a:spcAft>
              <a:buClr>
                <a:srgbClr val="723C3D"/>
              </a:buClr>
              <a:buSzPts val="2400"/>
              <a:buFont typeface="Arial"/>
              <a:buNone/>
            </a:pPr>
            <a:r>
              <a:rPr lang="en-US" sz="2400" b="0" i="0" u="sng" strike="noStrike" cap="none" dirty="0">
                <a:solidFill>
                  <a:srgbClr val="723C3D"/>
                </a:solidFill>
                <a:latin typeface="Courier" pitchFamily="2" charset="0"/>
                <a:ea typeface="Calibri"/>
                <a:cs typeface="Calibri"/>
                <a:sym typeface="Calibri"/>
              </a:rPr>
              <a:t>https://</a:t>
            </a:r>
            <a:r>
              <a:rPr lang="en-US" sz="2400" b="0" i="0" u="sng" strike="noStrike" cap="none" dirty="0" err="1">
                <a:solidFill>
                  <a:srgbClr val="723C3D"/>
                </a:solidFill>
                <a:latin typeface="Courier" pitchFamily="2" charset="0"/>
                <a:ea typeface="Calibri"/>
                <a:cs typeface="Calibri"/>
                <a:sym typeface="Calibri"/>
              </a:rPr>
              <a:t>github.com</a:t>
            </a:r>
            <a:r>
              <a:rPr lang="en-US" sz="2400" b="0" i="0" u="sng" strike="noStrike" cap="none" dirty="0">
                <a:solidFill>
                  <a:srgbClr val="723C3D"/>
                </a:solidFill>
                <a:latin typeface="Courier" pitchFamily="2" charset="0"/>
                <a:ea typeface="Calibri"/>
                <a:cs typeface="Calibri"/>
                <a:sym typeface="Calibri"/>
              </a:rPr>
              <a:t>/AGLDWG</a:t>
            </a:r>
            <a:endParaRPr dirty="0">
              <a:latin typeface="Courier" pitchFamily="2" charset="0"/>
            </a:endParaRPr>
          </a:p>
          <a:p>
            <a:pPr marL="0" marR="0" lvl="0" indent="0" algn="l" rtl="0">
              <a:spcBef>
                <a:spcPts val="1600"/>
              </a:spcBef>
              <a:spcAft>
                <a:spcPts val="0"/>
              </a:spcAft>
              <a:buClr>
                <a:srgbClr val="888888"/>
              </a:buClr>
              <a:buSzPts val="2000"/>
              <a:buFont typeface="Arial"/>
              <a:buNone/>
            </a:pPr>
            <a:endParaRPr sz="2000" b="0" i="0" u="none" strike="noStrike" cap="none" dirty="0">
              <a:solidFill>
                <a:srgbClr val="888888"/>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0" dirty="0"/>
              <a:t>W</a:t>
            </a:r>
            <a:r>
              <a:rPr lang="en-US" sz="4000" b="0" dirty="0"/>
              <a:t>EB</a:t>
            </a:r>
            <a:r>
              <a:rPr lang="en-US" b="0" dirty="0"/>
              <a:t> P</a:t>
            </a:r>
            <a:r>
              <a:rPr lang="en-US" sz="4000" b="0" dirty="0"/>
              <a:t>RESENCE</a:t>
            </a:r>
            <a:endParaRPr sz="4000" b="0" dirty="0"/>
          </a:p>
        </p:txBody>
      </p:sp>
      <p:pic>
        <p:nvPicPr>
          <p:cNvPr id="120" name="Shape 120"/>
          <p:cNvPicPr preferRelativeResize="0"/>
          <p:nvPr/>
        </p:nvPicPr>
        <p:blipFill>
          <a:blip r:embed="rId3">
            <a:alphaModFix/>
          </a:blip>
          <a:stretch>
            <a:fillRect/>
          </a:stretch>
        </p:blipFill>
        <p:spPr>
          <a:xfrm>
            <a:off x="457200" y="1174737"/>
            <a:ext cx="3442916" cy="5135563"/>
          </a:xfrm>
          <a:prstGeom prst="rect">
            <a:avLst/>
          </a:prstGeom>
          <a:noFill/>
          <a:ln>
            <a:noFill/>
          </a:ln>
          <a:effectLst>
            <a:outerShdw blurRad="292100" dist="139700" dir="2700000" algn="tl" rotWithShape="0">
              <a:srgbClr val="333333">
                <a:alpha val="64709"/>
              </a:srgbClr>
            </a:outerShdw>
          </a:effectLst>
        </p:spPr>
      </p:pic>
      <p:pic>
        <p:nvPicPr>
          <p:cNvPr id="121" name="Shape 121"/>
          <p:cNvPicPr preferRelativeResize="0"/>
          <p:nvPr/>
        </p:nvPicPr>
        <p:blipFill>
          <a:blip r:embed="rId4">
            <a:alphaModFix/>
          </a:blip>
          <a:stretch>
            <a:fillRect/>
          </a:stretch>
        </p:blipFill>
        <p:spPr>
          <a:xfrm>
            <a:off x="4689692" y="1174737"/>
            <a:ext cx="4335288" cy="5135561"/>
          </a:xfrm>
          <a:prstGeom prst="rect">
            <a:avLst/>
          </a:prstGeom>
          <a:noFill/>
          <a:ln>
            <a:noFill/>
          </a:ln>
          <a:effectLst>
            <a:outerShdw blurRad="292100" dist="139700" dir="2700000" algn="tl" rotWithShape="0">
              <a:srgbClr val="333333">
                <a:alpha val="64709"/>
              </a:srgbClr>
            </a:outerShdw>
          </a:effectLst>
        </p:spPr>
      </p:pic>
      <p:sp>
        <p:nvSpPr>
          <p:cNvPr id="122" name="Shape 122"/>
          <p:cNvSpPr/>
          <p:nvPr/>
        </p:nvSpPr>
        <p:spPr>
          <a:xfrm>
            <a:off x="457200" y="6373008"/>
            <a:ext cx="4154700" cy="4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sym typeface="Arial"/>
                <a:hlinkClick r:id="rId5"/>
              </a:rPr>
              <a:t>http://</a:t>
            </a:r>
            <a:r>
              <a:rPr lang="en-US" sz="1800" u="sng" dirty="0" err="1">
                <a:solidFill>
                  <a:srgbClr val="723C3D"/>
                </a:solidFill>
                <a:latin typeface="Courier" pitchFamily="2" charset="0"/>
                <a:sym typeface="Arial"/>
                <a:hlinkClick r:id="rId5"/>
              </a:rPr>
              <a:t>linked.data.gov.au</a:t>
            </a:r>
            <a:r>
              <a:rPr lang="en-US" sz="1800" u="sng" dirty="0">
                <a:solidFill>
                  <a:srgbClr val="723C3D"/>
                </a:solidFill>
                <a:latin typeface="Courier" pitchFamily="2" charset="0"/>
                <a:sym typeface="Arial"/>
                <a:hlinkClick r:id="rId5"/>
              </a:rPr>
              <a:t>/</a:t>
            </a:r>
            <a:endParaRPr sz="1800" dirty="0">
              <a:latin typeface="Courier" pitchFamily="2" charset="0"/>
            </a:endParaRPr>
          </a:p>
        </p:txBody>
      </p:sp>
      <p:sp>
        <p:nvSpPr>
          <p:cNvPr id="123" name="Shape 123"/>
          <p:cNvSpPr txBox="1"/>
          <p:nvPr/>
        </p:nvSpPr>
        <p:spPr>
          <a:xfrm>
            <a:off x="4611900" y="6331308"/>
            <a:ext cx="4532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dirty="0">
                <a:solidFill>
                  <a:srgbClr val="234061"/>
                </a:solidFill>
                <a:latin typeface="Courier" pitchFamily="2" charset="0"/>
                <a:hlinkClick r:id="rId6"/>
              </a:rPr>
              <a:t>https://</a:t>
            </a:r>
            <a:r>
              <a:rPr lang="en-US" sz="1800" dirty="0" err="1">
                <a:solidFill>
                  <a:srgbClr val="234061"/>
                </a:solidFill>
                <a:latin typeface="Courier" pitchFamily="2" charset="0"/>
                <a:hlinkClick r:id="rId6"/>
              </a:rPr>
              <a:t>github.com</a:t>
            </a:r>
            <a:r>
              <a:rPr lang="en-US" sz="1800" dirty="0">
                <a:solidFill>
                  <a:srgbClr val="234061"/>
                </a:solidFill>
                <a:latin typeface="Courier" pitchFamily="2" charset="0"/>
                <a:hlinkClick r:id="rId6"/>
              </a:rPr>
              <a:t>/AGLDWG</a:t>
            </a:r>
            <a:endParaRPr sz="1800" dirty="0">
              <a:solidFill>
                <a:srgbClr val="234061"/>
              </a:solidFill>
              <a:latin typeface="Courier"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0" dirty="0">
                <a:solidFill>
                  <a:srgbClr val="234061"/>
                </a:solidFill>
              </a:rPr>
              <a:t>T</a:t>
            </a:r>
            <a:r>
              <a:rPr lang="en-US" sz="4000" b="0" dirty="0">
                <a:solidFill>
                  <a:srgbClr val="234061"/>
                </a:solidFill>
              </a:rPr>
              <a:t>ERMS</a:t>
            </a:r>
            <a:r>
              <a:rPr lang="en-US" b="0" dirty="0">
                <a:solidFill>
                  <a:srgbClr val="234061"/>
                </a:solidFill>
              </a:rPr>
              <a:t> O</a:t>
            </a:r>
            <a:r>
              <a:rPr lang="en-US" sz="4000" b="0" dirty="0">
                <a:solidFill>
                  <a:srgbClr val="234061"/>
                </a:solidFill>
              </a:rPr>
              <a:t>F</a:t>
            </a:r>
            <a:r>
              <a:rPr lang="en-US" b="0" dirty="0">
                <a:solidFill>
                  <a:srgbClr val="234061"/>
                </a:solidFill>
              </a:rPr>
              <a:t> R</a:t>
            </a:r>
            <a:r>
              <a:rPr lang="en-US" sz="4000" b="0" dirty="0">
                <a:solidFill>
                  <a:srgbClr val="234061"/>
                </a:solidFill>
              </a:rPr>
              <a:t>EFERENCE</a:t>
            </a:r>
            <a:endParaRPr sz="4000" b="0" dirty="0">
              <a:solidFill>
                <a:srgbClr val="234061"/>
              </a:solidFill>
            </a:endParaRPr>
          </a:p>
        </p:txBody>
      </p:sp>
      <p:sp>
        <p:nvSpPr>
          <p:cNvPr id="130" name="Shape 130"/>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indent="-342900">
              <a:spcBef>
                <a:spcPts val="1600"/>
              </a:spcBef>
              <a:buSzPts val="2400"/>
            </a:pPr>
            <a:r>
              <a:rPr lang="en-US" sz="2400" dirty="0"/>
              <a:t>Establish technical guidance publishing public sector information using Linked Data as a delivery technology</a:t>
            </a:r>
          </a:p>
          <a:p>
            <a:pPr marL="342900" indent="-342900">
              <a:spcBef>
                <a:spcPts val="1600"/>
              </a:spcBef>
              <a:buSzPts val="2400"/>
            </a:pPr>
            <a:r>
              <a:rPr lang="en-US" sz="2400" dirty="0"/>
              <a:t>Determine governance rules and processes for the effective management of Australian Government Linked Data</a:t>
            </a:r>
          </a:p>
          <a:p>
            <a:pPr marL="342900" indent="-342900">
              <a:spcBef>
                <a:spcPts val="1600"/>
              </a:spcBef>
              <a:buSzPts val="2400"/>
            </a:pPr>
            <a:r>
              <a:rPr lang="en-US" sz="2400" dirty="0"/>
              <a:t>Promote Linked Data across the Australian Government</a:t>
            </a:r>
          </a:p>
          <a:p>
            <a:pPr marL="342900" indent="-342900">
              <a:spcBef>
                <a:spcPts val="1600"/>
              </a:spcBef>
              <a:buSzPts val="2400"/>
            </a:pPr>
            <a:r>
              <a:rPr lang="en-US" sz="2400" dirty="0"/>
              <a:t>Engender the development of Linked Data infrastructure</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b="0" dirty="0">
                <a:solidFill>
                  <a:srgbClr val="234061"/>
                </a:solidFill>
              </a:rPr>
              <a:t>U</a:t>
            </a:r>
            <a:r>
              <a:rPr lang="en-US" sz="4000" b="0" dirty="0">
                <a:solidFill>
                  <a:srgbClr val="234061"/>
                </a:solidFill>
              </a:rPr>
              <a:t>RI </a:t>
            </a:r>
            <a:r>
              <a:rPr lang="en-US" b="0" dirty="0">
                <a:solidFill>
                  <a:srgbClr val="234061"/>
                </a:solidFill>
              </a:rPr>
              <a:t>G</a:t>
            </a:r>
            <a:r>
              <a:rPr lang="en-US" sz="4000" b="0" dirty="0">
                <a:solidFill>
                  <a:srgbClr val="234061"/>
                </a:solidFill>
              </a:rPr>
              <a:t>UIDELINES</a:t>
            </a:r>
            <a:endParaRPr sz="4000" b="0" dirty="0">
              <a:solidFill>
                <a:srgbClr val="234061"/>
              </a:solidFill>
            </a:endParaRPr>
          </a:p>
        </p:txBody>
      </p:sp>
      <p:sp>
        <p:nvSpPr>
          <p:cNvPr id="137" name="Shape 137"/>
          <p:cNvSpPr txBox="1">
            <a:spLocks noGrp="1"/>
          </p:cNvSpPr>
          <p:nvPr>
            <p:ph type="body" idx="1"/>
          </p:nvPr>
        </p:nvSpPr>
        <p:spPr>
          <a:xfrm>
            <a:off x="457200" y="1600201"/>
            <a:ext cx="8229600" cy="5079440"/>
          </a:xfrm>
          <a:prstGeom prst="rect">
            <a:avLst/>
          </a:prstGeom>
          <a:noFill/>
          <a:ln>
            <a:noFill/>
          </a:ln>
        </p:spPr>
        <p:txBody>
          <a:bodyPr spcFirstLastPara="1" wrap="square" lIns="91425" tIns="45700" rIns="91425" bIns="45700" anchor="t" anchorCtr="0">
            <a:noAutofit/>
          </a:bodyPr>
          <a:lstStyle/>
          <a:p>
            <a:pPr indent="-457200">
              <a:spcBef>
                <a:spcPts val="0"/>
              </a:spcBef>
            </a:pPr>
            <a:r>
              <a:rPr lang="en-US" b="1" dirty="0"/>
              <a:t>Top level reserved domain </a:t>
            </a:r>
            <a:r>
              <a:rPr lang="en-US" b="1" u="sng" dirty="0"/>
              <a:t>http://{subdomain}.</a:t>
            </a:r>
            <a:r>
              <a:rPr lang="en-US" b="1" u="sng" dirty="0" err="1"/>
              <a:t>linked.data.gov.au</a:t>
            </a:r>
            <a:r>
              <a:rPr lang="en-US" b="1" u="sng" dirty="0"/>
              <a:t>/</a:t>
            </a:r>
            <a:endParaRPr b="1" u="sng" dirty="0"/>
          </a:p>
          <a:p>
            <a:pPr marL="342900" marR="0" lvl="0" indent="-431800" algn="l" rtl="0">
              <a:spcBef>
                <a:spcPts val="1600"/>
              </a:spcBef>
              <a:spcAft>
                <a:spcPts val="0"/>
              </a:spcAft>
              <a:buClr>
                <a:srgbClr val="244061"/>
              </a:buClr>
              <a:buSzPts val="3400"/>
              <a:buFont typeface="Arial"/>
              <a:buChar char="•"/>
            </a:pPr>
            <a:r>
              <a:rPr lang="en-US" dirty="0"/>
              <a:t>{subdomain} includes a set of 25 reserved keywords defined by AGIFT</a:t>
            </a:r>
            <a:endParaRPr dirty="0"/>
          </a:p>
          <a:p>
            <a:pPr marL="742950" marR="0" lvl="1" indent="-285750" algn="l" rtl="0">
              <a:lnSpc>
                <a:spcPct val="100000"/>
              </a:lnSpc>
              <a:spcBef>
                <a:spcPts val="0"/>
              </a:spcBef>
              <a:spcAft>
                <a:spcPts val="0"/>
              </a:spcAft>
              <a:buSzPts val="2800"/>
              <a:buChar char="–"/>
            </a:pPr>
            <a:r>
              <a:rPr lang="en-US" dirty="0"/>
              <a:t>environment</a:t>
            </a:r>
            <a:endParaRPr dirty="0"/>
          </a:p>
          <a:p>
            <a:pPr marL="742950" marR="0" lvl="1" indent="-285750" algn="l" rtl="0">
              <a:lnSpc>
                <a:spcPct val="100000"/>
              </a:lnSpc>
              <a:spcBef>
                <a:spcPts val="0"/>
              </a:spcBef>
              <a:spcAft>
                <a:spcPts val="0"/>
              </a:spcAft>
              <a:buSzPts val="2800"/>
              <a:buChar char="–"/>
            </a:pPr>
            <a:r>
              <a:rPr lang="en-US" dirty="0"/>
              <a:t>governance</a:t>
            </a:r>
            <a:endParaRPr dirty="0"/>
          </a:p>
          <a:p>
            <a:pPr marL="742950" lvl="1" indent="-285750" rtl="0">
              <a:lnSpc>
                <a:spcPct val="100000"/>
              </a:lnSpc>
              <a:spcBef>
                <a:spcPts val="0"/>
              </a:spcBef>
              <a:spcAft>
                <a:spcPts val="0"/>
              </a:spcAft>
              <a:buSzPts val="2800"/>
              <a:buChar char="–"/>
            </a:pPr>
            <a:r>
              <a:rPr lang="en-US" dirty="0"/>
              <a:t>transport</a:t>
            </a:r>
            <a:endParaRPr dirty="0"/>
          </a:p>
          <a:p>
            <a:pPr marL="742950" lvl="1" indent="-285750" rtl="0">
              <a:lnSpc>
                <a:spcPct val="100000"/>
              </a:lnSpc>
              <a:spcBef>
                <a:spcPts val="0"/>
              </a:spcBef>
              <a:spcAft>
                <a:spcPts val="0"/>
              </a:spcAft>
              <a:buSzPts val="2800"/>
              <a:buChar char="–"/>
            </a:pPr>
            <a:r>
              <a:rPr lang="en-US" dirty="0"/>
              <a:t>reference</a:t>
            </a:r>
          </a:p>
          <a:p>
            <a:pPr marL="742950" lvl="1" indent="-285750" rtl="0">
              <a:lnSpc>
                <a:spcPct val="100000"/>
              </a:lnSpc>
              <a:spcBef>
                <a:spcPts val="0"/>
              </a:spcBef>
              <a:spcAft>
                <a:spcPts val="0"/>
              </a:spcAft>
              <a:buSzPts val="2800"/>
              <a:buChar char="–"/>
            </a:pPr>
            <a:r>
              <a:rPr lang="en-US"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50"/>
            <a:ext cx="83682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3959"/>
              <a:buFont typeface="Avenir"/>
              <a:buNone/>
            </a:pPr>
            <a:r>
              <a:rPr lang="en-US" sz="3400" b="0"/>
              <a:t>A</a:t>
            </a:r>
            <a:r>
              <a:rPr lang="en-US" sz="3000" b="0"/>
              <a:t>USTRALIAN</a:t>
            </a:r>
            <a:r>
              <a:rPr lang="en-US" sz="3400" b="0"/>
              <a:t> G</a:t>
            </a:r>
            <a:r>
              <a:rPr lang="en-US" sz="3000" b="0"/>
              <a:t>OVERNMENTS</a:t>
            </a:r>
            <a:r>
              <a:rPr lang="en-US" sz="3400" b="0"/>
              <a:t>’ I</a:t>
            </a:r>
            <a:r>
              <a:rPr lang="en-US" sz="3000" b="0"/>
              <a:t>NTERACTIVE</a:t>
            </a:r>
            <a:r>
              <a:rPr lang="en-US" sz="3400" b="0"/>
              <a:t> F</a:t>
            </a:r>
            <a:r>
              <a:rPr lang="en-US" sz="3000" b="0"/>
              <a:t>UNCTIONS</a:t>
            </a:r>
            <a:r>
              <a:rPr lang="en-US" sz="3400" b="0"/>
              <a:t> T</a:t>
            </a:r>
            <a:r>
              <a:rPr lang="en-US" sz="3000" b="0"/>
              <a:t>HESAURUS</a:t>
            </a:r>
            <a:r>
              <a:rPr lang="en-US" sz="3400" b="0"/>
              <a:t> (AGIFT)</a:t>
            </a:r>
            <a:endParaRPr sz="3400" b="0" dirty="0"/>
          </a:p>
        </p:txBody>
      </p:sp>
      <p:sp>
        <p:nvSpPr>
          <p:cNvPr id="144" name="Shape 144"/>
          <p:cNvSpPr txBox="1">
            <a:spLocks noGrp="1"/>
          </p:cNvSpPr>
          <p:nvPr>
            <p:ph type="body" idx="1"/>
          </p:nvPr>
        </p:nvSpPr>
        <p:spPr>
          <a:xfrm>
            <a:off x="317500" y="1752600"/>
            <a:ext cx="3718200" cy="4526100"/>
          </a:xfrm>
          <a:prstGeom prst="rect">
            <a:avLst/>
          </a:prstGeom>
          <a:noFill/>
          <a:ln>
            <a:noFill/>
          </a:ln>
        </p:spPr>
        <p:txBody>
          <a:bodyPr spcFirstLastPara="1" wrap="square" lIns="91425" tIns="45700" rIns="91425" bIns="45700" anchor="t" anchorCtr="0">
            <a:noAutofit/>
          </a:bodyPr>
          <a:lstStyle/>
          <a:p>
            <a:pPr marL="342900" marR="0" lvl="0" indent="-330200" algn="l" rtl="0">
              <a:spcBef>
                <a:spcPts val="0"/>
              </a:spcBef>
              <a:spcAft>
                <a:spcPts val="600"/>
              </a:spcAft>
              <a:buClr>
                <a:srgbClr val="244061"/>
              </a:buClr>
              <a:buSzPts val="1800"/>
              <a:buFont typeface="Arial"/>
              <a:buChar char="•"/>
            </a:pPr>
            <a:r>
              <a:rPr lang="en-US" sz="1800" b="0" i="0" u="none" strike="noStrike" cap="none" dirty="0">
                <a:solidFill>
                  <a:srgbClr val="244061"/>
                </a:solidFill>
                <a:latin typeface="Avenir"/>
                <a:ea typeface="Avenir"/>
                <a:cs typeface="Avenir"/>
                <a:sym typeface="Avenir"/>
              </a:rPr>
              <a:t>Published by</a:t>
            </a:r>
            <a:r>
              <a:rPr lang="en-US" sz="1800" dirty="0"/>
              <a:t> </a:t>
            </a:r>
            <a:r>
              <a:rPr lang="en-US" sz="1800" b="0" i="0" u="none" strike="noStrike" cap="none" dirty="0">
                <a:solidFill>
                  <a:srgbClr val="244061"/>
                </a:solidFill>
                <a:latin typeface="Avenir"/>
                <a:ea typeface="Avenir"/>
                <a:cs typeface="Avenir"/>
                <a:sym typeface="Avenir"/>
              </a:rPr>
              <a:t>National Archives</a:t>
            </a:r>
            <a:endParaRPr sz="1800" b="0" i="0" u="none" strike="noStrike" cap="none" dirty="0">
              <a:solidFill>
                <a:srgbClr val="244061"/>
              </a:solidFill>
              <a:latin typeface="Avenir"/>
              <a:ea typeface="Avenir"/>
              <a:cs typeface="Avenir"/>
              <a:sym typeface="Avenir"/>
            </a:endParaRPr>
          </a:p>
          <a:p>
            <a:pPr marL="342900" marR="0" lvl="0" indent="-330200" algn="l" rtl="0">
              <a:spcBef>
                <a:spcPts val="0"/>
              </a:spcBef>
              <a:spcAft>
                <a:spcPts val="600"/>
              </a:spcAft>
              <a:buClr>
                <a:srgbClr val="244061"/>
              </a:buClr>
              <a:buSzPts val="1800"/>
              <a:buFont typeface="Arial"/>
              <a:buChar char="•"/>
            </a:pPr>
            <a:r>
              <a:rPr lang="en-US" sz="1800" dirty="0"/>
              <a:t>Three-level hierarchical thesaurus </a:t>
            </a:r>
            <a:endParaRPr sz="1800" dirty="0"/>
          </a:p>
          <a:p>
            <a:pPr marL="742950" marR="0" lvl="1" indent="-222250" algn="l" rtl="0">
              <a:spcBef>
                <a:spcPts val="0"/>
              </a:spcBef>
              <a:spcAft>
                <a:spcPts val="600"/>
              </a:spcAft>
              <a:buSzPts val="1800"/>
              <a:buChar char="–"/>
            </a:pPr>
            <a:r>
              <a:rPr lang="en-US" sz="1600" dirty="0">
                <a:solidFill>
                  <a:srgbClr val="244061"/>
                </a:solidFill>
              </a:rPr>
              <a:t>Describes business functions of Commonwealth, state and local governments in Australia</a:t>
            </a:r>
            <a:endParaRPr sz="1600" dirty="0">
              <a:solidFill>
                <a:srgbClr val="244061"/>
              </a:solidFill>
            </a:endParaRPr>
          </a:p>
          <a:p>
            <a:pPr marL="742950" marR="0" lvl="1" indent="-222250" algn="l" rtl="0">
              <a:spcBef>
                <a:spcPts val="0"/>
              </a:spcBef>
              <a:spcAft>
                <a:spcPts val="600"/>
              </a:spcAft>
              <a:buSzPts val="1800"/>
              <a:buChar char="–"/>
            </a:pPr>
            <a:r>
              <a:rPr lang="en-US" sz="1600" dirty="0">
                <a:solidFill>
                  <a:srgbClr val="244061"/>
                </a:solidFill>
              </a:rPr>
              <a:t>Contains 25 high-level functions, each with second and third level terms + non-preferred/related terms.</a:t>
            </a:r>
            <a:endParaRPr sz="1600" dirty="0">
              <a:solidFill>
                <a:srgbClr val="244061"/>
              </a:solidFill>
            </a:endParaRPr>
          </a:p>
          <a:p>
            <a:pPr marL="342900" marR="0" lvl="0" indent="-330200" algn="l" rtl="0">
              <a:spcBef>
                <a:spcPts val="0"/>
              </a:spcBef>
              <a:spcAft>
                <a:spcPts val="600"/>
              </a:spcAft>
              <a:buClr>
                <a:srgbClr val="244061"/>
              </a:buClr>
              <a:buSzPts val="1800"/>
              <a:buFont typeface="Arial"/>
              <a:buChar char="•"/>
            </a:pPr>
            <a:r>
              <a:rPr lang="en-US" sz="1800" u="sng" dirty="0"/>
              <a:t>Purpose:</a:t>
            </a:r>
            <a:r>
              <a:rPr lang="en-US" sz="1800" dirty="0"/>
              <a:t> To aid online discovery of government information and services</a:t>
            </a:r>
            <a:endParaRPr sz="1800" dirty="0"/>
          </a:p>
        </p:txBody>
      </p:sp>
      <p:sp>
        <p:nvSpPr>
          <p:cNvPr id="145" name="Shape 145"/>
          <p:cNvSpPr/>
          <p:nvPr/>
        </p:nvSpPr>
        <p:spPr>
          <a:xfrm>
            <a:off x="3733800" y="6386500"/>
            <a:ext cx="6016775"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ea typeface="Calibri"/>
                <a:cs typeface="Calibri"/>
                <a:sym typeface="Calibri"/>
                <a:hlinkClick r:id="rId3"/>
              </a:rPr>
              <a:t>https://</a:t>
            </a:r>
            <a:r>
              <a:rPr lang="en-US" sz="1800" u="sng" dirty="0" err="1">
                <a:solidFill>
                  <a:srgbClr val="723C3D"/>
                </a:solidFill>
                <a:latin typeface="Courier" pitchFamily="2" charset="0"/>
                <a:ea typeface="Calibri"/>
                <a:cs typeface="Calibri"/>
                <a:sym typeface="Calibri"/>
                <a:hlinkClick r:id="rId3"/>
              </a:rPr>
              <a:t>data.naa.gov.au</a:t>
            </a:r>
            <a:r>
              <a:rPr lang="en-US" sz="1800" u="sng" dirty="0">
                <a:solidFill>
                  <a:srgbClr val="723C3D"/>
                </a:solidFill>
                <a:latin typeface="Courier" pitchFamily="2" charset="0"/>
                <a:ea typeface="Calibri"/>
                <a:cs typeface="Calibri"/>
                <a:sym typeface="Calibri"/>
                <a:hlinkClick r:id="rId3"/>
              </a:rPr>
              <a:t>/</a:t>
            </a:r>
            <a:r>
              <a:rPr lang="en-US" sz="1800" u="sng" dirty="0" err="1">
                <a:solidFill>
                  <a:srgbClr val="723C3D"/>
                </a:solidFill>
                <a:latin typeface="Courier" pitchFamily="2" charset="0"/>
                <a:ea typeface="Calibri"/>
                <a:cs typeface="Calibri"/>
                <a:sym typeface="Calibri"/>
                <a:hlinkClick r:id="rId3"/>
              </a:rPr>
              <a:t>def</a:t>
            </a:r>
            <a:r>
              <a:rPr lang="en-US" sz="1800" u="sng" dirty="0">
                <a:solidFill>
                  <a:srgbClr val="723C3D"/>
                </a:solidFill>
                <a:latin typeface="Courier" pitchFamily="2" charset="0"/>
                <a:ea typeface="Calibri"/>
                <a:cs typeface="Calibri"/>
                <a:sym typeface="Calibri"/>
                <a:hlinkClick r:id="rId3"/>
              </a:rPr>
              <a:t>/</a:t>
            </a:r>
            <a:r>
              <a:rPr lang="en-US" sz="1800" u="sng" dirty="0" err="1">
                <a:solidFill>
                  <a:srgbClr val="723C3D"/>
                </a:solidFill>
                <a:latin typeface="Courier" pitchFamily="2" charset="0"/>
                <a:ea typeface="Calibri"/>
                <a:cs typeface="Calibri"/>
                <a:sym typeface="Calibri"/>
                <a:hlinkClick r:id="rId3"/>
              </a:rPr>
              <a:t>agift.html</a:t>
            </a:r>
            <a:endParaRPr sz="1800" u="sng" dirty="0">
              <a:solidFill>
                <a:srgbClr val="723C3D"/>
              </a:solidFill>
              <a:latin typeface="Courier" pitchFamily="2" charset="0"/>
              <a:ea typeface="Calibri"/>
              <a:cs typeface="Calibri"/>
              <a:sym typeface="Calibri"/>
            </a:endParaRPr>
          </a:p>
        </p:txBody>
      </p:sp>
      <p:pic>
        <p:nvPicPr>
          <p:cNvPr id="146" name="Shape 146"/>
          <p:cNvPicPr preferRelativeResize="0"/>
          <p:nvPr/>
        </p:nvPicPr>
        <p:blipFill rotWithShape="1">
          <a:blip r:embed="rId4">
            <a:alphaModFix/>
          </a:blip>
          <a:srcRect l="3049" t="-1" r="2850" b="1958"/>
          <a:stretch/>
        </p:blipFill>
        <p:spPr>
          <a:xfrm>
            <a:off x="4209337" y="1752600"/>
            <a:ext cx="4715795" cy="4466336"/>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400" b="0" dirty="0">
                <a:solidFill>
                  <a:srgbClr val="234061"/>
                </a:solidFill>
              </a:rPr>
              <a:t>AGIFT SKOS M</a:t>
            </a:r>
            <a:r>
              <a:rPr lang="en-US" sz="3000" b="0" dirty="0">
                <a:solidFill>
                  <a:srgbClr val="234061"/>
                </a:solidFill>
              </a:rPr>
              <a:t>ODEL</a:t>
            </a:r>
            <a:endParaRPr sz="3000" b="0" dirty="0">
              <a:solidFill>
                <a:srgbClr val="234061"/>
              </a:solidFill>
            </a:endParaRPr>
          </a:p>
        </p:txBody>
      </p:sp>
      <p:sp>
        <p:nvSpPr>
          <p:cNvPr id="153" name="Shape 15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b="1" dirty="0" err="1"/>
              <a:t>skos:Concept</a:t>
            </a:r>
            <a:r>
              <a:rPr lang="en-US" sz="1800" dirty="0"/>
              <a:t> is used to describe the conceptual structure of the thesaurus by asserting that a given resource is a concept</a:t>
            </a:r>
            <a:endParaRPr sz="1800" dirty="0"/>
          </a:p>
          <a:p>
            <a:pPr marL="0" lvl="0" indent="0" rtl="0">
              <a:spcBef>
                <a:spcPts val="0"/>
              </a:spcBef>
              <a:spcAft>
                <a:spcPts val="0"/>
              </a:spcAft>
              <a:buNone/>
            </a:pPr>
            <a:endParaRPr sz="1800" dirty="0"/>
          </a:p>
          <a:p>
            <a:pPr marL="0" lvl="0" indent="0" rtl="0">
              <a:spcBef>
                <a:spcPts val="0"/>
              </a:spcBef>
              <a:spcAft>
                <a:spcPts val="0"/>
              </a:spcAft>
              <a:buNone/>
            </a:pPr>
            <a:r>
              <a:rPr lang="en-US" sz="1500" dirty="0">
                <a:solidFill>
                  <a:schemeClr val="dk1"/>
                </a:solidFill>
                <a:latin typeface="Courier"/>
                <a:ea typeface="Courier"/>
                <a:cs typeface="Courier"/>
                <a:sym typeface="Courier"/>
              </a:rPr>
              <a:t>&lt;http://</a:t>
            </a:r>
            <a:r>
              <a:rPr lang="en-US" sz="1500" dirty="0" err="1">
                <a:solidFill>
                  <a:schemeClr val="dk1"/>
                </a:solidFill>
                <a:latin typeface="Courier"/>
                <a:ea typeface="Courier"/>
                <a:cs typeface="Courier"/>
                <a:sym typeface="Courier"/>
              </a:rPr>
              <a:t>data.gov.au</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def</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agift</a:t>
            </a:r>
            <a:r>
              <a:rPr lang="en-US" sz="1500" dirty="0">
                <a:solidFill>
                  <a:schemeClr val="dk1"/>
                </a:solidFill>
                <a:latin typeface="Courier"/>
                <a:ea typeface="Courier"/>
                <a:cs typeface="Courier"/>
                <a:sym typeface="Courier"/>
              </a:rPr>
              <a:t>/prices-surveillance&gt; a </a:t>
            </a:r>
            <a:r>
              <a:rPr lang="en-US" sz="1500" dirty="0" err="1">
                <a:solidFill>
                  <a:schemeClr val="dk1"/>
                </a:solidFill>
                <a:latin typeface="Courier"/>
                <a:ea typeface="Courier"/>
                <a:cs typeface="Courier"/>
                <a:sym typeface="Courier"/>
              </a:rPr>
              <a:t>skos:Concept</a:t>
            </a:r>
            <a:endParaRPr sz="1500" dirty="0">
              <a:solidFill>
                <a:schemeClr val="dk1"/>
              </a:solidFill>
              <a:latin typeface="Courier"/>
              <a:ea typeface="Courier"/>
              <a:cs typeface="Courier"/>
              <a:sym typeface="Courier"/>
            </a:endParaRPr>
          </a:p>
          <a:p>
            <a:pPr marL="0" lvl="0" indent="0" rtl="0">
              <a:spcBef>
                <a:spcPts val="0"/>
              </a:spcBef>
              <a:spcAft>
                <a:spcPts val="0"/>
              </a:spcAft>
              <a:buNone/>
            </a:pPr>
            <a:endParaRPr sz="1500" dirty="0">
              <a:solidFill>
                <a:schemeClr val="dk1"/>
              </a:solidFill>
              <a:latin typeface="Courier"/>
              <a:ea typeface="Courier"/>
              <a:cs typeface="Courier"/>
              <a:sym typeface="Courier"/>
            </a:endParaRPr>
          </a:p>
          <a:p>
            <a:pPr marL="0" lvl="0" indent="0" rtl="0">
              <a:spcBef>
                <a:spcPts val="0"/>
              </a:spcBef>
              <a:spcAft>
                <a:spcPts val="0"/>
              </a:spcAft>
              <a:buNone/>
            </a:pPr>
            <a:endParaRPr sz="1485" dirty="0">
              <a:solidFill>
                <a:schemeClr val="dk1"/>
              </a:solidFill>
              <a:latin typeface="Courier"/>
              <a:ea typeface="Courier"/>
              <a:cs typeface="Courier"/>
              <a:sym typeface="Courier"/>
            </a:endParaRPr>
          </a:p>
          <a:p>
            <a:pPr marL="342900" marR="0" lvl="0" indent="-342900" algn="l" rtl="0">
              <a:lnSpc>
                <a:spcPct val="100000"/>
              </a:lnSpc>
              <a:spcBef>
                <a:spcPts val="352"/>
              </a:spcBef>
              <a:spcAft>
                <a:spcPts val="0"/>
              </a:spcAft>
              <a:buClr>
                <a:schemeClr val="dk1"/>
              </a:buClr>
              <a:buSzPts val="1760"/>
              <a:buChar char="•"/>
            </a:pPr>
            <a:r>
              <a:rPr lang="en-US" sz="1800" dirty="0"/>
              <a:t>AGIFT SKOS includes 584 such concepts which are </a:t>
            </a:r>
            <a:r>
              <a:rPr lang="en-US" sz="1800" dirty="0" err="1"/>
              <a:t>organised</a:t>
            </a:r>
            <a:r>
              <a:rPr lang="en-US" sz="1800" dirty="0"/>
              <a:t> into the </a:t>
            </a:r>
            <a:r>
              <a:rPr lang="en-US" sz="1800" dirty="0">
                <a:solidFill>
                  <a:schemeClr val="dk1"/>
                </a:solidFill>
                <a:latin typeface="Courier"/>
                <a:ea typeface="Courier"/>
                <a:cs typeface="Courier"/>
                <a:sym typeface="Courier"/>
              </a:rPr>
              <a:t>&lt;http://</a:t>
            </a:r>
            <a:r>
              <a:rPr lang="en-US" sz="1800" dirty="0" err="1">
                <a:solidFill>
                  <a:schemeClr val="dk1"/>
                </a:solidFill>
                <a:latin typeface="Courier"/>
                <a:ea typeface="Courier"/>
                <a:cs typeface="Courier"/>
                <a:sym typeface="Courier"/>
              </a:rPr>
              <a:t>data.gov.au</a:t>
            </a:r>
            <a:r>
              <a:rPr lang="en-US" sz="1800" dirty="0">
                <a:solidFill>
                  <a:schemeClr val="dk1"/>
                </a:solidFill>
                <a:latin typeface="Courier"/>
                <a:ea typeface="Courier"/>
                <a:cs typeface="Courier"/>
                <a:sym typeface="Courier"/>
              </a:rPr>
              <a:t>/</a:t>
            </a:r>
            <a:r>
              <a:rPr lang="en-US" sz="1800" dirty="0" err="1">
                <a:solidFill>
                  <a:schemeClr val="dk1"/>
                </a:solidFill>
                <a:latin typeface="Courier"/>
                <a:ea typeface="Courier"/>
                <a:cs typeface="Courier"/>
                <a:sym typeface="Courier"/>
              </a:rPr>
              <a:t>def</a:t>
            </a:r>
            <a:r>
              <a:rPr lang="en-US" sz="1800" dirty="0">
                <a:solidFill>
                  <a:schemeClr val="dk1"/>
                </a:solidFill>
                <a:latin typeface="Courier"/>
                <a:ea typeface="Courier"/>
                <a:cs typeface="Courier"/>
                <a:sym typeface="Courier"/>
              </a:rPr>
              <a:t>/</a:t>
            </a:r>
            <a:r>
              <a:rPr lang="en-US" sz="1800" dirty="0" err="1">
                <a:solidFill>
                  <a:schemeClr val="dk1"/>
                </a:solidFill>
                <a:latin typeface="Courier"/>
                <a:ea typeface="Courier"/>
                <a:cs typeface="Courier"/>
                <a:sym typeface="Courier"/>
              </a:rPr>
              <a:t>agift</a:t>
            </a:r>
            <a:r>
              <a:rPr lang="en-US" sz="1800" dirty="0">
                <a:solidFill>
                  <a:schemeClr val="dk1"/>
                </a:solidFill>
                <a:latin typeface="Courier"/>
                <a:ea typeface="Courier"/>
                <a:cs typeface="Courier"/>
                <a:sym typeface="Courier"/>
              </a:rPr>
              <a:t>&gt;</a:t>
            </a:r>
            <a:r>
              <a:rPr lang="en-US" sz="1760" dirty="0">
                <a:solidFill>
                  <a:schemeClr val="dk1"/>
                </a:solidFill>
                <a:latin typeface="Courier"/>
                <a:ea typeface="Courier"/>
                <a:cs typeface="Courier"/>
                <a:sym typeface="Courier"/>
              </a:rPr>
              <a:t> </a:t>
            </a:r>
            <a:r>
              <a:rPr lang="en-US" sz="1800" dirty="0"/>
              <a:t>SKOS concept scheme through the assertion:</a:t>
            </a:r>
            <a:endParaRPr sz="1800" dirty="0"/>
          </a:p>
          <a:p>
            <a:pPr marL="0" lvl="1" indent="0" rtl="0">
              <a:spcBef>
                <a:spcPts val="1200"/>
              </a:spcBef>
              <a:spcAft>
                <a:spcPts val="0"/>
              </a:spcAft>
              <a:buNone/>
            </a:pPr>
            <a:r>
              <a:rPr lang="en-US" sz="1500" dirty="0" err="1">
                <a:solidFill>
                  <a:schemeClr val="dk1"/>
                </a:solidFill>
                <a:latin typeface="Courier"/>
                <a:ea typeface="Courier"/>
                <a:cs typeface="Courier"/>
                <a:sym typeface="Courier"/>
              </a:rPr>
              <a:t>agift:prices-surveillance</a:t>
            </a:r>
            <a:r>
              <a:rPr lang="en-US" sz="1500" dirty="0">
                <a:solidFill>
                  <a:schemeClr val="dk1"/>
                </a:solidFill>
                <a:latin typeface="Courier"/>
                <a:ea typeface="Courier"/>
                <a:cs typeface="Courier"/>
                <a:sym typeface="Courier"/>
              </a:rPr>
              <a:t> </a:t>
            </a:r>
            <a:r>
              <a:rPr lang="en-US" sz="1500" dirty="0" err="1">
                <a:solidFill>
                  <a:schemeClr val="dk1"/>
                </a:solidFill>
                <a:latin typeface="Courier"/>
                <a:ea typeface="Courier"/>
                <a:cs typeface="Courier"/>
                <a:sym typeface="Courier"/>
              </a:rPr>
              <a:t>skos:inScheme</a:t>
            </a:r>
            <a:r>
              <a:rPr lang="en-US" sz="1500" dirty="0">
                <a:solidFill>
                  <a:schemeClr val="dk1"/>
                </a:solidFill>
                <a:latin typeface="Courier"/>
                <a:ea typeface="Courier"/>
                <a:cs typeface="Courier"/>
                <a:sym typeface="Courier"/>
              </a:rPr>
              <a:t> &lt;http://</a:t>
            </a:r>
            <a:r>
              <a:rPr lang="en-US" sz="1500" dirty="0" err="1">
                <a:solidFill>
                  <a:schemeClr val="dk1"/>
                </a:solidFill>
                <a:latin typeface="Courier"/>
                <a:ea typeface="Courier"/>
                <a:cs typeface="Courier"/>
                <a:sym typeface="Courier"/>
              </a:rPr>
              <a:t>data.gov.au</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def</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agift</a:t>
            </a:r>
            <a:r>
              <a:rPr lang="en-US" sz="1500" dirty="0">
                <a:solidFill>
                  <a:schemeClr val="dk1"/>
                </a:solidFill>
                <a:latin typeface="Courier"/>
                <a:ea typeface="Courier"/>
                <a:cs typeface="Courier"/>
                <a:sym typeface="Courier"/>
              </a:rPr>
              <a:t>&gt;</a:t>
            </a:r>
            <a:endParaRPr sz="1500" dirty="0">
              <a:solidFill>
                <a:schemeClr val="dk1"/>
              </a:solidFill>
              <a:latin typeface="Calibri"/>
              <a:ea typeface="Calibri"/>
              <a:cs typeface="Calibri"/>
              <a:sym typeface="Calibri"/>
            </a:endParaRPr>
          </a:p>
          <a:p>
            <a:pPr marL="0" lvl="1" indent="0" rtl="0">
              <a:spcBef>
                <a:spcPts val="1200"/>
              </a:spcBef>
              <a:spcAft>
                <a:spcPts val="0"/>
              </a:spcAft>
              <a:buNone/>
            </a:pPr>
            <a:endParaRPr sz="1500" dirty="0">
              <a:solidFill>
                <a:schemeClr val="dk1"/>
              </a:solidFill>
              <a:latin typeface="Calibri"/>
              <a:ea typeface="Calibri"/>
              <a:cs typeface="Calibri"/>
              <a:sym typeface="Calibri"/>
            </a:endParaRPr>
          </a:p>
          <a:p>
            <a:pPr marL="342900" lvl="0" indent="-342900" rtl="0">
              <a:spcBef>
                <a:spcPts val="1552"/>
              </a:spcBef>
              <a:spcAft>
                <a:spcPts val="0"/>
              </a:spcAft>
              <a:buClr>
                <a:schemeClr val="dk1"/>
              </a:buClr>
              <a:buSzPts val="1760"/>
              <a:buChar char="•"/>
            </a:pPr>
            <a:r>
              <a:rPr lang="en-US" sz="1800" dirty="0"/>
              <a:t>25 concepts are top level terms in AGIFT which are referenced from this concept scheme via the </a:t>
            </a:r>
            <a:r>
              <a:rPr lang="en-US" sz="1760" dirty="0" err="1">
                <a:solidFill>
                  <a:schemeClr val="dk1"/>
                </a:solidFill>
                <a:latin typeface="Courier"/>
                <a:ea typeface="Courier"/>
                <a:cs typeface="Courier"/>
                <a:sym typeface="Courier"/>
              </a:rPr>
              <a:t>skos:hasTopConcept</a:t>
            </a:r>
            <a:r>
              <a:rPr lang="en-US" sz="1800" dirty="0"/>
              <a:t> relation</a:t>
            </a:r>
            <a:endParaRPr sz="1800" dirty="0"/>
          </a:p>
          <a:p>
            <a:pPr marL="0" lvl="2" indent="0" rtl="0">
              <a:spcBef>
                <a:spcPts val="1000"/>
              </a:spcBef>
              <a:spcAft>
                <a:spcPts val="0"/>
              </a:spcAft>
              <a:buNone/>
            </a:pPr>
            <a:r>
              <a:rPr lang="en-US" sz="1500" dirty="0">
                <a:solidFill>
                  <a:schemeClr val="dk1"/>
                </a:solidFill>
                <a:latin typeface="Courier"/>
                <a:ea typeface="Courier"/>
                <a:cs typeface="Courier"/>
                <a:sym typeface="Courier"/>
              </a:rPr>
              <a:t>&lt;http://</a:t>
            </a:r>
            <a:r>
              <a:rPr lang="en-US" sz="1500" dirty="0" err="1">
                <a:solidFill>
                  <a:schemeClr val="dk1"/>
                </a:solidFill>
                <a:latin typeface="Courier"/>
                <a:ea typeface="Courier"/>
                <a:cs typeface="Courier"/>
                <a:sym typeface="Courier"/>
              </a:rPr>
              <a:t>data.gov.au</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def</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agift</a:t>
            </a:r>
            <a:r>
              <a:rPr lang="en-US" sz="1500" dirty="0">
                <a:solidFill>
                  <a:schemeClr val="dk1"/>
                </a:solidFill>
                <a:latin typeface="Courier"/>
                <a:ea typeface="Courier"/>
                <a:cs typeface="Courier"/>
                <a:sym typeface="Courier"/>
              </a:rPr>
              <a:t>&gt; </a:t>
            </a:r>
            <a:r>
              <a:rPr lang="en-US" sz="1500" dirty="0" err="1">
                <a:solidFill>
                  <a:schemeClr val="dk1"/>
                </a:solidFill>
                <a:latin typeface="Courier"/>
                <a:ea typeface="Courier"/>
                <a:cs typeface="Courier"/>
                <a:sym typeface="Courier"/>
              </a:rPr>
              <a:t>skos:hasTopConcept</a:t>
            </a:r>
            <a:r>
              <a:rPr lang="en-US" sz="1500" dirty="0">
                <a:solidFill>
                  <a:schemeClr val="dk1"/>
                </a:solidFill>
                <a:latin typeface="Courier"/>
                <a:ea typeface="Courier"/>
                <a:cs typeface="Courier"/>
                <a:sym typeface="Courier"/>
              </a:rPr>
              <a:t> </a:t>
            </a:r>
            <a:r>
              <a:rPr lang="en-US" sz="1500" dirty="0" err="1">
                <a:solidFill>
                  <a:schemeClr val="dk1"/>
                </a:solidFill>
                <a:latin typeface="Courier"/>
                <a:ea typeface="Courier"/>
                <a:cs typeface="Courier"/>
                <a:sym typeface="Courier"/>
              </a:rPr>
              <a:t>agift:environment</a:t>
            </a:r>
            <a:endParaRPr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3959"/>
              <a:buFont typeface="Calibri"/>
              <a:buNone/>
            </a:pPr>
            <a:r>
              <a:rPr lang="en-US" sz="3400" b="0" dirty="0"/>
              <a:t>L</a:t>
            </a:r>
            <a:r>
              <a:rPr lang="en-US" sz="3000" b="0" dirty="0"/>
              <a:t>INKING</a:t>
            </a:r>
            <a:r>
              <a:rPr lang="en-US" sz="3400" b="0" dirty="0"/>
              <a:t> AGIFT SKOS T</a:t>
            </a:r>
            <a:r>
              <a:rPr lang="en-US" sz="3000" b="0" dirty="0"/>
              <a:t>O</a:t>
            </a:r>
            <a:r>
              <a:rPr lang="en-US" sz="3400" b="0" dirty="0"/>
              <a:t> G</a:t>
            </a:r>
            <a:r>
              <a:rPr lang="en-US" sz="3000" b="0" dirty="0"/>
              <a:t>LOBAL</a:t>
            </a:r>
            <a:r>
              <a:rPr lang="en-US" sz="3400" b="0" dirty="0"/>
              <a:t> T</a:t>
            </a:r>
            <a:r>
              <a:rPr lang="en-US" sz="3000" b="0" dirty="0"/>
              <a:t>HESAURI</a:t>
            </a:r>
            <a:endParaRPr sz="3000" b="0" dirty="0"/>
          </a:p>
        </p:txBody>
      </p:sp>
      <p:sp>
        <p:nvSpPr>
          <p:cNvPr id="160" name="Shape 16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600"/>
              </a:spcAft>
              <a:buNone/>
            </a:pPr>
            <a:r>
              <a:rPr lang="en-US" sz="1800" b="1" dirty="0"/>
              <a:t>COFOG</a:t>
            </a:r>
            <a:r>
              <a:rPr lang="en-US" sz="1800" dirty="0"/>
              <a:t>, the Classification of the Functions of Government (administered by the UN Statistics Division), classifies government expenditure data by the purpose for which the funds are used.</a:t>
            </a:r>
            <a:endParaRPr sz="3200" dirty="0">
              <a:solidFill>
                <a:schemeClr val="dk1"/>
              </a:solidFill>
              <a:latin typeface="Calibri"/>
              <a:ea typeface="Calibri"/>
              <a:cs typeface="Calibri"/>
              <a:sym typeface="Calibri"/>
            </a:endParaRPr>
          </a:p>
          <a:p>
            <a:pPr marL="742950" marR="0" lvl="1" indent="-222250" algn="l" rtl="0">
              <a:lnSpc>
                <a:spcPct val="100000"/>
              </a:lnSpc>
              <a:spcBef>
                <a:spcPts val="0"/>
              </a:spcBef>
              <a:spcAft>
                <a:spcPts val="600"/>
              </a:spcAft>
              <a:buSzPts val="1800"/>
              <a:buChar char="–"/>
            </a:pPr>
            <a:r>
              <a:rPr lang="en-US" sz="1800" dirty="0"/>
              <a:t>COFOG includes 10 “functional” groups of expenditures (e.g. Defense, Education and Social Protection), while 2nd-level terms in COFOG are further split into up to 9 sub-groups.</a:t>
            </a:r>
            <a:endParaRPr sz="1800" dirty="0"/>
          </a:p>
          <a:p>
            <a:pPr marL="742950" marR="0" lvl="1" indent="-222250" algn="l" rtl="0">
              <a:lnSpc>
                <a:spcPct val="100000"/>
              </a:lnSpc>
              <a:spcBef>
                <a:spcPts val="0"/>
              </a:spcBef>
              <a:spcAft>
                <a:spcPts val="600"/>
              </a:spcAft>
              <a:buSzPts val="1800"/>
              <a:buChar char="–"/>
            </a:pPr>
            <a:r>
              <a:rPr lang="en-US" sz="1800" dirty="0"/>
              <a:t>SKOS mappings </a:t>
            </a:r>
            <a:r>
              <a:rPr lang="en-US" sz="1800" b="1" dirty="0" err="1">
                <a:solidFill>
                  <a:schemeClr val="dk1"/>
                </a:solidFill>
                <a:latin typeface="Courier"/>
                <a:ea typeface="Courier"/>
                <a:cs typeface="Courier"/>
                <a:sym typeface="Courier"/>
              </a:rPr>
              <a:t>skos:broadMatch</a:t>
            </a:r>
            <a:r>
              <a:rPr lang="en-US" sz="2240" dirty="0">
                <a:solidFill>
                  <a:schemeClr val="dk1"/>
                </a:solidFill>
                <a:latin typeface="Calibri"/>
                <a:ea typeface="Calibri"/>
                <a:cs typeface="Calibri"/>
                <a:sym typeface="Calibri"/>
              </a:rPr>
              <a:t> </a:t>
            </a:r>
            <a:r>
              <a:rPr lang="en-US" sz="1800" dirty="0"/>
              <a:t>and </a:t>
            </a:r>
            <a:r>
              <a:rPr lang="en-US" sz="1800" b="1" dirty="0" err="1">
                <a:solidFill>
                  <a:schemeClr val="dk1"/>
                </a:solidFill>
                <a:latin typeface="Courier"/>
                <a:ea typeface="Courier"/>
                <a:cs typeface="Courier"/>
                <a:sym typeface="Courier"/>
              </a:rPr>
              <a:t>skos:relatedMatch</a:t>
            </a:r>
            <a:r>
              <a:rPr lang="en-US" sz="1800" dirty="0">
                <a:solidFill>
                  <a:schemeClr val="dk1"/>
                </a:solidFill>
                <a:latin typeface="Calibri"/>
                <a:ea typeface="Calibri"/>
                <a:cs typeface="Calibri"/>
                <a:sym typeface="Calibri"/>
              </a:rPr>
              <a:t> </a:t>
            </a:r>
            <a:r>
              <a:rPr lang="en-US" sz="1800" dirty="0"/>
              <a:t>are used for alignment between SKOS concepts in AGIFT and COFOG, e.g.</a:t>
            </a:r>
            <a:endParaRPr sz="1800" dirty="0"/>
          </a:p>
          <a:p>
            <a:pPr marL="0" lvl="1" indent="0" rtl="0">
              <a:spcBef>
                <a:spcPts val="1000"/>
              </a:spcBef>
              <a:spcAft>
                <a:spcPts val="600"/>
              </a:spcAft>
              <a:buNone/>
            </a:pPr>
            <a:r>
              <a:rPr lang="en-US" sz="1400" dirty="0">
                <a:solidFill>
                  <a:schemeClr val="dk1"/>
                </a:solidFill>
                <a:latin typeface="Courier"/>
                <a:ea typeface="Courier"/>
                <a:cs typeface="Courier"/>
                <a:sym typeface="Courier"/>
              </a:rPr>
              <a:t>&lt;</a:t>
            </a:r>
            <a:r>
              <a:rPr lang="en-US" sz="1400" dirty="0" err="1">
                <a:solidFill>
                  <a:schemeClr val="dk1"/>
                </a:solidFill>
                <a:latin typeface="Courier"/>
                <a:ea typeface="Courier"/>
                <a:cs typeface="Courier"/>
                <a:sym typeface="Courier"/>
              </a:rPr>
              <a:t>agift:agricultural-industry</a:t>
            </a:r>
            <a:r>
              <a:rPr lang="en-US" sz="1400" dirty="0">
                <a:solidFill>
                  <a:schemeClr val="dk1"/>
                </a:solidFill>
                <a:latin typeface="Courier"/>
                <a:ea typeface="Courier"/>
                <a:cs typeface="Courier"/>
                <a:sym typeface="Courier"/>
              </a:rPr>
              <a:t>&gt; </a:t>
            </a:r>
            <a:r>
              <a:rPr lang="en-US" sz="1400" dirty="0" err="1">
                <a:solidFill>
                  <a:schemeClr val="dk1"/>
                </a:solidFill>
                <a:latin typeface="Courier"/>
                <a:ea typeface="Courier"/>
                <a:cs typeface="Courier"/>
                <a:sym typeface="Courier"/>
              </a:rPr>
              <a:t>skos:relatedMatch</a:t>
            </a:r>
            <a:r>
              <a:rPr lang="en-US" sz="1400" dirty="0">
                <a:solidFill>
                  <a:schemeClr val="dk1"/>
                </a:solidFill>
                <a:latin typeface="Courier"/>
                <a:ea typeface="Courier"/>
                <a:cs typeface="Courier"/>
                <a:sym typeface="Courier"/>
              </a:rPr>
              <a:t> &lt;http://</a:t>
            </a:r>
            <a:r>
              <a:rPr lang="en-US" sz="1400" dirty="0" err="1">
                <a:solidFill>
                  <a:schemeClr val="dk1"/>
                </a:solidFill>
                <a:latin typeface="Courier"/>
                <a:ea typeface="Courier"/>
                <a:cs typeface="Courier"/>
                <a:sym typeface="Courier"/>
              </a:rPr>
              <a:t>unstats.un.org</a:t>
            </a:r>
            <a:r>
              <a:rPr lang="en-US" sz="1400" dirty="0">
                <a:solidFill>
                  <a:schemeClr val="dk1"/>
                </a:solidFill>
                <a:latin typeface="Courier"/>
                <a:ea typeface="Courier"/>
                <a:cs typeface="Courier"/>
                <a:sym typeface="Courier"/>
              </a:rPr>
              <a:t>/</a:t>
            </a:r>
            <a:r>
              <a:rPr lang="en-US" sz="1400" dirty="0" err="1">
                <a:solidFill>
                  <a:schemeClr val="dk1"/>
                </a:solidFill>
                <a:latin typeface="Courier"/>
                <a:ea typeface="Courier"/>
                <a:cs typeface="Courier"/>
                <a:sym typeface="Courier"/>
              </a:rPr>
              <a:t>unsd</a:t>
            </a:r>
            <a:r>
              <a:rPr lang="en-US" sz="1400" dirty="0">
                <a:solidFill>
                  <a:schemeClr val="dk1"/>
                </a:solidFill>
                <a:latin typeface="Courier"/>
                <a:ea typeface="Courier"/>
                <a:cs typeface="Courier"/>
                <a:sym typeface="Courier"/>
              </a:rPr>
              <a:t>/</a:t>
            </a:r>
            <a:r>
              <a:rPr lang="en-US" sz="1400" dirty="0" err="1">
                <a:solidFill>
                  <a:schemeClr val="dk1"/>
                </a:solidFill>
                <a:latin typeface="Courier"/>
                <a:ea typeface="Courier"/>
                <a:cs typeface="Courier"/>
                <a:sym typeface="Courier"/>
              </a:rPr>
              <a:t>cr</a:t>
            </a:r>
            <a:r>
              <a:rPr lang="en-US" sz="1400" dirty="0">
                <a:solidFill>
                  <a:schemeClr val="dk1"/>
                </a:solidFill>
                <a:latin typeface="Courier"/>
                <a:ea typeface="Courier"/>
                <a:cs typeface="Courier"/>
                <a:sym typeface="Courier"/>
              </a:rPr>
              <a:t>/references/</a:t>
            </a:r>
            <a:r>
              <a:rPr lang="en-US" sz="1400" dirty="0" err="1">
                <a:solidFill>
                  <a:schemeClr val="dk1"/>
                </a:solidFill>
                <a:latin typeface="Courier"/>
                <a:ea typeface="Courier"/>
                <a:cs typeface="Courier"/>
                <a:sym typeface="Courier"/>
              </a:rPr>
              <a:t>cofog</a:t>
            </a:r>
            <a:r>
              <a:rPr lang="en-US" sz="1400" dirty="0">
                <a:solidFill>
                  <a:schemeClr val="dk1"/>
                </a:solidFill>
                <a:latin typeface="Courier"/>
                <a:ea typeface="Courier"/>
                <a:cs typeface="Courier"/>
                <a:sym typeface="Courier"/>
              </a:rPr>
              <a:t>/version1/04-2-1&gt;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4400"/>
              <a:buFont typeface="Avenir"/>
              <a:buNone/>
            </a:pPr>
            <a:r>
              <a:rPr lang="en-US" sz="3800" b="0" dirty="0">
                <a:solidFill>
                  <a:srgbClr val="234061"/>
                </a:solidFill>
              </a:rPr>
              <a:t>URI G</a:t>
            </a:r>
            <a:r>
              <a:rPr lang="en-US" sz="3400" b="0" dirty="0">
                <a:solidFill>
                  <a:srgbClr val="234061"/>
                </a:solidFill>
              </a:rPr>
              <a:t>UIDELINES</a:t>
            </a:r>
            <a:endParaRPr sz="3400" b="0" dirty="0">
              <a:solidFill>
                <a:srgbClr val="234061"/>
              </a:solidFill>
            </a:endParaRPr>
          </a:p>
        </p:txBody>
      </p:sp>
      <p:sp>
        <p:nvSpPr>
          <p:cNvPr id="167" name="Shape 167"/>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00000"/>
              </a:lnSpc>
              <a:spcBef>
                <a:spcPts val="0"/>
              </a:spcBef>
              <a:spcAft>
                <a:spcPts val="600"/>
              </a:spcAft>
              <a:buNone/>
            </a:pPr>
            <a:r>
              <a:rPr lang="en-US" sz="1800" dirty="0"/>
              <a:t>Set of general guidelines aimed at helping government stakeholders to define and manage URIs for ‘Linked </a:t>
            </a:r>
            <a:r>
              <a:rPr lang="en-US" sz="1800" dirty="0" err="1"/>
              <a:t>Datasets’</a:t>
            </a:r>
            <a:r>
              <a:rPr lang="en-US" sz="1800" dirty="0"/>
              <a:t> and the resources described within.</a:t>
            </a:r>
            <a:endParaRPr sz="1800" dirty="0"/>
          </a:p>
          <a:p>
            <a:pPr marL="0" marR="0" lvl="0" indent="0" algn="l" rtl="0">
              <a:lnSpc>
                <a:spcPct val="100000"/>
              </a:lnSpc>
              <a:spcBef>
                <a:spcPts val="0"/>
              </a:spcBef>
              <a:spcAft>
                <a:spcPts val="600"/>
              </a:spcAft>
              <a:buNone/>
            </a:pPr>
            <a:endParaRPr sz="1800" dirty="0"/>
          </a:p>
          <a:p>
            <a:pPr marL="0" marR="0" lvl="0" indent="0" algn="l" rtl="0">
              <a:lnSpc>
                <a:spcPct val="100000"/>
              </a:lnSpc>
              <a:spcBef>
                <a:spcPts val="0"/>
              </a:spcBef>
              <a:spcAft>
                <a:spcPts val="600"/>
              </a:spcAft>
              <a:buNone/>
            </a:pPr>
            <a:r>
              <a:rPr lang="en-US" sz="1800" u="sng" dirty="0"/>
              <a:t>Overarching principles:</a:t>
            </a:r>
            <a:endParaRPr sz="1800" u="sng" dirty="0"/>
          </a:p>
          <a:p>
            <a:pPr marL="457200" marR="0" lvl="0" indent="-342900" algn="l" rtl="0">
              <a:lnSpc>
                <a:spcPct val="100000"/>
              </a:lnSpc>
              <a:spcBef>
                <a:spcPts val="0"/>
              </a:spcBef>
              <a:spcAft>
                <a:spcPts val="600"/>
              </a:spcAft>
              <a:buSzPts val="1800"/>
              <a:buChar char="•"/>
            </a:pPr>
            <a:r>
              <a:rPr lang="en-US" sz="1800" dirty="0"/>
              <a:t>Use HTTP URIs so that the Linked Dataset URI can be resolved; and</a:t>
            </a:r>
            <a:endParaRPr sz="1800" dirty="0"/>
          </a:p>
          <a:p>
            <a:pPr marL="457200" marR="0" lvl="0" indent="-342900" algn="l" rtl="0">
              <a:lnSpc>
                <a:spcPct val="100000"/>
              </a:lnSpc>
              <a:spcBef>
                <a:spcPts val="0"/>
              </a:spcBef>
              <a:spcAft>
                <a:spcPts val="600"/>
              </a:spcAft>
              <a:buSzPts val="1800"/>
              <a:buChar char="•"/>
            </a:pPr>
            <a:r>
              <a:rPr lang="en-US" sz="1800" dirty="0"/>
              <a:t>provide at least one machine-readable representation in RDF.</a:t>
            </a:r>
          </a:p>
          <a:p>
            <a:pPr marL="457200" marR="0" lvl="0" indent="-342900" algn="l" rtl="0">
              <a:lnSpc>
                <a:spcPct val="100000"/>
              </a:lnSpc>
              <a:spcBef>
                <a:spcPts val="0"/>
              </a:spcBef>
              <a:spcAft>
                <a:spcPts val="600"/>
              </a:spcAft>
              <a:buSzPts val="1800"/>
              <a:buChar char="•"/>
            </a:pPr>
            <a:endParaRPr sz="1800" dirty="0"/>
          </a:p>
          <a:p>
            <a:pPr marL="0" marR="0" lvl="0" indent="0" algn="l" rtl="0">
              <a:lnSpc>
                <a:spcPct val="100000"/>
              </a:lnSpc>
              <a:spcBef>
                <a:spcPts val="0"/>
              </a:spcBef>
              <a:spcAft>
                <a:spcPts val="600"/>
              </a:spcAft>
              <a:buClr>
                <a:srgbClr val="000000"/>
              </a:buClr>
              <a:buSzPts val="1100"/>
              <a:buFont typeface="Arial"/>
              <a:buNone/>
            </a:pPr>
            <a:r>
              <a:rPr lang="en-US" sz="1800" u="sng" dirty="0"/>
              <a:t>General guidelines on:</a:t>
            </a:r>
            <a:endParaRPr sz="1800" u="sng" dirty="0"/>
          </a:p>
          <a:p>
            <a:pPr marL="457200" marR="0" lvl="0" indent="-342900" algn="l" rtl="0">
              <a:lnSpc>
                <a:spcPct val="100000"/>
              </a:lnSpc>
              <a:spcBef>
                <a:spcPts val="0"/>
              </a:spcBef>
              <a:spcAft>
                <a:spcPts val="600"/>
              </a:spcAft>
              <a:buSzPts val="1800"/>
              <a:buChar char="•"/>
            </a:pPr>
            <a:r>
              <a:rPr lang="en-US" sz="1800" dirty="0"/>
              <a:t>Minimum features of a Linked Dataset;</a:t>
            </a:r>
            <a:endParaRPr sz="1800" dirty="0"/>
          </a:p>
          <a:p>
            <a:pPr marL="457200" marR="0" lvl="0" indent="-342900" algn="l" rtl="0">
              <a:lnSpc>
                <a:spcPct val="100000"/>
              </a:lnSpc>
              <a:spcBef>
                <a:spcPts val="0"/>
              </a:spcBef>
              <a:spcAft>
                <a:spcPts val="600"/>
              </a:spcAft>
              <a:buSzPts val="1800"/>
              <a:buChar char="•"/>
            </a:pPr>
            <a:r>
              <a:rPr lang="en-US" sz="1800" dirty="0"/>
              <a:t>Domain structure of a Linked Dataset;</a:t>
            </a:r>
            <a:endParaRPr sz="1800" dirty="0"/>
          </a:p>
          <a:p>
            <a:pPr marL="457200" marR="0" lvl="0" indent="-342900" algn="l" rtl="0">
              <a:lnSpc>
                <a:spcPct val="100000"/>
              </a:lnSpc>
              <a:spcBef>
                <a:spcPts val="0"/>
              </a:spcBef>
              <a:spcAft>
                <a:spcPts val="600"/>
              </a:spcAft>
              <a:buSzPts val="1800"/>
              <a:buChar char="•"/>
            </a:pPr>
            <a:r>
              <a:rPr lang="en-US" sz="1800" dirty="0"/>
              <a:t>Recommended URI patterns;</a:t>
            </a:r>
            <a:endParaRPr sz="1800" dirty="0"/>
          </a:p>
          <a:p>
            <a:pPr marL="457200" marR="0" lvl="0" indent="-342900" algn="l" rtl="0">
              <a:lnSpc>
                <a:spcPct val="100000"/>
              </a:lnSpc>
              <a:spcBef>
                <a:spcPts val="0"/>
              </a:spcBef>
              <a:spcAft>
                <a:spcPts val="600"/>
              </a:spcAft>
              <a:buSzPts val="1800"/>
              <a:buChar char="•"/>
            </a:pPr>
            <a:r>
              <a:rPr lang="en-US" sz="1800" dirty="0"/>
              <a:t>Recommended Publication infrastructure for Linked Datasets;</a:t>
            </a:r>
            <a:endParaRPr sz="1800" dirty="0"/>
          </a:p>
          <a:p>
            <a:pPr marL="457200" marR="0" lvl="0" indent="-342900" algn="l" rtl="0">
              <a:lnSpc>
                <a:spcPct val="100000"/>
              </a:lnSpc>
              <a:spcBef>
                <a:spcPts val="0"/>
              </a:spcBef>
              <a:spcAft>
                <a:spcPts val="600"/>
              </a:spcAft>
              <a:buSzPts val="1800"/>
              <a:buChar char="•"/>
            </a:pPr>
            <a:r>
              <a:rPr lang="en-US" sz="1800" dirty="0"/>
              <a:t>and URI naming conventions.</a:t>
            </a:r>
            <a:endParaRPr sz="1800" dirty="0"/>
          </a:p>
          <a:p>
            <a:pPr marL="0" marR="0" lvl="0" indent="0" algn="l" rtl="0">
              <a:lnSpc>
                <a:spcPct val="100000"/>
              </a:lnSpc>
              <a:spcBef>
                <a:spcPts val="0"/>
              </a:spcBef>
              <a:spcAft>
                <a:spcPts val="0"/>
              </a:spcAft>
              <a:buClr>
                <a:srgbClr val="000000"/>
              </a:buClr>
              <a:buSzPts val="1100"/>
              <a:buFont typeface="Arial"/>
              <a:buNone/>
            </a:pPr>
            <a:endParaRPr sz="1800" dirty="0"/>
          </a:p>
          <a:p>
            <a:pPr marL="0" marR="0" lvl="0" indent="0" algn="l" rtl="0">
              <a:lnSpc>
                <a:spcPct val="100000"/>
              </a:lnSpc>
              <a:spcBef>
                <a:spcPts val="0"/>
              </a:spcBef>
              <a:spcAft>
                <a:spcPts val="0"/>
              </a:spcAft>
              <a:buClr>
                <a:srgbClr val="000000"/>
              </a:buClr>
              <a:buSzPts val="1100"/>
              <a:buFont typeface="Arial"/>
              <a:buNone/>
            </a:pPr>
            <a:r>
              <a:rPr lang="en-US" sz="1400" u="sng" dirty="0">
                <a:latin typeface="Courier"/>
                <a:ea typeface="Courier"/>
                <a:cs typeface="Courier"/>
                <a:sym typeface="Courier"/>
                <a:hlinkClick r:id="rId3"/>
              </a:rPr>
              <a:t>https://</a:t>
            </a:r>
            <a:r>
              <a:rPr lang="en-US" sz="1400" u="sng" dirty="0" err="1">
                <a:latin typeface="Courier"/>
                <a:ea typeface="Courier"/>
                <a:cs typeface="Courier"/>
                <a:sym typeface="Courier"/>
                <a:hlinkClick r:id="rId3"/>
              </a:rPr>
              <a:t>github.com</a:t>
            </a:r>
            <a:r>
              <a:rPr lang="en-US" sz="1400" u="sng" dirty="0">
                <a:latin typeface="Courier"/>
                <a:ea typeface="Courier"/>
                <a:cs typeface="Courier"/>
                <a:sym typeface="Courier"/>
                <a:hlinkClick r:id="rId3"/>
              </a:rPr>
              <a:t>/AGLDWG/TR/blob/master/guidelines/</a:t>
            </a:r>
            <a:r>
              <a:rPr lang="en-US" sz="1400" u="sng" dirty="0" err="1">
                <a:latin typeface="Courier"/>
                <a:ea typeface="Courier"/>
                <a:cs typeface="Courier"/>
                <a:sym typeface="Courier"/>
                <a:hlinkClick r:id="rId3"/>
              </a:rPr>
              <a:t>latest.md</a:t>
            </a:r>
            <a:endParaRPr sz="1400" u="sng" dirty="0">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23C3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TotalTime>
  <Words>1273</Words>
  <Application>Microsoft Macintosh PowerPoint</Application>
  <PresentationFormat>On-screen Show (4:3)</PresentationFormat>
  <Paragraphs>150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vt:lpstr>
      <vt:lpstr>Calibri</vt:lpstr>
      <vt:lpstr>Courier</vt:lpstr>
      <vt:lpstr>Tahoma</vt:lpstr>
      <vt:lpstr>Office Theme</vt:lpstr>
      <vt:lpstr>Australian Government Linked Data Working Group (AGLDWG)</vt:lpstr>
      <vt:lpstr>AUSTRALIAN GOVERNMENT LINKED DATA WORKING GROUP</vt:lpstr>
      <vt:lpstr>WEB PRESENCE</vt:lpstr>
      <vt:lpstr>TERMS OF REFERENCE</vt:lpstr>
      <vt:lpstr>URI GUIDELINES</vt:lpstr>
      <vt:lpstr>AUSTRALIAN GOVERNMENTS’ INTERACTIVE FUNCTIONS THESAURUS (AGIFT)</vt:lpstr>
      <vt:lpstr>AGIFT SKOS MODEL</vt:lpstr>
      <vt:lpstr>LINKING AGIFT SKOS TO GLOBAL THESAURI</vt:lpstr>
      <vt:lpstr>URI GUIDELINES</vt:lpstr>
      <vt:lpstr>URI GUIDELINES</vt:lpstr>
      <vt:lpstr>AUSTRALIAN GOVERNMENT INTEGRATED SET OF ONTOLOGIES (AGISO)</vt:lpstr>
      <vt:lpstr>DATASET ONTOLOGY</vt:lpstr>
      <vt:lpstr>DATASET ONTOLOGY</vt:lpstr>
      <vt:lpstr>AUSTRALIAN GOVERNMENT RECORDS INTEROPERABILITY FRAMEWORK (AGRIF)</vt:lpstr>
      <vt:lpstr>AUSTRALIAN GOVERNMENT RECORDS INTEROPERABILITY FRAMEWORK (AGRIF)</vt:lpstr>
      <vt:lpstr>EXAMPLE AGLDWG-SUPPORTED LINKED DATA</vt:lpstr>
      <vt:lpstr>PHYSICAL SAMPLE LOD REPOSITORY</vt:lpstr>
      <vt:lpstr>ACORN-SAT LINKED DATA</vt:lpstr>
      <vt:lpstr>AUSTRALIAN HYDROLOGICAL GEOSPATIAL FABRIC (GEOFABRIC)</vt:lpstr>
      <vt:lpstr>G-NAF - GEOCODED NATIONAL ADDRESS FILE</vt:lpstr>
      <vt:lpstr>QUESTIONS?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Government Linked Data Working Group (AGLDWG)</dc:title>
  <cp:lastModifiedBy>Armin Haller</cp:lastModifiedBy>
  <cp:revision>5</cp:revision>
  <dcterms:modified xsi:type="dcterms:W3CDTF">2018-03-27T11:08:30Z</dcterms:modified>
</cp:coreProperties>
</file>