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2096" y="2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2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22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183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953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38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776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95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827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33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47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28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C7B84-564E-EA4E-929D-1249FCD7C8EF}" type="datetimeFigureOut">
              <a:rPr lang="en-ES" smtClean="0"/>
              <a:t>21/6/21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C05-9D9D-2443-B515-919717E64D6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54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sv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hyperlink" Target="https://amigo.geneontology.org/amigo/term/GO:0098978" TargetMode="External"/><Relationship Id="rId20" Type="http://schemas.openxmlformats.org/officeDocument/2006/relationships/hyperlink" Target="https://github.com/AGMAndirko/CogSc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omo.orourke@gmail.com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hyperlink" Target="http://www.genome.org/cgi/doi/10.1101/gr.219493.116" TargetMode="External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hyperlink" Target="https://github.com/FunctionLab/ExPec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73EA079-A0E2-8048-8869-2642DB616FE4}"/>
              </a:ext>
            </a:extLst>
          </p:cNvPr>
          <p:cNvSpPr/>
          <p:nvPr/>
        </p:nvSpPr>
        <p:spPr>
          <a:xfrm>
            <a:off x="1" y="5594210"/>
            <a:ext cx="12800932" cy="4006990"/>
          </a:xfrm>
          <a:prstGeom prst="rect">
            <a:avLst/>
          </a:prstGeom>
          <a:solidFill>
            <a:srgbClr val="C0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E3ED8B-02EE-D844-BD49-9741133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36" y="5923517"/>
            <a:ext cx="3108456" cy="27494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D54624-B4FC-4E58-8E82-D10787A2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162" y="5923561"/>
            <a:ext cx="2746728" cy="2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832EF9-E00F-437F-8214-9620A509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3" y="5924549"/>
            <a:ext cx="2749429" cy="27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BFEE30-9912-4441-8FD9-D88BFB239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" r="13472" b="3460"/>
          <a:stretch/>
        </p:blipFill>
        <p:spPr bwMode="auto">
          <a:xfrm>
            <a:off x="6817985" y="5938765"/>
            <a:ext cx="2717286" cy="273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C8190-3987-4F40-AEDB-93CFB484218B}"/>
              </a:ext>
            </a:extLst>
          </p:cNvPr>
          <p:cNvSpPr txBox="1"/>
          <p:nvPr/>
        </p:nvSpPr>
        <p:spPr>
          <a:xfrm>
            <a:off x="166255" y="947101"/>
            <a:ext cx="12635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Thomas O’Rourke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dirty="0"/>
              <a:t>✉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Pedro Tiago Martins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1,2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Alejandro Andirkó</a:t>
            </a:r>
            <a:r>
              <a:rPr lang="en-E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</a:p>
          <a:p>
            <a:pPr algn="ctr"/>
            <a:r>
              <a:rPr lang="en-ES" sz="16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Barcelona, </a:t>
            </a:r>
            <a:r>
              <a:rPr lang="en-ES" sz="16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E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Ljubljana,</a:t>
            </a:r>
            <a:r>
              <a:rPr lang="en-ES" sz="1600" dirty="0">
                <a:latin typeface="Helvetica Neue" panose="020B0604020202020204" charset="0"/>
              </a:rPr>
              <a:t> </a:t>
            </a:r>
            <a:r>
              <a:rPr lang="en-ES" sz="1600" baseline="30000" dirty="0">
                <a:latin typeface="Helvetica Neue" panose="020B0604020202020204" charset="0"/>
              </a:rPr>
              <a:t>✉</a:t>
            </a:r>
            <a:r>
              <a:rPr lang="en-ES" sz="1600" dirty="0">
                <a:latin typeface="Helvetica Neue" panose="020B0604020202020204" charset="0"/>
              </a:rPr>
              <a:t> </a:t>
            </a:r>
            <a:r>
              <a:rPr lang="en-ES" sz="16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tomo.orourke@gmail.com</a:t>
            </a:r>
            <a:r>
              <a:rPr lang="en-ES" sz="16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0A603-FB3F-3049-9F13-5B534C107F3D}"/>
              </a:ext>
            </a:extLst>
          </p:cNvPr>
          <p:cNvSpPr txBox="1"/>
          <p:nvPr/>
        </p:nvSpPr>
        <p:spPr>
          <a:xfrm>
            <a:off x="517079" y="102330"/>
            <a:ext cx="119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expression under human self-domestication:</a:t>
            </a:r>
          </a:p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silico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exploration of modern human high-frequency variants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D6B871-40E2-EB48-A36A-5C513232D9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362" b="70700" l="1771" r="94687">
                        <a14:foregroundMark x1="14050" y1="40525" x2="14050" y2="40525"/>
                        <a14:foregroundMark x1="18772" y1="37755" x2="18772" y2="37755"/>
                        <a14:foregroundMark x1="24793" y1="35277" x2="10508" y2="35569"/>
                        <a14:foregroundMark x1="5195" y1="39067" x2="5549" y2="54519"/>
                        <a14:foregroundMark x1="24203" y1="68076" x2="24203" y2="68076"/>
                        <a14:foregroundMark x1="5431" y1="58309" x2="5431" y2="58309"/>
                        <a14:foregroundMark x1="2125" y1="54810" x2="2125" y2="54810"/>
                        <a14:foregroundMark x1="27863" y1="70700" x2="27863" y2="70700"/>
                        <a14:foregroundMark x1="78512" y1="45773" x2="78512" y2="45773"/>
                        <a14:foregroundMark x1="80519" y1="42420" x2="89138" y2="46210"/>
                        <a14:foregroundMark x1="89138" y1="46210" x2="89138" y2="46210"/>
                        <a14:foregroundMark x1="88312" y1="36735" x2="89492" y2="44606"/>
                        <a14:foregroundMark x1="91972" y1="42420" x2="90791" y2="50583"/>
                        <a14:foregroundMark x1="90791" y1="50583" x2="88548" y2="53790"/>
                        <a14:foregroundMark x1="61039" y1="63557" x2="65998" y2="70845"/>
                        <a14:foregroundMark x1="65998" y1="70845" x2="70484" y2="70700"/>
                        <a14:foregroundMark x1="94451" y1="41545" x2="94687" y2="50437"/>
                        <a14:foregroundMark x1="84179" y1="32653" x2="87013" y2="32945"/>
                        <a14:foregroundMark x1="60921" y1="68805" x2="61039" y2="6661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795" b="24753"/>
          <a:stretch/>
        </p:blipFill>
        <p:spPr>
          <a:xfrm>
            <a:off x="380384" y="2090788"/>
            <a:ext cx="2497700" cy="9599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99BB16A-9309-4944-91D2-8A8A163294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973" b="63784" l="2693" r="93537">
                        <a14:foregroundMark x1="90126" y1="28919" x2="90126" y2="28919"/>
                        <a14:foregroundMark x1="93537" y1="28649" x2="93537" y2="28649"/>
                        <a14:foregroundMark x1="8079" y1="34865" x2="8079" y2="34865"/>
                        <a14:foregroundMark x1="2693" y1="34865" x2="2693" y2="3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30404"/>
          <a:stretch/>
        </p:blipFill>
        <p:spPr>
          <a:xfrm>
            <a:off x="420922" y="3360317"/>
            <a:ext cx="2416623" cy="822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65136D-78F0-D641-AA25-AD081704C795}"/>
              </a:ext>
            </a:extLst>
          </p:cNvPr>
          <p:cNvSpPr txBox="1"/>
          <p:nvPr/>
        </p:nvSpPr>
        <p:spPr>
          <a:xfrm>
            <a:off x="1893013" y="4060040"/>
            <a:ext cx="148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lupus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2D531-55A2-0747-BC51-4B900DEEFE04}"/>
              </a:ext>
            </a:extLst>
          </p:cNvPr>
          <p:cNvSpPr txBox="1"/>
          <p:nvPr/>
        </p:nvSpPr>
        <p:spPr>
          <a:xfrm>
            <a:off x="301520" y="4063186"/>
            <a:ext cx="1301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Canis lupus familiaris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0C784-6C00-D841-8487-6635FF3B3977}"/>
              </a:ext>
            </a:extLst>
          </p:cNvPr>
          <p:cNvSpPr txBox="1"/>
          <p:nvPr/>
        </p:nvSpPr>
        <p:spPr>
          <a:xfrm>
            <a:off x="178503" y="3186413"/>
            <a:ext cx="13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sapiens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8B841-A35D-7448-982C-621040500A9B}"/>
              </a:ext>
            </a:extLst>
          </p:cNvPr>
          <p:cNvSpPr txBox="1"/>
          <p:nvPr/>
        </p:nvSpPr>
        <p:spPr>
          <a:xfrm>
            <a:off x="1660400" y="3186041"/>
            <a:ext cx="164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Homo neanderthalensis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38772-C827-2D45-91D2-59CF9193E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325" y="293512"/>
            <a:ext cx="1543543" cy="11213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3E46BE-E845-A14A-8554-7ABF233897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0219" y="2179944"/>
            <a:ext cx="2788820" cy="30694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BD1D8C-3D9B-9C4C-BDE5-AC62FEF1CA39}"/>
              </a:ext>
            </a:extLst>
          </p:cNvPr>
          <p:cNvSpPr txBox="1"/>
          <p:nvPr/>
        </p:nvSpPr>
        <p:spPr>
          <a:xfrm>
            <a:off x="242781" y="4478550"/>
            <a:ext cx="433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(adapted from Theofanopoulou et al. 2017,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PLoS ONE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07BE0-9F55-C844-BD97-089BC4889BF1}"/>
              </a:ext>
            </a:extLst>
          </p:cNvPr>
          <p:cNvSpPr txBox="1"/>
          <p:nvPr/>
        </p:nvSpPr>
        <p:spPr>
          <a:xfrm>
            <a:off x="3526014" y="5213893"/>
            <a:ext cx="3234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99ABAF-9B56-EC46-8EAE-65B019ECED41}"/>
              </a:ext>
            </a:extLst>
          </p:cNvPr>
          <p:cNvSpPr txBox="1"/>
          <p:nvPr/>
        </p:nvSpPr>
        <p:spPr>
          <a:xfrm>
            <a:off x="6041804" y="5575488"/>
            <a:ext cx="11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E391-1C1A-C545-BD5D-E18875DFDAEE}"/>
              </a:ext>
            </a:extLst>
          </p:cNvPr>
          <p:cNvSpPr txBox="1"/>
          <p:nvPr/>
        </p:nvSpPr>
        <p:spPr>
          <a:xfrm>
            <a:off x="4209330" y="1731260"/>
            <a:ext cx="477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Convergent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human-domesticate</a:t>
            </a:r>
            <a:r>
              <a:rPr lang="ca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</a:t>
            </a:r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23EC7-7513-2D40-9819-983691993FA1}"/>
              </a:ext>
            </a:extLst>
          </p:cNvPr>
          <p:cNvCxnSpPr/>
          <p:nvPr/>
        </p:nvCxnSpPr>
        <p:spPr>
          <a:xfrm>
            <a:off x="288492" y="1715756"/>
            <a:ext cx="12184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B8EF00-1391-F242-9EF9-B2866ECAF33E}"/>
              </a:ext>
            </a:extLst>
          </p:cNvPr>
          <p:cNvSpPr txBox="1"/>
          <p:nvPr/>
        </p:nvSpPr>
        <p:spPr>
          <a:xfrm>
            <a:off x="9524598" y="1787322"/>
            <a:ext cx="336782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synaptic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activity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a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modern humans </a:t>
            </a:r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Methods</a:t>
            </a:r>
            <a:endParaRPr lang="ca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4"/>
              </a:rPr>
              <a:t>ExPecto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we explored predicted expression resulting from high-frequency/fixed variants identified by </a:t>
            </a:r>
            <a:r>
              <a:rPr lang="en-U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Peyrègne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5"/>
              </a:rPr>
              <a:t> et al. 2017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generated ≈ 1 million predicted transcriptional reads across 218 human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compared genes enriched at the Glutamatergic Synapse (GO category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16"/>
              </a:rPr>
              <a:t>0098978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with other genes targeted in recent human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ca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E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Tx/>
              <a:buChar char="-"/>
            </a:pPr>
            <a:endParaRPr lang="en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535C3-F059-4549-ABC9-D4665EC00A67}"/>
              </a:ext>
            </a:extLst>
          </p:cNvPr>
          <p:cNvSpPr txBox="1"/>
          <p:nvPr/>
        </p:nvSpPr>
        <p:spPr>
          <a:xfrm>
            <a:off x="223645" y="4685505"/>
            <a:ext cx="358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Shared </a:t>
            </a:r>
            <a:r>
              <a:rPr lang="en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Differences:</a:t>
            </a:r>
            <a:r>
              <a:rPr lang="ca-E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Craniofacial alterations, a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ttenuated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stress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reactive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aggression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increased</a:t>
            </a:r>
            <a:r>
              <a:rPr lang="ca-E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social </a:t>
            </a:r>
            <a:r>
              <a:rPr lang="ca-ES" sz="1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exploration</a:t>
            </a:r>
            <a:endParaRPr lang="ca-E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4978B27E-93C0-314A-8154-6CF1E90642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56823" y="150758"/>
            <a:ext cx="1409700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38D92-A7B3-FA41-8BAA-D75A5A4C5966}"/>
              </a:ext>
            </a:extLst>
          </p:cNvPr>
          <p:cNvSpPr/>
          <p:nvPr/>
        </p:nvSpPr>
        <p:spPr>
          <a:xfrm>
            <a:off x="478937" y="44146"/>
            <a:ext cx="9162015" cy="13272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CED512-AAE8-4C23-8AD9-59574AE3AE88}"/>
              </a:ext>
            </a:extLst>
          </p:cNvPr>
          <p:cNvSpPr txBox="1"/>
          <p:nvPr/>
        </p:nvSpPr>
        <p:spPr>
          <a:xfrm>
            <a:off x="243724" y="8663761"/>
            <a:ext cx="30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 &lt; 0.01)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dots)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6E41C0-C928-4D4E-B1D4-510CC4299359}"/>
              </a:ext>
            </a:extLst>
          </p:cNvPr>
          <p:cNvSpPr txBox="1"/>
          <p:nvPr/>
        </p:nvSpPr>
        <p:spPr>
          <a:xfrm>
            <a:off x="3340813" y="8625211"/>
            <a:ext cx="33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up-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individual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versus non-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variants.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Horizontal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denote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expression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07F753-8908-4C69-9CC7-DC21C3A89870}"/>
              </a:ext>
            </a:extLst>
          </p:cNvPr>
          <p:cNvSpPr txBox="1"/>
          <p:nvPr/>
        </p:nvSpPr>
        <p:spPr>
          <a:xfrm>
            <a:off x="50897" y="1947743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E" dirty="0">
              <a:latin typeface="Helvetica Neue" panose="020B060402020202020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C32A85-2E64-49BF-BA33-8129AA4B46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79264" y="2239627"/>
            <a:ext cx="2644389" cy="1505865"/>
          </a:xfrm>
          <a:prstGeom prst="rect">
            <a:avLst/>
          </a:prstGeom>
        </p:spPr>
      </p:pic>
      <p:pic>
        <p:nvPicPr>
          <p:cNvPr id="97" name="Picture 9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78767A0-BC60-4D6D-BC19-533893D5CD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24654" y="3947315"/>
            <a:ext cx="3087105" cy="136195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4831B42-2820-4308-B244-0251150D532C}"/>
              </a:ext>
            </a:extLst>
          </p:cNvPr>
          <p:cNvSpPr txBox="1"/>
          <p:nvPr/>
        </p:nvSpPr>
        <p:spPr>
          <a:xfrm>
            <a:off x="6427787" y="3743207"/>
            <a:ext cx="343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&amp; Boeckx 2020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Neurosci. Biobehav. Rev</a:t>
            </a:r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AC1EA-3B6B-44E0-8FDB-1E564F383CBF}"/>
              </a:ext>
            </a:extLst>
          </p:cNvPr>
          <p:cNvSpPr txBox="1"/>
          <p:nvPr/>
        </p:nvSpPr>
        <p:spPr>
          <a:xfrm>
            <a:off x="6726462" y="5213893"/>
            <a:ext cx="2668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O’Rourke </a:t>
            </a:r>
            <a:r>
              <a:rPr lang="ca-E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 al. 2021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Cogn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ca-ES" sz="10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</a:t>
            </a:r>
            <a:r>
              <a:rPr lang="ca-ES" sz="1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E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88F4B-1224-1B45-9376-E80BBBCDDF23}"/>
              </a:ext>
            </a:extLst>
          </p:cNvPr>
          <p:cNvSpPr txBox="1"/>
          <p:nvPr/>
        </p:nvSpPr>
        <p:spPr>
          <a:xfrm>
            <a:off x="11398678" y="1369910"/>
            <a:ext cx="12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 panose="020B0604020202020204" charset="0"/>
                <a:ea typeface="Helvetica Neue" panose="02000503000000020004" pitchFamily="2" charset="0"/>
                <a:cs typeface="Helvetica Neue" panose="02000503000000020004" pitchFamily="2" charset="0"/>
                <a:hlinkClick r:id="rId20"/>
              </a:rPr>
              <a:t>GitHub repo</a:t>
            </a:r>
            <a:endParaRPr lang="en-ES" sz="1400" dirty="0">
              <a:latin typeface="Helvetica Neue" panose="020B060402020202020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1B35E-2E77-4FE8-90BE-1F6997142482}"/>
              </a:ext>
            </a:extLst>
          </p:cNvPr>
          <p:cNvSpPr txBox="1"/>
          <p:nvPr/>
        </p:nvSpPr>
        <p:spPr>
          <a:xfrm>
            <a:off x="3336577" y="198358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b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A7182-5990-4043-BEF1-6DE09B0F724A}"/>
              </a:ext>
            </a:extLst>
          </p:cNvPr>
          <p:cNvSpPr txBox="1"/>
          <p:nvPr/>
        </p:nvSpPr>
        <p:spPr>
          <a:xfrm>
            <a:off x="6273116" y="195185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c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CA489-E5A1-443E-A759-7D69C7DAD191}"/>
              </a:ext>
            </a:extLst>
          </p:cNvPr>
          <p:cNvSpPr txBox="1"/>
          <p:nvPr/>
        </p:nvSpPr>
        <p:spPr>
          <a:xfrm>
            <a:off x="9350392" y="1968785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d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B161D-8049-479B-B1FF-7E99FDAA9F4D}"/>
              </a:ext>
            </a:extLst>
          </p:cNvPr>
          <p:cNvSpPr txBox="1"/>
          <p:nvPr/>
        </p:nvSpPr>
        <p:spPr>
          <a:xfrm>
            <a:off x="6726462" y="8615772"/>
            <a:ext cx="2977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Tendency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towards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downregulation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purple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brain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tissues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(blue) versus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594171-FC6B-4DA3-B5EA-4F437787FC01}"/>
              </a:ext>
            </a:extLst>
          </p:cNvPr>
          <p:cNvSpPr txBox="1"/>
          <p:nvPr/>
        </p:nvSpPr>
        <p:spPr>
          <a:xfrm>
            <a:off x="9795448" y="8625211"/>
            <a:ext cx="320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FDR &lt; 0.01),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glutamatergic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signaling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named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zero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</a:t>
            </a:r>
            <a:r>
              <a:rPr lang="ca-E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ca-E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downregulated</a:t>
            </a:r>
            <a:endParaRPr lang="ca-E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249592-DDBB-44BE-A628-7C7255D8EC5D}"/>
              </a:ext>
            </a:extLst>
          </p:cNvPr>
          <p:cNvSpPr txBox="1"/>
          <p:nvPr/>
        </p:nvSpPr>
        <p:spPr>
          <a:xfrm>
            <a:off x="49242" y="5922312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dirty="0">
                <a:effectLst/>
                <a:latin typeface="Helvetica Neu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7A925-983F-446A-B70A-D4A6A6921F95}"/>
              </a:ext>
            </a:extLst>
          </p:cNvPr>
          <p:cNvSpPr txBox="1"/>
          <p:nvPr/>
        </p:nvSpPr>
        <p:spPr>
          <a:xfrm>
            <a:off x="3167065" y="5923517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latin typeface="Helvetica Neue" panose="020B0604020202020204" charset="0"/>
                <a:cs typeface="Times New Roman" panose="02020603050405020304" pitchFamily="18" charset="0"/>
              </a:rPr>
              <a:t>f</a:t>
            </a:r>
            <a:endParaRPr lang="en-IE" dirty="0">
              <a:latin typeface="Helvetica Neue" panose="020B060402020202020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F32192-C42E-44CA-BE36-B050084FA812}"/>
              </a:ext>
            </a:extLst>
          </p:cNvPr>
          <p:cNvSpPr txBox="1"/>
          <p:nvPr/>
        </p:nvSpPr>
        <p:spPr>
          <a:xfrm>
            <a:off x="6549240" y="5898326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D0CC0E-C949-4099-8996-81F65F580562}"/>
              </a:ext>
            </a:extLst>
          </p:cNvPr>
          <p:cNvSpPr txBox="1"/>
          <p:nvPr/>
        </p:nvSpPr>
        <p:spPr>
          <a:xfrm>
            <a:off x="9617985" y="5935235"/>
            <a:ext cx="32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latin typeface="Helvetica Neue" panose="020B060402020202020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6411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3306</TotalTime>
  <Words>302</Words>
  <Application>Microsoft Macintosh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Martins</dc:creator>
  <cp:lastModifiedBy>Pedro Martins</cp:lastModifiedBy>
  <cp:revision>55</cp:revision>
  <dcterms:created xsi:type="dcterms:W3CDTF">2021-06-16T10:10:01Z</dcterms:created>
  <dcterms:modified xsi:type="dcterms:W3CDTF">2021-06-21T12:14:42Z</dcterms:modified>
</cp:coreProperties>
</file>