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64" d="100"/>
          <a:sy n="164" d="100"/>
        </p:scale>
        <p:origin x="-3376" y="-4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18/6/21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12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18/6/21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622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18/6/21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1831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18/6/21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953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18/6/21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6380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18/6/21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7769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18/6/21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958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18/6/21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5827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18/6/21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7333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18/6/21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0475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18/6/21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287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C7B84-564E-EA4E-929D-1249FCD7C8EF}" type="datetimeFigureOut">
              <a:rPr lang="en-ES" smtClean="0"/>
              <a:t>18/6/21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454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github.com/AGMAndirko/CogSci" TargetMode="External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hyperlink" Target="mailto:tomo.orourke@gmail.com" TargetMode="Externa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hyperlink" Target="https://amigo.geneontology.org/amigo/term/GO:0098978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hyperlink" Target="https://github.com/FunctionLab/ExPecto" TargetMode="External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svg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E3ED8B-02EE-D844-BD49-9741133C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00" y="6094474"/>
            <a:ext cx="4737104" cy="297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C8190-3987-4F40-AEDB-93CFB484218B}"/>
              </a:ext>
            </a:extLst>
          </p:cNvPr>
          <p:cNvSpPr txBox="1"/>
          <p:nvPr/>
        </p:nvSpPr>
        <p:spPr>
          <a:xfrm>
            <a:off x="166255" y="947101"/>
            <a:ext cx="12635345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Thomas O’Rourke</a:t>
            </a:r>
            <a:r>
              <a:rPr lang="en-E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ES" dirty="0"/>
              <a:t>✉</a:t>
            </a:r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Pedro Tiago Martins</a:t>
            </a:r>
            <a:r>
              <a:rPr lang="en-E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1,2</a:t>
            </a:r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Alejandro Andirkó</a:t>
            </a:r>
            <a:r>
              <a:rPr lang="en-E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</a:p>
          <a:p>
            <a:pPr algn="ctr"/>
            <a:r>
              <a:rPr lang="en-ES" sz="2133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ES" sz="2133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University of Barcelona, </a:t>
            </a:r>
            <a:r>
              <a:rPr lang="en-ES" sz="2133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ES" sz="2133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University of Ljubljana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0A603-FB3F-3049-9F13-5B534C107F3D}"/>
              </a:ext>
            </a:extLst>
          </p:cNvPr>
          <p:cNvSpPr txBox="1"/>
          <p:nvPr/>
        </p:nvSpPr>
        <p:spPr>
          <a:xfrm>
            <a:off x="517079" y="102330"/>
            <a:ext cx="119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 expression under human self-domestication:</a:t>
            </a:r>
          </a:p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</a:t>
            </a:r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silico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exploration of modern human high-frequency variants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D6B871-40E2-EB48-A36A-5C513232D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362" b="70700" l="1771" r="94687">
                        <a14:foregroundMark x1="14050" y1="40525" x2="14050" y2="40525"/>
                        <a14:foregroundMark x1="18772" y1="37755" x2="18772" y2="37755"/>
                        <a14:foregroundMark x1="24793" y1="35277" x2="10508" y2="35569"/>
                        <a14:foregroundMark x1="5195" y1="39067" x2="5549" y2="54519"/>
                        <a14:foregroundMark x1="24203" y1="68076" x2="24203" y2="68076"/>
                        <a14:foregroundMark x1="5431" y1="58309" x2="5431" y2="58309"/>
                        <a14:foregroundMark x1="2125" y1="54810" x2="2125" y2="54810"/>
                        <a14:foregroundMark x1="27863" y1="70700" x2="27863" y2="70700"/>
                        <a14:foregroundMark x1="78512" y1="45773" x2="78512" y2="45773"/>
                        <a14:foregroundMark x1="80519" y1="42420" x2="89138" y2="46210"/>
                        <a14:foregroundMark x1="89138" y1="46210" x2="89138" y2="46210"/>
                        <a14:foregroundMark x1="88312" y1="36735" x2="89492" y2="44606"/>
                        <a14:foregroundMark x1="91972" y1="42420" x2="90791" y2="50583"/>
                        <a14:foregroundMark x1="90791" y1="50583" x2="88548" y2="53790"/>
                        <a14:foregroundMark x1="61039" y1="63557" x2="65998" y2="70845"/>
                        <a14:foregroundMark x1="65998" y1="70845" x2="70484" y2="70700"/>
                        <a14:foregroundMark x1="94451" y1="41545" x2="94687" y2="50437"/>
                        <a14:foregroundMark x1="84179" y1="32653" x2="87013" y2="32945"/>
                        <a14:foregroundMark x1="60921" y1="68805" x2="61039" y2="666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795" b="24753"/>
          <a:stretch/>
        </p:blipFill>
        <p:spPr>
          <a:xfrm>
            <a:off x="323343" y="2265629"/>
            <a:ext cx="2336898" cy="89811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399BB16A-9309-4944-91D2-8A8A163294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973" b="63784" l="2693" r="93537">
                        <a14:foregroundMark x1="90126" y1="28919" x2="90126" y2="28919"/>
                        <a14:foregroundMark x1="93537" y1="28649" x2="93537" y2="28649"/>
                        <a14:foregroundMark x1="8079" y1="34865" x2="8079" y2="34865"/>
                        <a14:foregroundMark x1="2693" y1="34865" x2="2693" y2="3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30404"/>
          <a:stretch/>
        </p:blipFill>
        <p:spPr>
          <a:xfrm>
            <a:off x="190195" y="3398202"/>
            <a:ext cx="2679609" cy="9125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65136D-78F0-D641-AA25-AD081704C795}"/>
              </a:ext>
            </a:extLst>
          </p:cNvPr>
          <p:cNvSpPr txBox="1"/>
          <p:nvPr/>
        </p:nvSpPr>
        <p:spPr>
          <a:xfrm>
            <a:off x="1542572" y="4277850"/>
            <a:ext cx="148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Canis lupus lupus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02D531-55A2-0747-BC51-4B900DEEFE04}"/>
              </a:ext>
            </a:extLst>
          </p:cNvPr>
          <p:cNvSpPr txBox="1"/>
          <p:nvPr/>
        </p:nvSpPr>
        <p:spPr>
          <a:xfrm>
            <a:off x="301520" y="4136127"/>
            <a:ext cx="1301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Canis lupus familiaris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0C784-6C00-D841-8487-6635FF3B3977}"/>
              </a:ext>
            </a:extLst>
          </p:cNvPr>
          <p:cNvSpPr txBox="1"/>
          <p:nvPr/>
        </p:nvSpPr>
        <p:spPr>
          <a:xfrm>
            <a:off x="190195" y="3139138"/>
            <a:ext cx="130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Homo sapiens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8B841-A35D-7448-982C-621040500A9B}"/>
              </a:ext>
            </a:extLst>
          </p:cNvPr>
          <p:cNvSpPr txBox="1"/>
          <p:nvPr/>
        </p:nvSpPr>
        <p:spPr>
          <a:xfrm>
            <a:off x="2158329" y="3024437"/>
            <a:ext cx="148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Homo neanderthalensis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638772-C827-2D45-91D2-59CF9193E2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25" y="293512"/>
            <a:ext cx="1543543" cy="112137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43E46BE-E845-A14A-8554-7ABF233897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6778" y="2103328"/>
            <a:ext cx="3028950" cy="333375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A49AD68-DE36-2B45-83EF-999C68221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8207" y="2103329"/>
            <a:ext cx="2654755" cy="333374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0BD1D8C-3D9B-9C4C-BDE5-AC62FEF1CA39}"/>
              </a:ext>
            </a:extLst>
          </p:cNvPr>
          <p:cNvSpPr txBox="1"/>
          <p:nvPr/>
        </p:nvSpPr>
        <p:spPr>
          <a:xfrm>
            <a:off x="117192" y="4581984"/>
            <a:ext cx="433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(adapted from Theofanopoulou et al. 2017, </a:t>
            </a:r>
            <a:r>
              <a:rPr lang="en-ES" sz="11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PLoS ONE</a:t>
            </a:r>
            <a:r>
              <a:rPr lang="en-E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B07BE0-9F55-C844-BD97-089BC4889BF1}"/>
              </a:ext>
            </a:extLst>
          </p:cNvPr>
          <p:cNvSpPr txBox="1"/>
          <p:nvPr/>
        </p:nvSpPr>
        <p:spPr>
          <a:xfrm>
            <a:off x="4913422" y="5438625"/>
            <a:ext cx="433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(O’Rourke &amp; Boeckx 2020, </a:t>
            </a:r>
            <a:r>
              <a:rPr lang="en-ES" sz="11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Neurosci. Biobehav. Rev</a:t>
            </a:r>
            <a:r>
              <a:rPr lang="en-E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.)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A88F4B-1224-1B45-9376-E80BBBCDDF23}"/>
              </a:ext>
            </a:extLst>
          </p:cNvPr>
          <p:cNvSpPr txBox="1"/>
          <p:nvPr/>
        </p:nvSpPr>
        <p:spPr>
          <a:xfrm>
            <a:off x="212147" y="9231868"/>
            <a:ext cx="1262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✉ </a:t>
            </a:r>
            <a:r>
              <a:rPr lang="en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Correspondence: </a:t>
            </a:r>
            <a:r>
              <a:rPr lang="en-ES" sz="16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  <a:hlinkClick r:id="rId12"/>
              </a:rPr>
              <a:t>tomo.orourke@gmail.com</a:t>
            </a:r>
            <a:r>
              <a:rPr lang="en-ES" sz="16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 References, code &amp; further info: </a:t>
            </a:r>
            <a:r>
              <a:rPr lang="en-US" sz="16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  <a:hlinkClick r:id="rId13"/>
              </a:rPr>
              <a:t>https://</a:t>
            </a:r>
            <a:r>
              <a:rPr lang="en-US" sz="160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  <a:hlinkClick r:id="rId13"/>
              </a:rPr>
              <a:t>github.com</a:t>
            </a:r>
            <a:r>
              <a:rPr lang="en-US" sz="16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  <a:hlinkClick r:id="rId13"/>
              </a:rPr>
              <a:t>/</a:t>
            </a:r>
            <a:r>
              <a:rPr lang="en-US" sz="160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  <a:hlinkClick r:id="rId13"/>
              </a:rPr>
              <a:t>AGMAndirko</a:t>
            </a:r>
            <a:r>
              <a:rPr lang="en-US" sz="16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  <a:hlinkClick r:id="rId13"/>
              </a:rPr>
              <a:t>/</a:t>
            </a:r>
            <a:r>
              <a:rPr lang="en-US" sz="160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  <a:hlinkClick r:id="rId13"/>
              </a:rPr>
              <a:t>CogSci</a:t>
            </a:r>
            <a:endParaRPr lang="en-ES" sz="16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99ABAF-9B56-EC46-8EAE-65B019ECED41}"/>
              </a:ext>
            </a:extLst>
          </p:cNvPr>
          <p:cNvSpPr txBox="1"/>
          <p:nvPr/>
        </p:nvSpPr>
        <p:spPr>
          <a:xfrm>
            <a:off x="5927071" y="5767406"/>
            <a:ext cx="11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9E391-1C1A-C545-BD5D-E18875DFDAEE}"/>
              </a:ext>
            </a:extLst>
          </p:cNvPr>
          <p:cNvSpPr txBox="1"/>
          <p:nvPr/>
        </p:nvSpPr>
        <p:spPr>
          <a:xfrm>
            <a:off x="1340545" y="1839653"/>
            <a:ext cx="163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23EC7-7513-2D40-9819-983691993FA1}"/>
              </a:ext>
            </a:extLst>
          </p:cNvPr>
          <p:cNvCxnSpPr/>
          <p:nvPr/>
        </p:nvCxnSpPr>
        <p:spPr>
          <a:xfrm>
            <a:off x="288492" y="1746752"/>
            <a:ext cx="121845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668A08D-2CC2-B448-B057-5DB1FCB93C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567" y="5990661"/>
            <a:ext cx="3200400" cy="3200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B8EF00-1391-F242-9EF9-B2866ECAF33E}"/>
              </a:ext>
            </a:extLst>
          </p:cNvPr>
          <p:cNvSpPr txBox="1"/>
          <p:nvPr/>
        </p:nvSpPr>
        <p:spPr>
          <a:xfrm>
            <a:off x="9326340" y="1875569"/>
            <a:ext cx="350782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Downregulated glutamatergic synaptic activity</a:t>
            </a:r>
          </a:p>
          <a:p>
            <a:endParaRPr lang="en-E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 expression values per high-</a:t>
            </a:r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freq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/fixed variant (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5"/>
              </a:rPr>
              <a:t>ExPecto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 in glut. signaling pathway (based on GO category 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6"/>
              </a:rPr>
              <a:t>0098978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Tissues: </a:t>
            </a:r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blabla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out of 228 in ExPecto</a:t>
            </a:r>
            <a:endParaRPr lang="en-E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Tx/>
              <a:buChar char="-"/>
            </a:pPr>
            <a:endParaRPr lang="en-E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E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Tx/>
              <a:buChar char="-"/>
            </a:pPr>
            <a:endParaRPr lang="en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535C3-F059-4549-ABC9-D4665EC00A67}"/>
              </a:ext>
            </a:extLst>
          </p:cNvPr>
          <p:cNvSpPr txBox="1"/>
          <p:nvPr/>
        </p:nvSpPr>
        <p:spPr>
          <a:xfrm>
            <a:off x="164325" y="4838283"/>
            <a:ext cx="37125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Differences:</a:t>
            </a:r>
          </a:p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Braincase shape &amp; size</a:t>
            </a:r>
            <a:r>
              <a:rPr lang="en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browridge</a:t>
            </a:r>
            <a:r>
              <a:rPr lang="en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nasal bone</a:t>
            </a:r>
            <a:r>
              <a:rPr lang="en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tooth size, jaw </a:t>
            </a:r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progession</a:t>
            </a:r>
            <a:endParaRPr lang="en-E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Tx/>
              <a:buChar char="-"/>
            </a:pPr>
            <a:endParaRPr lang="en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4978B27E-93C0-314A-8154-6CF1E90642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56823" y="150758"/>
            <a:ext cx="1409700" cy="1409700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4AB8BB49-9CEB-7849-9945-BCABC00C70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30428" y="6109920"/>
            <a:ext cx="2961883" cy="296188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DF81BAB-3639-6D40-9592-52E58F384751}"/>
              </a:ext>
            </a:extLst>
          </p:cNvPr>
          <p:cNvSpPr/>
          <p:nvPr/>
        </p:nvSpPr>
        <p:spPr>
          <a:xfrm>
            <a:off x="9298651" y="1875569"/>
            <a:ext cx="3367872" cy="3891837"/>
          </a:xfrm>
          <a:prstGeom prst="rect">
            <a:avLst/>
          </a:prstGeom>
          <a:solidFill>
            <a:schemeClr val="accent2">
              <a:lumMod val="40000"/>
              <a:lumOff val="60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3EA079-A0E2-8048-8869-2642DB616FE4}"/>
              </a:ext>
            </a:extLst>
          </p:cNvPr>
          <p:cNvSpPr/>
          <p:nvPr/>
        </p:nvSpPr>
        <p:spPr>
          <a:xfrm>
            <a:off x="120081" y="5810843"/>
            <a:ext cx="12551150" cy="3409657"/>
          </a:xfrm>
          <a:prstGeom prst="rect">
            <a:avLst/>
          </a:prstGeom>
          <a:solidFill>
            <a:srgbClr val="C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638D92-A7B3-FA41-8BAA-D75A5A4C5966}"/>
              </a:ext>
            </a:extLst>
          </p:cNvPr>
          <p:cNvSpPr/>
          <p:nvPr/>
        </p:nvSpPr>
        <p:spPr>
          <a:xfrm>
            <a:off x="118636" y="1863702"/>
            <a:ext cx="9162015" cy="3891837"/>
          </a:xfrm>
          <a:prstGeom prst="rect">
            <a:avLst/>
          </a:prstGeom>
          <a:solidFill>
            <a:schemeClr val="accent1">
              <a:lumMod val="60000"/>
              <a:lumOff val="40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64119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151</Words>
  <Application>Microsoft Macintosh PowerPoint</Application>
  <PresentationFormat>A3 Paper (297x420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Martins</dc:creator>
  <cp:lastModifiedBy>Pedro Martins</cp:lastModifiedBy>
  <cp:revision>19</cp:revision>
  <dcterms:created xsi:type="dcterms:W3CDTF">2021-06-16T10:10:01Z</dcterms:created>
  <dcterms:modified xsi:type="dcterms:W3CDTF">2021-06-18T15:29:36Z</dcterms:modified>
</cp:coreProperties>
</file>