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74" r:id="rId8"/>
    <p:sldId id="275" r:id="rId9"/>
    <p:sldId id="276" r:id="rId10"/>
    <p:sldId id="277" r:id="rId11"/>
    <p:sldId id="261" r:id="rId12"/>
    <p:sldId id="278" r:id="rId13"/>
    <p:sldId id="262" r:id="rId14"/>
    <p:sldId id="263" r:id="rId15"/>
    <p:sldId id="264" r:id="rId16"/>
    <p:sldId id="265" r:id="rId17"/>
    <p:sldId id="266" r:id="rId18"/>
    <p:sldId id="267" r:id="rId19"/>
    <p:sldId id="268" r:id="rId20"/>
    <p:sldId id="269" r:id="rId21"/>
    <p:sldId id="270" r:id="rId22"/>
    <p:sldId id="271" r:id="rId23"/>
    <p:sldId id="272"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D1420481-64A9-4872-9AD2-3EFC07A662F9}"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481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350D1E6-F204-490F-BD8E-E13F47313C1D}" type="datetimeFigureOut">
              <a:rPr lang="es-MX" smtClean="0"/>
              <a:t>13/10/2023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391340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12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54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373074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60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70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910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54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293724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50D1E6-F204-490F-BD8E-E13F47313C1D}" type="datetimeFigureOut">
              <a:rPr lang="es-MX" smtClean="0"/>
              <a:t>13/10/2023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1420481-64A9-4872-9AD2-3EFC07A662F9}"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41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350D1E6-F204-490F-BD8E-E13F47313C1D}" type="datetimeFigureOut">
              <a:rPr lang="es-MX" smtClean="0"/>
              <a:t>13/10/2023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36124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350D1E6-F204-490F-BD8E-E13F47313C1D}" type="datetimeFigureOut">
              <a:rPr lang="es-MX" smtClean="0"/>
              <a:t>13/10/2023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1420481-64A9-4872-9AD2-3EFC07A662F9}"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4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350D1E6-F204-490F-BD8E-E13F47313C1D}" type="datetimeFigureOut">
              <a:rPr lang="es-MX" smtClean="0"/>
              <a:t>13/10/2023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1420481-64A9-4872-9AD2-3EFC07A662F9}"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6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0D1E6-F204-490F-BD8E-E13F47313C1D}" type="datetimeFigureOut">
              <a:rPr lang="es-MX" smtClean="0"/>
              <a:t>13/10/2023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316476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350D1E6-F204-490F-BD8E-E13F47313C1D}" type="datetimeFigureOut">
              <a:rPr lang="es-MX" smtClean="0"/>
              <a:t>13/10/2023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1420481-64A9-4872-9AD2-3EFC07A662F9}"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37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350D1E6-F204-490F-BD8E-E13F47313C1D}" type="datetimeFigureOut">
              <a:rPr lang="es-MX" smtClean="0"/>
              <a:t>13/10/2023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1420481-64A9-4872-9AD2-3EFC07A662F9}" type="slidenum">
              <a:rPr lang="es-MX" smtClean="0"/>
              <a:t>‹Nº›</a:t>
            </a:fld>
            <a:endParaRPr lang="es-MX"/>
          </a:p>
        </p:txBody>
      </p:sp>
    </p:spTree>
    <p:extLst>
      <p:ext uri="{BB962C8B-B14F-4D97-AF65-F5344CB8AC3E}">
        <p14:creationId xmlns:p14="http://schemas.microsoft.com/office/powerpoint/2010/main" val="70614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50D1E6-F204-490F-BD8E-E13F47313C1D}" type="datetimeFigureOut">
              <a:rPr lang="es-MX" smtClean="0"/>
              <a:t>13/10/2023</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420481-64A9-4872-9AD2-3EFC07A662F9}" type="slidenum">
              <a:rPr lang="es-MX" smtClean="0"/>
              <a:t>‹Nº›</a:t>
            </a:fld>
            <a:endParaRPr lang="es-MX"/>
          </a:p>
        </p:txBody>
      </p:sp>
    </p:spTree>
    <p:extLst>
      <p:ext uri="{BB962C8B-B14F-4D97-AF65-F5344CB8AC3E}">
        <p14:creationId xmlns:p14="http://schemas.microsoft.com/office/powerpoint/2010/main" val="1790689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06337" y="1538341"/>
            <a:ext cx="6815669" cy="2377440"/>
          </a:xfrm>
        </p:spPr>
        <p:txBody>
          <a:bodyPr/>
          <a:lstStyle/>
          <a:p>
            <a:r>
              <a:rPr lang="es-ES" dirty="0" smtClean="0"/>
              <a:t>Proyecto Final </a:t>
            </a:r>
            <a:br>
              <a:rPr lang="es-ES" dirty="0" smtClean="0"/>
            </a:br>
            <a:r>
              <a:rPr lang="es-ES" dirty="0" smtClean="0"/>
              <a:t>Programación orientada a objetos </a:t>
            </a:r>
            <a:endParaRPr lang="es-MX" dirty="0"/>
          </a:p>
        </p:txBody>
      </p:sp>
      <p:sp>
        <p:nvSpPr>
          <p:cNvPr id="3" name="Subtítulo 2"/>
          <p:cNvSpPr>
            <a:spLocks noGrp="1"/>
          </p:cNvSpPr>
          <p:nvPr>
            <p:ph type="subTitle" idx="1"/>
          </p:nvPr>
        </p:nvSpPr>
        <p:spPr>
          <a:xfrm>
            <a:off x="2703156" y="3915781"/>
            <a:ext cx="6815669" cy="1320802"/>
          </a:xfrm>
        </p:spPr>
        <p:txBody>
          <a:bodyPr>
            <a:normAutofit lnSpcReduction="10000"/>
          </a:bodyPr>
          <a:lstStyle/>
          <a:p>
            <a:r>
              <a:rPr lang="es-ES" dirty="0" smtClean="0"/>
              <a:t>Problema 13: Agenda electrónica</a:t>
            </a:r>
          </a:p>
          <a:p>
            <a:r>
              <a:rPr lang="es-MX" dirty="0" smtClean="0"/>
              <a:t>Rolando Yiyari Alonso Lorenzana 2223028842</a:t>
            </a:r>
          </a:p>
          <a:p>
            <a:r>
              <a:rPr lang="es-MX" dirty="0" smtClean="0"/>
              <a:t>Carlos Alberto Martínez Arévalo 2223028351</a:t>
            </a:r>
            <a:endParaRPr lang="es-MX" dirty="0"/>
          </a:p>
        </p:txBody>
      </p:sp>
    </p:spTree>
    <p:extLst>
      <p:ext uri="{BB962C8B-B14F-4D97-AF65-F5344CB8AC3E}">
        <p14:creationId xmlns:p14="http://schemas.microsoft.com/office/powerpoint/2010/main" val="315462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sp>
        <p:nvSpPr>
          <p:cNvPr id="3" name="Marcador de contenido 2"/>
          <p:cNvSpPr>
            <a:spLocks noGrp="1"/>
          </p:cNvSpPr>
          <p:nvPr>
            <p:ph idx="1"/>
          </p:nvPr>
        </p:nvSpPr>
        <p:spPr>
          <a:xfrm>
            <a:off x="1295402" y="2470871"/>
            <a:ext cx="9601196" cy="3318936"/>
          </a:xfrm>
        </p:spPr>
        <p:txBody>
          <a:bodyPr>
            <a:normAutofit fontScale="70000" lnSpcReduction="20000"/>
          </a:bodyPr>
          <a:lstStyle/>
          <a:p>
            <a:pPr fontAlgn="base"/>
            <a:r>
              <a:rPr lang="es-MX" b="1" dirty="0"/>
              <a:t>Relaciones entre clases.</a:t>
            </a:r>
            <a:endParaRPr lang="es-MX" dirty="0"/>
          </a:p>
          <a:p>
            <a:pPr fontAlgn="base"/>
            <a:r>
              <a:rPr lang="es-MX" b="1" dirty="0"/>
              <a:t>Existe una relación de asociación entre la clase Paciente y la clase Sucursal, pues trabajan juntas sin depender una de la otra.</a:t>
            </a:r>
            <a:endParaRPr lang="es-MX" dirty="0"/>
          </a:p>
          <a:p>
            <a:pPr fontAlgn="base"/>
            <a:r>
              <a:rPr lang="es-MX" b="1" dirty="0"/>
              <a:t>Hay una relación de composición entre la clase Cita y la clase Sucursal, pues las citas dependen de la existencia de una sucursal para existir.</a:t>
            </a:r>
            <a:endParaRPr lang="es-MX" dirty="0"/>
          </a:p>
          <a:p>
            <a:pPr fontAlgn="base"/>
            <a:r>
              <a:rPr lang="es-MX" b="1" dirty="0"/>
              <a:t>Por último, hay tres relaciones de agregación:</a:t>
            </a:r>
            <a:endParaRPr lang="es-MX" dirty="0"/>
          </a:p>
          <a:p>
            <a:pPr fontAlgn="base"/>
            <a:r>
              <a:rPr lang="es-MX" b="1" dirty="0"/>
              <a:t>Entre la clase Paciente y la clase Agenda pues se necesitan para trabajar, pero no para existir.</a:t>
            </a:r>
            <a:endParaRPr lang="es-MX" dirty="0"/>
          </a:p>
          <a:p>
            <a:pPr fontAlgn="base"/>
            <a:r>
              <a:rPr lang="es-MX" b="1" dirty="0"/>
              <a:t>Entre la clase Paciente y la clase Cita pues una las citas trabajan en conjunto con los pacientes, pero no se necesitan para existir.</a:t>
            </a:r>
            <a:endParaRPr lang="es-MX" dirty="0"/>
          </a:p>
          <a:p>
            <a:pPr fontAlgn="base"/>
            <a:r>
              <a:rPr lang="es-MX" b="1" dirty="0"/>
              <a:t>Entre la clase Sucursal y la clase Agenda pues la agenda necesita de las sucursales para trabajar sin embargo puede existir sin ellas.</a:t>
            </a:r>
            <a:endParaRPr lang="es-MX" dirty="0"/>
          </a:p>
          <a:p>
            <a:endParaRPr lang="es-MX" dirty="0"/>
          </a:p>
        </p:txBody>
      </p:sp>
    </p:spTree>
    <p:extLst>
      <p:ext uri="{BB962C8B-B14F-4D97-AF65-F5344CB8AC3E}">
        <p14:creationId xmlns:p14="http://schemas.microsoft.com/office/powerpoint/2010/main" val="424380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34706"/>
            <a:ext cx="9601196" cy="1303867"/>
          </a:xfrm>
        </p:spPr>
        <p:txBody>
          <a:bodyPr>
            <a:normAutofit fontScale="90000"/>
          </a:bodyPr>
          <a:lstStyle/>
          <a:p>
            <a:r>
              <a:rPr lang="es-MX" dirty="0"/>
              <a:t>Manejo de errores.</a:t>
            </a:r>
            <a:br>
              <a:rPr lang="es-MX" dirty="0"/>
            </a:br>
            <a:endParaRPr lang="es-MX" dirty="0"/>
          </a:p>
        </p:txBody>
      </p:sp>
      <p:sp>
        <p:nvSpPr>
          <p:cNvPr id="3" name="Marcador de contenido 2"/>
          <p:cNvSpPr>
            <a:spLocks noGrp="1"/>
          </p:cNvSpPr>
          <p:nvPr>
            <p:ph idx="1"/>
          </p:nvPr>
        </p:nvSpPr>
        <p:spPr>
          <a:xfrm>
            <a:off x="1295401" y="2513901"/>
            <a:ext cx="9601196" cy="3318936"/>
          </a:xfrm>
        </p:spPr>
        <p:txBody>
          <a:bodyPr>
            <a:noAutofit/>
          </a:bodyPr>
          <a:lstStyle/>
          <a:p>
            <a:r>
              <a:rPr lang="es-MX" sz="1800" b="1" dirty="0"/>
              <a:t>try:</a:t>
            </a:r>
            <a:endParaRPr lang="es-MX" sz="1800" dirty="0"/>
          </a:p>
          <a:p>
            <a:r>
              <a:rPr lang="es-MX" sz="1800" b="1" dirty="0"/>
              <a:t>utiliza la estructura try-</a:t>
            </a:r>
            <a:r>
              <a:rPr lang="es-MX" sz="1800" b="1" dirty="0" err="1"/>
              <a:t>with</a:t>
            </a:r>
            <a:r>
              <a:rPr lang="es-MX" sz="1800" b="1" dirty="0"/>
              <a:t>-</a:t>
            </a:r>
            <a:r>
              <a:rPr lang="es-MX" sz="1800" b="1" dirty="0" err="1"/>
              <a:t>resources</a:t>
            </a:r>
            <a:r>
              <a:rPr lang="es-MX" sz="1800" b="1" dirty="0"/>
              <a:t>. Esta estructura se utiliza para abrir recursos que necesitan ser cerrados de forma explícita, como flujos de entrada/salida o conexiones de red. </a:t>
            </a:r>
            <a:endParaRPr lang="es-MX" sz="1800" dirty="0"/>
          </a:p>
          <a:p>
            <a:r>
              <a:rPr lang="es-MX" sz="1800" b="1" dirty="0"/>
              <a:t>catch:</a:t>
            </a:r>
            <a:endParaRPr lang="es-MX" sz="1800" dirty="0"/>
          </a:p>
          <a:p>
            <a:r>
              <a:rPr lang="es-MX" sz="1800" b="1" dirty="0"/>
              <a:t> El bloque catch captura excepciones que puedan ocurrir durante el proceso de escritura. Si se produce una excepción, se imprimirá su pila de llamadas utilizando </a:t>
            </a:r>
            <a:r>
              <a:rPr lang="es-MX" sz="1800" b="1" dirty="0" err="1"/>
              <a:t>e.printStackTrace</a:t>
            </a:r>
            <a:r>
              <a:rPr lang="es-MX" sz="1800" b="1" dirty="0" smtClean="0"/>
              <a:t>().</a:t>
            </a:r>
            <a:r>
              <a:rPr lang="es-MX" sz="1800" b="1" dirty="0"/>
              <a:t> </a:t>
            </a:r>
            <a:endParaRPr lang="es-MX" sz="1800" dirty="0"/>
          </a:p>
          <a:p>
            <a:r>
              <a:rPr lang="es-MX" sz="1800" b="1" dirty="0"/>
              <a:t>El uso de try-</a:t>
            </a:r>
            <a:r>
              <a:rPr lang="es-MX" sz="1800" b="1" dirty="0" err="1"/>
              <a:t>with</a:t>
            </a:r>
            <a:r>
              <a:rPr lang="es-MX" sz="1800" b="1" dirty="0"/>
              <a:t>-</a:t>
            </a:r>
            <a:r>
              <a:rPr lang="es-MX" sz="1800" b="1" dirty="0" err="1"/>
              <a:t>resources</a:t>
            </a:r>
            <a:r>
              <a:rPr lang="es-MX" sz="1800" b="1" dirty="0"/>
              <a:t> es una práctica recomendada, ya que garantiza que los recursos se cierren correctamente al final del bloque try, incluso en caso de excepción lo que es importante para la gestión adecuada de recursos que se cerrarán automáticamente, lo que evita posibles pérdidas de recursos o errores de lectura. </a:t>
            </a:r>
            <a:endParaRPr lang="es-MX" sz="1800" dirty="0"/>
          </a:p>
        </p:txBody>
      </p:sp>
    </p:spTree>
    <p:extLst>
      <p:ext uri="{BB962C8B-B14F-4D97-AF65-F5344CB8AC3E}">
        <p14:creationId xmlns:p14="http://schemas.microsoft.com/office/powerpoint/2010/main" val="122893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34706"/>
            <a:ext cx="9601196" cy="1303867"/>
          </a:xfrm>
        </p:spPr>
        <p:txBody>
          <a:bodyPr>
            <a:normAutofit fontScale="90000"/>
          </a:bodyPr>
          <a:lstStyle/>
          <a:p>
            <a:r>
              <a:rPr lang="es-MX" dirty="0"/>
              <a:t>Manejo de errores.</a:t>
            </a:r>
            <a:br>
              <a:rPr lang="es-MX" dirty="0"/>
            </a:br>
            <a:endParaRPr lang="es-MX" dirty="0"/>
          </a:p>
        </p:txBody>
      </p:sp>
      <p:sp>
        <p:nvSpPr>
          <p:cNvPr id="3" name="Marcador de contenido 2"/>
          <p:cNvSpPr>
            <a:spLocks noGrp="1"/>
          </p:cNvSpPr>
          <p:nvPr>
            <p:ph idx="1"/>
          </p:nvPr>
        </p:nvSpPr>
        <p:spPr>
          <a:xfrm>
            <a:off x="1295401" y="2513901"/>
            <a:ext cx="9601196" cy="3318936"/>
          </a:xfrm>
        </p:spPr>
        <p:txBody>
          <a:bodyPr>
            <a:normAutofit fontScale="92500" lnSpcReduction="20000"/>
          </a:bodyPr>
          <a:lstStyle/>
          <a:p>
            <a:r>
              <a:rPr lang="es-MX" dirty="0"/>
              <a:t>try </a:t>
            </a:r>
            <a:r>
              <a:rPr lang="es-MX" dirty="0" smtClean="0"/>
              <a:t>() {…</a:t>
            </a:r>
            <a:endParaRPr lang="es-MX" dirty="0"/>
          </a:p>
          <a:p>
            <a:r>
              <a:rPr lang="es-MX" dirty="0"/>
              <a:t>                  </a:t>
            </a:r>
            <a:r>
              <a:rPr lang="es-MX" dirty="0" smtClean="0"/>
              <a:t>	} </a:t>
            </a:r>
            <a:r>
              <a:rPr lang="es-MX" dirty="0"/>
              <a:t>catch (</a:t>
            </a:r>
            <a:r>
              <a:rPr lang="es-MX" dirty="0" err="1"/>
              <a:t>Exception</a:t>
            </a:r>
            <a:r>
              <a:rPr lang="es-MX" dirty="0"/>
              <a:t> e) {</a:t>
            </a:r>
          </a:p>
          <a:p>
            <a:r>
              <a:rPr lang="es-MX" dirty="0"/>
              <a:t>                            </a:t>
            </a:r>
            <a:r>
              <a:rPr lang="es-MX" dirty="0" err="1"/>
              <a:t>e.printStackTrace</a:t>
            </a:r>
            <a:r>
              <a:rPr lang="es-MX" dirty="0" smtClean="0"/>
              <a:t>();</a:t>
            </a:r>
          </a:p>
          <a:p>
            <a:r>
              <a:rPr lang="es-MX" dirty="0" smtClean="0"/>
              <a:t>                        }</a:t>
            </a:r>
          </a:p>
          <a:p>
            <a:r>
              <a:rPr lang="es-MX" dirty="0" smtClean="0"/>
              <a:t>Try encapsula una parte del código donde pueda haber errores para monitorearla y en caso de que surja un error (excepción), se tratara con el bloque catch el cual atiende cualquier tipo de excepción que aparezca y muestra información detallada sobre la excepción    </a:t>
            </a:r>
          </a:p>
          <a:p>
            <a:pPr marL="0" indent="0">
              <a:buNone/>
            </a:pPr>
            <a:r>
              <a:rPr lang="es-MX" dirty="0" smtClean="0"/>
              <a:t> </a:t>
            </a:r>
          </a:p>
          <a:p>
            <a:pPr marL="0" indent="0">
              <a:buNone/>
            </a:pPr>
            <a:endParaRPr lang="es-MX" dirty="0"/>
          </a:p>
        </p:txBody>
      </p:sp>
    </p:spTree>
    <p:extLst>
      <p:ext uri="{BB962C8B-B14F-4D97-AF65-F5344CB8AC3E}">
        <p14:creationId xmlns:p14="http://schemas.microsoft.com/office/powerpoint/2010/main" val="269841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80918"/>
            <a:ext cx="9601196" cy="1303867"/>
          </a:xfrm>
        </p:spPr>
        <p:txBody>
          <a:bodyPr>
            <a:normAutofit fontScale="90000"/>
          </a:bodyPr>
          <a:lstStyle/>
          <a:p>
            <a:r>
              <a:rPr lang="es-MX" dirty="0"/>
              <a:t>Conclusiones.</a:t>
            </a:r>
            <a:br>
              <a:rPr lang="es-MX" dirty="0"/>
            </a:br>
            <a:endParaRPr lang="es-MX" dirty="0"/>
          </a:p>
        </p:txBody>
      </p:sp>
      <p:sp>
        <p:nvSpPr>
          <p:cNvPr id="3" name="Marcador de contenido 2"/>
          <p:cNvSpPr>
            <a:spLocks noGrp="1"/>
          </p:cNvSpPr>
          <p:nvPr>
            <p:ph idx="1"/>
          </p:nvPr>
        </p:nvSpPr>
        <p:spPr>
          <a:xfrm>
            <a:off x="1295401" y="2460113"/>
            <a:ext cx="9601196" cy="3318936"/>
          </a:xfrm>
        </p:spPr>
        <p:txBody>
          <a:bodyPr>
            <a:normAutofit lnSpcReduction="10000"/>
          </a:bodyPr>
          <a:lstStyle/>
          <a:p>
            <a:r>
              <a:rPr lang="es-ES" b="1" dirty="0"/>
              <a:t>Directorio de Pacientes</a:t>
            </a:r>
            <a:r>
              <a:rPr lang="es-ES" dirty="0"/>
              <a:t>: La función del directorio de pacientes permite un fácil acceso a la información de contacto y antecedentes de los pacientes. Esto simplifica la identificación y comunicación con los pacientes, mejorando la atención personalizada y la eficiencia en la clínica.</a:t>
            </a:r>
          </a:p>
          <a:p>
            <a:r>
              <a:rPr lang="es-ES" b="1" dirty="0"/>
              <a:t>Agendar Citas</a:t>
            </a:r>
            <a:r>
              <a:rPr lang="es-ES" dirty="0"/>
              <a:t>: La aplicación simplifica el proceso de programación de citas al guiar tanto a los operadores como a los pacientes. La solicitud de detalles clave, como el nombre, la fecha y la sucursal deseada, garantiza que las citas se programen de manera eficiente. Mostrar horarios disponibles reduce los conflictos y garantiza una gestión sin problemas de las citas.</a:t>
            </a:r>
          </a:p>
          <a:p>
            <a:endParaRPr lang="es-MX" dirty="0"/>
          </a:p>
        </p:txBody>
      </p:sp>
    </p:spTree>
    <p:extLst>
      <p:ext uri="{BB962C8B-B14F-4D97-AF65-F5344CB8AC3E}">
        <p14:creationId xmlns:p14="http://schemas.microsoft.com/office/powerpoint/2010/main" val="2152987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80918"/>
            <a:ext cx="9601196" cy="1303867"/>
          </a:xfrm>
        </p:spPr>
        <p:txBody>
          <a:bodyPr>
            <a:normAutofit fontScale="90000"/>
          </a:bodyPr>
          <a:lstStyle/>
          <a:p>
            <a:r>
              <a:rPr lang="es-MX" dirty="0"/>
              <a:t>Conclusiones.</a:t>
            </a:r>
            <a:br>
              <a:rPr lang="es-MX" dirty="0"/>
            </a:br>
            <a:endParaRPr lang="es-MX" dirty="0"/>
          </a:p>
        </p:txBody>
      </p:sp>
      <p:sp>
        <p:nvSpPr>
          <p:cNvPr id="3" name="Marcador de contenido 2"/>
          <p:cNvSpPr>
            <a:spLocks noGrp="1"/>
          </p:cNvSpPr>
          <p:nvPr>
            <p:ph idx="1"/>
          </p:nvPr>
        </p:nvSpPr>
        <p:spPr>
          <a:xfrm>
            <a:off x="1295401" y="2460113"/>
            <a:ext cx="9601196" cy="3318936"/>
          </a:xfrm>
        </p:spPr>
        <p:txBody>
          <a:bodyPr>
            <a:normAutofit/>
          </a:bodyPr>
          <a:lstStyle/>
          <a:p>
            <a:r>
              <a:rPr lang="es-ES" b="1" dirty="0"/>
              <a:t>Confirmación de Citas</a:t>
            </a:r>
            <a:r>
              <a:rPr lang="es-ES" dirty="0"/>
              <a:t>: La confirmación inmediata de las citas proporciona una estructura sólida para el registro y seguimiento preciso de las citas. Esto evita la superposición de citas y garantiza que se respeten los compromisos programados.</a:t>
            </a:r>
          </a:p>
          <a:p>
            <a:r>
              <a:rPr lang="es-ES" b="1" dirty="0"/>
              <a:t>Consulta de Citas</a:t>
            </a:r>
            <a:r>
              <a:rPr lang="es-ES" dirty="0"/>
              <a:t>: La función de consulta de citas permite a los pacientes acceder rápidamente a su información de cita, lo que facilita su seguimiento y recordatorio. Esto reduce las ausencias y mantiene informados a los pacientes sobre sus compromisos de atención médica.</a:t>
            </a:r>
          </a:p>
        </p:txBody>
      </p:sp>
    </p:spTree>
    <p:extLst>
      <p:ext uri="{BB962C8B-B14F-4D97-AF65-F5344CB8AC3E}">
        <p14:creationId xmlns:p14="http://schemas.microsoft.com/office/powerpoint/2010/main" val="408315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80918"/>
            <a:ext cx="9601196" cy="1303867"/>
          </a:xfrm>
        </p:spPr>
        <p:txBody>
          <a:bodyPr>
            <a:normAutofit fontScale="90000"/>
          </a:bodyPr>
          <a:lstStyle/>
          <a:p>
            <a:r>
              <a:rPr lang="es-MX" dirty="0"/>
              <a:t>Conclusiones.</a:t>
            </a:r>
            <a:br>
              <a:rPr lang="es-MX" dirty="0"/>
            </a:br>
            <a:endParaRPr lang="es-MX" dirty="0"/>
          </a:p>
        </p:txBody>
      </p:sp>
      <p:sp>
        <p:nvSpPr>
          <p:cNvPr id="3" name="Marcador de contenido 2"/>
          <p:cNvSpPr>
            <a:spLocks noGrp="1"/>
          </p:cNvSpPr>
          <p:nvPr>
            <p:ph idx="1"/>
          </p:nvPr>
        </p:nvSpPr>
        <p:spPr>
          <a:xfrm>
            <a:off x="1295401" y="2460113"/>
            <a:ext cx="9601196" cy="3318936"/>
          </a:xfrm>
        </p:spPr>
        <p:txBody>
          <a:bodyPr>
            <a:normAutofit/>
          </a:bodyPr>
          <a:lstStyle/>
          <a:p>
            <a:r>
              <a:rPr lang="es-ES" b="1" dirty="0"/>
              <a:t>Cancelar o Reagendar Citas</a:t>
            </a:r>
            <a:r>
              <a:rPr lang="es-ES" dirty="0"/>
              <a:t>: La capacidad de cancelar o reprogramar citas ofrece flexibilidad tanto a los pacientes como al personal de la clínica. Esto optimiza la administración de las citas y el tiempo del personal médico, asegurando que los recursos se utilicen de manera efectiva.</a:t>
            </a:r>
          </a:p>
          <a:p>
            <a:r>
              <a:rPr lang="es-ES" b="1" dirty="0"/>
              <a:t>Visualización Diaria de Citas</a:t>
            </a:r>
            <a:r>
              <a:rPr lang="es-ES" dirty="0"/>
              <a:t>: La función de visualización diaria de citas mejora la organización diaria y el flujo de trabajo del personal de la clínica al proporcionar una visión clara de las citas programadas para cada día. Esto contribuye a una atención al paciente más efectiva.</a:t>
            </a:r>
          </a:p>
        </p:txBody>
      </p:sp>
    </p:spTree>
    <p:extLst>
      <p:ext uri="{BB962C8B-B14F-4D97-AF65-F5344CB8AC3E}">
        <p14:creationId xmlns:p14="http://schemas.microsoft.com/office/powerpoint/2010/main" val="2855068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80918"/>
            <a:ext cx="9601196" cy="1303867"/>
          </a:xfrm>
        </p:spPr>
        <p:txBody>
          <a:bodyPr>
            <a:normAutofit fontScale="90000"/>
          </a:bodyPr>
          <a:lstStyle/>
          <a:p>
            <a:r>
              <a:rPr lang="es-MX" dirty="0"/>
              <a:t>Conclusiones.</a:t>
            </a:r>
            <a:br>
              <a:rPr lang="es-MX" dirty="0"/>
            </a:br>
            <a:endParaRPr lang="es-MX" dirty="0"/>
          </a:p>
        </p:txBody>
      </p:sp>
      <p:sp>
        <p:nvSpPr>
          <p:cNvPr id="3" name="Marcador de contenido 2"/>
          <p:cNvSpPr>
            <a:spLocks noGrp="1"/>
          </p:cNvSpPr>
          <p:nvPr>
            <p:ph idx="1"/>
          </p:nvPr>
        </p:nvSpPr>
        <p:spPr>
          <a:xfrm>
            <a:off x="1295401" y="2460113"/>
            <a:ext cx="9601196" cy="3318936"/>
          </a:xfrm>
        </p:spPr>
        <p:txBody>
          <a:bodyPr>
            <a:normAutofit/>
          </a:bodyPr>
          <a:lstStyle/>
          <a:p>
            <a:r>
              <a:rPr lang="es-MX" b="1" dirty="0"/>
              <a:t>Es importante hacer un correcto manejo de errores a la hora de hacer uso de persistencia de objetos, algo que es necesario a la hora de realizar programas que no serán de un solo uso, y que necesitan almacenar información, para ejecuciones posteriores, lo cual facilita el uso del programa pues el usuario no debe realizar el proceso de inicio cada vez que use el programa</a:t>
            </a:r>
            <a:r>
              <a:rPr lang="es-MX" b="1" dirty="0" smtClean="0"/>
              <a:t>.</a:t>
            </a:r>
            <a:endParaRPr lang="es-MX" dirty="0"/>
          </a:p>
        </p:txBody>
      </p:sp>
    </p:spTree>
    <p:extLst>
      <p:ext uri="{BB962C8B-B14F-4D97-AF65-F5344CB8AC3E}">
        <p14:creationId xmlns:p14="http://schemas.microsoft.com/office/powerpoint/2010/main" val="218098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4" name="Marcador de contenido 3"/>
          <p:cNvPicPr>
            <a:picLocks noGrp="1" noChangeAspect="1"/>
          </p:cNvPicPr>
          <p:nvPr>
            <p:ph idx="1"/>
          </p:nvPr>
        </p:nvPicPr>
        <p:blipFill>
          <a:blip r:embed="rId2"/>
          <a:stretch>
            <a:fillRect/>
          </a:stretch>
        </p:blipFill>
        <p:spPr>
          <a:xfrm>
            <a:off x="3413704" y="2463800"/>
            <a:ext cx="5364591" cy="3668059"/>
          </a:xfrm>
          <a:prstGeom prst="rect">
            <a:avLst/>
          </a:prstGeom>
        </p:spPr>
      </p:pic>
    </p:spTree>
    <p:extLst>
      <p:ext uri="{BB962C8B-B14F-4D97-AF65-F5344CB8AC3E}">
        <p14:creationId xmlns:p14="http://schemas.microsoft.com/office/powerpoint/2010/main" val="3520036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5" name="Marcador de contenido 4"/>
          <p:cNvPicPr>
            <a:picLocks noGrp="1" noChangeAspect="1"/>
          </p:cNvPicPr>
          <p:nvPr>
            <p:ph idx="1"/>
          </p:nvPr>
        </p:nvPicPr>
        <p:blipFill>
          <a:blip r:embed="rId2"/>
          <a:stretch>
            <a:fillRect/>
          </a:stretch>
        </p:blipFill>
        <p:spPr>
          <a:xfrm>
            <a:off x="1295401" y="2441965"/>
            <a:ext cx="2991267" cy="2314898"/>
          </a:xfrm>
          <a:prstGeom prst="rect">
            <a:avLst/>
          </a:prstGeom>
        </p:spPr>
      </p:pic>
      <p:pic>
        <p:nvPicPr>
          <p:cNvPr id="6" name="Imagen 5"/>
          <p:cNvPicPr>
            <a:picLocks noChangeAspect="1"/>
          </p:cNvPicPr>
          <p:nvPr/>
        </p:nvPicPr>
        <p:blipFill>
          <a:blip r:embed="rId3"/>
          <a:stretch>
            <a:fillRect/>
          </a:stretch>
        </p:blipFill>
        <p:spPr>
          <a:xfrm>
            <a:off x="4276471" y="2441965"/>
            <a:ext cx="2834334" cy="2314898"/>
          </a:xfrm>
          <a:prstGeom prst="rect">
            <a:avLst/>
          </a:prstGeom>
        </p:spPr>
      </p:pic>
      <p:pic>
        <p:nvPicPr>
          <p:cNvPr id="7" name="Imagen 6"/>
          <p:cNvPicPr>
            <a:picLocks noChangeAspect="1"/>
          </p:cNvPicPr>
          <p:nvPr/>
        </p:nvPicPr>
        <p:blipFill>
          <a:blip r:embed="rId4"/>
          <a:stretch>
            <a:fillRect/>
          </a:stretch>
        </p:blipFill>
        <p:spPr>
          <a:xfrm>
            <a:off x="7110805" y="2441965"/>
            <a:ext cx="4098663" cy="2314898"/>
          </a:xfrm>
          <a:prstGeom prst="rect">
            <a:avLst/>
          </a:prstGeom>
        </p:spPr>
      </p:pic>
    </p:spTree>
    <p:extLst>
      <p:ext uri="{BB962C8B-B14F-4D97-AF65-F5344CB8AC3E}">
        <p14:creationId xmlns:p14="http://schemas.microsoft.com/office/powerpoint/2010/main" val="1233355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4" name="Marcador de contenido 3"/>
          <p:cNvPicPr>
            <a:picLocks noGrp="1" noChangeAspect="1"/>
          </p:cNvPicPr>
          <p:nvPr>
            <p:ph idx="1"/>
          </p:nvPr>
        </p:nvPicPr>
        <p:blipFill>
          <a:blip r:embed="rId2"/>
          <a:stretch>
            <a:fillRect/>
          </a:stretch>
        </p:blipFill>
        <p:spPr>
          <a:xfrm>
            <a:off x="1575099" y="2514432"/>
            <a:ext cx="4556760" cy="3628184"/>
          </a:xfrm>
          <a:prstGeom prst="rect">
            <a:avLst/>
          </a:prstGeom>
        </p:spPr>
      </p:pic>
      <p:pic>
        <p:nvPicPr>
          <p:cNvPr id="5" name="Imagen 4"/>
          <p:cNvPicPr>
            <a:picLocks noChangeAspect="1"/>
          </p:cNvPicPr>
          <p:nvPr/>
        </p:nvPicPr>
        <p:blipFill>
          <a:blip r:embed="rId3"/>
          <a:stretch>
            <a:fillRect/>
          </a:stretch>
        </p:blipFill>
        <p:spPr>
          <a:xfrm>
            <a:off x="6131859" y="2514432"/>
            <a:ext cx="3982006" cy="3115110"/>
          </a:xfrm>
          <a:prstGeom prst="rect">
            <a:avLst/>
          </a:prstGeom>
        </p:spPr>
      </p:pic>
    </p:spTree>
    <p:extLst>
      <p:ext uri="{BB962C8B-B14F-4D97-AF65-F5344CB8AC3E}">
        <p14:creationId xmlns:p14="http://schemas.microsoft.com/office/powerpoint/2010/main" val="3715756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70160"/>
            <a:ext cx="9601196" cy="1303867"/>
          </a:xfrm>
        </p:spPr>
        <p:txBody>
          <a:bodyPr>
            <a:normAutofit fontScale="90000"/>
          </a:bodyPr>
          <a:lstStyle/>
          <a:p>
            <a:r>
              <a:rPr lang="es-ES" b="1" dirty="0"/>
              <a:t>Descripción del Problema: Sistema de Agenda Electrónica para Clínica Dental</a:t>
            </a:r>
            <a:endParaRPr lang="es-MX" dirty="0"/>
          </a:p>
        </p:txBody>
      </p:sp>
      <p:sp>
        <p:nvSpPr>
          <p:cNvPr id="3" name="Marcador de contenido 2"/>
          <p:cNvSpPr>
            <a:spLocks noGrp="1"/>
          </p:cNvSpPr>
          <p:nvPr>
            <p:ph idx="1"/>
          </p:nvPr>
        </p:nvSpPr>
        <p:spPr>
          <a:xfrm>
            <a:off x="1295401" y="2449356"/>
            <a:ext cx="9601196" cy="2090371"/>
          </a:xfrm>
        </p:spPr>
        <p:txBody>
          <a:bodyPr>
            <a:normAutofit fontScale="92500"/>
          </a:bodyPr>
          <a:lstStyle/>
          <a:p>
            <a:r>
              <a:rPr lang="es-ES" dirty="0"/>
              <a:t>Una clínica dental con múltiples sucursales necesita implementar una agenda electrónica para gestionar de manera eficiente las citas de sus pacientes. La clínica ofrece servicios en diferentes ubicaciones, lo que implica la necesidad de coordinar las citas de los pacientes en varias sucursales. Además, es esencial mantener un registro de los pacientes, sus datos de contacto y sus citas programadas</a:t>
            </a:r>
            <a:r>
              <a:rPr lang="es-ES" dirty="0" smtClean="0"/>
              <a:t>.</a:t>
            </a:r>
          </a:p>
          <a:p>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962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4" name="Marcador de contenido 3"/>
          <p:cNvPicPr>
            <a:picLocks noGrp="1" noChangeAspect="1"/>
          </p:cNvPicPr>
          <p:nvPr>
            <p:ph idx="1"/>
          </p:nvPr>
        </p:nvPicPr>
        <p:blipFill>
          <a:blip r:embed="rId2"/>
          <a:stretch>
            <a:fillRect/>
          </a:stretch>
        </p:blipFill>
        <p:spPr>
          <a:xfrm>
            <a:off x="1295401" y="2502424"/>
            <a:ext cx="2792505" cy="3478829"/>
          </a:xfrm>
          <a:prstGeom prst="rect">
            <a:avLst/>
          </a:prstGeom>
        </p:spPr>
      </p:pic>
      <p:pic>
        <p:nvPicPr>
          <p:cNvPr id="5" name="Imagen 4"/>
          <p:cNvPicPr>
            <a:picLocks noChangeAspect="1"/>
          </p:cNvPicPr>
          <p:nvPr/>
        </p:nvPicPr>
        <p:blipFill>
          <a:blip r:embed="rId3"/>
          <a:stretch>
            <a:fillRect/>
          </a:stretch>
        </p:blipFill>
        <p:spPr>
          <a:xfrm>
            <a:off x="4087906" y="2515303"/>
            <a:ext cx="2893807" cy="3478829"/>
          </a:xfrm>
          <a:prstGeom prst="rect">
            <a:avLst/>
          </a:prstGeom>
        </p:spPr>
      </p:pic>
      <p:pic>
        <p:nvPicPr>
          <p:cNvPr id="6" name="Imagen 5"/>
          <p:cNvPicPr>
            <a:picLocks noChangeAspect="1"/>
          </p:cNvPicPr>
          <p:nvPr/>
        </p:nvPicPr>
        <p:blipFill>
          <a:blip r:embed="rId4"/>
          <a:stretch>
            <a:fillRect/>
          </a:stretch>
        </p:blipFill>
        <p:spPr>
          <a:xfrm>
            <a:off x="6981713" y="2493756"/>
            <a:ext cx="3914884" cy="3496163"/>
          </a:xfrm>
          <a:prstGeom prst="rect">
            <a:avLst/>
          </a:prstGeom>
        </p:spPr>
      </p:pic>
    </p:spTree>
    <p:extLst>
      <p:ext uri="{BB962C8B-B14F-4D97-AF65-F5344CB8AC3E}">
        <p14:creationId xmlns:p14="http://schemas.microsoft.com/office/powerpoint/2010/main" val="1110984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4" name="Marcador de contenido 3"/>
          <p:cNvPicPr>
            <a:picLocks noGrp="1" noChangeAspect="1"/>
          </p:cNvPicPr>
          <p:nvPr>
            <p:ph idx="1"/>
          </p:nvPr>
        </p:nvPicPr>
        <p:blipFill>
          <a:blip r:embed="rId2"/>
          <a:stretch>
            <a:fillRect/>
          </a:stretch>
        </p:blipFill>
        <p:spPr>
          <a:xfrm>
            <a:off x="1295402" y="2507753"/>
            <a:ext cx="3244326" cy="3387438"/>
          </a:xfrm>
          <a:prstGeom prst="rect">
            <a:avLst/>
          </a:prstGeom>
        </p:spPr>
      </p:pic>
      <p:pic>
        <p:nvPicPr>
          <p:cNvPr id="5" name="Imagen 4"/>
          <p:cNvPicPr>
            <a:picLocks noChangeAspect="1"/>
          </p:cNvPicPr>
          <p:nvPr/>
        </p:nvPicPr>
        <p:blipFill>
          <a:blip r:embed="rId3"/>
          <a:stretch>
            <a:fillRect/>
          </a:stretch>
        </p:blipFill>
        <p:spPr>
          <a:xfrm>
            <a:off x="4539728" y="2507753"/>
            <a:ext cx="3377900" cy="3387438"/>
          </a:xfrm>
          <a:prstGeom prst="rect">
            <a:avLst/>
          </a:prstGeom>
        </p:spPr>
      </p:pic>
      <p:pic>
        <p:nvPicPr>
          <p:cNvPr id="6" name="Imagen 5"/>
          <p:cNvPicPr>
            <a:picLocks noChangeAspect="1"/>
          </p:cNvPicPr>
          <p:nvPr/>
        </p:nvPicPr>
        <p:blipFill>
          <a:blip r:embed="rId4"/>
          <a:stretch>
            <a:fillRect/>
          </a:stretch>
        </p:blipFill>
        <p:spPr>
          <a:xfrm>
            <a:off x="7690501" y="2507753"/>
            <a:ext cx="3471453" cy="3387438"/>
          </a:xfrm>
          <a:prstGeom prst="rect">
            <a:avLst/>
          </a:prstGeom>
        </p:spPr>
      </p:pic>
    </p:spTree>
    <p:extLst>
      <p:ext uri="{BB962C8B-B14F-4D97-AF65-F5344CB8AC3E}">
        <p14:creationId xmlns:p14="http://schemas.microsoft.com/office/powerpoint/2010/main" val="566185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6" name="Marcador de contenido 5"/>
          <p:cNvPicPr>
            <a:picLocks noGrp="1" noChangeAspect="1"/>
          </p:cNvPicPr>
          <p:nvPr>
            <p:ph idx="1"/>
          </p:nvPr>
        </p:nvPicPr>
        <p:blipFill>
          <a:blip r:embed="rId2"/>
          <a:stretch>
            <a:fillRect/>
          </a:stretch>
        </p:blipFill>
        <p:spPr>
          <a:xfrm>
            <a:off x="5791828" y="2496897"/>
            <a:ext cx="4265839" cy="3317875"/>
          </a:xfrm>
          <a:prstGeom prst="rect">
            <a:avLst/>
          </a:prstGeom>
        </p:spPr>
      </p:pic>
      <p:pic>
        <p:nvPicPr>
          <p:cNvPr id="5" name="Imagen 4"/>
          <p:cNvPicPr>
            <a:picLocks noChangeAspect="1"/>
          </p:cNvPicPr>
          <p:nvPr/>
        </p:nvPicPr>
        <p:blipFill>
          <a:blip r:embed="rId3"/>
          <a:stretch>
            <a:fillRect/>
          </a:stretch>
        </p:blipFill>
        <p:spPr>
          <a:xfrm>
            <a:off x="1295401" y="2436333"/>
            <a:ext cx="4496427" cy="3439005"/>
          </a:xfrm>
          <a:prstGeom prst="rect">
            <a:avLst/>
          </a:prstGeom>
        </p:spPr>
      </p:pic>
    </p:spTree>
    <p:extLst>
      <p:ext uri="{BB962C8B-B14F-4D97-AF65-F5344CB8AC3E}">
        <p14:creationId xmlns:p14="http://schemas.microsoft.com/office/powerpoint/2010/main" val="3773871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3" name="Imagen 2"/>
          <p:cNvPicPr>
            <a:picLocks noChangeAspect="1"/>
          </p:cNvPicPr>
          <p:nvPr/>
        </p:nvPicPr>
        <p:blipFill>
          <a:blip r:embed="rId2"/>
          <a:stretch>
            <a:fillRect/>
          </a:stretch>
        </p:blipFill>
        <p:spPr>
          <a:xfrm>
            <a:off x="1459250" y="2668363"/>
            <a:ext cx="3620005" cy="3317875"/>
          </a:xfrm>
          <a:prstGeom prst="rect">
            <a:avLst/>
          </a:prstGeom>
        </p:spPr>
      </p:pic>
      <p:pic>
        <p:nvPicPr>
          <p:cNvPr id="5" name="Marcador de contenido 5"/>
          <p:cNvPicPr>
            <a:picLocks noChangeAspect="1"/>
          </p:cNvPicPr>
          <p:nvPr/>
        </p:nvPicPr>
        <p:blipFill>
          <a:blip r:embed="rId3"/>
          <a:stretch>
            <a:fillRect/>
          </a:stretch>
        </p:blipFill>
        <p:spPr>
          <a:xfrm>
            <a:off x="4896414" y="2668363"/>
            <a:ext cx="1980903" cy="1546655"/>
          </a:xfrm>
          <a:prstGeom prst="rect">
            <a:avLst/>
          </a:prstGeom>
        </p:spPr>
      </p:pic>
    </p:spTree>
    <p:extLst>
      <p:ext uri="{BB962C8B-B14F-4D97-AF65-F5344CB8AC3E}">
        <p14:creationId xmlns:p14="http://schemas.microsoft.com/office/powerpoint/2010/main" val="3809391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756222"/>
            <a:ext cx="9601196" cy="1303867"/>
          </a:xfrm>
        </p:spPr>
        <p:txBody>
          <a:bodyPr>
            <a:normAutofit fontScale="90000"/>
          </a:bodyPr>
          <a:lstStyle/>
          <a:p>
            <a:r>
              <a:rPr lang="es-MX" dirty="0"/>
              <a:t>Demostración.</a:t>
            </a:r>
            <a:br>
              <a:rPr lang="es-MX" dirty="0"/>
            </a:br>
            <a:endParaRPr lang="es-MX" dirty="0"/>
          </a:p>
        </p:txBody>
      </p:sp>
      <p:pic>
        <p:nvPicPr>
          <p:cNvPr id="3" name="Imagen 2"/>
          <p:cNvPicPr>
            <a:picLocks noChangeAspect="1"/>
          </p:cNvPicPr>
          <p:nvPr/>
        </p:nvPicPr>
        <p:blipFill>
          <a:blip r:embed="rId2"/>
          <a:stretch>
            <a:fillRect/>
          </a:stretch>
        </p:blipFill>
        <p:spPr>
          <a:xfrm>
            <a:off x="1295401" y="2523069"/>
            <a:ext cx="3620005" cy="3317875"/>
          </a:xfrm>
          <a:prstGeom prst="rect">
            <a:avLst/>
          </a:prstGeom>
        </p:spPr>
      </p:pic>
      <p:pic>
        <p:nvPicPr>
          <p:cNvPr id="7" name="Marcador de contenido 3"/>
          <p:cNvPicPr>
            <a:picLocks noChangeAspect="1"/>
          </p:cNvPicPr>
          <p:nvPr/>
        </p:nvPicPr>
        <p:blipFill>
          <a:blip r:embed="rId3"/>
          <a:stretch>
            <a:fillRect/>
          </a:stretch>
        </p:blipFill>
        <p:spPr>
          <a:xfrm>
            <a:off x="4915406" y="2523069"/>
            <a:ext cx="3145411" cy="3317875"/>
          </a:xfrm>
          <a:prstGeom prst="rect">
            <a:avLst/>
          </a:prstGeom>
        </p:spPr>
      </p:pic>
      <p:pic>
        <p:nvPicPr>
          <p:cNvPr id="9" name="Imagen 8"/>
          <p:cNvPicPr>
            <a:picLocks noChangeAspect="1"/>
          </p:cNvPicPr>
          <p:nvPr/>
        </p:nvPicPr>
        <p:blipFill>
          <a:blip r:embed="rId4"/>
          <a:stretch>
            <a:fillRect/>
          </a:stretch>
        </p:blipFill>
        <p:spPr>
          <a:xfrm>
            <a:off x="7316049" y="2432491"/>
            <a:ext cx="3200847" cy="3813763"/>
          </a:xfrm>
          <a:prstGeom prst="rect">
            <a:avLst/>
          </a:prstGeom>
        </p:spPr>
      </p:pic>
    </p:spTree>
    <p:extLst>
      <p:ext uri="{BB962C8B-B14F-4D97-AF65-F5344CB8AC3E}">
        <p14:creationId xmlns:p14="http://schemas.microsoft.com/office/powerpoint/2010/main" val="3899337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70160"/>
            <a:ext cx="9601196" cy="1303867"/>
          </a:xfrm>
        </p:spPr>
        <p:txBody>
          <a:bodyPr>
            <a:normAutofit fontScale="90000"/>
          </a:bodyPr>
          <a:lstStyle/>
          <a:p>
            <a:r>
              <a:rPr lang="es-ES" b="1" dirty="0"/>
              <a:t>Descripción del Problema: Sistema de Agenda Electrónica para Clínica Dental</a:t>
            </a:r>
            <a:endParaRPr lang="es-MX" dirty="0"/>
          </a:p>
        </p:txBody>
      </p:sp>
      <p:sp>
        <p:nvSpPr>
          <p:cNvPr id="3" name="Marcador de contenido 2"/>
          <p:cNvSpPr>
            <a:spLocks noGrp="1"/>
          </p:cNvSpPr>
          <p:nvPr>
            <p:ph idx="1"/>
          </p:nvPr>
        </p:nvSpPr>
        <p:spPr>
          <a:xfrm>
            <a:off x="1295401" y="2449356"/>
            <a:ext cx="9601196" cy="3779322"/>
          </a:xfrm>
        </p:spPr>
        <p:txBody>
          <a:bodyPr>
            <a:normAutofit fontScale="92500" lnSpcReduction="10000"/>
          </a:bodyPr>
          <a:lstStyle/>
          <a:p>
            <a:r>
              <a:rPr lang="es-ES" sz="1600" dirty="0" smtClean="0">
                <a:latin typeface="Arial" panose="020B0604020202020204" pitchFamily="34" charset="0"/>
                <a:cs typeface="Arial" panose="020B0604020202020204" pitchFamily="34" charset="0"/>
              </a:rPr>
              <a:t>1.- </a:t>
            </a:r>
            <a:r>
              <a:rPr lang="es-ES" sz="1600" b="1" dirty="0"/>
              <a:t>Directorio de Pacientes:</a:t>
            </a:r>
            <a:endParaRPr lang="es-ES" sz="1600" dirty="0"/>
          </a:p>
          <a:p>
            <a:r>
              <a:rPr lang="es-ES" sz="1600" dirty="0"/>
              <a:t>La aplicación debe mantener un registro de los pacientes de la clínica.</a:t>
            </a:r>
          </a:p>
          <a:p>
            <a:r>
              <a:rPr lang="es-ES" sz="1600" dirty="0"/>
              <a:t>Cada entrada del directorio debe contener el nombre del paciente y su número de teléfono.</a:t>
            </a:r>
          </a:p>
          <a:p>
            <a:r>
              <a:rPr lang="es-ES" sz="1600" dirty="0"/>
              <a:t>Esto permitirá un acceso rápido a la información de contacto de los pacientes y facilitará la programación de citas.</a:t>
            </a:r>
          </a:p>
          <a:p>
            <a:r>
              <a:rPr lang="es-ES" sz="1600" dirty="0" smtClean="0">
                <a:latin typeface="Arial" panose="020B0604020202020204" pitchFamily="34" charset="0"/>
                <a:cs typeface="Arial" panose="020B0604020202020204" pitchFamily="34" charset="0"/>
              </a:rPr>
              <a:t>2.- </a:t>
            </a:r>
            <a:r>
              <a:rPr lang="es-ES" sz="1600" b="1" dirty="0"/>
              <a:t>Agendamiento de Citas:</a:t>
            </a:r>
            <a:endParaRPr lang="es-ES" sz="1600" dirty="0"/>
          </a:p>
          <a:p>
            <a:r>
              <a:rPr lang="es-ES" sz="1600" dirty="0"/>
              <a:t>Los operadores de la clínica deben poder agendar citas para los pacientes.</a:t>
            </a:r>
          </a:p>
          <a:p>
            <a:r>
              <a:rPr lang="es-ES" sz="1600" dirty="0"/>
              <a:t>El sistema debe solicitar información, como el nombre del paciente, la fecha deseada para la cita y la sucursal donde se desea programar la cita.</a:t>
            </a:r>
          </a:p>
          <a:p>
            <a:r>
              <a:rPr lang="es-ES" sz="1600" dirty="0"/>
              <a:t>La agenda debe mostrar los horarios disponibles en la sucursal seleccionada.</a:t>
            </a:r>
          </a:p>
          <a:p>
            <a:r>
              <a:rPr lang="es-ES" sz="1600" dirty="0"/>
              <a:t>Los horarios disponibles deben considerar la disponibilidad de los profesionales de la clínica y no deben superponerse con otras citas existentes.</a:t>
            </a:r>
          </a:p>
          <a:p>
            <a:r>
              <a:rPr lang="es-ES" sz="1600" dirty="0"/>
              <a:t>Cuando el paciente elija un horario, la cita se considerará confirmada</a:t>
            </a:r>
            <a:r>
              <a:rPr lang="es-ES" sz="1400" dirty="0" smtClean="0"/>
              <a:t>.</a:t>
            </a:r>
            <a:endParaRPr lang="es-ES" sz="1400" dirty="0"/>
          </a:p>
        </p:txBody>
      </p:sp>
    </p:spTree>
    <p:extLst>
      <p:ext uri="{BB962C8B-B14F-4D97-AF65-F5344CB8AC3E}">
        <p14:creationId xmlns:p14="http://schemas.microsoft.com/office/powerpoint/2010/main" val="204218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70160"/>
            <a:ext cx="9601196" cy="1303867"/>
          </a:xfrm>
        </p:spPr>
        <p:txBody>
          <a:bodyPr>
            <a:normAutofit fontScale="90000"/>
          </a:bodyPr>
          <a:lstStyle/>
          <a:p>
            <a:r>
              <a:rPr lang="es-ES" b="1" dirty="0"/>
              <a:t>Descripción del Problema: Sistema de Agenda Electrónica para Clínica Dental</a:t>
            </a:r>
            <a:endParaRPr lang="es-MX" dirty="0"/>
          </a:p>
        </p:txBody>
      </p:sp>
      <p:sp>
        <p:nvSpPr>
          <p:cNvPr id="3" name="Marcador de contenido 2"/>
          <p:cNvSpPr>
            <a:spLocks noGrp="1"/>
          </p:cNvSpPr>
          <p:nvPr>
            <p:ph idx="1"/>
          </p:nvPr>
        </p:nvSpPr>
        <p:spPr>
          <a:xfrm>
            <a:off x="1295401" y="2449356"/>
            <a:ext cx="9601196" cy="3714776"/>
          </a:xfrm>
        </p:spPr>
        <p:txBody>
          <a:bodyPr>
            <a:normAutofit fontScale="92500" lnSpcReduction="20000"/>
          </a:bodyPr>
          <a:lstStyle/>
          <a:p>
            <a:r>
              <a:rPr lang="es-ES" sz="1600" dirty="0" smtClean="0">
                <a:latin typeface="Arial" panose="020B0604020202020204" pitchFamily="34" charset="0"/>
                <a:cs typeface="Arial" panose="020B0604020202020204" pitchFamily="34" charset="0"/>
              </a:rPr>
              <a:t>3.- </a:t>
            </a:r>
            <a:r>
              <a:rPr lang="es-ES" sz="1600" b="1" dirty="0"/>
              <a:t>Consulta de Citas:</a:t>
            </a:r>
            <a:endParaRPr lang="es-ES" sz="1600" dirty="0"/>
          </a:p>
          <a:p>
            <a:r>
              <a:rPr lang="es-ES" sz="1600" dirty="0"/>
              <a:t>Los pacientes deben poder llamar para obtener información sobre sus citas programadas.</a:t>
            </a:r>
          </a:p>
          <a:p>
            <a:r>
              <a:rPr lang="es-ES" sz="1600" dirty="0"/>
              <a:t>Si un paciente necesita recordar la fecha y la hora de su cita, el sistema debe proporcionar esta información de manera sencilla.</a:t>
            </a:r>
          </a:p>
          <a:p>
            <a:r>
              <a:rPr lang="es-ES" sz="1600" dirty="0" smtClean="0">
                <a:latin typeface="Arial" panose="020B0604020202020204" pitchFamily="34" charset="0"/>
                <a:cs typeface="Arial" panose="020B0604020202020204" pitchFamily="34" charset="0"/>
              </a:rPr>
              <a:t>4.- </a:t>
            </a:r>
            <a:r>
              <a:rPr lang="es-ES" sz="1600" b="1" dirty="0"/>
              <a:t>Gestión de Citas:</a:t>
            </a:r>
            <a:endParaRPr lang="es-ES" sz="1600" dirty="0"/>
          </a:p>
          <a:p>
            <a:r>
              <a:rPr lang="es-ES" sz="1600" dirty="0"/>
              <a:t>Los pacientes deben tener la opción de cancelar sus citas en caso de que no puedan asistir.</a:t>
            </a:r>
          </a:p>
          <a:p>
            <a:r>
              <a:rPr lang="es-ES" sz="1600" dirty="0"/>
              <a:t>También deben poder reagendar sus citas si es necesario.</a:t>
            </a:r>
          </a:p>
          <a:p>
            <a:r>
              <a:rPr lang="es-ES" sz="1600" dirty="0"/>
              <a:t>La aplicación debe gestionar estos cambios en las citas y garantizar que los horarios disponibles se actualicen adecuadamente.</a:t>
            </a:r>
          </a:p>
          <a:p>
            <a:r>
              <a:rPr lang="es-ES" sz="1600" dirty="0" smtClean="0">
                <a:latin typeface="Arial" panose="020B0604020202020204" pitchFamily="34" charset="0"/>
                <a:cs typeface="Arial" panose="020B0604020202020204" pitchFamily="34" charset="0"/>
              </a:rPr>
              <a:t>5.- </a:t>
            </a:r>
            <a:r>
              <a:rPr lang="es-ES" sz="1600" b="1" dirty="0"/>
              <a:t>Visualización de Citas Diarias:</a:t>
            </a:r>
            <a:endParaRPr lang="es-ES" sz="1600" dirty="0"/>
          </a:p>
          <a:p>
            <a:r>
              <a:rPr lang="es-ES" sz="1600" dirty="0"/>
              <a:t>Cada día, la agenda debe mostrar las citas programadas para ese día.</a:t>
            </a:r>
          </a:p>
          <a:p>
            <a:r>
              <a:rPr lang="es-ES" sz="1600" dirty="0"/>
              <a:t>Esto permitirá a los profesionales de la clínica estar preparados para recibir a los pacientes y ofrecer un servicio eficiente.</a:t>
            </a:r>
          </a:p>
          <a:p>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3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pic>
        <p:nvPicPr>
          <p:cNvPr id="5" name="Marcador de contenido 4" descr="Imagen que contiene Gráfico de dispersión&#10;&#10;Descripción generada automáticamente"/>
          <p:cNvPicPr>
            <a:picLocks noGrp="1"/>
          </p:cNvPicPr>
          <p:nvPr>
            <p:ph idx="1"/>
          </p:nvPr>
        </p:nvPicPr>
        <p:blipFill>
          <a:blip r:embed="rId2"/>
          <a:stretch>
            <a:fillRect/>
          </a:stretch>
        </p:blipFill>
        <p:spPr>
          <a:xfrm>
            <a:off x="1777285" y="2470150"/>
            <a:ext cx="7979541" cy="3685951"/>
          </a:xfrm>
          <a:prstGeom prst="rect">
            <a:avLst/>
          </a:prstGeom>
        </p:spPr>
      </p:pic>
    </p:spTree>
    <p:extLst>
      <p:ext uri="{BB962C8B-B14F-4D97-AF65-F5344CB8AC3E}">
        <p14:creationId xmlns:p14="http://schemas.microsoft.com/office/powerpoint/2010/main" val="317638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sp>
        <p:nvSpPr>
          <p:cNvPr id="3" name="Marcador de contenido 2"/>
          <p:cNvSpPr>
            <a:spLocks noGrp="1"/>
          </p:cNvSpPr>
          <p:nvPr>
            <p:ph idx="1"/>
          </p:nvPr>
        </p:nvSpPr>
        <p:spPr>
          <a:xfrm>
            <a:off x="1295402" y="2470871"/>
            <a:ext cx="9601196" cy="3318936"/>
          </a:xfrm>
        </p:spPr>
        <p:txBody>
          <a:bodyPr>
            <a:normAutofit/>
          </a:bodyPr>
          <a:lstStyle/>
          <a:p>
            <a:pPr fontAlgn="base"/>
            <a:r>
              <a:rPr lang="es-MX" sz="2000" b="1" dirty="0"/>
              <a:t>Para este programa se utilizaron cuatro clases:</a:t>
            </a:r>
            <a:endParaRPr lang="es-MX" sz="2000" dirty="0"/>
          </a:p>
          <a:p>
            <a:pPr fontAlgn="base"/>
            <a:r>
              <a:rPr lang="es-MX" sz="2000" b="1" dirty="0"/>
              <a:t>Clase Paciente:</a:t>
            </a:r>
            <a:endParaRPr lang="es-MX" sz="2000" dirty="0"/>
          </a:p>
          <a:p>
            <a:pPr fontAlgn="base"/>
            <a:r>
              <a:rPr lang="es-MX" sz="2000" b="1" dirty="0"/>
              <a:t>La cual representa a los pacientes de la clínica.</a:t>
            </a:r>
            <a:endParaRPr lang="es-MX" sz="2000" dirty="0"/>
          </a:p>
          <a:p>
            <a:pPr fontAlgn="base"/>
            <a:r>
              <a:rPr lang="es-MX" sz="2000" b="1" dirty="0"/>
              <a:t>Cuenta con dos atributos para identificarlos: nombre y teléfono.</a:t>
            </a:r>
            <a:endParaRPr lang="es-MX" sz="2000" dirty="0"/>
          </a:p>
          <a:p>
            <a:pPr fontAlgn="base"/>
            <a:r>
              <a:rPr lang="es-MX" sz="2000" b="1" dirty="0"/>
              <a:t>Cada atributo cuenta con un método </a:t>
            </a:r>
            <a:r>
              <a:rPr lang="es-MX" sz="2000" b="1" dirty="0" err="1"/>
              <a:t>getter</a:t>
            </a:r>
            <a:r>
              <a:rPr lang="es-MX" sz="2000" b="1" dirty="0"/>
              <a:t> para consultarlos, además de un método setter para cambiar el teléfono de ser necesario y un método </a:t>
            </a:r>
            <a:r>
              <a:rPr lang="es-MX" sz="2000" b="1" dirty="0" err="1"/>
              <a:t>toString</a:t>
            </a:r>
            <a:r>
              <a:rPr lang="es-MX" sz="2000" b="1" dirty="0"/>
              <a:t> para imprimir el valor de todos los atributos del objeto.</a:t>
            </a:r>
            <a:endParaRPr lang="es-MX" sz="2000" dirty="0"/>
          </a:p>
          <a:p>
            <a:endParaRPr lang="es-MX" dirty="0"/>
          </a:p>
        </p:txBody>
      </p:sp>
    </p:spTree>
    <p:extLst>
      <p:ext uri="{BB962C8B-B14F-4D97-AF65-F5344CB8AC3E}">
        <p14:creationId xmlns:p14="http://schemas.microsoft.com/office/powerpoint/2010/main" val="3023313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sp>
        <p:nvSpPr>
          <p:cNvPr id="3" name="Marcador de contenido 2"/>
          <p:cNvSpPr>
            <a:spLocks noGrp="1"/>
          </p:cNvSpPr>
          <p:nvPr>
            <p:ph idx="1"/>
          </p:nvPr>
        </p:nvSpPr>
        <p:spPr>
          <a:xfrm>
            <a:off x="1295402" y="2470871"/>
            <a:ext cx="9601196" cy="3318936"/>
          </a:xfrm>
        </p:spPr>
        <p:txBody>
          <a:bodyPr>
            <a:normAutofit fontScale="77500" lnSpcReduction="20000"/>
          </a:bodyPr>
          <a:lstStyle/>
          <a:p>
            <a:pPr fontAlgn="base"/>
            <a:r>
              <a:rPr lang="es-MX" b="1" dirty="0"/>
              <a:t>Clase Paciente:</a:t>
            </a:r>
            <a:endParaRPr lang="es-MX" dirty="0"/>
          </a:p>
          <a:p>
            <a:pPr fontAlgn="base"/>
            <a:r>
              <a:rPr lang="es-MX" b="1" dirty="0"/>
              <a:t>La cual representa a las citas de la clínica.</a:t>
            </a:r>
            <a:endParaRPr lang="es-MX" dirty="0"/>
          </a:p>
          <a:p>
            <a:pPr fontAlgn="base"/>
            <a:r>
              <a:rPr lang="es-MX" b="1" dirty="0"/>
              <a:t>Cuenta con 4 atributos para identificarlos: año, mes, día, hora. </a:t>
            </a:r>
            <a:endParaRPr lang="es-MX" dirty="0"/>
          </a:p>
          <a:p>
            <a:pPr fontAlgn="base"/>
            <a:r>
              <a:rPr lang="es-MX" b="1" dirty="0"/>
              <a:t>También cuenta con un atributo de tipo Paciente, en el cual se asignara el paciente que agende la cita.</a:t>
            </a:r>
            <a:endParaRPr lang="es-MX" dirty="0"/>
          </a:p>
          <a:p>
            <a:pPr fontAlgn="base"/>
            <a:r>
              <a:rPr lang="es-MX" b="1" dirty="0"/>
              <a:t>Cada atributo cuenta con un método </a:t>
            </a:r>
            <a:r>
              <a:rPr lang="es-MX" b="1" dirty="0" err="1"/>
              <a:t>getter</a:t>
            </a:r>
            <a:r>
              <a:rPr lang="es-MX" b="1" dirty="0"/>
              <a:t> para consultarlos, un método setter para el atributo paciente y un método </a:t>
            </a:r>
            <a:r>
              <a:rPr lang="es-MX" b="1" dirty="0" err="1"/>
              <a:t>toString</a:t>
            </a:r>
            <a:r>
              <a:rPr lang="es-MX" b="1" dirty="0"/>
              <a:t> para imprimir el valor de todos los atributos del objeto.</a:t>
            </a:r>
            <a:endParaRPr lang="es-MX" dirty="0"/>
          </a:p>
          <a:p>
            <a:pPr fontAlgn="base"/>
            <a:r>
              <a:rPr lang="es-MX" b="1" dirty="0"/>
              <a:t>También cuenta con un método llamado actualizar el cual sirve para reutilizar las citas si como un método llamado </a:t>
            </a:r>
            <a:r>
              <a:rPr lang="es-MX" b="1" dirty="0" err="1"/>
              <a:t>eliminarPaciente</a:t>
            </a:r>
            <a:r>
              <a:rPr lang="es-MX" b="1" dirty="0"/>
              <a:t> el cual sirve para vaciar el atributo.</a:t>
            </a:r>
            <a:endParaRPr lang="es-MX" dirty="0"/>
          </a:p>
        </p:txBody>
      </p:sp>
    </p:spTree>
    <p:extLst>
      <p:ext uri="{BB962C8B-B14F-4D97-AF65-F5344CB8AC3E}">
        <p14:creationId xmlns:p14="http://schemas.microsoft.com/office/powerpoint/2010/main" val="195599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sp>
        <p:nvSpPr>
          <p:cNvPr id="3" name="Marcador de contenido 2"/>
          <p:cNvSpPr>
            <a:spLocks noGrp="1"/>
          </p:cNvSpPr>
          <p:nvPr>
            <p:ph idx="1"/>
          </p:nvPr>
        </p:nvSpPr>
        <p:spPr>
          <a:xfrm>
            <a:off x="1295402" y="2470871"/>
            <a:ext cx="9601196" cy="3318936"/>
          </a:xfrm>
        </p:spPr>
        <p:txBody>
          <a:bodyPr>
            <a:normAutofit fontScale="70000" lnSpcReduction="20000"/>
          </a:bodyPr>
          <a:lstStyle/>
          <a:p>
            <a:pPr fontAlgn="base"/>
            <a:r>
              <a:rPr lang="es-MX" b="1" dirty="0"/>
              <a:t>Clase Sucursal:</a:t>
            </a:r>
            <a:endParaRPr lang="es-MX" dirty="0"/>
          </a:p>
          <a:p>
            <a:pPr fontAlgn="base"/>
            <a:r>
              <a:rPr lang="es-MX" b="1" dirty="0"/>
              <a:t>La cual representa a las sucursales de la clínica.</a:t>
            </a:r>
            <a:endParaRPr lang="es-MX" dirty="0"/>
          </a:p>
          <a:p>
            <a:pPr fontAlgn="base"/>
            <a:r>
              <a:rPr lang="es-MX" b="1" dirty="0"/>
              <a:t>Cuenta con un atributo nombre para identificarlas y un atributo cita el cual es un arreglo en el cual se guardarán las citas de un año en la sucursal. </a:t>
            </a:r>
            <a:endParaRPr lang="es-MX" dirty="0"/>
          </a:p>
          <a:p>
            <a:pPr fontAlgn="base"/>
            <a:r>
              <a:rPr lang="es-MX" b="1" dirty="0"/>
              <a:t>Cada atributo cuenta con un método </a:t>
            </a:r>
            <a:r>
              <a:rPr lang="es-MX" b="1" dirty="0" err="1"/>
              <a:t>getter</a:t>
            </a:r>
            <a:r>
              <a:rPr lang="es-MX" b="1" dirty="0"/>
              <a:t> para consultarlos.</a:t>
            </a:r>
            <a:endParaRPr lang="es-MX" dirty="0"/>
          </a:p>
          <a:p>
            <a:pPr fontAlgn="base"/>
            <a:r>
              <a:rPr lang="es-MX" b="1" dirty="0"/>
              <a:t>Cuenta con métodos diseñados para buscar e imprimir los datos de las citas que cumplan con ciertos criterios de búsqueda.</a:t>
            </a:r>
            <a:endParaRPr lang="es-MX" dirty="0"/>
          </a:p>
          <a:p>
            <a:pPr fontAlgn="base"/>
            <a:r>
              <a:rPr lang="es-MX" b="1" dirty="0"/>
              <a:t>También cuenta con métodos diseñados para modificar una cita del arreglo la cual cumpla con el criterio de búsqueda.</a:t>
            </a:r>
            <a:endParaRPr lang="es-MX" dirty="0"/>
          </a:p>
          <a:p>
            <a:pPr fontAlgn="base"/>
            <a:r>
              <a:rPr lang="es-MX" b="1" dirty="0"/>
              <a:t>Por último, cuenta con un método el cual proporciona el objeto cita dentro del arreglo que cumpla con el criterio de búsqueda.</a:t>
            </a:r>
            <a:endParaRPr lang="es-MX" dirty="0"/>
          </a:p>
          <a:p>
            <a:endParaRPr lang="es-MX" dirty="0"/>
          </a:p>
        </p:txBody>
      </p:sp>
    </p:spTree>
    <p:extLst>
      <p:ext uri="{BB962C8B-B14F-4D97-AF65-F5344CB8AC3E}">
        <p14:creationId xmlns:p14="http://schemas.microsoft.com/office/powerpoint/2010/main" val="762819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731520"/>
            <a:ext cx="9601196" cy="1554479"/>
          </a:xfrm>
        </p:spPr>
        <p:txBody>
          <a:bodyPr>
            <a:normAutofit fontScale="90000"/>
          </a:bodyPr>
          <a:lstStyle/>
          <a:p>
            <a:r>
              <a:rPr lang="es-ES" dirty="0"/>
              <a:t>Diseño y descripción del modelo orientado a objetos.</a:t>
            </a:r>
            <a:br>
              <a:rPr lang="es-ES" dirty="0"/>
            </a:br>
            <a:endParaRPr lang="es-MX" dirty="0"/>
          </a:p>
        </p:txBody>
      </p:sp>
      <p:sp>
        <p:nvSpPr>
          <p:cNvPr id="3" name="Marcador de contenido 2"/>
          <p:cNvSpPr>
            <a:spLocks noGrp="1"/>
          </p:cNvSpPr>
          <p:nvPr>
            <p:ph idx="1"/>
          </p:nvPr>
        </p:nvSpPr>
        <p:spPr>
          <a:xfrm>
            <a:off x="1295402" y="2470871"/>
            <a:ext cx="9601196" cy="3318936"/>
          </a:xfrm>
        </p:spPr>
        <p:txBody>
          <a:bodyPr>
            <a:normAutofit fontScale="77500" lnSpcReduction="20000"/>
          </a:bodyPr>
          <a:lstStyle/>
          <a:p>
            <a:pPr fontAlgn="base"/>
            <a:r>
              <a:rPr lang="es-MX" b="1" dirty="0"/>
              <a:t>Clase Agenda:</a:t>
            </a:r>
            <a:endParaRPr lang="es-MX" dirty="0"/>
          </a:p>
          <a:p>
            <a:pPr fontAlgn="base"/>
            <a:r>
              <a:rPr lang="es-MX" b="1" dirty="0"/>
              <a:t>Cuenta con 5 atributos, 2 de ellos listas en las cuales se guardarán las sucursales y los clientes respectivamente, también hay dos atributos que serán contadores para mantener el control de la cantidad de sucursales y pacientes respectivamente, el ultimo atributo, es un atributo de clase el cual sirve para monitorear si es la primera ves que se usa el programa.</a:t>
            </a:r>
            <a:endParaRPr lang="es-MX" dirty="0"/>
          </a:p>
          <a:p>
            <a:pPr fontAlgn="base"/>
            <a:r>
              <a:rPr lang="es-MX" b="1" dirty="0"/>
              <a:t>Cada atributo cuenta con un método </a:t>
            </a:r>
            <a:r>
              <a:rPr lang="es-MX" b="1" dirty="0" err="1"/>
              <a:t>getter</a:t>
            </a:r>
            <a:r>
              <a:rPr lang="es-MX" b="1" dirty="0"/>
              <a:t> para ser consultado.</a:t>
            </a:r>
            <a:endParaRPr lang="es-MX" dirty="0"/>
          </a:p>
          <a:p>
            <a:pPr fontAlgn="base"/>
            <a:r>
              <a:rPr lang="es-MX" b="1" dirty="0"/>
              <a:t>Cuenta con cuatro métodos (uno para agregar y uno para eliminar un objeto de cada uno de los arreglos).</a:t>
            </a:r>
            <a:endParaRPr lang="es-MX" dirty="0"/>
          </a:p>
          <a:p>
            <a:pPr fontAlgn="base"/>
            <a:r>
              <a:rPr lang="es-MX" b="1" dirty="0"/>
              <a:t>Cuenta también con 3 métodos diseñados para modificar citas, así como 3 métodos para consultarlas mediante criterios de búsqueda específicos.</a:t>
            </a:r>
            <a:endParaRPr lang="es-MX" dirty="0"/>
          </a:p>
          <a:p>
            <a:pPr fontAlgn="base"/>
            <a:endParaRPr lang="es-MX" dirty="0"/>
          </a:p>
        </p:txBody>
      </p:sp>
    </p:spTree>
    <p:extLst>
      <p:ext uri="{BB962C8B-B14F-4D97-AF65-F5344CB8AC3E}">
        <p14:creationId xmlns:p14="http://schemas.microsoft.com/office/powerpoint/2010/main" val="3981852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471</TotalTime>
  <Words>1475</Words>
  <Application>Microsoft Office PowerPoint</Application>
  <PresentationFormat>Panorámica</PresentationFormat>
  <Paragraphs>96</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Arial</vt:lpstr>
      <vt:lpstr>Garamond</vt:lpstr>
      <vt:lpstr>Orgánico</vt:lpstr>
      <vt:lpstr>Proyecto Final  Programación orientada a objetos </vt:lpstr>
      <vt:lpstr>Descripción del Problema: Sistema de Agenda Electrónica para Clínica Dental</vt:lpstr>
      <vt:lpstr>Descripción del Problema: Sistema de Agenda Electrónica para Clínica Dental</vt:lpstr>
      <vt:lpstr>Descripción del Problema: Sistema de Agenda Electrónica para Clínica Dental</vt:lpstr>
      <vt:lpstr>Diseño y descripción del modelo orientado a objetos. </vt:lpstr>
      <vt:lpstr>Diseño y descripción del modelo orientado a objetos. </vt:lpstr>
      <vt:lpstr>Diseño y descripción del modelo orientado a objetos. </vt:lpstr>
      <vt:lpstr>Diseño y descripción del modelo orientado a objetos. </vt:lpstr>
      <vt:lpstr>Diseño y descripción del modelo orientado a objetos. </vt:lpstr>
      <vt:lpstr>Diseño y descripción del modelo orientado a objetos. </vt:lpstr>
      <vt:lpstr>Manejo de errores. </vt:lpstr>
      <vt:lpstr>Manejo de errores. </vt:lpstr>
      <vt:lpstr>Conclusiones. </vt:lpstr>
      <vt:lpstr>Conclusiones. </vt:lpstr>
      <vt:lpstr>Conclusiones. </vt:lpstr>
      <vt:lpstr>Conclusiones. </vt:lpstr>
      <vt:lpstr>Demostración. </vt:lpstr>
      <vt:lpstr>Demostración. </vt:lpstr>
      <vt:lpstr>Demostración. </vt:lpstr>
      <vt:lpstr>Demostración. </vt:lpstr>
      <vt:lpstr>Demostración. </vt:lpstr>
      <vt:lpstr>Demostración. </vt:lpstr>
      <vt:lpstr>Demostración. </vt:lpstr>
      <vt:lpstr>Demostración.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Programación orientada a objetos</dc:title>
  <dc:creator>Cuenta Microsoft</dc:creator>
  <cp:lastModifiedBy>Dell</cp:lastModifiedBy>
  <cp:revision>12</cp:revision>
  <dcterms:created xsi:type="dcterms:W3CDTF">2023-10-13T04:47:19Z</dcterms:created>
  <dcterms:modified xsi:type="dcterms:W3CDTF">2023-10-13T22:50:38Z</dcterms:modified>
</cp:coreProperties>
</file>