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 Serif"/>
      <p:regular r:id="rId26"/>
      <p:bold r:id="rId27"/>
      <p:italic r:id="rId28"/>
      <p:boldItalic r:id="rId29"/>
    </p:embeddedFont>
    <p:embeddedFont>
      <p:font typeface="Robo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Serif-regular.fntdata"/><Relationship Id="rId25" Type="http://schemas.openxmlformats.org/officeDocument/2006/relationships/slide" Target="slides/slide20.xml"/><Relationship Id="rId28" Type="http://schemas.openxmlformats.org/officeDocument/2006/relationships/font" Target="fonts/RobotoSerif-italic.fntdata"/><Relationship Id="rId27" Type="http://schemas.openxmlformats.org/officeDocument/2006/relationships/font" Target="fonts/RobotoSerif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Serif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6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8d0b914ac9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8d0b914ac9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8d0b914ac9_1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8d0b914ac9_1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8d0b914ac9_1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8d0b914ac9_1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8cde36805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8cde36805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8cde36805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8cde36805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8d0b914ac9_1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8d0b914ac9_1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8ca2f2e43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8ca2f2e43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8cae67a66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8cae67a66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8cae67a66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8cae67a66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8d0b914ac9_1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8d0b914ac9_1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8ca2f2e43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8ca2f2e43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8cae67a66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8cae67a66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8ca2f2e4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8ca2f2e4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8ca2f2e43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8ca2f2e43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8ca2f2e43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8ca2f2e43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8ca2f2e43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8ca2f2e43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8cde36805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8cde36805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8d0b914ac9_1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8d0b914ac9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8d0b914ac9_1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8d0b914ac9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jp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jp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jp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jpg"/><Relationship Id="rId4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jp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jp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jp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jpg"/><Relationship Id="rId4" Type="http://schemas.openxmlformats.org/officeDocument/2006/relationships/image" Target="../media/image6.png"/><Relationship Id="rId5" Type="http://schemas.openxmlformats.org/officeDocument/2006/relationships/image" Target="../media/image19.png"/><Relationship Id="rId6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752605" y="3439775"/>
            <a:ext cx="3916200" cy="985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Equipo 7</a:t>
            </a:r>
            <a:endParaRPr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283100" y="2824175"/>
            <a:ext cx="48552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Tema: Reservación de Hotel</a:t>
            </a:r>
            <a:endParaRPr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5919000" y="994550"/>
            <a:ext cx="2053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lt1"/>
                </a:solidFill>
              </a:rPr>
              <a:t>Proyecto</a:t>
            </a:r>
            <a:endParaRPr sz="3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/>
        </p:nvSpPr>
        <p:spPr>
          <a:xfrm>
            <a:off x="823825" y="152400"/>
            <a:ext cx="39483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Clase Reservacion</a:t>
            </a:r>
            <a:endParaRPr sz="2500"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5" name="Google Shape;115;p22"/>
          <p:cNvSpPr txBox="1"/>
          <p:nvPr/>
        </p:nvSpPr>
        <p:spPr>
          <a:xfrm>
            <a:off x="300925" y="1286575"/>
            <a:ext cx="3510900" cy="31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highlight>
                  <a:schemeClr val="lt2"/>
                </a:highlight>
                <a:latin typeface="Georgia"/>
                <a:ea typeface="Georgia"/>
                <a:cs typeface="Georgia"/>
                <a:sym typeface="Georgia"/>
              </a:rPr>
              <a:t>Representa una reserva y almacena información sobre las fechas de reserva.</a:t>
            </a:r>
            <a:endParaRPr sz="2700">
              <a:highlight>
                <a:schemeClr val="lt2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highlight>
                <a:schemeClr val="lt2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highlight>
                <a:schemeClr val="lt2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highlight>
                <a:schemeClr val="lt2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highlight>
                <a:schemeClr val="lt2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6900" y="2951275"/>
            <a:ext cx="4981575" cy="20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/>
        </p:nvSpPr>
        <p:spPr>
          <a:xfrm>
            <a:off x="1762900" y="152400"/>
            <a:ext cx="39483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Clase Cliente</a:t>
            </a:r>
            <a:endParaRPr sz="2500"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2" name="Google Shape;122;p23"/>
          <p:cNvSpPr txBox="1"/>
          <p:nvPr/>
        </p:nvSpPr>
        <p:spPr>
          <a:xfrm>
            <a:off x="1101250" y="955775"/>
            <a:ext cx="3745500" cy="37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highlight>
                  <a:schemeClr val="lt2"/>
                </a:highlight>
                <a:latin typeface="Georgia"/>
                <a:ea typeface="Georgia"/>
                <a:cs typeface="Georgia"/>
                <a:sym typeface="Georgia"/>
              </a:rPr>
              <a:t> representa a un cliente y almacena detalles como identificación, nombre, número de teléfono, correo electrónico e información de tarjeta de crédito.</a:t>
            </a:r>
            <a:endParaRPr sz="2700">
              <a:highlight>
                <a:schemeClr val="lt2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highlight>
                <a:schemeClr val="lt2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highlight>
                <a:schemeClr val="lt2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1476" y="152400"/>
            <a:ext cx="254877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/>
        </p:nvSpPr>
        <p:spPr>
          <a:xfrm>
            <a:off x="823825" y="152400"/>
            <a:ext cx="39483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Clase Asesor</a:t>
            </a:r>
            <a:endParaRPr sz="2500"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9" name="Google Shape;129;p24"/>
          <p:cNvSpPr txBox="1"/>
          <p:nvPr/>
        </p:nvSpPr>
        <p:spPr>
          <a:xfrm>
            <a:off x="300925" y="1286575"/>
            <a:ext cx="3510900" cy="31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highlight>
                  <a:schemeClr val="lt2"/>
                </a:highlight>
                <a:latin typeface="Georgia"/>
                <a:ea typeface="Georgia"/>
                <a:cs typeface="Georgia"/>
                <a:sym typeface="Georgia"/>
              </a:rPr>
              <a:t>Gestiona las interacciones con los clientes, permitiendo el registro de usuarios, reservas, consulta de disponibilidad y adición de sucursales.</a:t>
            </a:r>
            <a:endParaRPr sz="2500">
              <a:highlight>
                <a:schemeClr val="lt2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highlight>
                <a:schemeClr val="lt2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highlight>
                <a:schemeClr val="lt2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highlight>
                <a:schemeClr val="lt2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highlight>
                <a:schemeClr val="lt2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8925" y="3452825"/>
            <a:ext cx="3324225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907775" y="1167425"/>
            <a:ext cx="3030600" cy="29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4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Relación </a:t>
            </a:r>
            <a:endParaRPr sz="44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44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De</a:t>
            </a:r>
            <a:endParaRPr sz="44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44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Clases</a:t>
            </a:r>
            <a:endParaRPr sz="44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151650" y="352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rPr>
              <a:t>Herencia</a:t>
            </a:r>
            <a:endParaRPr>
              <a:solidFill>
                <a:schemeClr val="lt1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  <p:pic>
        <p:nvPicPr>
          <p:cNvPr id="141" name="Google Shape;14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8850" y="924700"/>
            <a:ext cx="6575630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151650" y="352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rPr>
              <a:t>Asociación</a:t>
            </a:r>
            <a:endParaRPr>
              <a:solidFill>
                <a:schemeClr val="lt1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  <p:pic>
        <p:nvPicPr>
          <p:cNvPr id="147" name="Google Shape;14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8888" y="924700"/>
            <a:ext cx="5586120" cy="391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/>
        </p:nvSpPr>
        <p:spPr>
          <a:xfrm>
            <a:off x="300950" y="345750"/>
            <a:ext cx="2294400" cy="16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>
                <a:latin typeface="Georgia"/>
                <a:ea typeface="Georgia"/>
                <a:cs typeface="Georgia"/>
                <a:sym typeface="Georgia"/>
              </a:rPr>
              <a:t>Manejo </a:t>
            </a:r>
            <a:endParaRPr sz="31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>
                <a:latin typeface="Georgia"/>
                <a:ea typeface="Georgia"/>
                <a:cs typeface="Georgia"/>
                <a:sym typeface="Georgia"/>
              </a:rPr>
              <a:t>De</a:t>
            </a:r>
            <a:endParaRPr sz="31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>
                <a:latin typeface="Georgia"/>
                <a:ea typeface="Georgia"/>
                <a:cs typeface="Georgia"/>
                <a:sym typeface="Georgia"/>
              </a:rPr>
              <a:t>ERRORES</a:t>
            </a:r>
            <a:endParaRPr sz="31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idx="1" type="body"/>
          </p:nvPr>
        </p:nvSpPr>
        <p:spPr>
          <a:xfrm>
            <a:off x="311700" y="981700"/>
            <a:ext cx="8520600" cy="3416400"/>
          </a:xfrm>
          <a:prstGeom prst="rect">
            <a:avLst/>
          </a:prstGeom>
          <a:effectLst>
            <a:outerShdw blurRad="1343025" rotWithShape="0" algn="bl" dir="8760000" dist="104775">
              <a:schemeClr val="accent2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2800" u="sng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En POO, el manejo de errores se realiza mediante excepciones. Las clases pueden lanzar excepciones para indicar errores y los métodos pueden capturar y manejar estas excepciones para evitar interrupciones en el programa. Esto promueve un flujo de control claro y facilita la detección y corrección de errores.</a:t>
            </a:r>
            <a:endParaRPr b="1" sz="3300" u="sng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247650" y="316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FF00"/>
                </a:solidFill>
              </a:rPr>
              <a:t>Ejemplo del manejo Errores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163" name="Google Shape;163;p30"/>
          <p:cNvSpPr txBox="1"/>
          <p:nvPr/>
        </p:nvSpPr>
        <p:spPr>
          <a:xfrm>
            <a:off x="300950" y="3728500"/>
            <a:ext cx="8227500" cy="13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highlight>
                  <a:srgbClr val="444654"/>
                </a:highlight>
              </a:rPr>
              <a:t>En el código anterior, la función </a:t>
            </a:r>
            <a:r>
              <a:rPr lang="es" sz="1800">
                <a:solidFill>
                  <a:srgbClr val="FF9900"/>
                </a:solidFill>
                <a:highlight>
                  <a:srgbClr val="444654"/>
                </a:highlight>
              </a:rPr>
              <a:t>cargar_clientes_registrados</a:t>
            </a:r>
            <a:r>
              <a:rPr lang="es" sz="1800">
                <a:solidFill>
                  <a:schemeClr val="dk1"/>
                </a:solidFill>
                <a:highlight>
                  <a:srgbClr val="444654"/>
                </a:highlight>
              </a:rPr>
              <a:t> maneja el caso en el que el archivo de registros no se encuentra, evitando un error </a:t>
            </a:r>
            <a:r>
              <a:rPr lang="es" sz="1800">
                <a:solidFill>
                  <a:srgbClr val="FF0000"/>
                </a:solidFill>
                <a:highlight>
                  <a:srgbClr val="444654"/>
                </a:highlight>
              </a:rPr>
              <a:t>FileNotFoundError</a:t>
            </a:r>
            <a:r>
              <a:rPr lang="es" sz="1800">
                <a:solidFill>
                  <a:schemeClr val="dk1"/>
                </a:solidFill>
                <a:highlight>
                  <a:srgbClr val="444654"/>
                </a:highlight>
              </a:rPr>
              <a:t>.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64" name="Google Shape;16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6150" y="1127375"/>
            <a:ext cx="6285585" cy="251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87600" y="135550"/>
            <a:ext cx="2486400" cy="16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Generales:</a:t>
            </a:r>
            <a:endParaRPr/>
          </a:p>
        </p:txBody>
      </p:sp>
      <p:sp>
        <p:nvSpPr>
          <p:cNvPr id="170" name="Google Shape;170;p31"/>
          <p:cNvSpPr txBox="1"/>
          <p:nvPr>
            <p:ph idx="1" type="body"/>
          </p:nvPr>
        </p:nvSpPr>
        <p:spPr>
          <a:xfrm>
            <a:off x="5327050" y="185675"/>
            <a:ext cx="3505200" cy="43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POO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La Programación Orientada a Objetos (POO) es un paradigma de programación que se basa en el concepto de "objetos", que pueden contener datos en forma de campos (también conocidos como atributos) y código, en forma de procedimientos (también conocidos como métodos).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Diagramas UML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rgbClr val="D1D5DB"/>
                </a:solidFill>
                <a:highlight>
                  <a:srgbClr val="444654"/>
                </a:highlight>
                <a:latin typeface="Roboto"/>
                <a:ea typeface="Roboto"/>
                <a:cs typeface="Roboto"/>
                <a:sym typeface="Roboto"/>
              </a:rPr>
              <a:t>Los diagramas UML (Unified Modeling Language) son una herramienta visual esencial en la Programación Orientada a Objetos. Ayudan a visualizar la estructura y el comportamiento de un sistema a través de una representación gráfica. 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55CC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Antecedentes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chemeClr val="lt1"/>
                </a:solidFill>
              </a:rPr>
              <a:t>Una cadena hotelera consta de varias compañías de hoteles y cada compañía de hoteles tiene varias sucursales. Los hoteles que forman esta cadena se clasifican como </a:t>
            </a:r>
            <a:r>
              <a:rPr i="1" lang="es" sz="1500">
                <a:solidFill>
                  <a:schemeClr val="lt1"/>
                </a:solidFill>
              </a:rPr>
              <a:t>all inclusive</a:t>
            </a:r>
            <a:r>
              <a:rPr lang="es" sz="1500">
                <a:solidFill>
                  <a:schemeClr val="lt1"/>
                </a:solidFill>
              </a:rPr>
              <a:t>, </a:t>
            </a:r>
            <a:r>
              <a:rPr i="1" lang="es" sz="1500">
                <a:solidFill>
                  <a:schemeClr val="lt1"/>
                </a:solidFill>
              </a:rPr>
              <a:t>business class</a:t>
            </a:r>
            <a:r>
              <a:rPr lang="es" sz="1500">
                <a:solidFill>
                  <a:schemeClr val="lt1"/>
                </a:solidFill>
              </a:rPr>
              <a:t> o </a:t>
            </a:r>
            <a:r>
              <a:rPr i="1" lang="es" sz="1500">
                <a:solidFill>
                  <a:schemeClr val="lt1"/>
                </a:solidFill>
              </a:rPr>
              <a:t>five stars</a:t>
            </a:r>
            <a:r>
              <a:rPr lang="es" sz="1500">
                <a:solidFill>
                  <a:schemeClr val="lt1"/>
                </a:solidFill>
              </a:rPr>
              <a:t>. Los hoteles all inclusive tienen 3 tipos de habitaciones: suites, doble y sencilla. Los hoteles business class tienen un solo tipo de habitación. Los hoteles five stars tienen dos tipos de habitaciones: familiar y estándar.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chemeClr val="lt1"/>
                </a:solidFill>
              </a:rPr>
              <a:t>Un cliente puede hacer una reservación para cualquier sucursal de cualquier hotel, pero tiene que registrarse proporcionando su nombre, un número telefónico y una dirección de correo electrónico.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chemeClr val="lt1"/>
                </a:solidFill>
              </a:rPr>
              <a:t>Las reservaciones son hechas por un asesor, quien solicitará al cliente las fechas de hospedaje, el tipo y cantidad de habitaciones, y el número y edades de los huéspedes. Para que la reservación esté garantizada, el cliente deberá proporcionar los datos de una tarjeta de crédito.</a:t>
            </a: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rPr>
              <a:t>Ejemplo de Ejecución a </a:t>
            </a:r>
            <a:r>
              <a:rPr lang="es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rPr>
              <a:t>continuación</a:t>
            </a:r>
            <a:r>
              <a:rPr lang="es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rPr>
              <a:t>…</a:t>
            </a:r>
            <a:endParaRPr>
              <a:solidFill>
                <a:schemeClr val="lt1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142350" y="377675"/>
            <a:ext cx="392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</a:t>
            </a:r>
            <a:r>
              <a:rPr lang="es"/>
              <a:t> del problema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4572000" y="2688150"/>
            <a:ext cx="3039600" cy="15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s" sz="1600">
                <a:solidFill>
                  <a:schemeClr val="dk1"/>
                </a:solidFill>
              </a:rPr>
              <a:t>Para dar solución al 'problema', debemos tener en cuenta a dónde queremos llegar y cómo lo vamos a lograr. Para ello, debemos considerar el uso de clases.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D9EEB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4825" y="152400"/>
            <a:ext cx="6209751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247575" y="356425"/>
            <a:ext cx="2294400" cy="45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latin typeface="Comic Sans MS"/>
                <a:ea typeface="Comic Sans MS"/>
                <a:cs typeface="Comic Sans MS"/>
                <a:sym typeface="Comic Sans MS"/>
              </a:rPr>
              <a:t>Diagrama UML</a:t>
            </a:r>
            <a:endParaRPr sz="23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El siguiente diagrama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pretende</a:t>
            </a:r>
            <a:r>
              <a:rPr lang="es" sz="1700"/>
              <a:t> dar </a:t>
            </a:r>
            <a:r>
              <a:rPr lang="es" sz="1700"/>
              <a:t>solución</a:t>
            </a:r>
            <a:r>
              <a:rPr lang="es" sz="1700"/>
              <a:t> al problema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206150" y="228992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900" u="sng">
                <a:latin typeface="Comic Sans MS"/>
                <a:ea typeface="Comic Sans MS"/>
                <a:cs typeface="Comic Sans MS"/>
                <a:sym typeface="Comic Sans MS"/>
              </a:rPr>
              <a:t>¿Qué clases se ocupan y por qué?</a:t>
            </a:r>
            <a:endParaRPr b="1" sz="3900" u="sng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/>
        </p:nvSpPr>
        <p:spPr>
          <a:xfrm>
            <a:off x="813150" y="99025"/>
            <a:ext cx="39483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Clase </a:t>
            </a:r>
            <a:r>
              <a:rPr lang="es" sz="2500"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CadenaHotelera</a:t>
            </a:r>
            <a:endParaRPr sz="2500"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0550" y="152400"/>
            <a:ext cx="378837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8"/>
          <p:cNvSpPr txBox="1"/>
          <p:nvPr/>
        </p:nvSpPr>
        <p:spPr>
          <a:xfrm>
            <a:off x="770450" y="1380850"/>
            <a:ext cx="3510900" cy="31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>
                <a:highlight>
                  <a:schemeClr val="lt2"/>
                </a:highlight>
                <a:latin typeface="Georgia"/>
                <a:ea typeface="Georgia"/>
                <a:cs typeface="Georgia"/>
                <a:sym typeface="Georgia"/>
              </a:rPr>
              <a:t>Representa una cadena hotelera y almacena información sobre su nombre y datos de contacto.</a:t>
            </a:r>
            <a:endParaRPr sz="3000">
              <a:highlight>
                <a:schemeClr val="lt2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/>
        </p:nvSpPr>
        <p:spPr>
          <a:xfrm>
            <a:off x="823825" y="152400"/>
            <a:ext cx="39483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Clase CompañiaHotel</a:t>
            </a:r>
            <a:endParaRPr sz="2500"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7975" y="1286575"/>
            <a:ext cx="5029200" cy="36957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9"/>
          <p:cNvSpPr txBox="1"/>
          <p:nvPr/>
        </p:nvSpPr>
        <p:spPr>
          <a:xfrm>
            <a:off x="300925" y="1286575"/>
            <a:ext cx="3510900" cy="31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highlight>
                  <a:schemeClr val="lt2"/>
                </a:highlight>
                <a:latin typeface="Georgia"/>
                <a:ea typeface="Georgia"/>
                <a:cs typeface="Georgia"/>
                <a:sym typeface="Georgia"/>
              </a:rPr>
              <a:t>Representa una empresa hotelera y contiene información sobre su número de teléfono, nombre y tipos de habitaciones que ofrece.</a:t>
            </a:r>
            <a:endParaRPr sz="2700">
              <a:highlight>
                <a:schemeClr val="lt2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highlight>
                <a:schemeClr val="lt2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highlight>
                <a:schemeClr val="lt2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/>
        </p:nvSpPr>
        <p:spPr>
          <a:xfrm>
            <a:off x="823825" y="152400"/>
            <a:ext cx="39483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Clase Sucursal</a:t>
            </a:r>
            <a:endParaRPr sz="2500"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9" name="Google Shape;99;p20"/>
          <p:cNvSpPr txBox="1"/>
          <p:nvPr/>
        </p:nvSpPr>
        <p:spPr>
          <a:xfrm>
            <a:off x="300925" y="1286575"/>
            <a:ext cx="3510900" cy="31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highlight>
                  <a:schemeClr val="lt2"/>
                </a:highlight>
                <a:latin typeface="Georgia"/>
                <a:ea typeface="Georgia"/>
                <a:cs typeface="Georgia"/>
                <a:sym typeface="Georgia"/>
              </a:rPr>
              <a:t> Representa una sucursal de una empresa hotelera, incluida su dirección, número de teléfono y la empresa hotelera asociada.</a:t>
            </a:r>
            <a:endParaRPr sz="2700">
              <a:highlight>
                <a:schemeClr val="lt2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highlight>
                <a:schemeClr val="lt2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highlight>
                <a:schemeClr val="lt2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3950" y="1414600"/>
            <a:ext cx="3933825" cy="36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/>
        </p:nvSpPr>
        <p:spPr>
          <a:xfrm>
            <a:off x="300925" y="152400"/>
            <a:ext cx="84729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Clase Hotel_All_inclusive/ Hotel Business y Hotel_fiveStars</a:t>
            </a:r>
            <a:endParaRPr sz="2300"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6" name="Google Shape;106;p21"/>
          <p:cNvSpPr txBox="1"/>
          <p:nvPr/>
        </p:nvSpPr>
        <p:spPr>
          <a:xfrm>
            <a:off x="300925" y="804600"/>
            <a:ext cx="3510900" cy="21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100"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Subclases que CompaniaHotelrepresentan diferentes tipos de empresas hoteleras, cada una con sus tipos específicos de habitaciones.</a:t>
            </a:r>
            <a:endParaRPr sz="2100"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1400" y="857950"/>
            <a:ext cx="2195175" cy="295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078900"/>
            <a:ext cx="3755450" cy="1781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30125" y="2704050"/>
            <a:ext cx="2568750" cy="2363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