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erif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rif-bold.fntdata"/><Relationship Id="rId25" Type="http://schemas.openxmlformats.org/officeDocument/2006/relationships/font" Target="fonts/RobotoSerif-regular.fntdata"/><Relationship Id="rId28" Type="http://schemas.openxmlformats.org/officeDocument/2006/relationships/font" Target="fonts/RobotoSerif-boldItalic.fntdata"/><Relationship Id="rId27" Type="http://schemas.openxmlformats.org/officeDocument/2006/relationships/font" Target="fonts/RobotoSerif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d0b914ac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d0b914ac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d0b914ac9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d0b914ac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d0b914ac9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d0b914ac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cde3680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cde3680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de3680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de3680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0b914ac9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d0b914ac9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ca2f2e4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ca2f2e4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cae67a6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cae67a6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cae67a6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cae67a6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cae67a6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cae67a6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ca2f2e4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ca2f2e4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ca2f2e4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ca2f2e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ca2f2e4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ca2f2e4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ca2f2e4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ca2f2e4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ca2f2e4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ca2f2e4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cde3680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cde3680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d0b914ac9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d0b914ac9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d0b914ac9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d0b914ac9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52605" y="3439775"/>
            <a:ext cx="3916200" cy="985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Equipo 7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83100" y="2824175"/>
            <a:ext cx="4855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Tema: Reservación de Hotel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19000" y="994550"/>
            <a:ext cx="205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Proyecto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823825" y="152400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Reservacion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00925" y="1286575"/>
            <a:ext cx="3510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Representa una reserva y almacena información sobre las fechas de reserva.</a:t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900" y="2951275"/>
            <a:ext cx="49815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1762900" y="152400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Cliente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1101250" y="955775"/>
            <a:ext cx="37455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 representa a un cliente y almacena detalles como identificación, nombre, número de teléfono, correo electrónico e información de tarjeta de crédito.</a:t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476" y="152400"/>
            <a:ext cx="25487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823825" y="152400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Asesor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00925" y="1286575"/>
            <a:ext cx="3510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Gestiona las interacciones con los clientes, permitiendo el registro de usuarios, reservas, consulta de disponibilidad y adición de sucursales.</a:t>
            </a:r>
            <a:endParaRPr sz="25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925" y="3452825"/>
            <a:ext cx="33242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907775" y="1167425"/>
            <a:ext cx="30306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Relación </a:t>
            </a:r>
            <a:endParaRPr sz="4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</a:t>
            </a:r>
            <a:endParaRPr sz="4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4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Clases</a:t>
            </a:r>
            <a:endParaRPr sz="4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151650" y="3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Herencia</a:t>
            </a:r>
            <a:endParaRPr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850" y="924700"/>
            <a:ext cx="657563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151650" y="3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Asociación</a:t>
            </a:r>
            <a:endParaRPr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888" y="924700"/>
            <a:ext cx="5586120" cy="39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300950" y="345750"/>
            <a:ext cx="22944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latin typeface="Georgia"/>
                <a:ea typeface="Georgia"/>
                <a:cs typeface="Georgia"/>
                <a:sym typeface="Georgia"/>
              </a:rPr>
              <a:t>Manejo 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latin typeface="Georgia"/>
                <a:ea typeface="Georgia"/>
                <a:cs typeface="Georgia"/>
                <a:sym typeface="Georgia"/>
              </a:rPr>
              <a:t>De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latin typeface="Georgia"/>
                <a:ea typeface="Georgia"/>
                <a:cs typeface="Georgia"/>
                <a:sym typeface="Georgia"/>
              </a:rPr>
              <a:t>ERRORES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981700"/>
            <a:ext cx="8520600" cy="3416400"/>
          </a:xfrm>
          <a:prstGeom prst="rect">
            <a:avLst/>
          </a:prstGeom>
          <a:effectLst>
            <a:outerShdw blurRad="1343025" rotWithShape="0" algn="bl" dir="8760000" dist="1047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 POO, el manejo de errores se realiza mediante excepciones. Las clases pueden lanzar excepciones para indicar errores y los métodos pueden capturar y manejar estas excepciones para evitar interrupciones en el programa. Esto promueve un flujo de control claro y facilita la detección y corrección de errores.</a:t>
            </a:r>
            <a:endParaRPr b="1" sz="3300" u="sng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247650" y="3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Ejemplo del manejo Errores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75" y="889625"/>
            <a:ext cx="7998224" cy="26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322275" y="3707150"/>
            <a:ext cx="82275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FF00"/>
                </a:solidFill>
                <a:highlight>
                  <a:srgbClr val="444654"/>
                </a:highlight>
              </a:rPr>
              <a:t>la función </a:t>
            </a:r>
            <a:r>
              <a:rPr lang="es" sz="1800">
                <a:solidFill>
                  <a:srgbClr val="FF9900"/>
                </a:solidFill>
                <a:highlight>
                  <a:srgbClr val="444654"/>
                </a:highlight>
              </a:rPr>
              <a:t>cargar_clientes_registrados</a:t>
            </a:r>
            <a:r>
              <a:rPr lang="es" sz="1800">
                <a:solidFill>
                  <a:srgbClr val="00FF00"/>
                </a:solidFill>
                <a:highlight>
                  <a:srgbClr val="444654"/>
                </a:highlight>
              </a:rPr>
              <a:t> maneja el caso en el que el archivo de registros no se encuentra, evitando un error </a:t>
            </a:r>
            <a:r>
              <a:rPr lang="es" sz="1800">
                <a:solidFill>
                  <a:srgbClr val="FF0000"/>
                </a:solidFill>
                <a:highlight>
                  <a:srgbClr val="444654"/>
                </a:highlight>
              </a:rPr>
              <a:t>FileNotFoundError.</a:t>
            </a:r>
            <a:r>
              <a:rPr lang="es" sz="1800">
                <a:solidFill>
                  <a:srgbClr val="00FF00"/>
                </a:solidFill>
                <a:highlight>
                  <a:srgbClr val="444654"/>
                </a:highlight>
              </a:rPr>
              <a:t> </a:t>
            </a: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Ejemplo de Ejecución a </a:t>
            </a:r>
            <a:r>
              <a:rPr lang="es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continuación</a:t>
            </a:r>
            <a:r>
              <a:rPr lang="es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…</a:t>
            </a:r>
            <a:endParaRPr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Una cadena hotelera consta de varias compañías de hoteles y cada compañía de hoteles tiene varias sucursales. Los hoteles que forman esta cadena se clasifican como </a:t>
            </a:r>
            <a:r>
              <a:rPr i="1" lang="es" sz="1500">
                <a:solidFill>
                  <a:schemeClr val="lt1"/>
                </a:solidFill>
              </a:rPr>
              <a:t>all inclusive</a:t>
            </a:r>
            <a:r>
              <a:rPr lang="es" sz="1500">
                <a:solidFill>
                  <a:schemeClr val="lt1"/>
                </a:solidFill>
              </a:rPr>
              <a:t>, </a:t>
            </a:r>
            <a:r>
              <a:rPr i="1" lang="es" sz="1500">
                <a:solidFill>
                  <a:schemeClr val="lt1"/>
                </a:solidFill>
              </a:rPr>
              <a:t>business class</a:t>
            </a:r>
            <a:r>
              <a:rPr lang="es" sz="1500">
                <a:solidFill>
                  <a:schemeClr val="lt1"/>
                </a:solidFill>
              </a:rPr>
              <a:t> o </a:t>
            </a:r>
            <a:r>
              <a:rPr i="1" lang="es" sz="1500">
                <a:solidFill>
                  <a:schemeClr val="lt1"/>
                </a:solidFill>
              </a:rPr>
              <a:t>five stars</a:t>
            </a:r>
            <a:r>
              <a:rPr lang="es" sz="1500">
                <a:solidFill>
                  <a:schemeClr val="lt1"/>
                </a:solidFill>
              </a:rPr>
              <a:t>. Los hoteles all inclusive tienen 3 tipos de habitaciones: suites, doble y sencilla. Los hoteles business class tienen un solo tipo de habitación. Los hoteles five stars tienen dos tipos de habitaciones: familiar y estándar.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Un cliente puede hacer una reservación para cualquier sucursal de cualquier hotel, pero tiene que registrarse proporcionando su nombre, un número telefónico y una dirección de correo electrónico.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Las reservaciones son hechas por un asesor, quien solicitará al cliente las fechas de hospedaje, el tipo y cantidad de habitaciones, y el número y edades de los huéspedes. Para que la reservación esté garantizada, el cliente deberá proporcionar los datos de una tarjeta de crédito.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42350" y="377675"/>
            <a:ext cx="39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del problema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2688150"/>
            <a:ext cx="3039600" cy="15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Para dar solución al 'problema', debemos tener en cuenta a dónde queremos llegar y cómo lo vamos a lograr. Para ello, debemos considerar el uso de clases.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825" y="152400"/>
            <a:ext cx="620975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47575" y="356425"/>
            <a:ext cx="22944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Comic Sans MS"/>
                <a:ea typeface="Comic Sans MS"/>
                <a:cs typeface="Comic Sans MS"/>
                <a:sym typeface="Comic Sans MS"/>
              </a:rPr>
              <a:t>Diagrama UML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El siguiente diagrama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pretende</a:t>
            </a:r>
            <a:r>
              <a:rPr lang="es" sz="1700"/>
              <a:t> dar </a:t>
            </a:r>
            <a:r>
              <a:rPr lang="es" sz="1700"/>
              <a:t>solución</a:t>
            </a:r>
            <a:r>
              <a:rPr lang="es" sz="1700"/>
              <a:t> al problema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06150" y="2289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 u="sng">
                <a:latin typeface="Comic Sans MS"/>
                <a:ea typeface="Comic Sans MS"/>
                <a:cs typeface="Comic Sans MS"/>
                <a:sym typeface="Comic Sans MS"/>
              </a:rPr>
              <a:t>¿Qué clases se ocupan y por qué?</a:t>
            </a:r>
            <a:endParaRPr b="1" sz="39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13150" y="99025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</a:t>
            </a: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CadenaHotelera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550" y="152400"/>
            <a:ext cx="378837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770450" y="1380850"/>
            <a:ext cx="3510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Representa una cadena hotelera y almacena información sobre su nombre y datos de contacto.</a:t>
            </a:r>
            <a:endParaRPr sz="30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23825" y="152400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CompañiaHotel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975" y="1286575"/>
            <a:ext cx="50292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300925" y="1286575"/>
            <a:ext cx="3510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Representa una empresa hotelera y contiene información sobre su número de teléfono, nombre y tipos de habitaciones que ofrece.</a:t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823825" y="152400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Sucursal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300925" y="1286575"/>
            <a:ext cx="3510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 Representa una sucursal de una empresa hotelera, incluida su dirección, número de teléfono y la empresa hotelera asociada.</a:t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950" y="1414600"/>
            <a:ext cx="39338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00925" y="152400"/>
            <a:ext cx="8472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Hotel_All_inclusive/ Hotel Business y Hotel_fiveStars</a:t>
            </a:r>
            <a:endParaRPr sz="23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00925" y="804600"/>
            <a:ext cx="3510900" cy="21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Subclases que CompaniaHotelrepresentan diferentes tipos de empresas hoteleras, cada una con sus tipos específicos de habitaciones.</a:t>
            </a:r>
            <a:endParaRPr sz="21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400" y="857950"/>
            <a:ext cx="2195175" cy="29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78900"/>
            <a:ext cx="3755450" cy="178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0125" y="2704050"/>
            <a:ext cx="2568750" cy="236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