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7" r:id="rId8"/>
    <p:sldId id="268" r:id="rId9"/>
    <p:sldId id="261" r:id="rId10"/>
    <p:sldId id="262" r:id="rId11"/>
    <p:sldId id="264" r:id="rId12"/>
    <p:sldId id="263" r:id="rId13"/>
  </p:sldIdLst>
  <p:sldSz cx="18288000" cy="10287000"/>
  <p:notesSz cx="6858000" cy="9144000"/>
  <p:embeddedFontLst>
    <p:embeddedFont>
      <p:font typeface="Advent Pro Medium" panose="02000506040000020004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arykate" pitchFamily="2" charset="0"/>
      <p:regular r:id="rId19"/>
    </p:embeddedFont>
    <p:embeddedFont>
      <p:font typeface="Poppins Medium" panose="020B050204050402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2D4"/>
    <a:srgbClr val="C88D62"/>
    <a:srgbClr val="FFC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5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17" Type="http://schemas.openxmlformats.org/officeDocument/2006/relationships/image" Target="../media/image16.sv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5" Type="http://schemas.openxmlformats.org/officeDocument/2006/relationships/image" Target="../media/image14.sv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svg" /><Relationship Id="rId14" Type="http://schemas.openxmlformats.org/officeDocument/2006/relationships/image" Target="../media/image1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 /><Relationship Id="rId7" Type="http://schemas.openxmlformats.org/officeDocument/2006/relationships/image" Target="../media/image34.sv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3.png" /><Relationship Id="rId5" Type="http://schemas.openxmlformats.org/officeDocument/2006/relationships/image" Target="../media/image32.svg" /><Relationship Id="rId4" Type="http://schemas.openxmlformats.org/officeDocument/2006/relationships/image" Target="../media/image31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 /><Relationship Id="rId13" Type="http://schemas.openxmlformats.org/officeDocument/2006/relationships/image" Target="../media/image42.svg" /><Relationship Id="rId3" Type="http://schemas.openxmlformats.org/officeDocument/2006/relationships/image" Target="../media/image27.svg" /><Relationship Id="rId7" Type="http://schemas.openxmlformats.org/officeDocument/2006/relationships/image" Target="../media/image36.svg" /><Relationship Id="rId12" Type="http://schemas.openxmlformats.org/officeDocument/2006/relationships/image" Target="../media/image41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5.png" /><Relationship Id="rId11" Type="http://schemas.openxmlformats.org/officeDocument/2006/relationships/image" Target="../media/image40.svg" /><Relationship Id="rId5" Type="http://schemas.openxmlformats.org/officeDocument/2006/relationships/image" Target="../media/image32.svg" /><Relationship Id="rId15" Type="http://schemas.openxmlformats.org/officeDocument/2006/relationships/image" Target="../media/image34.svg" /><Relationship Id="rId10" Type="http://schemas.openxmlformats.org/officeDocument/2006/relationships/image" Target="../media/image39.png" /><Relationship Id="rId4" Type="http://schemas.openxmlformats.org/officeDocument/2006/relationships/image" Target="../media/image31.png" /><Relationship Id="rId9" Type="http://schemas.openxmlformats.org/officeDocument/2006/relationships/image" Target="../media/image38.svg" /><Relationship Id="rId14" Type="http://schemas.openxmlformats.org/officeDocument/2006/relationships/image" Target="../media/image33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 /><Relationship Id="rId3" Type="http://schemas.openxmlformats.org/officeDocument/2006/relationships/image" Target="../media/image44.svg" /><Relationship Id="rId7" Type="http://schemas.openxmlformats.org/officeDocument/2006/relationships/image" Target="../media/image48.svg" /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7.png" /><Relationship Id="rId5" Type="http://schemas.openxmlformats.org/officeDocument/2006/relationships/image" Target="../media/image46.svg" /><Relationship Id="rId4" Type="http://schemas.openxmlformats.org/officeDocument/2006/relationships/image" Target="../media/image45.png" /><Relationship Id="rId9" Type="http://schemas.openxmlformats.org/officeDocument/2006/relationships/image" Target="../media/image50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3" Type="http://schemas.openxmlformats.org/officeDocument/2006/relationships/image" Target="../media/image4.svg" /><Relationship Id="rId7" Type="http://schemas.openxmlformats.org/officeDocument/2006/relationships/image" Target="../media/image20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9.png" /><Relationship Id="rId5" Type="http://schemas.openxmlformats.org/officeDocument/2006/relationships/image" Target="../media/image18.svg" /><Relationship Id="rId4" Type="http://schemas.openxmlformats.org/officeDocument/2006/relationships/image" Target="../media/image17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3" Type="http://schemas.openxmlformats.org/officeDocument/2006/relationships/image" Target="../media/image4.svg" /><Relationship Id="rId7" Type="http://schemas.openxmlformats.org/officeDocument/2006/relationships/image" Target="../media/image20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9.png" /><Relationship Id="rId5" Type="http://schemas.openxmlformats.org/officeDocument/2006/relationships/image" Target="../media/image18.svg" /><Relationship Id="rId4" Type="http://schemas.openxmlformats.org/officeDocument/2006/relationships/image" Target="../media/image17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2.svg" /><Relationship Id="rId5" Type="http://schemas.openxmlformats.org/officeDocument/2006/relationships/image" Target="../media/image2.svg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 /><Relationship Id="rId7" Type="http://schemas.openxmlformats.org/officeDocument/2006/relationships/image" Target="../media/image25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svg" /><Relationship Id="rId5" Type="http://schemas.openxmlformats.org/officeDocument/2006/relationships/image" Target="../media/image24.svg" /><Relationship Id="rId4" Type="http://schemas.openxmlformats.org/officeDocument/2006/relationships/image" Target="../media/image2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 /><Relationship Id="rId7" Type="http://schemas.openxmlformats.org/officeDocument/2006/relationships/image" Target="../media/image25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svg" /><Relationship Id="rId5" Type="http://schemas.openxmlformats.org/officeDocument/2006/relationships/image" Target="../media/image24.svg" /><Relationship Id="rId4" Type="http://schemas.openxmlformats.org/officeDocument/2006/relationships/image" Target="../media/image2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 /><Relationship Id="rId7" Type="http://schemas.openxmlformats.org/officeDocument/2006/relationships/image" Target="../media/image25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svg" /><Relationship Id="rId5" Type="http://schemas.openxmlformats.org/officeDocument/2006/relationships/image" Target="../media/image24.svg" /><Relationship Id="rId4" Type="http://schemas.openxmlformats.org/officeDocument/2006/relationships/image" Target="../media/image2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0.svg" /><Relationship Id="rId5" Type="http://schemas.openxmlformats.org/officeDocument/2006/relationships/image" Target="../media/image29.svg" /><Relationship Id="rId4" Type="http://schemas.openxmlformats.org/officeDocument/2006/relationships/image" Target="../media/image2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37476" y="1649610"/>
            <a:ext cx="7433270" cy="2435037"/>
          </a:xfrm>
          <a:custGeom>
            <a:avLst/>
            <a:gdLst/>
            <a:ahLst/>
            <a:cxnLst/>
            <a:rect l="l" t="t" r="r" b="b"/>
            <a:pathLst>
              <a:path w="7433270" h="2435037">
                <a:moveTo>
                  <a:pt x="0" y="0"/>
                </a:moveTo>
                <a:lnTo>
                  <a:pt x="7433270" y="0"/>
                </a:lnTo>
                <a:lnTo>
                  <a:pt x="7433270" y="2435036"/>
                </a:lnTo>
                <a:lnTo>
                  <a:pt x="0" y="243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8646318">
            <a:off x="-4513484" y="-2471551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1" y="0"/>
                </a:lnTo>
                <a:lnTo>
                  <a:pt x="17767971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-1671854">
            <a:off x="5155092" y="5433555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1" y="0"/>
                </a:lnTo>
                <a:lnTo>
                  <a:pt x="17767971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7817679" y="7304725"/>
            <a:ext cx="2672864" cy="743542"/>
          </a:xfrm>
          <a:custGeom>
            <a:avLst/>
            <a:gdLst/>
            <a:ahLst/>
            <a:cxnLst/>
            <a:rect l="l" t="t" r="r" b="b"/>
            <a:pathLst>
              <a:path w="2672864" h="743542">
                <a:moveTo>
                  <a:pt x="0" y="0"/>
                </a:moveTo>
                <a:lnTo>
                  <a:pt x="2672864" y="0"/>
                </a:lnTo>
                <a:lnTo>
                  <a:pt x="2672864" y="743542"/>
                </a:lnTo>
                <a:lnTo>
                  <a:pt x="0" y="7435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3082863" y="4095637"/>
            <a:ext cx="12122275" cy="2886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46"/>
              </a:lnSpc>
            </a:pPr>
            <a:r>
              <a:rPr lang="en-US" sz="21102" spc="2574">
                <a:solidFill>
                  <a:srgbClr val="000000"/>
                </a:solidFill>
                <a:latin typeface="Marykate"/>
              </a:rPr>
              <a:t>DON TACO</a:t>
            </a:r>
          </a:p>
        </p:txBody>
      </p:sp>
      <p:sp>
        <p:nvSpPr>
          <p:cNvPr id="7" name="Freeform 7"/>
          <p:cNvSpPr/>
          <p:nvPr/>
        </p:nvSpPr>
        <p:spPr>
          <a:xfrm rot="2700000">
            <a:off x="13068616" y="1477069"/>
            <a:ext cx="2534855" cy="1609633"/>
          </a:xfrm>
          <a:custGeom>
            <a:avLst/>
            <a:gdLst/>
            <a:ahLst/>
            <a:cxnLst/>
            <a:rect l="l" t="t" r="r" b="b"/>
            <a:pathLst>
              <a:path w="2534855" h="1609633">
                <a:moveTo>
                  <a:pt x="0" y="0"/>
                </a:moveTo>
                <a:lnTo>
                  <a:pt x="2534855" y="0"/>
                </a:lnTo>
                <a:lnTo>
                  <a:pt x="2534855" y="1609632"/>
                </a:lnTo>
                <a:lnTo>
                  <a:pt x="0" y="1609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-8364654">
            <a:off x="1064890" y="7074383"/>
            <a:ext cx="2676520" cy="1699590"/>
          </a:xfrm>
          <a:custGeom>
            <a:avLst/>
            <a:gdLst/>
            <a:ahLst/>
            <a:cxnLst/>
            <a:rect l="l" t="t" r="r" b="b"/>
            <a:pathLst>
              <a:path w="2676520" h="1699590">
                <a:moveTo>
                  <a:pt x="0" y="0"/>
                </a:moveTo>
                <a:lnTo>
                  <a:pt x="2676520" y="0"/>
                </a:lnTo>
                <a:lnTo>
                  <a:pt x="2676520" y="1699590"/>
                </a:lnTo>
                <a:lnTo>
                  <a:pt x="0" y="16995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2420019" y="5622157"/>
            <a:ext cx="3238115" cy="1424770"/>
          </a:xfrm>
          <a:custGeom>
            <a:avLst/>
            <a:gdLst/>
            <a:ahLst/>
            <a:cxnLst/>
            <a:rect l="l" t="t" r="r" b="b"/>
            <a:pathLst>
              <a:path w="3238115" h="1424770">
                <a:moveTo>
                  <a:pt x="0" y="0"/>
                </a:moveTo>
                <a:lnTo>
                  <a:pt x="3238115" y="0"/>
                </a:lnTo>
                <a:lnTo>
                  <a:pt x="3238115" y="1424771"/>
                </a:lnTo>
                <a:lnTo>
                  <a:pt x="0" y="1424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9601200" y="4084647"/>
            <a:ext cx="2234970" cy="1371713"/>
          </a:xfrm>
          <a:custGeom>
            <a:avLst/>
            <a:gdLst/>
            <a:ahLst/>
            <a:cxnLst/>
            <a:rect l="l" t="t" r="r" b="b"/>
            <a:pathLst>
              <a:path w="2234970" h="1371713">
                <a:moveTo>
                  <a:pt x="0" y="0"/>
                </a:moveTo>
                <a:lnTo>
                  <a:pt x="2234970" y="0"/>
                </a:lnTo>
                <a:lnTo>
                  <a:pt x="2234970" y="1371713"/>
                </a:lnTo>
                <a:lnTo>
                  <a:pt x="0" y="137171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 rot="5400000">
            <a:off x="2818215" y="4768814"/>
            <a:ext cx="1979423" cy="1299221"/>
          </a:xfrm>
          <a:custGeom>
            <a:avLst/>
            <a:gdLst/>
            <a:ahLst/>
            <a:cxnLst/>
            <a:rect l="l" t="t" r="r" b="b"/>
            <a:pathLst>
              <a:path w="1979423" h="1299221">
                <a:moveTo>
                  <a:pt x="0" y="0"/>
                </a:moveTo>
                <a:lnTo>
                  <a:pt x="1979423" y="0"/>
                </a:lnTo>
                <a:lnTo>
                  <a:pt x="1979423" y="1299222"/>
                </a:lnTo>
                <a:lnTo>
                  <a:pt x="0" y="12992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5591377" y="2405710"/>
            <a:ext cx="7105246" cy="1141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322">
                <a:solidFill>
                  <a:srgbClr val="000000"/>
                </a:solidFill>
                <a:latin typeface="Marykate"/>
              </a:rPr>
              <a:t>TAQUERIA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2311">
            <a:off x="9769987" y="5328446"/>
            <a:ext cx="20226327" cy="7230912"/>
          </a:xfrm>
          <a:custGeom>
            <a:avLst/>
            <a:gdLst/>
            <a:ahLst/>
            <a:cxnLst/>
            <a:rect l="l" t="t" r="r" b="b"/>
            <a:pathLst>
              <a:path w="20226327" h="7230912">
                <a:moveTo>
                  <a:pt x="0" y="0"/>
                </a:moveTo>
                <a:lnTo>
                  <a:pt x="20226328" y="0"/>
                </a:lnTo>
                <a:lnTo>
                  <a:pt x="20226328" y="7230912"/>
                </a:lnTo>
                <a:lnTo>
                  <a:pt x="0" y="7230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9078979">
            <a:off x="-6723488" y="-3261107"/>
            <a:ext cx="19733662" cy="7054784"/>
          </a:xfrm>
          <a:custGeom>
            <a:avLst/>
            <a:gdLst/>
            <a:ahLst/>
            <a:cxnLst/>
            <a:rect l="l" t="t" r="r" b="b"/>
            <a:pathLst>
              <a:path w="19733662" h="7054784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3143343" y="1181977"/>
            <a:ext cx="12001314" cy="17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860"/>
              </a:lnSpc>
              <a:spcBef>
                <a:spcPct val="0"/>
              </a:spcBef>
            </a:pPr>
            <a:r>
              <a:rPr lang="en-US" sz="9900" spc="227">
                <a:solidFill>
                  <a:srgbClr val="000000"/>
                </a:solidFill>
                <a:latin typeface="Marykate"/>
              </a:rPr>
              <a:t>CONSIDERACIONES</a:t>
            </a:r>
          </a:p>
        </p:txBody>
      </p:sp>
      <p:sp>
        <p:nvSpPr>
          <p:cNvPr id="8" name="Freeform 8"/>
          <p:cNvSpPr/>
          <p:nvPr/>
        </p:nvSpPr>
        <p:spPr>
          <a:xfrm>
            <a:off x="-9102008" y="1817674"/>
            <a:ext cx="10081546" cy="7295374"/>
          </a:xfrm>
          <a:custGeom>
            <a:avLst/>
            <a:gdLst/>
            <a:ahLst/>
            <a:cxnLst/>
            <a:rect l="l" t="t" r="r" b="b"/>
            <a:pathLst>
              <a:path w="10081546" h="7295374">
                <a:moveTo>
                  <a:pt x="0" y="0"/>
                </a:moveTo>
                <a:lnTo>
                  <a:pt x="10081547" y="0"/>
                </a:lnTo>
                <a:lnTo>
                  <a:pt x="10081547" y="7295374"/>
                </a:lnTo>
                <a:lnTo>
                  <a:pt x="0" y="7295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2311">
            <a:off x="9769987" y="5328446"/>
            <a:ext cx="20226327" cy="7230912"/>
          </a:xfrm>
          <a:custGeom>
            <a:avLst/>
            <a:gdLst/>
            <a:ahLst/>
            <a:cxnLst/>
            <a:rect l="l" t="t" r="r" b="b"/>
            <a:pathLst>
              <a:path w="20226327" h="7230912">
                <a:moveTo>
                  <a:pt x="0" y="0"/>
                </a:moveTo>
                <a:lnTo>
                  <a:pt x="20226328" y="0"/>
                </a:lnTo>
                <a:lnTo>
                  <a:pt x="20226328" y="7230912"/>
                </a:lnTo>
                <a:lnTo>
                  <a:pt x="0" y="7230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9078979">
            <a:off x="-6723488" y="-3261107"/>
            <a:ext cx="19733662" cy="7054784"/>
          </a:xfrm>
          <a:custGeom>
            <a:avLst/>
            <a:gdLst/>
            <a:ahLst/>
            <a:cxnLst/>
            <a:rect l="l" t="t" r="r" b="b"/>
            <a:pathLst>
              <a:path w="19733662" h="7054784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6878902" y="3286291"/>
            <a:ext cx="4807977" cy="5826757"/>
          </a:xfrm>
          <a:custGeom>
            <a:avLst/>
            <a:gdLst/>
            <a:ahLst/>
            <a:cxnLst/>
            <a:rect l="l" t="t" r="r" b="b"/>
            <a:pathLst>
              <a:path w="4807977" h="5826757">
                <a:moveTo>
                  <a:pt x="0" y="0"/>
                </a:moveTo>
                <a:lnTo>
                  <a:pt x="4807977" y="0"/>
                </a:lnTo>
                <a:lnTo>
                  <a:pt x="4807977" y="5826758"/>
                </a:lnTo>
                <a:lnTo>
                  <a:pt x="0" y="58267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57574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11894068" y="3286291"/>
            <a:ext cx="4807977" cy="5826757"/>
          </a:xfrm>
          <a:custGeom>
            <a:avLst/>
            <a:gdLst/>
            <a:ahLst/>
            <a:cxnLst/>
            <a:rect l="l" t="t" r="r" b="b"/>
            <a:pathLst>
              <a:path w="4807977" h="5826757">
                <a:moveTo>
                  <a:pt x="0" y="0"/>
                </a:moveTo>
                <a:lnTo>
                  <a:pt x="4807977" y="0"/>
                </a:lnTo>
                <a:lnTo>
                  <a:pt x="4807977" y="5826758"/>
                </a:lnTo>
                <a:lnTo>
                  <a:pt x="0" y="58267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57574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1863737" y="3286291"/>
            <a:ext cx="4807977" cy="5826757"/>
          </a:xfrm>
          <a:custGeom>
            <a:avLst/>
            <a:gdLst/>
            <a:ahLst/>
            <a:cxnLst/>
            <a:rect l="l" t="t" r="r" b="b"/>
            <a:pathLst>
              <a:path w="4807977" h="5826757">
                <a:moveTo>
                  <a:pt x="0" y="0"/>
                </a:moveTo>
                <a:lnTo>
                  <a:pt x="4807976" y="0"/>
                </a:lnTo>
                <a:lnTo>
                  <a:pt x="4807976" y="5826758"/>
                </a:lnTo>
                <a:lnTo>
                  <a:pt x="0" y="58267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r="-57574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1003187">
            <a:off x="1950825" y="1486237"/>
            <a:ext cx="804132" cy="991643"/>
          </a:xfrm>
          <a:custGeom>
            <a:avLst/>
            <a:gdLst/>
            <a:ahLst/>
            <a:cxnLst/>
            <a:rect l="l" t="t" r="r" b="b"/>
            <a:pathLst>
              <a:path w="804132" h="991643">
                <a:moveTo>
                  <a:pt x="0" y="0"/>
                </a:moveTo>
                <a:lnTo>
                  <a:pt x="804132" y="0"/>
                </a:lnTo>
                <a:lnTo>
                  <a:pt x="804132" y="991642"/>
                </a:lnTo>
                <a:lnTo>
                  <a:pt x="0" y="9916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3143343" y="1181977"/>
            <a:ext cx="12001314" cy="17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860"/>
              </a:lnSpc>
              <a:spcBef>
                <a:spcPct val="0"/>
              </a:spcBef>
            </a:pPr>
            <a:r>
              <a:rPr lang="en-US" sz="9900" spc="227">
                <a:solidFill>
                  <a:srgbClr val="000000"/>
                </a:solidFill>
                <a:latin typeface="Marykate"/>
              </a:rPr>
              <a:t>CONSIDERACIONES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28478" y="4916821"/>
            <a:ext cx="4478494" cy="2975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000000"/>
                </a:solidFill>
                <a:latin typeface="Poppins Medium"/>
              </a:rPr>
              <a:t>Los datos sensibles pueden ocultarse al mundo exterior, permitiendo un acceso controlado a través de métodos específicos (getters y setters). Esto garantiza la seguridad y privacidad de los datos del cliente.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23158" y="3651675"/>
            <a:ext cx="2467145" cy="915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13"/>
              </a:lnSpc>
              <a:spcBef>
                <a:spcPct val="0"/>
              </a:spcBef>
            </a:pPr>
            <a:r>
              <a:rPr lang="en-US" sz="5295">
                <a:solidFill>
                  <a:srgbClr val="FFFDF6"/>
                </a:solidFill>
                <a:latin typeface="Marykate"/>
              </a:rPr>
              <a:t>CLARIDAD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92271" y="3654287"/>
            <a:ext cx="3403737" cy="929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3"/>
              </a:lnSpc>
              <a:spcBef>
                <a:spcPct val="0"/>
              </a:spcBef>
            </a:pPr>
            <a:r>
              <a:rPr lang="en-US" sz="5395">
                <a:solidFill>
                  <a:srgbClr val="545454"/>
                </a:solidFill>
                <a:latin typeface="Marykate"/>
              </a:rPr>
              <a:t>FLEXIBILIDAD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26636" y="5083418"/>
            <a:ext cx="4112510" cy="2603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545454"/>
                </a:solidFill>
                <a:latin typeface="Poppins Medium"/>
              </a:rPr>
              <a:t>Cada entidad (clase) puede tener sus propios métodos y atributos, lo que facilita la modificación y mantenimiento del sistema sin afectar otras partes del código.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65176" y="3654287"/>
            <a:ext cx="3923176" cy="913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13"/>
              </a:lnSpc>
              <a:spcBef>
                <a:spcPct val="0"/>
              </a:spcBef>
            </a:pPr>
            <a:r>
              <a:rPr lang="en-US" sz="5295">
                <a:solidFill>
                  <a:srgbClr val="000000"/>
                </a:solidFill>
                <a:latin typeface="Marykate"/>
              </a:rPr>
              <a:t>ENCAPSULACIÓN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30156" y="4916821"/>
            <a:ext cx="3853149" cy="3765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FFFDF6"/>
                </a:solidFill>
                <a:latin typeface="Poppins Medium"/>
              </a:rPr>
              <a:t>Las entidades y sus interacciones se modelan de manera similar a cómo ocurren en el mundo real. Esto facilita la comprensión del sistema para los desarrolladores y permite una mejor colaboración en equipo.</a:t>
            </a:r>
          </a:p>
          <a:p>
            <a:pPr>
              <a:lnSpc>
                <a:spcPts val="2969"/>
              </a:lnSpc>
              <a:spcBef>
                <a:spcPct val="0"/>
              </a:spcBef>
            </a:pPr>
            <a:endParaRPr lang="en-US" sz="2121">
              <a:solidFill>
                <a:srgbClr val="FFFDF6"/>
              </a:solidFill>
              <a:latin typeface="Poppins Medium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7482522" y="2037322"/>
            <a:ext cx="10081546" cy="7295374"/>
          </a:xfrm>
          <a:custGeom>
            <a:avLst/>
            <a:gdLst/>
            <a:ahLst/>
            <a:cxnLst/>
            <a:rect l="l" t="t" r="r" b="b"/>
            <a:pathLst>
              <a:path w="10081546" h="7295374">
                <a:moveTo>
                  <a:pt x="0" y="0"/>
                </a:moveTo>
                <a:lnTo>
                  <a:pt x="10081547" y="0"/>
                </a:lnTo>
                <a:lnTo>
                  <a:pt x="10081547" y="7295374"/>
                </a:lnTo>
                <a:lnTo>
                  <a:pt x="0" y="72953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578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646318">
            <a:off x="-4512407" y="-2210979"/>
            <a:ext cx="17142419" cy="6128415"/>
          </a:xfrm>
          <a:custGeom>
            <a:avLst/>
            <a:gdLst/>
            <a:ahLst/>
            <a:cxnLst/>
            <a:rect l="l" t="t" r="r" b="b"/>
            <a:pathLst>
              <a:path w="17142419" h="6128415">
                <a:moveTo>
                  <a:pt x="0" y="0"/>
                </a:moveTo>
                <a:lnTo>
                  <a:pt x="17142419" y="0"/>
                </a:lnTo>
                <a:lnTo>
                  <a:pt x="17142419" y="6128415"/>
                </a:lnTo>
                <a:lnTo>
                  <a:pt x="0" y="6128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014934" y="3423245"/>
            <a:ext cx="12697130" cy="2583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58"/>
              </a:lnSpc>
            </a:pPr>
            <a:r>
              <a:rPr lang="en-US" sz="18806">
                <a:solidFill>
                  <a:srgbClr val="000000"/>
                </a:solidFill>
                <a:latin typeface="Marykate"/>
              </a:rPr>
              <a:t>¡GRACIAS!</a:t>
            </a:r>
          </a:p>
        </p:txBody>
      </p:sp>
      <p:sp>
        <p:nvSpPr>
          <p:cNvPr id="5" name="Freeform 5"/>
          <p:cNvSpPr/>
          <p:nvPr/>
        </p:nvSpPr>
        <p:spPr>
          <a:xfrm>
            <a:off x="8346681" y="6290416"/>
            <a:ext cx="2672864" cy="743542"/>
          </a:xfrm>
          <a:custGeom>
            <a:avLst/>
            <a:gdLst/>
            <a:ahLst/>
            <a:cxnLst/>
            <a:rect l="l" t="t" r="r" b="b"/>
            <a:pathLst>
              <a:path w="2672864" h="743542">
                <a:moveTo>
                  <a:pt x="0" y="0"/>
                </a:moveTo>
                <a:lnTo>
                  <a:pt x="2672863" y="0"/>
                </a:lnTo>
                <a:lnTo>
                  <a:pt x="2672863" y="743543"/>
                </a:lnTo>
                <a:lnTo>
                  <a:pt x="0" y="743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2238088" y="2547388"/>
            <a:ext cx="3553691" cy="4114800"/>
          </a:xfrm>
          <a:custGeom>
            <a:avLst/>
            <a:gdLst/>
            <a:ahLst/>
            <a:cxnLst/>
            <a:rect l="l" t="t" r="r" b="b"/>
            <a:pathLst>
              <a:path w="3553691" h="4114800">
                <a:moveTo>
                  <a:pt x="0" y="0"/>
                </a:moveTo>
                <a:lnTo>
                  <a:pt x="3553691" y="0"/>
                </a:lnTo>
                <a:lnTo>
                  <a:pt x="3553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F9725BD0-7B14-2B1F-4CAD-6838B9869519}"/>
              </a:ext>
            </a:extLst>
          </p:cNvPr>
          <p:cNvSpPr/>
          <p:nvPr/>
        </p:nvSpPr>
        <p:spPr>
          <a:xfrm rot="-342311">
            <a:off x="5490917" y="3534827"/>
            <a:ext cx="20226327" cy="7230912"/>
          </a:xfrm>
          <a:custGeom>
            <a:avLst/>
            <a:gdLst/>
            <a:ahLst/>
            <a:cxnLst/>
            <a:rect l="l" t="t" r="r" b="b"/>
            <a:pathLst>
              <a:path w="20226327" h="7230912">
                <a:moveTo>
                  <a:pt x="0" y="0"/>
                </a:moveTo>
                <a:lnTo>
                  <a:pt x="20226328" y="0"/>
                </a:lnTo>
                <a:lnTo>
                  <a:pt x="20226328" y="7230912"/>
                </a:lnTo>
                <a:lnTo>
                  <a:pt x="0" y="72309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958278">
            <a:off x="7131346" y="4805499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0" y="0"/>
                </a:lnTo>
                <a:lnTo>
                  <a:pt x="17767970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5634187">
            <a:off x="-6012131" y="-613228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0" y="0"/>
                </a:lnTo>
                <a:lnTo>
                  <a:pt x="17767970" y="6352050"/>
                </a:lnTo>
                <a:lnTo>
                  <a:pt x="0" y="6352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3782385" y="4183380"/>
            <a:ext cx="10723229" cy="17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spc="326">
                <a:solidFill>
                  <a:srgbClr val="000000"/>
                </a:solidFill>
                <a:latin typeface="Marykate"/>
              </a:rPr>
              <a:t>INTRODUCCIÓN</a:t>
            </a:r>
          </a:p>
        </p:txBody>
      </p:sp>
      <p:sp>
        <p:nvSpPr>
          <p:cNvPr id="5" name="Freeform 5"/>
          <p:cNvSpPr/>
          <p:nvPr/>
        </p:nvSpPr>
        <p:spPr>
          <a:xfrm>
            <a:off x="4131124" y="3162300"/>
            <a:ext cx="10025749" cy="3284297"/>
          </a:xfrm>
          <a:custGeom>
            <a:avLst/>
            <a:gdLst/>
            <a:ahLst/>
            <a:cxnLst/>
            <a:rect l="l" t="t" r="r" b="b"/>
            <a:pathLst>
              <a:path w="10025749" h="3284297">
                <a:moveTo>
                  <a:pt x="0" y="0"/>
                </a:moveTo>
                <a:lnTo>
                  <a:pt x="10025750" y="0"/>
                </a:lnTo>
                <a:lnTo>
                  <a:pt x="10025750" y="3284297"/>
                </a:lnTo>
                <a:lnTo>
                  <a:pt x="0" y="3284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782385" y="1454721"/>
            <a:ext cx="10723229" cy="17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spc="326">
                <a:solidFill>
                  <a:srgbClr val="000000"/>
                </a:solidFill>
                <a:latin typeface="Marykate"/>
              </a:rPr>
              <a:t>INTRODUCCIÓN</a:t>
            </a:r>
          </a:p>
        </p:txBody>
      </p:sp>
      <p:sp>
        <p:nvSpPr>
          <p:cNvPr id="4" name="Freeform 4"/>
          <p:cNvSpPr/>
          <p:nvPr/>
        </p:nvSpPr>
        <p:spPr>
          <a:xfrm rot="9564750">
            <a:off x="-11117826" y="25266"/>
            <a:ext cx="19733662" cy="7054784"/>
          </a:xfrm>
          <a:custGeom>
            <a:avLst/>
            <a:gdLst/>
            <a:ahLst/>
            <a:cxnLst/>
            <a:rect l="l" t="t" r="r" b="b"/>
            <a:pathLst>
              <a:path w="19733662" h="7054784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-265901">
            <a:off x="8046041" y="88941"/>
            <a:ext cx="2360050" cy="1498631"/>
          </a:xfrm>
          <a:custGeom>
            <a:avLst/>
            <a:gdLst/>
            <a:ahLst/>
            <a:cxnLst/>
            <a:rect l="l" t="t" r="r" b="b"/>
            <a:pathLst>
              <a:path w="2360050" h="1498631">
                <a:moveTo>
                  <a:pt x="0" y="0"/>
                </a:moveTo>
                <a:lnTo>
                  <a:pt x="2360050" y="0"/>
                </a:lnTo>
                <a:lnTo>
                  <a:pt x="2360050" y="1498631"/>
                </a:lnTo>
                <a:lnTo>
                  <a:pt x="0" y="1498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205206">
            <a:off x="-2225973" y="-247916"/>
            <a:ext cx="6509346" cy="7601148"/>
          </a:xfrm>
          <a:custGeom>
            <a:avLst/>
            <a:gdLst/>
            <a:ahLst/>
            <a:cxnLst/>
            <a:rect l="l" t="t" r="r" b="b"/>
            <a:pathLst>
              <a:path w="6509346" h="7601148">
                <a:moveTo>
                  <a:pt x="0" y="0"/>
                </a:moveTo>
                <a:lnTo>
                  <a:pt x="6509346" y="0"/>
                </a:lnTo>
                <a:lnTo>
                  <a:pt x="6509346" y="7601148"/>
                </a:lnTo>
                <a:lnTo>
                  <a:pt x="0" y="7601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-5102306" y="5786204"/>
            <a:ext cx="5102306" cy="4541052"/>
          </a:xfrm>
          <a:custGeom>
            <a:avLst/>
            <a:gdLst/>
            <a:ahLst/>
            <a:cxnLst/>
            <a:rect l="l" t="t" r="r" b="b"/>
            <a:pathLst>
              <a:path w="5102306" h="4541052">
                <a:moveTo>
                  <a:pt x="0" y="0"/>
                </a:moveTo>
                <a:lnTo>
                  <a:pt x="5102306" y="0"/>
                </a:lnTo>
                <a:lnTo>
                  <a:pt x="5102306" y="4541052"/>
                </a:lnTo>
                <a:lnTo>
                  <a:pt x="0" y="45410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1DBA331D-61E2-DF03-3E16-BE24353B8CB3}"/>
              </a:ext>
            </a:extLst>
          </p:cNvPr>
          <p:cNvSpPr/>
          <p:nvPr/>
        </p:nvSpPr>
        <p:spPr>
          <a:xfrm rot="20791120">
            <a:off x="9971336" y="3945565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0" y="0"/>
                </a:lnTo>
                <a:lnTo>
                  <a:pt x="17767970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782385" y="1454721"/>
            <a:ext cx="10723229" cy="17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spc="326">
                <a:solidFill>
                  <a:srgbClr val="000000"/>
                </a:solidFill>
                <a:latin typeface="Marykate"/>
              </a:rPr>
              <a:t>INTRODUCCIÓN</a:t>
            </a:r>
          </a:p>
        </p:txBody>
      </p:sp>
      <p:sp>
        <p:nvSpPr>
          <p:cNvPr id="4" name="Freeform 4"/>
          <p:cNvSpPr/>
          <p:nvPr/>
        </p:nvSpPr>
        <p:spPr>
          <a:xfrm rot="9564750">
            <a:off x="-11117826" y="25266"/>
            <a:ext cx="19733662" cy="7054784"/>
          </a:xfrm>
          <a:custGeom>
            <a:avLst/>
            <a:gdLst/>
            <a:ahLst/>
            <a:cxnLst/>
            <a:rect l="l" t="t" r="r" b="b"/>
            <a:pathLst>
              <a:path w="19733662" h="7054784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-265901">
            <a:off x="8046041" y="88941"/>
            <a:ext cx="2360050" cy="1498631"/>
          </a:xfrm>
          <a:custGeom>
            <a:avLst/>
            <a:gdLst/>
            <a:ahLst/>
            <a:cxnLst/>
            <a:rect l="l" t="t" r="r" b="b"/>
            <a:pathLst>
              <a:path w="2360050" h="1498631">
                <a:moveTo>
                  <a:pt x="0" y="0"/>
                </a:moveTo>
                <a:lnTo>
                  <a:pt x="2360050" y="0"/>
                </a:lnTo>
                <a:lnTo>
                  <a:pt x="2360050" y="1498631"/>
                </a:lnTo>
                <a:lnTo>
                  <a:pt x="0" y="1498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205206">
            <a:off x="-2225973" y="-247916"/>
            <a:ext cx="6509346" cy="7601148"/>
          </a:xfrm>
          <a:custGeom>
            <a:avLst/>
            <a:gdLst/>
            <a:ahLst/>
            <a:cxnLst/>
            <a:rect l="l" t="t" r="r" b="b"/>
            <a:pathLst>
              <a:path w="6509346" h="7601148">
                <a:moveTo>
                  <a:pt x="0" y="0"/>
                </a:moveTo>
                <a:lnTo>
                  <a:pt x="6509346" y="0"/>
                </a:lnTo>
                <a:lnTo>
                  <a:pt x="6509346" y="7601148"/>
                </a:lnTo>
                <a:lnTo>
                  <a:pt x="0" y="7601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0" y="5745948"/>
            <a:ext cx="5102306" cy="4541052"/>
          </a:xfrm>
          <a:custGeom>
            <a:avLst/>
            <a:gdLst/>
            <a:ahLst/>
            <a:cxnLst/>
            <a:rect l="l" t="t" r="r" b="b"/>
            <a:pathLst>
              <a:path w="5102306" h="4541052">
                <a:moveTo>
                  <a:pt x="0" y="0"/>
                </a:moveTo>
                <a:lnTo>
                  <a:pt x="5102306" y="0"/>
                </a:lnTo>
                <a:lnTo>
                  <a:pt x="5102306" y="4541052"/>
                </a:lnTo>
                <a:lnTo>
                  <a:pt x="0" y="45410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4753943" y="3226033"/>
            <a:ext cx="8944246" cy="4790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Advent Pro Medium"/>
              </a:rPr>
              <a:t>Don Taco opera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múltiples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sucursales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y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acepta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pedidos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a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través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varios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canales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como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teléfono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página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web y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aplicación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móvil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.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Advent Pro Medium"/>
              </a:rPr>
              <a:t>Los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pedidos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pueden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ser para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recoger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en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la tienda o para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entrega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a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domicilio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.  Los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clientes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deben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registrarse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proporcionando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detalles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como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dirección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número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teléfono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correo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electrónico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y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número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tarjeta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bancaria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para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poder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hacer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Advent Pro Medium"/>
              </a:rPr>
              <a:t>pedidos</a:t>
            </a:r>
            <a:r>
              <a:rPr lang="en-US" sz="3399" dirty="0">
                <a:solidFill>
                  <a:srgbClr val="000000"/>
                </a:solidFill>
                <a:latin typeface="Advent Pro Medium"/>
              </a:rPr>
              <a:t>.</a:t>
            </a: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1DBA331D-61E2-DF03-3E16-BE24353B8CB3}"/>
              </a:ext>
            </a:extLst>
          </p:cNvPr>
          <p:cNvSpPr/>
          <p:nvPr/>
        </p:nvSpPr>
        <p:spPr>
          <a:xfrm rot="20791120">
            <a:off x="9971336" y="3945565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0" y="0"/>
                </a:lnTo>
                <a:lnTo>
                  <a:pt x="17767970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281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958278">
            <a:off x="7131346" y="4805499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0" y="0"/>
                </a:lnTo>
                <a:lnTo>
                  <a:pt x="17767970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135415" y="3307080"/>
            <a:ext cx="10723229" cy="3463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</a:pPr>
            <a:r>
              <a:rPr lang="en-US" sz="9900" spc="326">
                <a:solidFill>
                  <a:srgbClr val="000000"/>
                </a:solidFill>
                <a:latin typeface="Marykate"/>
              </a:rPr>
              <a:t>DIAGRAMA DE </a:t>
            </a:r>
          </a:p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spc="326">
                <a:solidFill>
                  <a:srgbClr val="000000"/>
                </a:solidFill>
                <a:latin typeface="Marykate"/>
              </a:rPr>
              <a:t>CLASES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6388968" y="5143500"/>
            <a:ext cx="6216124" cy="2036316"/>
          </a:xfrm>
          <a:custGeom>
            <a:avLst/>
            <a:gdLst/>
            <a:ahLst/>
            <a:cxnLst/>
            <a:rect l="l" t="t" r="r" b="b"/>
            <a:pathLst>
              <a:path w="6216124" h="2036316">
                <a:moveTo>
                  <a:pt x="0" y="0"/>
                </a:moveTo>
                <a:lnTo>
                  <a:pt x="6216124" y="0"/>
                </a:lnTo>
                <a:lnTo>
                  <a:pt x="6216124" y="2036316"/>
                </a:lnTo>
                <a:lnTo>
                  <a:pt x="0" y="2036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FDBA36DC-E0DD-601A-0D50-AA8B988D2F56}"/>
              </a:ext>
            </a:extLst>
          </p:cNvPr>
          <p:cNvSpPr/>
          <p:nvPr/>
        </p:nvSpPr>
        <p:spPr>
          <a:xfrm rot="6894339">
            <a:off x="-7006516" y="-1893779"/>
            <a:ext cx="19733662" cy="7054784"/>
          </a:xfrm>
          <a:custGeom>
            <a:avLst/>
            <a:gdLst/>
            <a:ahLst/>
            <a:cxnLst/>
            <a:rect l="l" t="t" r="r" b="b"/>
            <a:pathLst>
              <a:path w="19733662" h="7054784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">
            <a:extLst>
              <a:ext uri="{FF2B5EF4-FFF2-40B4-BE49-F238E27FC236}">
                <a16:creationId xmlns:a16="http://schemas.microsoft.com/office/drawing/2014/main" id="{CFF1EB7B-3009-C0DD-797E-1BD253F50C81}"/>
              </a:ext>
            </a:extLst>
          </p:cNvPr>
          <p:cNvSpPr/>
          <p:nvPr/>
        </p:nvSpPr>
        <p:spPr>
          <a:xfrm rot="3113301">
            <a:off x="-14320851" y="-940283"/>
            <a:ext cx="19733662" cy="7054784"/>
          </a:xfrm>
          <a:custGeom>
            <a:avLst/>
            <a:gdLst/>
            <a:ahLst/>
            <a:cxnLst/>
            <a:rect l="l" t="t" r="r" b="b"/>
            <a:pathLst>
              <a:path w="19733662" h="7054784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5" name="Freeform 5"/>
          <p:cNvSpPr/>
          <p:nvPr/>
        </p:nvSpPr>
        <p:spPr>
          <a:xfrm>
            <a:off x="-5862" y="6479212"/>
            <a:ext cx="6172996" cy="3703797"/>
          </a:xfrm>
          <a:custGeom>
            <a:avLst/>
            <a:gdLst/>
            <a:ahLst/>
            <a:cxnLst/>
            <a:rect l="l" t="t" r="r" b="b"/>
            <a:pathLst>
              <a:path w="6172996" h="3703797">
                <a:moveTo>
                  <a:pt x="0" y="0"/>
                </a:moveTo>
                <a:lnTo>
                  <a:pt x="6172996" y="0"/>
                </a:lnTo>
                <a:lnTo>
                  <a:pt x="6172996" y="3703797"/>
                </a:lnTo>
                <a:lnTo>
                  <a:pt x="0" y="3703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612965" y="639346"/>
            <a:ext cx="6332103" cy="108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000000"/>
                </a:solidFill>
                <a:latin typeface="Marykate"/>
              </a:rPr>
              <a:t>DIAGRAMA DE CLASES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964" y="1955889"/>
            <a:ext cx="8531035" cy="2676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5"/>
              </a:lnSpc>
              <a:spcBef>
                <a:spcPct val="0"/>
              </a:spcBef>
            </a:pPr>
            <a:r>
              <a:rPr lang="es-US" sz="2497" dirty="0">
                <a:solidFill>
                  <a:srgbClr val="000000"/>
                </a:solidFill>
                <a:latin typeface="Poppins Medium"/>
              </a:rPr>
              <a:t>Para satisfacer estos requisitos, se diseñan clases clave: Cliente, Producto, Pedido y </a:t>
            </a:r>
            <a:r>
              <a:rPr lang="es-US" sz="2497" dirty="0" err="1">
                <a:solidFill>
                  <a:srgbClr val="000000"/>
                </a:solidFill>
                <a:latin typeface="Poppins Medium"/>
              </a:rPr>
              <a:t>Taqueria</a:t>
            </a:r>
            <a:r>
              <a:rPr lang="es-US" sz="2497" dirty="0">
                <a:solidFill>
                  <a:srgbClr val="000000"/>
                </a:solidFill>
                <a:latin typeface="Poppins Medium"/>
              </a:rPr>
              <a:t>. </a:t>
            </a:r>
          </a:p>
          <a:p>
            <a:pPr>
              <a:lnSpc>
                <a:spcPts val="3495"/>
              </a:lnSpc>
              <a:spcBef>
                <a:spcPct val="0"/>
              </a:spcBef>
            </a:pPr>
            <a:r>
              <a:rPr lang="es-US" sz="2497" dirty="0">
                <a:solidFill>
                  <a:srgbClr val="000000"/>
                </a:solidFill>
                <a:latin typeface="Poppins Medium"/>
              </a:rPr>
              <a:t>Estas clases fueron estructuradas de manera precisa, estableciendo atributos y métodos esenciales para facilitar un flujo de trabajo coherente y eficiente.</a:t>
            </a:r>
            <a:endParaRPr lang="en-US" sz="2497" dirty="0">
              <a:solidFill>
                <a:srgbClr val="000000"/>
              </a:solidFill>
              <a:latin typeface="Poppins Medium"/>
            </a:endParaRP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1F4A1027-0A9D-ED56-3606-609A5F940ADF}"/>
              </a:ext>
            </a:extLst>
          </p:cNvPr>
          <p:cNvSpPr/>
          <p:nvPr/>
        </p:nvSpPr>
        <p:spPr>
          <a:xfrm rot="13315303">
            <a:off x="6793234" y="-1992802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0" y="0"/>
                </a:lnTo>
                <a:lnTo>
                  <a:pt x="17767970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069F7-E3C3-B721-8EDD-E0AD8A60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86" y="0"/>
            <a:ext cx="6727825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">
            <a:extLst>
              <a:ext uri="{FF2B5EF4-FFF2-40B4-BE49-F238E27FC236}">
                <a16:creationId xmlns:a16="http://schemas.microsoft.com/office/drawing/2014/main" id="{CFF1EB7B-3009-C0DD-797E-1BD253F50C81}"/>
              </a:ext>
            </a:extLst>
          </p:cNvPr>
          <p:cNvSpPr/>
          <p:nvPr/>
        </p:nvSpPr>
        <p:spPr>
          <a:xfrm rot="3113301">
            <a:off x="-14320851" y="-940283"/>
            <a:ext cx="19733662" cy="7054784"/>
          </a:xfrm>
          <a:custGeom>
            <a:avLst/>
            <a:gdLst/>
            <a:ahLst/>
            <a:cxnLst/>
            <a:rect l="l" t="t" r="r" b="b"/>
            <a:pathLst>
              <a:path w="19733662" h="7054784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5" name="Freeform 5"/>
          <p:cNvSpPr/>
          <p:nvPr/>
        </p:nvSpPr>
        <p:spPr>
          <a:xfrm>
            <a:off x="-5862" y="6479212"/>
            <a:ext cx="6172996" cy="3703797"/>
          </a:xfrm>
          <a:custGeom>
            <a:avLst/>
            <a:gdLst/>
            <a:ahLst/>
            <a:cxnLst/>
            <a:rect l="l" t="t" r="r" b="b"/>
            <a:pathLst>
              <a:path w="6172996" h="3703797">
                <a:moveTo>
                  <a:pt x="0" y="0"/>
                </a:moveTo>
                <a:lnTo>
                  <a:pt x="6172996" y="0"/>
                </a:lnTo>
                <a:lnTo>
                  <a:pt x="6172996" y="3703797"/>
                </a:lnTo>
                <a:lnTo>
                  <a:pt x="0" y="3703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612965" y="639346"/>
            <a:ext cx="6332103" cy="108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000000"/>
                </a:solidFill>
                <a:latin typeface="Marykate"/>
              </a:rPr>
              <a:t>DIAGRAMA DE CLASES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8086249" y="2048985"/>
            <a:ext cx="8531035" cy="2676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5"/>
              </a:lnSpc>
              <a:spcBef>
                <a:spcPct val="0"/>
              </a:spcBef>
            </a:pPr>
            <a:r>
              <a:rPr lang="es-US" sz="2497" dirty="0">
                <a:solidFill>
                  <a:srgbClr val="000000"/>
                </a:solidFill>
                <a:latin typeface="Poppins Medium"/>
              </a:rPr>
              <a:t>Para satisfacer estos requisitos, se diseñan clases clave: Cliente, Producto, Pedido y </a:t>
            </a:r>
            <a:r>
              <a:rPr lang="es-US" sz="2497" dirty="0" err="1">
                <a:solidFill>
                  <a:srgbClr val="000000"/>
                </a:solidFill>
                <a:latin typeface="Poppins Medium"/>
              </a:rPr>
              <a:t>Taqueria</a:t>
            </a:r>
            <a:r>
              <a:rPr lang="es-US" sz="2497" dirty="0">
                <a:solidFill>
                  <a:srgbClr val="000000"/>
                </a:solidFill>
                <a:latin typeface="Poppins Medium"/>
              </a:rPr>
              <a:t>. </a:t>
            </a:r>
          </a:p>
          <a:p>
            <a:pPr>
              <a:lnSpc>
                <a:spcPts val="3495"/>
              </a:lnSpc>
              <a:spcBef>
                <a:spcPct val="0"/>
              </a:spcBef>
            </a:pPr>
            <a:r>
              <a:rPr lang="es-US" sz="2497" dirty="0">
                <a:solidFill>
                  <a:srgbClr val="000000"/>
                </a:solidFill>
                <a:latin typeface="Poppins Medium"/>
              </a:rPr>
              <a:t>Estas clases fueron estructuradas de manera precisa, estableciendo atributos y métodos esenciales para facilitar un flujo de trabajo coherente y eficiente.</a:t>
            </a:r>
            <a:endParaRPr lang="en-US" sz="2497" dirty="0">
              <a:solidFill>
                <a:srgbClr val="000000"/>
              </a:solidFill>
              <a:latin typeface="Poppins Medium"/>
            </a:endParaRP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1F4A1027-0A9D-ED56-3606-609A5F940ADF}"/>
              </a:ext>
            </a:extLst>
          </p:cNvPr>
          <p:cNvSpPr/>
          <p:nvPr/>
        </p:nvSpPr>
        <p:spPr>
          <a:xfrm rot="13315303">
            <a:off x="6793234" y="-1992802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0" y="0"/>
                </a:lnTo>
                <a:lnTo>
                  <a:pt x="17767970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069F7-E3C3-B721-8EDD-E0AD8A60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02" y="-1992489"/>
            <a:ext cx="15587996" cy="238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92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">
            <a:extLst>
              <a:ext uri="{FF2B5EF4-FFF2-40B4-BE49-F238E27FC236}">
                <a16:creationId xmlns:a16="http://schemas.microsoft.com/office/drawing/2014/main" id="{CFF1EB7B-3009-C0DD-797E-1BD253F50C81}"/>
              </a:ext>
            </a:extLst>
          </p:cNvPr>
          <p:cNvSpPr/>
          <p:nvPr/>
        </p:nvSpPr>
        <p:spPr>
          <a:xfrm rot="3113301">
            <a:off x="-14320851" y="-940283"/>
            <a:ext cx="19733662" cy="7054784"/>
          </a:xfrm>
          <a:custGeom>
            <a:avLst/>
            <a:gdLst/>
            <a:ahLst/>
            <a:cxnLst/>
            <a:rect l="l" t="t" r="r" b="b"/>
            <a:pathLst>
              <a:path w="19733662" h="7054784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5" name="Freeform 5"/>
          <p:cNvSpPr/>
          <p:nvPr/>
        </p:nvSpPr>
        <p:spPr>
          <a:xfrm>
            <a:off x="-1917613" y="6583203"/>
            <a:ext cx="6172996" cy="3703797"/>
          </a:xfrm>
          <a:custGeom>
            <a:avLst/>
            <a:gdLst/>
            <a:ahLst/>
            <a:cxnLst/>
            <a:rect l="l" t="t" r="r" b="b"/>
            <a:pathLst>
              <a:path w="6172996" h="3703797">
                <a:moveTo>
                  <a:pt x="0" y="0"/>
                </a:moveTo>
                <a:lnTo>
                  <a:pt x="6172996" y="0"/>
                </a:lnTo>
                <a:lnTo>
                  <a:pt x="6172996" y="3703797"/>
                </a:lnTo>
                <a:lnTo>
                  <a:pt x="0" y="3703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612965" y="639346"/>
            <a:ext cx="6332103" cy="108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000000"/>
                </a:solidFill>
                <a:latin typeface="Marykate"/>
              </a:rPr>
              <a:t>DIAGRAMA DE CLASES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8049312" y="2266206"/>
            <a:ext cx="8531035" cy="2676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5"/>
              </a:lnSpc>
              <a:spcBef>
                <a:spcPct val="0"/>
              </a:spcBef>
            </a:pPr>
            <a:r>
              <a:rPr lang="es-US" sz="2497" dirty="0">
                <a:solidFill>
                  <a:srgbClr val="000000"/>
                </a:solidFill>
                <a:latin typeface="Poppins Medium"/>
              </a:rPr>
              <a:t>Para satisfacer estos requisitos, se diseñan clases clave: Cliente, Producto, Pedido y </a:t>
            </a:r>
            <a:r>
              <a:rPr lang="es-US" sz="2497" dirty="0" err="1">
                <a:solidFill>
                  <a:srgbClr val="000000"/>
                </a:solidFill>
                <a:latin typeface="Poppins Medium"/>
              </a:rPr>
              <a:t>Taqueria</a:t>
            </a:r>
            <a:r>
              <a:rPr lang="es-US" sz="2497" dirty="0">
                <a:solidFill>
                  <a:srgbClr val="000000"/>
                </a:solidFill>
                <a:latin typeface="Poppins Medium"/>
              </a:rPr>
              <a:t>. </a:t>
            </a:r>
          </a:p>
          <a:p>
            <a:pPr>
              <a:lnSpc>
                <a:spcPts val="3495"/>
              </a:lnSpc>
              <a:spcBef>
                <a:spcPct val="0"/>
              </a:spcBef>
            </a:pPr>
            <a:r>
              <a:rPr lang="es-US" sz="2497" dirty="0">
                <a:solidFill>
                  <a:srgbClr val="000000"/>
                </a:solidFill>
                <a:latin typeface="Poppins Medium"/>
              </a:rPr>
              <a:t>Estas clases fueron estructuradas de manera precisa, estableciendo atributos y métodos esenciales para facilitar un flujo de trabajo coherente y eficiente.</a:t>
            </a:r>
            <a:endParaRPr lang="en-US" sz="2497" dirty="0">
              <a:solidFill>
                <a:srgbClr val="000000"/>
              </a:solidFill>
              <a:latin typeface="Poppins Medium"/>
            </a:endParaRP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1F4A1027-0A9D-ED56-3606-609A5F940ADF}"/>
              </a:ext>
            </a:extLst>
          </p:cNvPr>
          <p:cNvSpPr/>
          <p:nvPr/>
        </p:nvSpPr>
        <p:spPr>
          <a:xfrm rot="13315303">
            <a:off x="7117259" y="-2821338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0" y="0"/>
                </a:lnTo>
                <a:lnTo>
                  <a:pt x="17767970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069F7-E3C3-B721-8EDD-E0AD8A60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78" y="-8322097"/>
            <a:ext cx="12075746" cy="184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17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958278">
            <a:off x="7131346" y="4805499"/>
            <a:ext cx="17767971" cy="6352050"/>
          </a:xfrm>
          <a:custGeom>
            <a:avLst/>
            <a:gdLst/>
            <a:ahLst/>
            <a:cxnLst/>
            <a:rect l="l" t="t" r="r" b="b"/>
            <a:pathLst>
              <a:path w="17767971" h="6352050">
                <a:moveTo>
                  <a:pt x="0" y="0"/>
                </a:moveTo>
                <a:lnTo>
                  <a:pt x="17767970" y="0"/>
                </a:lnTo>
                <a:lnTo>
                  <a:pt x="17767970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4135415" y="4183380"/>
            <a:ext cx="10723229" cy="17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spc="326" dirty="0">
                <a:solidFill>
                  <a:srgbClr val="000000"/>
                </a:solidFill>
                <a:latin typeface="Marykate"/>
              </a:rPr>
              <a:t>CONSIDERACIONES</a:t>
            </a:r>
          </a:p>
        </p:txBody>
      </p:sp>
      <p:sp>
        <p:nvSpPr>
          <p:cNvPr id="5" name="Freeform 5"/>
          <p:cNvSpPr/>
          <p:nvPr/>
        </p:nvSpPr>
        <p:spPr>
          <a:xfrm>
            <a:off x="8160598" y="6077251"/>
            <a:ext cx="2672864" cy="743542"/>
          </a:xfrm>
          <a:custGeom>
            <a:avLst/>
            <a:gdLst/>
            <a:ahLst/>
            <a:cxnLst/>
            <a:rect l="l" t="t" r="r" b="b"/>
            <a:pathLst>
              <a:path w="2672864" h="743542">
                <a:moveTo>
                  <a:pt x="0" y="0"/>
                </a:moveTo>
                <a:lnTo>
                  <a:pt x="2672864" y="0"/>
                </a:lnTo>
                <a:lnTo>
                  <a:pt x="2672864" y="743542"/>
                </a:lnTo>
                <a:lnTo>
                  <a:pt x="0" y="743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924B5401-78A5-5F4C-6695-88FE9658918D}"/>
              </a:ext>
            </a:extLst>
          </p:cNvPr>
          <p:cNvSpPr/>
          <p:nvPr/>
        </p:nvSpPr>
        <p:spPr>
          <a:xfrm rot="6381328">
            <a:off x="-7243300" y="-1105641"/>
            <a:ext cx="19733662" cy="7054784"/>
          </a:xfrm>
          <a:custGeom>
            <a:avLst/>
            <a:gdLst/>
            <a:ahLst/>
            <a:cxnLst/>
            <a:rect l="l" t="t" r="r" b="b"/>
            <a:pathLst>
              <a:path w="19733662" h="7054784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194</Words>
  <Application>Microsoft Office PowerPoint</Application>
  <PresentationFormat>Personalizado</PresentationFormat>
  <Paragraphs>21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Diapositivas Propuesta Proyecto para Niños Infantil Juvenil Doodle Colorido Rosa</dc:title>
  <cp:lastModifiedBy>ITALIA ZOE BARRON REYES</cp:lastModifiedBy>
  <cp:revision>6</cp:revision>
  <dcterms:created xsi:type="dcterms:W3CDTF">2006-08-16T00:00:00Z</dcterms:created>
  <dcterms:modified xsi:type="dcterms:W3CDTF">2023-10-16T01:28:57Z</dcterms:modified>
  <dc:identifier>DAFweY307WI</dc:identifier>
</cp:coreProperties>
</file>