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handoutMasterIdLst>
    <p:handoutMasterId r:id="rId38"/>
  </p:handoutMasterIdLst>
  <p:sldIdLst>
    <p:sldId id="271" r:id="rId2"/>
    <p:sldId id="434" r:id="rId3"/>
    <p:sldId id="435" r:id="rId4"/>
    <p:sldId id="439" r:id="rId5"/>
    <p:sldId id="441" r:id="rId6"/>
    <p:sldId id="426" r:id="rId7"/>
    <p:sldId id="447" r:id="rId8"/>
    <p:sldId id="448" r:id="rId9"/>
    <p:sldId id="453" r:id="rId10"/>
    <p:sldId id="455" r:id="rId11"/>
    <p:sldId id="456" r:id="rId12"/>
    <p:sldId id="444" r:id="rId13"/>
    <p:sldId id="452" r:id="rId14"/>
    <p:sldId id="454" r:id="rId15"/>
    <p:sldId id="420" r:id="rId16"/>
    <p:sldId id="427" r:id="rId17"/>
    <p:sldId id="436" r:id="rId18"/>
    <p:sldId id="440" r:id="rId19"/>
    <p:sldId id="442" r:id="rId20"/>
    <p:sldId id="446" r:id="rId21"/>
    <p:sldId id="432" r:id="rId22"/>
    <p:sldId id="391" r:id="rId23"/>
    <p:sldId id="404" r:id="rId24"/>
    <p:sldId id="406" r:id="rId25"/>
    <p:sldId id="392" r:id="rId26"/>
    <p:sldId id="437" r:id="rId27"/>
    <p:sldId id="386" r:id="rId28"/>
    <p:sldId id="449" r:id="rId29"/>
    <p:sldId id="450" r:id="rId30"/>
    <p:sldId id="451" r:id="rId31"/>
    <p:sldId id="394" r:id="rId32"/>
    <p:sldId id="399" r:id="rId33"/>
    <p:sldId id="438" r:id="rId34"/>
    <p:sldId id="387" r:id="rId35"/>
    <p:sldId id="326" r:id="rId36"/>
  </p:sldIdLst>
  <p:sldSz cx="12192000" cy="6858000"/>
  <p:notesSz cx="6858000" cy="9144000"/>
  <p:custDataLst>
    <p:tags r:id="rId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014385"/>
    <a:srgbClr val="608AC8"/>
    <a:srgbClr val="FFFFFF"/>
    <a:srgbClr val="B3CCEC"/>
    <a:srgbClr val="FDFDFD"/>
    <a:srgbClr val="F9F9F9"/>
    <a:srgbClr val="F7F7F7"/>
    <a:srgbClr val="F0F0F0"/>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26" autoAdjust="0"/>
    <p:restoredTop sz="77178" autoAdjust="0"/>
  </p:normalViewPr>
  <p:slideViewPr>
    <p:cSldViewPr snapToGrid="0">
      <p:cViewPr varScale="1">
        <p:scale>
          <a:sx n="68" d="100"/>
          <a:sy n="68" d="100"/>
        </p:scale>
        <p:origin x="1122" y="39"/>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52" d="100"/>
          <a:sy n="52" d="100"/>
        </p:scale>
        <p:origin x="2680"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1#1">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FA580E0-5A58-1E45-A04A-EC6D0006EEC0}" type="doc">
      <dgm:prSet loTypeId="urn:microsoft.com/office/officeart/2005/8/layout/matrix2" loCatId="" qsTypeId="urn:microsoft.com/office/officeart/2005/8/quickstyle/simple1#1" qsCatId="simple" csTypeId="urn:microsoft.com/office/officeart/2005/8/colors/accent1_1#1" csCatId="accent1" phldr="1"/>
      <dgm:spPr/>
      <dgm:t>
        <a:bodyPr/>
        <a:lstStyle/>
        <a:p>
          <a:endParaRPr lang="zh-CN" altLang="en-US"/>
        </a:p>
      </dgm:t>
    </dgm:pt>
    <dgm:pt modelId="{5FD53B67-93B3-FA4E-ACE1-477146EA15D5}">
      <dgm:prSet phldrT="[文本]" custT="1"/>
      <dgm:spPr>
        <a:ln>
          <a:solidFill>
            <a:srgbClr val="014385"/>
          </a:solidFill>
          <a:prstDash val="dash"/>
        </a:ln>
      </dgm:spPr>
      <dgm:t>
        <a:bodyPr/>
        <a:lstStyle/>
        <a:p>
          <a:pPr marL="0" lvl="0" indent="0" algn="l" defTabSz="622300">
            <a:lnSpc>
              <a:spcPct val="90000"/>
            </a:lnSpc>
            <a:spcBef>
              <a:spcPct val="0"/>
            </a:spcBef>
            <a:spcAft>
              <a:spcPct val="35000"/>
            </a:spcAft>
            <a:buFont typeface="Arial" panose="020B0604020202020204" pitchFamily="34" charset="0"/>
            <a:buNone/>
          </a:pPr>
          <a:r>
            <a:rPr lang="zh-CN" altLang="en-US" sz="1800" b="1" i="0" u="none" kern="1200" baseline="0" dirty="0">
              <a:solidFill>
                <a:srgbClr val="014385"/>
              </a:solidFill>
              <a:latin typeface="楷体" panose="02010609060101010101" pitchFamily="49" charset="-122"/>
              <a:ea typeface="楷体" panose="02010609060101010101" pitchFamily="49" charset="-122"/>
              <a:cs typeface="+mn-cs"/>
            </a:rPr>
            <a:t>用户：</a:t>
          </a:r>
          <a:endParaRPr lang="en-US" altLang="zh-CN" sz="1800" b="1" i="0" u="none" kern="1200" baseline="0" dirty="0">
            <a:solidFill>
              <a:srgbClr val="014385"/>
            </a:solidFill>
            <a:latin typeface="楷体" panose="02010609060101010101" pitchFamily="49" charset="-122"/>
            <a:ea typeface="楷体" panose="02010609060101010101" pitchFamily="49" charset="-122"/>
            <a:cs typeface="+mn-cs"/>
          </a:endParaRPr>
        </a:p>
        <a:p>
          <a:pPr marL="0" lvl="0" algn="l" defTabSz="622300">
            <a:lnSpc>
              <a:spcPct val="90000"/>
            </a:lnSpc>
            <a:spcBef>
              <a:spcPct val="0"/>
            </a:spcBef>
            <a:spcAft>
              <a:spcPct val="35000"/>
            </a:spcAft>
            <a:buFont typeface="Arial" panose="020B0604020202020204" pitchFamily="34" charset="0"/>
            <a:buChar char="•"/>
          </a:pPr>
          <a:r>
            <a:rPr lang="zh-CN" sz="1800" kern="1200" baseline="0" dirty="0">
              <a:latin typeface="楷体" panose="02010609060101010101" pitchFamily="49" charset="-122"/>
              <a:ea typeface="楷体" panose="02010609060101010101" pitchFamily="49" charset="-122"/>
            </a:rPr>
            <a:t>使推荐结果更契合用户的多样性需求</a:t>
          </a:r>
          <a:r>
            <a:rPr lang="zh-CN" altLang="en-US" sz="1800" kern="1200" baseline="0" dirty="0">
              <a:latin typeface="楷体" panose="02010609060101010101" pitchFamily="49" charset="-122"/>
              <a:ea typeface="楷体" panose="02010609060101010101" pitchFamily="49" charset="-122"/>
            </a:rPr>
            <a:t>，</a:t>
          </a:r>
          <a:r>
            <a:rPr lang="zh-CN" altLang="en-US" sz="1800" b="1" kern="1200" baseline="0" dirty="0">
              <a:solidFill>
                <a:srgbClr val="FF9900"/>
              </a:solidFill>
              <a:latin typeface="楷体" panose="02010609060101010101" pitchFamily="49" charset="-122"/>
              <a:ea typeface="楷体" panose="02010609060101010101" pitchFamily="49" charset="-122"/>
            </a:rPr>
            <a:t>改善用户体验</a:t>
          </a:r>
        </a:p>
      </dgm:t>
    </dgm:pt>
    <dgm:pt modelId="{B6C614B6-17AE-9245-98A2-AC08322E2DB4}" type="parTrans" cxnId="{08C86D3B-F0C5-E44A-A12C-7634DA07F646}">
      <dgm:prSet/>
      <dgm:spPr/>
      <dgm:t>
        <a:bodyPr/>
        <a:lstStyle/>
        <a:p>
          <a:endParaRPr lang="zh-CN" altLang="en-US" sz="2400" baseline="0">
            <a:latin typeface="楷体" panose="02010609060101010101" pitchFamily="49" charset="-122"/>
            <a:ea typeface="楷体" panose="02010609060101010101" pitchFamily="49" charset="-122"/>
          </a:endParaRPr>
        </a:p>
      </dgm:t>
    </dgm:pt>
    <dgm:pt modelId="{56654DBF-3B5A-9A49-88F2-0466D7038940}" type="sibTrans" cxnId="{08C86D3B-F0C5-E44A-A12C-7634DA07F646}">
      <dgm:prSet/>
      <dgm:spPr/>
      <dgm:t>
        <a:bodyPr/>
        <a:lstStyle/>
        <a:p>
          <a:endParaRPr lang="zh-CN" altLang="en-US" sz="2400" baseline="0">
            <a:latin typeface="楷体" panose="02010609060101010101" pitchFamily="49" charset="-122"/>
            <a:ea typeface="楷体" panose="02010609060101010101" pitchFamily="49" charset="-122"/>
          </a:endParaRPr>
        </a:p>
      </dgm:t>
    </dgm:pt>
    <dgm:pt modelId="{BCF4BCFE-27BA-2D48-8A01-B19AA5BC80AF}">
      <dgm:prSet phldrT="[文本]" custT="1"/>
      <dgm:spPr>
        <a:ln>
          <a:solidFill>
            <a:srgbClr val="014385"/>
          </a:solidFill>
          <a:prstDash val="dash"/>
        </a:ln>
      </dgm:spPr>
      <dgm:t>
        <a:bodyPr/>
        <a:lstStyle/>
        <a:p>
          <a:pPr algn="l">
            <a:buFont typeface="Arial" panose="020B0604020202020204" pitchFamily="34" charset="0"/>
            <a:buChar char="•"/>
          </a:pPr>
          <a:r>
            <a:rPr lang="zh-CN" altLang="en-US" sz="1800" b="1" i="0" u="none" baseline="0" dirty="0">
              <a:solidFill>
                <a:srgbClr val="014385"/>
              </a:solidFill>
              <a:latin typeface="楷体" panose="02010609060101010101" pitchFamily="49" charset="-122"/>
              <a:ea typeface="楷体" panose="02010609060101010101" pitchFamily="49" charset="-122"/>
            </a:rPr>
            <a:t>项目：</a:t>
          </a:r>
          <a:endParaRPr lang="en-US" altLang="zh-CN" sz="1800" b="1" i="0" u="none" baseline="0" dirty="0">
            <a:solidFill>
              <a:srgbClr val="014385"/>
            </a:solidFill>
            <a:latin typeface="楷体" panose="02010609060101010101" pitchFamily="49" charset="-122"/>
            <a:ea typeface="楷体" panose="02010609060101010101" pitchFamily="49" charset="-122"/>
          </a:endParaRPr>
        </a:p>
        <a:p>
          <a:pPr algn="l">
            <a:buFont typeface="Arial" panose="020B0604020202020204" pitchFamily="34" charset="0"/>
            <a:buChar char="•"/>
          </a:pPr>
          <a:r>
            <a:rPr lang="zh-CN" sz="1800" baseline="0" dirty="0">
              <a:latin typeface="楷体" panose="02010609060101010101" pitchFamily="49" charset="-122"/>
              <a:ea typeface="楷体" panose="02010609060101010101" pitchFamily="49" charset="-122"/>
            </a:rPr>
            <a:t>改善公平性的推荐系统能够</a:t>
          </a:r>
          <a:r>
            <a:rPr lang="zh-CN" sz="1800" b="1" baseline="0" dirty="0">
              <a:solidFill>
                <a:srgbClr val="FF9900"/>
              </a:solidFill>
              <a:latin typeface="楷体" panose="02010609060101010101" pitchFamily="49" charset="-122"/>
              <a:ea typeface="楷体" panose="02010609060101010101" pitchFamily="49" charset="-122"/>
            </a:rPr>
            <a:t>有效减少偏见和歧视</a:t>
          </a:r>
          <a:r>
            <a:rPr lang="zh-CN" sz="1800" baseline="0" dirty="0">
              <a:latin typeface="楷体" panose="02010609060101010101" pitchFamily="49" charset="-122"/>
              <a:ea typeface="楷体" panose="02010609060101010101" pitchFamily="49" charset="-122"/>
            </a:rPr>
            <a:t>，有助于创造平等竞争的环境</a:t>
          </a:r>
          <a:endParaRPr lang="zh-CN" altLang="en-US" sz="1800" baseline="0" dirty="0">
            <a:latin typeface="楷体" panose="02010609060101010101" pitchFamily="49" charset="-122"/>
            <a:ea typeface="楷体" panose="02010609060101010101" pitchFamily="49" charset="-122"/>
          </a:endParaRPr>
        </a:p>
      </dgm:t>
    </dgm:pt>
    <dgm:pt modelId="{A3B9D9C1-EB36-8040-B19A-23E80A1A983E}" type="parTrans" cxnId="{0D6BC75B-A23F-434E-92DC-D60068FE524D}">
      <dgm:prSet/>
      <dgm:spPr/>
      <dgm:t>
        <a:bodyPr/>
        <a:lstStyle/>
        <a:p>
          <a:endParaRPr lang="zh-CN" altLang="en-US" sz="2400" baseline="0">
            <a:latin typeface="楷体" panose="02010609060101010101" pitchFamily="49" charset="-122"/>
            <a:ea typeface="楷体" panose="02010609060101010101" pitchFamily="49" charset="-122"/>
          </a:endParaRPr>
        </a:p>
      </dgm:t>
    </dgm:pt>
    <dgm:pt modelId="{E5A373B6-CE50-E446-8418-FFFE4290D502}" type="sibTrans" cxnId="{0D6BC75B-A23F-434E-92DC-D60068FE524D}">
      <dgm:prSet/>
      <dgm:spPr/>
      <dgm:t>
        <a:bodyPr/>
        <a:lstStyle/>
        <a:p>
          <a:endParaRPr lang="zh-CN" altLang="en-US" sz="2400" baseline="0">
            <a:latin typeface="楷体" panose="02010609060101010101" pitchFamily="49" charset="-122"/>
            <a:ea typeface="楷体" panose="02010609060101010101" pitchFamily="49" charset="-122"/>
          </a:endParaRPr>
        </a:p>
      </dgm:t>
    </dgm:pt>
    <dgm:pt modelId="{E1BFA023-F9C7-8C45-BDF4-6A47449DED8B}">
      <dgm:prSet phldrT="[文本]" custT="1"/>
      <dgm:spPr>
        <a:ln>
          <a:solidFill>
            <a:srgbClr val="014385"/>
          </a:solidFill>
          <a:prstDash val="dash"/>
        </a:ln>
      </dgm:spPr>
      <dgm:t>
        <a:bodyPr/>
        <a:lstStyle/>
        <a:p>
          <a:pPr marL="0" lvl="0" indent="0" algn="l" defTabSz="622300">
            <a:lnSpc>
              <a:spcPct val="90000"/>
            </a:lnSpc>
            <a:spcBef>
              <a:spcPct val="0"/>
            </a:spcBef>
            <a:spcAft>
              <a:spcPct val="35000"/>
            </a:spcAft>
            <a:buFont typeface="Arial" panose="020B0604020202020204" pitchFamily="34" charset="0"/>
            <a:buNone/>
          </a:pPr>
          <a:r>
            <a:rPr lang="zh-CN" altLang="en-US" sz="1800" b="1" i="0" u="none" kern="1200" baseline="0" dirty="0">
              <a:solidFill>
                <a:srgbClr val="014385"/>
              </a:solidFill>
              <a:latin typeface="楷体" panose="02010609060101010101" pitchFamily="49" charset="-122"/>
              <a:ea typeface="楷体" panose="02010609060101010101" pitchFamily="49" charset="-122"/>
              <a:cs typeface="+mn-cs"/>
            </a:rPr>
            <a:t>平台：</a:t>
          </a:r>
          <a:endParaRPr lang="en-US" altLang="zh-CN" sz="1800" b="1" i="0" u="none" kern="1200" baseline="0" dirty="0">
            <a:solidFill>
              <a:srgbClr val="014385"/>
            </a:solidFill>
            <a:latin typeface="楷体" panose="02010609060101010101" pitchFamily="49" charset="-122"/>
            <a:ea typeface="楷体" panose="02010609060101010101" pitchFamily="49" charset="-122"/>
            <a:cs typeface="+mn-cs"/>
          </a:endParaRPr>
        </a:p>
        <a:p>
          <a:pPr marL="0" lvl="0" algn="l" defTabSz="622300">
            <a:lnSpc>
              <a:spcPct val="90000"/>
            </a:lnSpc>
            <a:spcBef>
              <a:spcPct val="0"/>
            </a:spcBef>
            <a:spcAft>
              <a:spcPct val="35000"/>
            </a:spcAft>
            <a:buFont typeface="Arial" panose="020B0604020202020204" pitchFamily="34" charset="0"/>
            <a:buChar char="•"/>
          </a:pPr>
          <a:r>
            <a:rPr lang="zh-CN" sz="1800" kern="1200" baseline="0" dirty="0">
              <a:latin typeface="楷体" panose="02010609060101010101" pitchFamily="49" charset="-122"/>
              <a:ea typeface="楷体" panose="02010609060101010101" pitchFamily="49" charset="-122"/>
            </a:rPr>
            <a:t>推荐系统的优化能够提高平台的用户黏性和交易频率，</a:t>
          </a:r>
          <a:r>
            <a:rPr lang="zh-CN" sz="1800" b="1" kern="1200" baseline="0" dirty="0">
              <a:solidFill>
                <a:srgbClr val="FF9900"/>
              </a:solidFill>
              <a:latin typeface="楷体" panose="02010609060101010101" pitchFamily="49" charset="-122"/>
              <a:ea typeface="楷体" panose="02010609060101010101" pitchFamily="49" charset="-122"/>
            </a:rPr>
            <a:t>增强平台的市场竞争力</a:t>
          </a:r>
          <a:endParaRPr lang="zh-CN" altLang="en-US" sz="1800" b="1" kern="1200" baseline="0" dirty="0">
            <a:solidFill>
              <a:srgbClr val="FF9900"/>
            </a:solidFill>
            <a:latin typeface="楷体" panose="02010609060101010101" pitchFamily="49" charset="-122"/>
            <a:ea typeface="楷体" panose="02010609060101010101" pitchFamily="49" charset="-122"/>
          </a:endParaRPr>
        </a:p>
      </dgm:t>
    </dgm:pt>
    <dgm:pt modelId="{46795C98-FAB5-E948-B595-D5515B9B01CB}" type="parTrans" cxnId="{60192061-A493-A44C-A4E7-99C3B0F5F69C}">
      <dgm:prSet/>
      <dgm:spPr/>
      <dgm:t>
        <a:bodyPr/>
        <a:lstStyle/>
        <a:p>
          <a:endParaRPr lang="zh-CN" altLang="en-US" sz="2400" baseline="0">
            <a:latin typeface="楷体" panose="02010609060101010101" pitchFamily="49" charset="-122"/>
            <a:ea typeface="楷体" panose="02010609060101010101" pitchFamily="49" charset="-122"/>
          </a:endParaRPr>
        </a:p>
      </dgm:t>
    </dgm:pt>
    <dgm:pt modelId="{0D7B5649-1842-CE4A-8D21-F7AAEE1C1943}" type="sibTrans" cxnId="{60192061-A493-A44C-A4E7-99C3B0F5F69C}">
      <dgm:prSet/>
      <dgm:spPr/>
      <dgm:t>
        <a:bodyPr/>
        <a:lstStyle/>
        <a:p>
          <a:endParaRPr lang="zh-CN" altLang="en-US" sz="2400" baseline="0">
            <a:latin typeface="楷体" panose="02010609060101010101" pitchFamily="49" charset="-122"/>
            <a:ea typeface="楷体" panose="02010609060101010101" pitchFamily="49" charset="-122"/>
          </a:endParaRPr>
        </a:p>
      </dgm:t>
    </dgm:pt>
    <dgm:pt modelId="{68BAF77B-F150-2A4F-BA68-BD40B257DB6F}">
      <dgm:prSet custT="1"/>
      <dgm:spPr>
        <a:ln>
          <a:solidFill>
            <a:srgbClr val="014385"/>
          </a:solidFill>
          <a:prstDash val="dash"/>
        </a:ln>
      </dgm:spPr>
      <dgm:t>
        <a:bodyPr/>
        <a:lstStyle/>
        <a:p>
          <a:pPr marL="0" lvl="0" indent="0" algn="l" defTabSz="622300">
            <a:lnSpc>
              <a:spcPct val="90000"/>
            </a:lnSpc>
            <a:spcBef>
              <a:spcPct val="0"/>
            </a:spcBef>
            <a:spcAft>
              <a:spcPct val="35000"/>
            </a:spcAft>
            <a:buFont typeface="Arial" panose="020B0604020202020204" pitchFamily="34" charset="0"/>
            <a:buNone/>
          </a:pPr>
          <a:r>
            <a:rPr lang="zh-CN" altLang="en-US" sz="1800" b="1" i="0" u="none" kern="1200" baseline="0" dirty="0">
              <a:solidFill>
                <a:srgbClr val="014385"/>
              </a:solidFill>
              <a:latin typeface="楷体" panose="02010609060101010101" pitchFamily="49" charset="-122"/>
              <a:ea typeface="楷体" panose="02010609060101010101" pitchFamily="49" charset="-122"/>
              <a:cs typeface="+mn-cs"/>
            </a:rPr>
            <a:t>社会：</a:t>
          </a:r>
          <a:endParaRPr lang="en-US" altLang="zh-CN" sz="1800" b="1" i="0" u="none" kern="1200" baseline="0" dirty="0">
            <a:solidFill>
              <a:srgbClr val="014385"/>
            </a:solidFill>
            <a:latin typeface="楷体" panose="02010609060101010101" pitchFamily="49" charset="-122"/>
            <a:ea typeface="楷体" panose="02010609060101010101" pitchFamily="49" charset="-122"/>
            <a:cs typeface="+mn-cs"/>
          </a:endParaRPr>
        </a:p>
        <a:p>
          <a:pPr marL="0" lvl="0" algn="l" defTabSz="622300">
            <a:lnSpc>
              <a:spcPct val="90000"/>
            </a:lnSpc>
            <a:spcBef>
              <a:spcPct val="0"/>
            </a:spcBef>
            <a:spcAft>
              <a:spcPct val="35000"/>
            </a:spcAft>
            <a:buFont typeface="Arial" panose="020B0604020202020204" pitchFamily="34" charset="0"/>
            <a:buChar char="•"/>
          </a:pPr>
          <a:r>
            <a:rPr lang="zh-CN" sz="1800" b="1" kern="1200" baseline="0" dirty="0">
              <a:solidFill>
                <a:srgbClr val="FF9900"/>
              </a:solidFill>
              <a:latin typeface="楷体" panose="02010609060101010101" pitchFamily="49" charset="-122"/>
              <a:ea typeface="楷体" panose="02010609060101010101" pitchFamily="49" charset="-122"/>
            </a:rPr>
            <a:t>促进</a:t>
          </a:r>
          <a:r>
            <a:rPr lang="zh-CN" altLang="en-US" sz="1800" b="1" kern="1200" baseline="0" dirty="0">
              <a:solidFill>
                <a:srgbClr val="FF9900"/>
              </a:solidFill>
              <a:latin typeface="楷体" panose="02010609060101010101" pitchFamily="49" charset="-122"/>
              <a:ea typeface="楷体" panose="02010609060101010101" pitchFamily="49" charset="-122"/>
            </a:rPr>
            <a:t>公平的</a:t>
          </a:r>
          <a:r>
            <a:rPr lang="zh-CN" sz="1800" b="1" kern="1200" baseline="0" dirty="0">
              <a:solidFill>
                <a:srgbClr val="FF9900"/>
              </a:solidFill>
              <a:latin typeface="楷体" panose="02010609060101010101" pitchFamily="49" charset="-122"/>
              <a:ea typeface="楷体" panose="02010609060101010101" pitchFamily="49" charset="-122"/>
            </a:rPr>
            <a:t>资源分配</a:t>
          </a:r>
          <a:r>
            <a:rPr lang="zh-CN" sz="1800" kern="1200" baseline="0" dirty="0">
              <a:latin typeface="楷体" panose="02010609060101010101" pitchFamily="49" charset="-122"/>
              <a:ea typeface="楷体" panose="02010609060101010101" pitchFamily="49" charset="-122"/>
            </a:rPr>
            <a:t>，进而对社会产生积极影响</a:t>
          </a:r>
          <a:endParaRPr lang="zh-CN" altLang="en-US" sz="1800" kern="1200" baseline="0" dirty="0">
            <a:latin typeface="楷体" panose="02010609060101010101" pitchFamily="49" charset="-122"/>
            <a:ea typeface="楷体" panose="02010609060101010101" pitchFamily="49" charset="-122"/>
          </a:endParaRPr>
        </a:p>
      </dgm:t>
    </dgm:pt>
    <dgm:pt modelId="{9D8627D5-BE43-AF41-ACCE-D9FD0ED691C7}" type="parTrans" cxnId="{BA7C749A-2889-8147-9F27-1D223DA86FBD}">
      <dgm:prSet/>
      <dgm:spPr/>
      <dgm:t>
        <a:bodyPr/>
        <a:lstStyle/>
        <a:p>
          <a:endParaRPr lang="zh-CN" altLang="en-US" sz="2400" baseline="0">
            <a:latin typeface="楷体" panose="02010609060101010101" pitchFamily="49" charset="-122"/>
            <a:ea typeface="楷体" panose="02010609060101010101" pitchFamily="49" charset="-122"/>
          </a:endParaRPr>
        </a:p>
      </dgm:t>
    </dgm:pt>
    <dgm:pt modelId="{22151B19-E811-8F48-A0BE-234DFEB7B5F0}" type="sibTrans" cxnId="{BA7C749A-2889-8147-9F27-1D223DA86FBD}">
      <dgm:prSet/>
      <dgm:spPr/>
      <dgm:t>
        <a:bodyPr/>
        <a:lstStyle/>
        <a:p>
          <a:endParaRPr lang="zh-CN" altLang="en-US" sz="2400" baseline="0">
            <a:latin typeface="楷体" panose="02010609060101010101" pitchFamily="49" charset="-122"/>
            <a:ea typeface="楷体" panose="02010609060101010101" pitchFamily="49" charset="-122"/>
          </a:endParaRPr>
        </a:p>
      </dgm:t>
    </dgm:pt>
    <dgm:pt modelId="{4BA997BA-3C90-C645-A75E-09841FCD93D8}" type="pres">
      <dgm:prSet presAssocID="{2FA580E0-5A58-1E45-A04A-EC6D0006EEC0}" presName="matrix" presStyleCnt="0">
        <dgm:presLayoutVars>
          <dgm:chMax val="1"/>
          <dgm:dir/>
          <dgm:resizeHandles val="exact"/>
        </dgm:presLayoutVars>
      </dgm:prSet>
      <dgm:spPr/>
    </dgm:pt>
    <dgm:pt modelId="{C9D14E18-D028-AE4D-BE6B-1CBFD78C281D}" type="pres">
      <dgm:prSet presAssocID="{2FA580E0-5A58-1E45-A04A-EC6D0006EEC0}" presName="axisShape" presStyleLbl="bgShp" presStyleIdx="0" presStyleCnt="1"/>
      <dgm:spPr>
        <a:ln>
          <a:solidFill>
            <a:srgbClr val="014385"/>
          </a:solidFill>
          <a:prstDash val="sysDot"/>
        </a:ln>
      </dgm:spPr>
    </dgm:pt>
    <dgm:pt modelId="{E27C72FE-4188-8545-A8D6-FF1E7DF25235}" type="pres">
      <dgm:prSet presAssocID="{2FA580E0-5A58-1E45-A04A-EC6D0006EEC0}" presName="rect1" presStyleLbl="node1" presStyleIdx="0" presStyleCnt="4">
        <dgm:presLayoutVars>
          <dgm:chMax val="0"/>
          <dgm:chPref val="0"/>
          <dgm:bulletEnabled val="1"/>
        </dgm:presLayoutVars>
      </dgm:prSet>
      <dgm:spPr/>
    </dgm:pt>
    <dgm:pt modelId="{9198FBB4-85CD-784E-9B3A-54DF6E3BB989}" type="pres">
      <dgm:prSet presAssocID="{2FA580E0-5A58-1E45-A04A-EC6D0006EEC0}" presName="rect2" presStyleLbl="node1" presStyleIdx="1" presStyleCnt="4">
        <dgm:presLayoutVars>
          <dgm:chMax val="0"/>
          <dgm:chPref val="0"/>
          <dgm:bulletEnabled val="1"/>
        </dgm:presLayoutVars>
      </dgm:prSet>
      <dgm:spPr/>
    </dgm:pt>
    <dgm:pt modelId="{7A0B0F81-FB5F-754E-8256-5BC99357AA04}" type="pres">
      <dgm:prSet presAssocID="{2FA580E0-5A58-1E45-A04A-EC6D0006EEC0}" presName="rect3" presStyleLbl="node1" presStyleIdx="2" presStyleCnt="4">
        <dgm:presLayoutVars>
          <dgm:chMax val="0"/>
          <dgm:chPref val="0"/>
          <dgm:bulletEnabled val="1"/>
        </dgm:presLayoutVars>
      </dgm:prSet>
      <dgm:spPr/>
    </dgm:pt>
    <dgm:pt modelId="{71CB3E68-02ED-CF49-988D-A2DE80A13CBC}" type="pres">
      <dgm:prSet presAssocID="{2FA580E0-5A58-1E45-A04A-EC6D0006EEC0}" presName="rect4" presStyleLbl="node1" presStyleIdx="3" presStyleCnt="4">
        <dgm:presLayoutVars>
          <dgm:chMax val="0"/>
          <dgm:chPref val="0"/>
          <dgm:bulletEnabled val="1"/>
        </dgm:presLayoutVars>
      </dgm:prSet>
      <dgm:spPr/>
    </dgm:pt>
  </dgm:ptLst>
  <dgm:cxnLst>
    <dgm:cxn modelId="{08C86D3B-F0C5-E44A-A12C-7634DA07F646}" srcId="{2FA580E0-5A58-1E45-A04A-EC6D0006EEC0}" destId="{5FD53B67-93B3-FA4E-ACE1-477146EA15D5}" srcOrd="0" destOrd="0" parTransId="{B6C614B6-17AE-9245-98A2-AC08322E2DB4}" sibTransId="{56654DBF-3B5A-9A49-88F2-0466D7038940}"/>
    <dgm:cxn modelId="{0D6BC75B-A23F-434E-92DC-D60068FE524D}" srcId="{2FA580E0-5A58-1E45-A04A-EC6D0006EEC0}" destId="{BCF4BCFE-27BA-2D48-8A01-B19AA5BC80AF}" srcOrd="1" destOrd="0" parTransId="{A3B9D9C1-EB36-8040-B19A-23E80A1A983E}" sibTransId="{E5A373B6-CE50-E446-8418-FFFE4290D502}"/>
    <dgm:cxn modelId="{53AB755C-9BCA-C344-98EF-343587DDF1CA}" type="presOf" srcId="{2FA580E0-5A58-1E45-A04A-EC6D0006EEC0}" destId="{4BA997BA-3C90-C645-A75E-09841FCD93D8}" srcOrd="0" destOrd="0" presId="urn:microsoft.com/office/officeart/2005/8/layout/matrix2"/>
    <dgm:cxn modelId="{60192061-A493-A44C-A4E7-99C3B0F5F69C}" srcId="{2FA580E0-5A58-1E45-A04A-EC6D0006EEC0}" destId="{E1BFA023-F9C7-8C45-BDF4-6A47449DED8B}" srcOrd="2" destOrd="0" parTransId="{46795C98-FAB5-E948-B595-D5515B9B01CB}" sibTransId="{0D7B5649-1842-CE4A-8D21-F7AAEE1C1943}"/>
    <dgm:cxn modelId="{51B3C665-E776-CB44-8719-431CC5D7E9FB}" type="presOf" srcId="{E1BFA023-F9C7-8C45-BDF4-6A47449DED8B}" destId="{7A0B0F81-FB5F-754E-8256-5BC99357AA04}" srcOrd="0" destOrd="0" presId="urn:microsoft.com/office/officeart/2005/8/layout/matrix2"/>
    <dgm:cxn modelId="{BA7C749A-2889-8147-9F27-1D223DA86FBD}" srcId="{2FA580E0-5A58-1E45-A04A-EC6D0006EEC0}" destId="{68BAF77B-F150-2A4F-BA68-BD40B257DB6F}" srcOrd="3" destOrd="0" parTransId="{9D8627D5-BE43-AF41-ACCE-D9FD0ED691C7}" sibTransId="{22151B19-E811-8F48-A0BE-234DFEB7B5F0}"/>
    <dgm:cxn modelId="{80B2F2F2-287D-9E4F-B1A3-34E8DBB5FDE1}" type="presOf" srcId="{5FD53B67-93B3-FA4E-ACE1-477146EA15D5}" destId="{E27C72FE-4188-8545-A8D6-FF1E7DF25235}" srcOrd="0" destOrd="0" presId="urn:microsoft.com/office/officeart/2005/8/layout/matrix2"/>
    <dgm:cxn modelId="{1E2C00F5-96C2-8944-8811-FBA1D2F039CC}" type="presOf" srcId="{BCF4BCFE-27BA-2D48-8A01-B19AA5BC80AF}" destId="{9198FBB4-85CD-784E-9B3A-54DF6E3BB989}" srcOrd="0" destOrd="0" presId="urn:microsoft.com/office/officeart/2005/8/layout/matrix2"/>
    <dgm:cxn modelId="{E1316AF6-EBE3-694C-A07B-A081105802A1}" type="presOf" srcId="{68BAF77B-F150-2A4F-BA68-BD40B257DB6F}" destId="{71CB3E68-02ED-CF49-988D-A2DE80A13CBC}" srcOrd="0" destOrd="0" presId="urn:microsoft.com/office/officeart/2005/8/layout/matrix2"/>
    <dgm:cxn modelId="{500FA014-D42D-9D4D-A374-C8525373FE30}" type="presParOf" srcId="{4BA997BA-3C90-C645-A75E-09841FCD93D8}" destId="{C9D14E18-D028-AE4D-BE6B-1CBFD78C281D}" srcOrd="0" destOrd="0" presId="urn:microsoft.com/office/officeart/2005/8/layout/matrix2"/>
    <dgm:cxn modelId="{38E570A2-C4AE-0F45-8256-4D9BEA77D6BD}" type="presParOf" srcId="{4BA997BA-3C90-C645-A75E-09841FCD93D8}" destId="{E27C72FE-4188-8545-A8D6-FF1E7DF25235}" srcOrd="1" destOrd="0" presId="urn:microsoft.com/office/officeart/2005/8/layout/matrix2"/>
    <dgm:cxn modelId="{AE858771-52D4-FB4D-95E5-F8367C7EFF16}" type="presParOf" srcId="{4BA997BA-3C90-C645-A75E-09841FCD93D8}" destId="{9198FBB4-85CD-784E-9B3A-54DF6E3BB989}" srcOrd="2" destOrd="0" presId="urn:microsoft.com/office/officeart/2005/8/layout/matrix2"/>
    <dgm:cxn modelId="{CB2A40AE-7D94-C549-8F08-EB34F76021D6}" type="presParOf" srcId="{4BA997BA-3C90-C645-A75E-09841FCD93D8}" destId="{7A0B0F81-FB5F-754E-8256-5BC99357AA04}" srcOrd="3" destOrd="0" presId="urn:microsoft.com/office/officeart/2005/8/layout/matrix2"/>
    <dgm:cxn modelId="{A4685D7A-F54A-3047-A901-C812858DAD96}" type="presParOf" srcId="{4BA997BA-3C90-C645-A75E-09841FCD93D8}" destId="{71CB3E68-02ED-CF49-988D-A2DE80A13CBC}"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D14E18-D028-AE4D-BE6B-1CBFD78C281D}">
      <dsp:nvSpPr>
        <dsp:cNvPr id="0" name=""/>
        <dsp:cNvSpPr/>
      </dsp:nvSpPr>
      <dsp:spPr>
        <a:xfrm>
          <a:off x="756380" y="0"/>
          <a:ext cx="5001241" cy="5001241"/>
        </a:xfrm>
        <a:prstGeom prst="quadArrow">
          <a:avLst>
            <a:gd name="adj1" fmla="val 2000"/>
            <a:gd name="adj2" fmla="val 4000"/>
            <a:gd name="adj3" fmla="val 5000"/>
          </a:avLst>
        </a:prstGeom>
        <a:solidFill>
          <a:schemeClr val="accent1">
            <a:tint val="40000"/>
            <a:hueOff val="0"/>
            <a:satOff val="0"/>
            <a:lumOff val="0"/>
            <a:alphaOff val="0"/>
          </a:schemeClr>
        </a:solidFill>
        <a:ln>
          <a:solidFill>
            <a:srgbClr val="014385"/>
          </a:solidFill>
          <a:prstDash val="sysDot"/>
        </a:ln>
        <a:effectLst/>
      </dsp:spPr>
      <dsp:style>
        <a:lnRef idx="0">
          <a:scrgbClr r="0" g="0" b="0"/>
        </a:lnRef>
        <a:fillRef idx="1">
          <a:scrgbClr r="0" g="0" b="0"/>
        </a:fillRef>
        <a:effectRef idx="0">
          <a:scrgbClr r="0" g="0" b="0"/>
        </a:effectRef>
        <a:fontRef idx="minor"/>
      </dsp:style>
    </dsp:sp>
    <dsp:sp modelId="{E27C72FE-4188-8545-A8D6-FF1E7DF25235}">
      <dsp:nvSpPr>
        <dsp:cNvPr id="0" name=""/>
        <dsp:cNvSpPr/>
      </dsp:nvSpPr>
      <dsp:spPr>
        <a:xfrm>
          <a:off x="1081461" y="325080"/>
          <a:ext cx="2000496" cy="2000496"/>
        </a:xfrm>
        <a:prstGeom prst="roundRect">
          <a:avLst/>
        </a:prstGeom>
        <a:solidFill>
          <a:schemeClr val="lt1">
            <a:hueOff val="0"/>
            <a:satOff val="0"/>
            <a:lumOff val="0"/>
            <a:alphaOff val="0"/>
          </a:schemeClr>
        </a:solidFill>
        <a:ln w="12700" cap="flat" cmpd="sng" algn="ctr">
          <a:solidFill>
            <a:srgbClr val="014385"/>
          </a:solidFill>
          <a:prstDash val="dash"/>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zh-CN" altLang="en-US" sz="1800" b="1" i="0" u="none" kern="1200" baseline="0" dirty="0">
              <a:solidFill>
                <a:srgbClr val="014385"/>
              </a:solidFill>
              <a:latin typeface="楷体" panose="02010609060101010101" pitchFamily="49" charset="-122"/>
              <a:ea typeface="楷体" panose="02010609060101010101" pitchFamily="49" charset="-122"/>
              <a:cs typeface="+mn-cs"/>
            </a:rPr>
            <a:t>用户：</a:t>
          </a:r>
          <a:endParaRPr lang="en-US" altLang="zh-CN" sz="1800" b="1" i="0" u="none" kern="1200" baseline="0" dirty="0">
            <a:solidFill>
              <a:srgbClr val="014385"/>
            </a:solidFill>
            <a:latin typeface="楷体" panose="02010609060101010101" pitchFamily="49" charset="-122"/>
            <a:ea typeface="楷体" panose="02010609060101010101" pitchFamily="49" charset="-122"/>
            <a:cs typeface="+mn-cs"/>
          </a:endParaRPr>
        </a:p>
        <a:p>
          <a:pPr marL="0" lvl="0" algn="l" defTabSz="622300">
            <a:lnSpc>
              <a:spcPct val="90000"/>
            </a:lnSpc>
            <a:spcBef>
              <a:spcPct val="0"/>
            </a:spcBef>
            <a:spcAft>
              <a:spcPct val="35000"/>
            </a:spcAft>
            <a:buFont typeface="Arial" panose="020B0604020202020204" pitchFamily="34" charset="0"/>
            <a:buNone/>
          </a:pPr>
          <a:r>
            <a:rPr lang="zh-CN" sz="1800" kern="1200" baseline="0" dirty="0">
              <a:latin typeface="楷体" panose="02010609060101010101" pitchFamily="49" charset="-122"/>
              <a:ea typeface="楷体" panose="02010609060101010101" pitchFamily="49" charset="-122"/>
            </a:rPr>
            <a:t>使推荐结果更契合用户的多样性需求</a:t>
          </a:r>
          <a:r>
            <a:rPr lang="zh-CN" altLang="en-US" sz="1800" kern="1200" baseline="0" dirty="0">
              <a:latin typeface="楷体" panose="02010609060101010101" pitchFamily="49" charset="-122"/>
              <a:ea typeface="楷体" panose="02010609060101010101" pitchFamily="49" charset="-122"/>
            </a:rPr>
            <a:t>，</a:t>
          </a:r>
          <a:r>
            <a:rPr lang="zh-CN" altLang="en-US" sz="1800" b="1" kern="1200" baseline="0" dirty="0">
              <a:solidFill>
                <a:srgbClr val="FF9900"/>
              </a:solidFill>
              <a:latin typeface="楷体" panose="02010609060101010101" pitchFamily="49" charset="-122"/>
              <a:ea typeface="楷体" panose="02010609060101010101" pitchFamily="49" charset="-122"/>
            </a:rPr>
            <a:t>改善用户体验</a:t>
          </a:r>
        </a:p>
      </dsp:txBody>
      <dsp:txXfrm>
        <a:off x="1179117" y="422736"/>
        <a:ext cx="1805184" cy="1805184"/>
      </dsp:txXfrm>
    </dsp:sp>
    <dsp:sp modelId="{9198FBB4-85CD-784E-9B3A-54DF6E3BB989}">
      <dsp:nvSpPr>
        <dsp:cNvPr id="0" name=""/>
        <dsp:cNvSpPr/>
      </dsp:nvSpPr>
      <dsp:spPr>
        <a:xfrm>
          <a:off x="3432044" y="325080"/>
          <a:ext cx="2000496" cy="2000496"/>
        </a:xfrm>
        <a:prstGeom prst="roundRect">
          <a:avLst/>
        </a:prstGeom>
        <a:solidFill>
          <a:schemeClr val="lt1">
            <a:hueOff val="0"/>
            <a:satOff val="0"/>
            <a:lumOff val="0"/>
            <a:alphaOff val="0"/>
          </a:schemeClr>
        </a:solidFill>
        <a:ln w="12700" cap="flat" cmpd="sng" algn="ctr">
          <a:solidFill>
            <a:srgbClr val="014385"/>
          </a:solidFill>
          <a:prstDash val="dash"/>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zh-CN" altLang="en-US" sz="1800" b="1" i="0" u="none" kern="1200" baseline="0" dirty="0">
              <a:solidFill>
                <a:srgbClr val="014385"/>
              </a:solidFill>
              <a:latin typeface="楷体" panose="02010609060101010101" pitchFamily="49" charset="-122"/>
              <a:ea typeface="楷体" panose="02010609060101010101" pitchFamily="49" charset="-122"/>
            </a:rPr>
            <a:t>项目：</a:t>
          </a:r>
          <a:endParaRPr lang="en-US" altLang="zh-CN" sz="1800" b="1" i="0" u="none" kern="1200" baseline="0" dirty="0">
            <a:solidFill>
              <a:srgbClr val="014385"/>
            </a:solidFill>
            <a:latin typeface="楷体" panose="02010609060101010101" pitchFamily="49" charset="-122"/>
            <a:ea typeface="楷体" panose="02010609060101010101" pitchFamily="49" charset="-122"/>
          </a:endParaRPr>
        </a:p>
        <a:p>
          <a:pPr marL="0" lvl="0" indent="0" algn="l" defTabSz="800100">
            <a:lnSpc>
              <a:spcPct val="90000"/>
            </a:lnSpc>
            <a:spcBef>
              <a:spcPct val="0"/>
            </a:spcBef>
            <a:spcAft>
              <a:spcPct val="35000"/>
            </a:spcAft>
            <a:buFont typeface="Arial" panose="020B0604020202020204" pitchFamily="34" charset="0"/>
            <a:buNone/>
          </a:pPr>
          <a:r>
            <a:rPr lang="zh-CN" sz="1800" kern="1200" baseline="0" dirty="0">
              <a:latin typeface="楷体" panose="02010609060101010101" pitchFamily="49" charset="-122"/>
              <a:ea typeface="楷体" panose="02010609060101010101" pitchFamily="49" charset="-122"/>
            </a:rPr>
            <a:t>改善公平性的推荐系统能够</a:t>
          </a:r>
          <a:r>
            <a:rPr lang="zh-CN" sz="1800" b="1" kern="1200" baseline="0" dirty="0">
              <a:solidFill>
                <a:srgbClr val="FF9900"/>
              </a:solidFill>
              <a:latin typeface="楷体" panose="02010609060101010101" pitchFamily="49" charset="-122"/>
              <a:ea typeface="楷体" panose="02010609060101010101" pitchFamily="49" charset="-122"/>
            </a:rPr>
            <a:t>有效减少偏见和歧视</a:t>
          </a:r>
          <a:r>
            <a:rPr lang="zh-CN" sz="1800" kern="1200" baseline="0" dirty="0">
              <a:latin typeface="楷体" panose="02010609060101010101" pitchFamily="49" charset="-122"/>
              <a:ea typeface="楷体" panose="02010609060101010101" pitchFamily="49" charset="-122"/>
            </a:rPr>
            <a:t>，有助于创造平等竞争的环境</a:t>
          </a:r>
          <a:endParaRPr lang="zh-CN" altLang="en-US" sz="1800" kern="1200" baseline="0" dirty="0">
            <a:latin typeface="楷体" panose="02010609060101010101" pitchFamily="49" charset="-122"/>
            <a:ea typeface="楷体" panose="02010609060101010101" pitchFamily="49" charset="-122"/>
          </a:endParaRPr>
        </a:p>
      </dsp:txBody>
      <dsp:txXfrm>
        <a:off x="3529700" y="422736"/>
        <a:ext cx="1805184" cy="1805184"/>
      </dsp:txXfrm>
    </dsp:sp>
    <dsp:sp modelId="{7A0B0F81-FB5F-754E-8256-5BC99357AA04}">
      <dsp:nvSpPr>
        <dsp:cNvPr id="0" name=""/>
        <dsp:cNvSpPr/>
      </dsp:nvSpPr>
      <dsp:spPr>
        <a:xfrm>
          <a:off x="1081461" y="2675663"/>
          <a:ext cx="2000496" cy="2000496"/>
        </a:xfrm>
        <a:prstGeom prst="roundRect">
          <a:avLst/>
        </a:prstGeom>
        <a:solidFill>
          <a:schemeClr val="lt1">
            <a:hueOff val="0"/>
            <a:satOff val="0"/>
            <a:lumOff val="0"/>
            <a:alphaOff val="0"/>
          </a:schemeClr>
        </a:solidFill>
        <a:ln w="12700" cap="flat" cmpd="sng" algn="ctr">
          <a:solidFill>
            <a:srgbClr val="014385"/>
          </a:solidFill>
          <a:prstDash val="dash"/>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zh-CN" altLang="en-US" sz="1800" b="1" i="0" u="none" kern="1200" baseline="0" dirty="0">
              <a:solidFill>
                <a:srgbClr val="014385"/>
              </a:solidFill>
              <a:latin typeface="楷体" panose="02010609060101010101" pitchFamily="49" charset="-122"/>
              <a:ea typeface="楷体" panose="02010609060101010101" pitchFamily="49" charset="-122"/>
              <a:cs typeface="+mn-cs"/>
            </a:rPr>
            <a:t>平台：</a:t>
          </a:r>
          <a:endParaRPr lang="en-US" altLang="zh-CN" sz="1800" b="1" i="0" u="none" kern="1200" baseline="0" dirty="0">
            <a:solidFill>
              <a:srgbClr val="014385"/>
            </a:solidFill>
            <a:latin typeface="楷体" panose="02010609060101010101" pitchFamily="49" charset="-122"/>
            <a:ea typeface="楷体" panose="02010609060101010101" pitchFamily="49" charset="-122"/>
            <a:cs typeface="+mn-cs"/>
          </a:endParaRPr>
        </a:p>
        <a:p>
          <a:pPr marL="0" lvl="0" algn="l" defTabSz="622300">
            <a:lnSpc>
              <a:spcPct val="90000"/>
            </a:lnSpc>
            <a:spcBef>
              <a:spcPct val="0"/>
            </a:spcBef>
            <a:spcAft>
              <a:spcPct val="35000"/>
            </a:spcAft>
            <a:buFont typeface="Arial" panose="020B0604020202020204" pitchFamily="34" charset="0"/>
            <a:buNone/>
          </a:pPr>
          <a:r>
            <a:rPr lang="zh-CN" sz="1800" kern="1200" baseline="0" dirty="0">
              <a:latin typeface="楷体" panose="02010609060101010101" pitchFamily="49" charset="-122"/>
              <a:ea typeface="楷体" panose="02010609060101010101" pitchFamily="49" charset="-122"/>
            </a:rPr>
            <a:t>推荐系统的优化能够提高平台的用户黏性和交易频率，</a:t>
          </a:r>
          <a:r>
            <a:rPr lang="zh-CN" sz="1800" b="1" kern="1200" baseline="0" dirty="0">
              <a:solidFill>
                <a:srgbClr val="FF9900"/>
              </a:solidFill>
              <a:latin typeface="楷体" panose="02010609060101010101" pitchFamily="49" charset="-122"/>
              <a:ea typeface="楷体" panose="02010609060101010101" pitchFamily="49" charset="-122"/>
            </a:rPr>
            <a:t>增强平台的市场竞争力</a:t>
          </a:r>
          <a:endParaRPr lang="zh-CN" altLang="en-US" sz="1800" b="1" kern="1200" baseline="0" dirty="0">
            <a:solidFill>
              <a:srgbClr val="FF9900"/>
            </a:solidFill>
            <a:latin typeface="楷体" panose="02010609060101010101" pitchFamily="49" charset="-122"/>
            <a:ea typeface="楷体" panose="02010609060101010101" pitchFamily="49" charset="-122"/>
          </a:endParaRPr>
        </a:p>
      </dsp:txBody>
      <dsp:txXfrm>
        <a:off x="1179117" y="2773319"/>
        <a:ext cx="1805184" cy="1805184"/>
      </dsp:txXfrm>
    </dsp:sp>
    <dsp:sp modelId="{71CB3E68-02ED-CF49-988D-A2DE80A13CBC}">
      <dsp:nvSpPr>
        <dsp:cNvPr id="0" name=""/>
        <dsp:cNvSpPr/>
      </dsp:nvSpPr>
      <dsp:spPr>
        <a:xfrm>
          <a:off x="3432044" y="2675663"/>
          <a:ext cx="2000496" cy="2000496"/>
        </a:xfrm>
        <a:prstGeom prst="roundRect">
          <a:avLst/>
        </a:prstGeom>
        <a:solidFill>
          <a:schemeClr val="lt1">
            <a:hueOff val="0"/>
            <a:satOff val="0"/>
            <a:lumOff val="0"/>
            <a:alphaOff val="0"/>
          </a:schemeClr>
        </a:solidFill>
        <a:ln w="12700" cap="flat" cmpd="sng" algn="ctr">
          <a:solidFill>
            <a:srgbClr val="014385"/>
          </a:solidFill>
          <a:prstDash val="dash"/>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zh-CN" altLang="en-US" sz="1800" b="1" i="0" u="none" kern="1200" baseline="0" dirty="0">
              <a:solidFill>
                <a:srgbClr val="014385"/>
              </a:solidFill>
              <a:latin typeface="楷体" panose="02010609060101010101" pitchFamily="49" charset="-122"/>
              <a:ea typeface="楷体" panose="02010609060101010101" pitchFamily="49" charset="-122"/>
              <a:cs typeface="+mn-cs"/>
            </a:rPr>
            <a:t>社会：</a:t>
          </a:r>
          <a:endParaRPr lang="en-US" altLang="zh-CN" sz="1800" b="1" i="0" u="none" kern="1200" baseline="0" dirty="0">
            <a:solidFill>
              <a:srgbClr val="014385"/>
            </a:solidFill>
            <a:latin typeface="楷体" panose="02010609060101010101" pitchFamily="49" charset="-122"/>
            <a:ea typeface="楷体" panose="02010609060101010101" pitchFamily="49" charset="-122"/>
            <a:cs typeface="+mn-cs"/>
          </a:endParaRPr>
        </a:p>
        <a:p>
          <a:pPr marL="0" lvl="0" algn="l" defTabSz="622300">
            <a:lnSpc>
              <a:spcPct val="90000"/>
            </a:lnSpc>
            <a:spcBef>
              <a:spcPct val="0"/>
            </a:spcBef>
            <a:spcAft>
              <a:spcPct val="35000"/>
            </a:spcAft>
            <a:buFont typeface="Arial" panose="020B0604020202020204" pitchFamily="34" charset="0"/>
            <a:buNone/>
          </a:pPr>
          <a:r>
            <a:rPr lang="zh-CN" sz="1800" b="1" kern="1200" baseline="0" dirty="0">
              <a:solidFill>
                <a:srgbClr val="FF9900"/>
              </a:solidFill>
              <a:latin typeface="楷体" panose="02010609060101010101" pitchFamily="49" charset="-122"/>
              <a:ea typeface="楷体" panose="02010609060101010101" pitchFamily="49" charset="-122"/>
            </a:rPr>
            <a:t>促进</a:t>
          </a:r>
          <a:r>
            <a:rPr lang="zh-CN" altLang="en-US" sz="1800" b="1" kern="1200" baseline="0" dirty="0">
              <a:solidFill>
                <a:srgbClr val="FF9900"/>
              </a:solidFill>
              <a:latin typeface="楷体" panose="02010609060101010101" pitchFamily="49" charset="-122"/>
              <a:ea typeface="楷体" panose="02010609060101010101" pitchFamily="49" charset="-122"/>
            </a:rPr>
            <a:t>公平的</a:t>
          </a:r>
          <a:r>
            <a:rPr lang="zh-CN" sz="1800" b="1" kern="1200" baseline="0" dirty="0">
              <a:solidFill>
                <a:srgbClr val="FF9900"/>
              </a:solidFill>
              <a:latin typeface="楷体" panose="02010609060101010101" pitchFamily="49" charset="-122"/>
              <a:ea typeface="楷体" panose="02010609060101010101" pitchFamily="49" charset="-122"/>
            </a:rPr>
            <a:t>资源分配</a:t>
          </a:r>
          <a:r>
            <a:rPr lang="zh-CN" sz="1800" kern="1200" baseline="0" dirty="0">
              <a:latin typeface="楷体" panose="02010609060101010101" pitchFamily="49" charset="-122"/>
              <a:ea typeface="楷体" panose="02010609060101010101" pitchFamily="49" charset="-122"/>
            </a:rPr>
            <a:t>，进而对社会产生积极影响</a:t>
          </a:r>
          <a:endParaRPr lang="zh-CN" altLang="en-US" sz="1800" kern="1200" baseline="0" dirty="0">
            <a:latin typeface="楷体" panose="02010609060101010101" pitchFamily="49" charset="-122"/>
            <a:ea typeface="楷体" panose="02010609060101010101" pitchFamily="49" charset="-122"/>
          </a:endParaRPr>
        </a:p>
      </dsp:txBody>
      <dsp:txXfrm>
        <a:off x="3529700" y="2773319"/>
        <a:ext cx="1805184" cy="1805184"/>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C29157-F91A-4588-A7C3-8156CB1DA70D}" type="datetimeFigureOut">
              <a:rPr lang="zh-CN" altLang="en-US" smtClean="0"/>
              <a:t>2024/6/8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2F9B63-4741-4279-A151-15B671205F93}"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B2A907-D7DC-4B5D-B8AA-A76A6E7B5FF5}" type="datetimeFigureOut">
              <a:rPr lang="zh-CN" altLang="en-US" smtClean="0"/>
              <a:t>2024/6/8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745989-343B-44C4-B6E9-18EB02E3A2F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0C745989-343B-44C4-B6E9-18EB02E3A2F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745989-343B-44C4-B6E9-18EB02E3A2F1}" type="slidenum">
              <a:rPr lang="zh-CN" altLang="en-US" smtClean="0"/>
              <a:t>10</a:t>
            </a:fld>
            <a:endParaRPr lang="zh-CN" altLang="en-US"/>
          </a:p>
        </p:txBody>
      </p:sp>
    </p:spTree>
    <p:extLst>
      <p:ext uri="{BB962C8B-B14F-4D97-AF65-F5344CB8AC3E}">
        <p14:creationId xmlns:p14="http://schemas.microsoft.com/office/powerpoint/2010/main" val="676617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745989-343B-44C4-B6E9-18EB02E3A2F1}" type="slidenum">
              <a:rPr lang="zh-CN" altLang="en-US" smtClean="0"/>
              <a:t>11</a:t>
            </a:fld>
            <a:endParaRPr lang="zh-CN" altLang="en-US"/>
          </a:p>
        </p:txBody>
      </p:sp>
    </p:spTree>
    <p:extLst>
      <p:ext uri="{BB962C8B-B14F-4D97-AF65-F5344CB8AC3E}">
        <p14:creationId xmlns:p14="http://schemas.microsoft.com/office/powerpoint/2010/main" val="2647294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745989-343B-44C4-B6E9-18EB02E3A2F1}" type="slidenum">
              <a:rPr lang="zh-CN" altLang="en-US" smtClean="0"/>
              <a:t>12</a:t>
            </a:fld>
            <a:endParaRPr lang="zh-CN" altLang="en-US"/>
          </a:p>
        </p:txBody>
      </p:sp>
    </p:spTree>
    <p:extLst>
      <p:ext uri="{BB962C8B-B14F-4D97-AF65-F5344CB8AC3E}">
        <p14:creationId xmlns:p14="http://schemas.microsoft.com/office/powerpoint/2010/main" val="1721169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745989-343B-44C4-B6E9-18EB02E3A2F1}" type="slidenum">
              <a:rPr lang="zh-CN" altLang="en-US" smtClean="0"/>
              <a:t>13</a:t>
            </a:fld>
            <a:endParaRPr lang="zh-CN" altLang="en-US"/>
          </a:p>
        </p:txBody>
      </p:sp>
    </p:spTree>
    <p:extLst>
      <p:ext uri="{BB962C8B-B14F-4D97-AF65-F5344CB8AC3E}">
        <p14:creationId xmlns:p14="http://schemas.microsoft.com/office/powerpoint/2010/main" val="2051525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745989-343B-44C4-B6E9-18EB02E3A2F1}" type="slidenum">
              <a:rPr lang="zh-CN" altLang="en-US" smtClean="0"/>
              <a:t>14</a:t>
            </a:fld>
            <a:endParaRPr lang="zh-CN" altLang="en-US"/>
          </a:p>
        </p:txBody>
      </p:sp>
    </p:spTree>
    <p:extLst>
      <p:ext uri="{BB962C8B-B14F-4D97-AF65-F5344CB8AC3E}">
        <p14:creationId xmlns:p14="http://schemas.microsoft.com/office/powerpoint/2010/main" val="189929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745989-343B-44C4-B6E9-18EB02E3A2F1}" type="slidenum">
              <a:rPr lang="zh-CN" altLang="en-US" smtClean="0"/>
              <a:t>15</a:t>
            </a:fld>
            <a:endParaRPr lang="zh-CN" altLang="en-US"/>
          </a:p>
        </p:txBody>
      </p:sp>
    </p:spTree>
    <p:extLst>
      <p:ext uri="{BB962C8B-B14F-4D97-AF65-F5344CB8AC3E}">
        <p14:creationId xmlns:p14="http://schemas.microsoft.com/office/powerpoint/2010/main" val="23158768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745989-343B-44C4-B6E9-18EB02E3A2F1}" type="slidenum">
              <a:rPr lang="zh-CN" altLang="en-US" smtClean="0"/>
              <a:t>16</a:t>
            </a:fld>
            <a:endParaRPr lang="zh-CN" altLang="en-US"/>
          </a:p>
        </p:txBody>
      </p:sp>
    </p:spTree>
    <p:extLst>
      <p:ext uri="{BB962C8B-B14F-4D97-AF65-F5344CB8AC3E}">
        <p14:creationId xmlns:p14="http://schemas.microsoft.com/office/powerpoint/2010/main" val="3014084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745989-343B-44C4-B6E9-18EB02E3A2F1}" type="slidenum">
              <a:rPr lang="zh-CN" altLang="en-US" smtClean="0"/>
              <a:t>17</a:t>
            </a:fld>
            <a:endParaRPr lang="zh-CN" altLang="en-US"/>
          </a:p>
        </p:txBody>
      </p:sp>
    </p:spTree>
    <p:extLst>
      <p:ext uri="{BB962C8B-B14F-4D97-AF65-F5344CB8AC3E}">
        <p14:creationId xmlns:p14="http://schemas.microsoft.com/office/powerpoint/2010/main" val="18402956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745989-343B-44C4-B6E9-18EB02E3A2F1}" type="slidenum">
              <a:rPr lang="zh-CN" altLang="en-US" smtClean="0"/>
              <a:t>18</a:t>
            </a:fld>
            <a:endParaRPr lang="zh-CN" altLang="en-US"/>
          </a:p>
        </p:txBody>
      </p:sp>
    </p:spTree>
    <p:extLst>
      <p:ext uri="{BB962C8B-B14F-4D97-AF65-F5344CB8AC3E}">
        <p14:creationId xmlns:p14="http://schemas.microsoft.com/office/powerpoint/2010/main" val="697280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745989-343B-44C4-B6E9-18EB02E3A2F1}" type="slidenum">
              <a:rPr lang="zh-CN" altLang="en-US" smtClean="0"/>
              <a:t>19</a:t>
            </a:fld>
            <a:endParaRPr lang="zh-CN" altLang="en-US"/>
          </a:p>
        </p:txBody>
      </p:sp>
    </p:spTree>
    <p:extLst>
      <p:ext uri="{BB962C8B-B14F-4D97-AF65-F5344CB8AC3E}">
        <p14:creationId xmlns:p14="http://schemas.microsoft.com/office/powerpoint/2010/main" val="2629968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745989-343B-44C4-B6E9-18EB02E3A2F1}" type="slidenum">
              <a:rPr lang="zh-CN" altLang="en-US" smtClean="0"/>
              <a:t>2</a:t>
            </a:fld>
            <a:endParaRPr lang="zh-CN" altLang="en-US"/>
          </a:p>
        </p:txBody>
      </p:sp>
    </p:spTree>
    <p:extLst>
      <p:ext uri="{BB962C8B-B14F-4D97-AF65-F5344CB8AC3E}">
        <p14:creationId xmlns:p14="http://schemas.microsoft.com/office/powerpoint/2010/main" val="40202387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15000"/>
              </a:lnSpc>
              <a:spcAft>
                <a:spcPts val="800"/>
              </a:spcAft>
            </a:pP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0C745989-343B-44C4-B6E9-18EB02E3A2F1}" type="slidenum">
              <a:rPr lang="zh-CN" altLang="en-US" smtClean="0"/>
              <a:t>20</a:t>
            </a:fld>
            <a:endParaRPr lang="zh-CN" altLang="en-US"/>
          </a:p>
        </p:txBody>
      </p:sp>
    </p:spTree>
    <p:extLst>
      <p:ext uri="{BB962C8B-B14F-4D97-AF65-F5344CB8AC3E}">
        <p14:creationId xmlns:p14="http://schemas.microsoft.com/office/powerpoint/2010/main" val="7768968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15000"/>
              </a:lnSpc>
              <a:spcAft>
                <a:spcPts val="800"/>
              </a:spcAft>
            </a:pP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0C745989-343B-44C4-B6E9-18EB02E3A2F1}" type="slidenum">
              <a:rPr lang="zh-CN" altLang="en-US" smtClean="0"/>
              <a:t>21</a:t>
            </a:fld>
            <a:endParaRPr lang="zh-CN" altLang="en-US"/>
          </a:p>
        </p:txBody>
      </p:sp>
    </p:spTree>
    <p:extLst>
      <p:ext uri="{BB962C8B-B14F-4D97-AF65-F5344CB8AC3E}">
        <p14:creationId xmlns:p14="http://schemas.microsoft.com/office/powerpoint/2010/main" val="3751340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745989-343B-44C4-B6E9-18EB02E3A2F1}" type="slidenum">
              <a:rPr lang="zh-CN" altLang="en-US" smtClean="0"/>
              <a:t>22</a:t>
            </a:fld>
            <a:endParaRPr lang="zh-CN" altLang="en-US"/>
          </a:p>
        </p:txBody>
      </p:sp>
    </p:spTree>
    <p:extLst>
      <p:ext uri="{BB962C8B-B14F-4D97-AF65-F5344CB8AC3E}">
        <p14:creationId xmlns:p14="http://schemas.microsoft.com/office/powerpoint/2010/main" val="4894928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745989-343B-44C4-B6E9-18EB02E3A2F1}" type="slidenum">
              <a:rPr lang="zh-CN" altLang="en-US" smtClean="0"/>
              <a:t>23</a:t>
            </a:fld>
            <a:endParaRPr lang="zh-CN" altLang="en-US"/>
          </a:p>
        </p:txBody>
      </p:sp>
    </p:spTree>
    <p:extLst>
      <p:ext uri="{BB962C8B-B14F-4D97-AF65-F5344CB8AC3E}">
        <p14:creationId xmlns:p14="http://schemas.microsoft.com/office/powerpoint/2010/main" val="3836241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15000"/>
              </a:lnSpc>
              <a:spcAft>
                <a:spcPts val="800"/>
              </a:spcAft>
            </a:pP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0C745989-343B-44C4-B6E9-18EB02E3A2F1}" type="slidenum">
              <a:rPr lang="zh-CN" altLang="en-US" smtClean="0"/>
              <a:t>24</a:t>
            </a:fld>
            <a:endParaRPr lang="zh-CN" altLang="en-US"/>
          </a:p>
        </p:txBody>
      </p:sp>
    </p:spTree>
    <p:extLst>
      <p:ext uri="{BB962C8B-B14F-4D97-AF65-F5344CB8AC3E}">
        <p14:creationId xmlns:p14="http://schemas.microsoft.com/office/powerpoint/2010/main" val="35822174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745989-343B-44C4-B6E9-18EB02E3A2F1}" type="slidenum">
              <a:rPr lang="zh-CN" altLang="en-US" smtClean="0"/>
              <a:t>25</a:t>
            </a:fld>
            <a:endParaRPr lang="zh-CN" altLang="en-US"/>
          </a:p>
        </p:txBody>
      </p:sp>
    </p:spTree>
    <p:extLst>
      <p:ext uri="{BB962C8B-B14F-4D97-AF65-F5344CB8AC3E}">
        <p14:creationId xmlns:p14="http://schemas.microsoft.com/office/powerpoint/2010/main" val="3292643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745989-343B-44C4-B6E9-18EB02E3A2F1}" type="slidenum">
              <a:rPr lang="zh-CN" altLang="en-US" smtClean="0"/>
              <a:t>26</a:t>
            </a:fld>
            <a:endParaRPr lang="zh-CN" altLang="en-US"/>
          </a:p>
        </p:txBody>
      </p:sp>
    </p:spTree>
    <p:extLst>
      <p:ext uri="{BB962C8B-B14F-4D97-AF65-F5344CB8AC3E}">
        <p14:creationId xmlns:p14="http://schemas.microsoft.com/office/powerpoint/2010/main" val="7373688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745989-343B-44C4-B6E9-18EB02E3A2F1}" type="slidenum">
              <a:rPr lang="zh-CN" altLang="en-US" smtClean="0"/>
              <a:t>27</a:t>
            </a:fld>
            <a:endParaRPr lang="zh-CN" altLang="en-US"/>
          </a:p>
        </p:txBody>
      </p:sp>
    </p:spTree>
    <p:extLst>
      <p:ext uri="{BB962C8B-B14F-4D97-AF65-F5344CB8AC3E}">
        <p14:creationId xmlns:p14="http://schemas.microsoft.com/office/powerpoint/2010/main" val="31647780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745989-343B-44C4-B6E9-18EB02E3A2F1}" type="slidenum">
              <a:rPr lang="zh-CN" altLang="en-US" smtClean="0"/>
              <a:t>28</a:t>
            </a:fld>
            <a:endParaRPr lang="zh-CN" altLang="en-US"/>
          </a:p>
        </p:txBody>
      </p:sp>
    </p:spTree>
    <p:extLst>
      <p:ext uri="{BB962C8B-B14F-4D97-AF65-F5344CB8AC3E}">
        <p14:creationId xmlns:p14="http://schemas.microsoft.com/office/powerpoint/2010/main" val="9563976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15000"/>
              </a:lnSpc>
              <a:spcAft>
                <a:spcPts val="800"/>
              </a:spcAft>
            </a:pPr>
            <a:endPar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0C745989-343B-44C4-B6E9-18EB02E3A2F1}" type="slidenum">
              <a:rPr lang="zh-CN" altLang="en-US" smtClean="0"/>
              <a:t>29</a:t>
            </a:fld>
            <a:endParaRPr lang="zh-CN" altLang="en-US"/>
          </a:p>
        </p:txBody>
      </p:sp>
    </p:spTree>
    <p:extLst>
      <p:ext uri="{BB962C8B-B14F-4D97-AF65-F5344CB8AC3E}">
        <p14:creationId xmlns:p14="http://schemas.microsoft.com/office/powerpoint/2010/main" val="882767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745989-343B-44C4-B6E9-18EB02E3A2F1}" type="slidenum">
              <a:rPr lang="zh-CN" altLang="en-US" smtClean="0"/>
              <a:t>3</a:t>
            </a:fld>
            <a:endParaRPr lang="zh-CN" altLang="en-US"/>
          </a:p>
        </p:txBody>
      </p:sp>
    </p:spTree>
    <p:extLst>
      <p:ext uri="{BB962C8B-B14F-4D97-AF65-F5344CB8AC3E}">
        <p14:creationId xmlns:p14="http://schemas.microsoft.com/office/powerpoint/2010/main" val="25666553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745989-343B-44C4-B6E9-18EB02E3A2F1}" type="slidenum">
              <a:rPr lang="zh-CN" altLang="en-US" smtClean="0"/>
              <a:t>30</a:t>
            </a:fld>
            <a:endParaRPr lang="zh-CN" altLang="en-US"/>
          </a:p>
        </p:txBody>
      </p:sp>
    </p:spTree>
    <p:extLst>
      <p:ext uri="{BB962C8B-B14F-4D97-AF65-F5344CB8AC3E}">
        <p14:creationId xmlns:p14="http://schemas.microsoft.com/office/powerpoint/2010/main" val="28639021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745989-343B-44C4-B6E9-18EB02E3A2F1}" type="slidenum">
              <a:rPr lang="zh-CN" altLang="en-US" smtClean="0"/>
              <a:t>31</a:t>
            </a:fld>
            <a:endParaRPr lang="zh-CN" altLang="en-US"/>
          </a:p>
        </p:txBody>
      </p:sp>
    </p:spTree>
    <p:extLst>
      <p:ext uri="{BB962C8B-B14F-4D97-AF65-F5344CB8AC3E}">
        <p14:creationId xmlns:p14="http://schemas.microsoft.com/office/powerpoint/2010/main" val="4408221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745989-343B-44C4-B6E9-18EB02E3A2F1}" type="slidenum">
              <a:rPr lang="zh-CN" altLang="en-US" smtClean="0"/>
              <a:t>32</a:t>
            </a:fld>
            <a:endParaRPr lang="zh-CN" altLang="en-US"/>
          </a:p>
        </p:txBody>
      </p:sp>
    </p:spTree>
    <p:extLst>
      <p:ext uri="{BB962C8B-B14F-4D97-AF65-F5344CB8AC3E}">
        <p14:creationId xmlns:p14="http://schemas.microsoft.com/office/powerpoint/2010/main" val="30222391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745989-343B-44C4-B6E9-18EB02E3A2F1}" type="slidenum">
              <a:rPr lang="zh-CN" altLang="en-US" smtClean="0"/>
              <a:t>33</a:t>
            </a:fld>
            <a:endParaRPr lang="zh-CN" altLang="en-US"/>
          </a:p>
        </p:txBody>
      </p:sp>
    </p:spTree>
    <p:extLst>
      <p:ext uri="{BB962C8B-B14F-4D97-AF65-F5344CB8AC3E}">
        <p14:creationId xmlns:p14="http://schemas.microsoft.com/office/powerpoint/2010/main" val="25619967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745989-343B-44C4-B6E9-18EB02E3A2F1}" type="slidenum">
              <a:rPr lang="zh-CN" altLang="en-US" smtClean="0"/>
              <a:t>34</a:t>
            </a:fld>
            <a:endParaRPr lang="zh-CN" altLang="en-US"/>
          </a:p>
        </p:txBody>
      </p:sp>
    </p:spTree>
    <p:extLst>
      <p:ext uri="{BB962C8B-B14F-4D97-AF65-F5344CB8AC3E}">
        <p14:creationId xmlns:p14="http://schemas.microsoft.com/office/powerpoint/2010/main" val="39550864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745989-343B-44C4-B6E9-18EB02E3A2F1}" type="slidenum">
              <a:rPr lang="zh-CN" altLang="en-US" smtClean="0"/>
              <a:t>35</a:t>
            </a:fld>
            <a:endParaRPr lang="zh-CN" altLang="en-US"/>
          </a:p>
        </p:txBody>
      </p:sp>
    </p:spTree>
    <p:extLst>
      <p:ext uri="{BB962C8B-B14F-4D97-AF65-F5344CB8AC3E}">
        <p14:creationId xmlns:p14="http://schemas.microsoft.com/office/powerpoint/2010/main" val="4271082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5"/>
          </p:nvPr>
        </p:nvSpPr>
        <p:spPr/>
        <p:txBody>
          <a:bodyPr/>
          <a:lstStyle/>
          <a:p>
            <a:fld id="{0C745989-343B-44C4-B6E9-18EB02E3A2F1}" type="slidenum">
              <a:rPr lang="zh-CN" altLang="en-US" smtClean="0"/>
              <a:t>4</a:t>
            </a:fld>
            <a:endParaRPr lang="zh-CN" altLang="en-US"/>
          </a:p>
        </p:txBody>
      </p:sp>
    </p:spTree>
    <p:extLst>
      <p:ext uri="{BB962C8B-B14F-4D97-AF65-F5344CB8AC3E}">
        <p14:creationId xmlns:p14="http://schemas.microsoft.com/office/powerpoint/2010/main" val="773862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15000"/>
              </a:lnSpc>
              <a:spcBef>
                <a:spcPts val="0"/>
              </a:spcBef>
              <a:spcAft>
                <a:spcPts val="800"/>
              </a:spcAft>
              <a:buClrTx/>
              <a:buSzTx/>
              <a:buFontTx/>
              <a:buNone/>
              <a:tabLst/>
              <a:defRPr/>
            </a:pP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0C745989-343B-44C4-B6E9-18EB02E3A2F1}" type="slidenum">
              <a:rPr lang="zh-CN" altLang="en-US" smtClean="0"/>
              <a:t>5</a:t>
            </a:fld>
            <a:endParaRPr lang="zh-CN" altLang="en-US"/>
          </a:p>
        </p:txBody>
      </p:sp>
    </p:spTree>
    <p:extLst>
      <p:ext uri="{BB962C8B-B14F-4D97-AF65-F5344CB8AC3E}">
        <p14:creationId xmlns:p14="http://schemas.microsoft.com/office/powerpoint/2010/main" val="3354105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745989-343B-44C4-B6E9-18EB02E3A2F1}" type="slidenum">
              <a:rPr lang="zh-CN" altLang="en-US" smtClean="0"/>
              <a:t>6</a:t>
            </a:fld>
            <a:endParaRPr lang="zh-CN" altLang="en-US"/>
          </a:p>
        </p:txBody>
      </p:sp>
    </p:spTree>
    <p:extLst>
      <p:ext uri="{BB962C8B-B14F-4D97-AF65-F5344CB8AC3E}">
        <p14:creationId xmlns:p14="http://schemas.microsoft.com/office/powerpoint/2010/main" val="4211439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745989-343B-44C4-B6E9-18EB02E3A2F1}" type="slidenum">
              <a:rPr lang="zh-CN" altLang="en-US" smtClean="0"/>
              <a:t>7</a:t>
            </a:fld>
            <a:endParaRPr lang="zh-CN" altLang="en-US"/>
          </a:p>
        </p:txBody>
      </p:sp>
    </p:spTree>
    <p:extLst>
      <p:ext uri="{BB962C8B-B14F-4D97-AF65-F5344CB8AC3E}">
        <p14:creationId xmlns:p14="http://schemas.microsoft.com/office/powerpoint/2010/main" val="3375908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745989-343B-44C4-B6E9-18EB02E3A2F1}" type="slidenum">
              <a:rPr lang="zh-CN" altLang="en-US" smtClean="0"/>
              <a:t>8</a:t>
            </a:fld>
            <a:endParaRPr lang="zh-CN" altLang="en-US"/>
          </a:p>
        </p:txBody>
      </p:sp>
    </p:spTree>
    <p:extLst>
      <p:ext uri="{BB962C8B-B14F-4D97-AF65-F5344CB8AC3E}">
        <p14:creationId xmlns:p14="http://schemas.microsoft.com/office/powerpoint/2010/main" val="3270817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745989-343B-44C4-B6E9-18EB02E3A2F1}" type="slidenum">
              <a:rPr lang="zh-CN" altLang="en-US" smtClean="0"/>
              <a:t>9</a:t>
            </a:fld>
            <a:endParaRPr lang="zh-CN" altLang="en-US"/>
          </a:p>
        </p:txBody>
      </p:sp>
    </p:spTree>
    <p:extLst>
      <p:ext uri="{BB962C8B-B14F-4D97-AF65-F5344CB8AC3E}">
        <p14:creationId xmlns:p14="http://schemas.microsoft.com/office/powerpoint/2010/main" val="1791740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研究介绍">
    <p:spTree>
      <p:nvGrpSpPr>
        <p:cNvPr id="1" name=""/>
        <p:cNvGrpSpPr/>
        <p:nvPr/>
      </p:nvGrpSpPr>
      <p:grpSpPr>
        <a:xfrm>
          <a:off x="0" y="0"/>
          <a:ext cx="0" cy="0"/>
          <a:chOff x="0" y="0"/>
          <a:chExt cx="0" cy="0"/>
        </a:xfrm>
      </p:grpSpPr>
      <p:sp>
        <p:nvSpPr>
          <p:cNvPr id="11" name="灯片编号占位符 10"/>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1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t>‹#›</a:t>
            </a:fld>
            <a:endParaRPr kumimoji="0" lang="zh-CN" altLang="en-US" sz="11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文献回顾">
    <p:spTree>
      <p:nvGrpSpPr>
        <p:cNvPr id="1" name=""/>
        <p:cNvGrpSpPr/>
        <p:nvPr/>
      </p:nvGrpSpPr>
      <p:grpSpPr>
        <a:xfrm>
          <a:off x="0" y="0"/>
          <a:ext cx="0" cy="0"/>
          <a:chOff x="0" y="0"/>
          <a:chExt cx="0" cy="0"/>
        </a:xfrm>
      </p:grpSpPr>
      <p:sp>
        <p:nvSpPr>
          <p:cNvPr id="10" name="灯片编号占位符 5"/>
          <p:cNvSpPr>
            <a:spLocks noGrp="1"/>
          </p:cNvSpPr>
          <p:nvPr>
            <p:ph type="sldNum" sz="quarter" idx="4"/>
          </p:nvPr>
        </p:nvSpPr>
        <p:spPr>
          <a:xfrm>
            <a:off x="10940526" y="6356350"/>
            <a:ext cx="413274" cy="365125"/>
          </a:xfrm>
          <a:prstGeom prst="rect">
            <a:avLst/>
          </a:prstGeom>
        </p:spPr>
        <p:txBody>
          <a:bodyPr vert="horz" lIns="91440" tIns="45720" rIns="91440" bIns="45720" rtlCol="0" anchor="ctr">
            <a:normAutofit/>
          </a:bodyPr>
          <a:lstStyle>
            <a:lvl1pPr algn="r">
              <a:defRPr sz="11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1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t>‹#›</a:t>
            </a:fld>
            <a:endParaRPr kumimoji="0" lang="zh-CN" altLang="en-US" sz="11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模型设计">
    <p:spTree>
      <p:nvGrpSpPr>
        <p:cNvPr id="1" name=""/>
        <p:cNvGrpSpPr/>
        <p:nvPr/>
      </p:nvGrpSpPr>
      <p:grpSpPr>
        <a:xfrm>
          <a:off x="0" y="0"/>
          <a:ext cx="0" cy="0"/>
          <a:chOff x="0" y="0"/>
          <a:chExt cx="0" cy="0"/>
        </a:xfrm>
      </p:grpSpPr>
      <p:sp>
        <p:nvSpPr>
          <p:cNvPr id="19" name="灯片编号占位符 5"/>
          <p:cNvSpPr>
            <a:spLocks noGrp="1"/>
          </p:cNvSpPr>
          <p:nvPr>
            <p:ph type="sldNum" sz="quarter" idx="4"/>
          </p:nvPr>
        </p:nvSpPr>
        <p:spPr>
          <a:xfrm>
            <a:off x="10940526" y="6356350"/>
            <a:ext cx="413274" cy="365125"/>
          </a:xfrm>
          <a:prstGeom prst="rect">
            <a:avLst/>
          </a:prstGeom>
        </p:spPr>
        <p:txBody>
          <a:bodyPr vert="horz" lIns="91440" tIns="45720" rIns="91440" bIns="45720" rtlCol="0" anchor="ctr">
            <a:normAutofit/>
          </a:bodyPr>
          <a:lstStyle>
            <a:lvl1pPr algn="r">
              <a:defRPr sz="11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1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t>‹#›</a:t>
            </a:fld>
            <a:endParaRPr kumimoji="0" lang="zh-CN" altLang="en-US" sz="11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实验结果">
    <p:spTree>
      <p:nvGrpSpPr>
        <p:cNvPr id="1" name=""/>
        <p:cNvGrpSpPr/>
        <p:nvPr/>
      </p:nvGrpSpPr>
      <p:grpSpPr>
        <a:xfrm>
          <a:off x="0" y="0"/>
          <a:ext cx="0" cy="0"/>
          <a:chOff x="0" y="0"/>
          <a:chExt cx="0" cy="0"/>
        </a:xfrm>
      </p:grpSpPr>
      <p:sp>
        <p:nvSpPr>
          <p:cNvPr id="16" name="灯片编号占位符 5"/>
          <p:cNvSpPr>
            <a:spLocks noGrp="1"/>
          </p:cNvSpPr>
          <p:nvPr>
            <p:ph type="sldNum" sz="quarter" idx="4"/>
          </p:nvPr>
        </p:nvSpPr>
        <p:spPr>
          <a:xfrm>
            <a:off x="10940526" y="6356350"/>
            <a:ext cx="413274" cy="365125"/>
          </a:xfrm>
          <a:prstGeom prst="rect">
            <a:avLst/>
          </a:prstGeom>
        </p:spPr>
        <p:txBody>
          <a:bodyPr vert="horz" lIns="91440" tIns="45720" rIns="91440" bIns="45720" rtlCol="0" anchor="ctr">
            <a:normAutofit/>
          </a:bodyPr>
          <a:lstStyle>
            <a:lvl1pPr algn="r">
              <a:defRPr sz="11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1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t>‹#›</a:t>
            </a:fld>
            <a:endParaRPr kumimoji="0" lang="zh-CN" altLang="en-US" sz="11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总结展望">
    <p:spTree>
      <p:nvGrpSpPr>
        <p:cNvPr id="1" name=""/>
        <p:cNvGrpSpPr/>
        <p:nvPr/>
      </p:nvGrpSpPr>
      <p:grpSpPr>
        <a:xfrm>
          <a:off x="0" y="0"/>
          <a:ext cx="0" cy="0"/>
          <a:chOff x="0" y="0"/>
          <a:chExt cx="0" cy="0"/>
        </a:xfrm>
      </p:grpSpPr>
      <p:sp>
        <p:nvSpPr>
          <p:cNvPr id="16" name="灯片编号占位符 5"/>
          <p:cNvSpPr>
            <a:spLocks noGrp="1"/>
          </p:cNvSpPr>
          <p:nvPr>
            <p:ph type="sldNum" sz="quarter" idx="4"/>
          </p:nvPr>
        </p:nvSpPr>
        <p:spPr>
          <a:xfrm>
            <a:off x="10940526" y="6356350"/>
            <a:ext cx="413274" cy="365125"/>
          </a:xfrm>
          <a:prstGeom prst="rect">
            <a:avLst/>
          </a:prstGeom>
        </p:spPr>
        <p:txBody>
          <a:bodyPr vert="horz" lIns="91440" tIns="45720" rIns="91440" bIns="45720" rtlCol="0" anchor="ctr">
            <a:normAutofit/>
          </a:bodyPr>
          <a:lstStyle>
            <a:lvl1pPr algn="r">
              <a:defRPr sz="11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1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t>‹#›</a:t>
            </a:fld>
            <a:endParaRPr kumimoji="0" lang="zh-CN" altLang="en-US" sz="11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7" name="灯片编号占位符 5"/>
          <p:cNvSpPr>
            <a:spLocks noGrp="1"/>
          </p:cNvSpPr>
          <p:nvPr>
            <p:ph type="sldNum" sz="quarter" idx="4"/>
          </p:nvPr>
        </p:nvSpPr>
        <p:spPr>
          <a:xfrm>
            <a:off x="10940526" y="6356350"/>
            <a:ext cx="413274" cy="365125"/>
          </a:xfrm>
          <a:prstGeom prst="rect">
            <a:avLst/>
          </a:prstGeom>
        </p:spPr>
        <p:txBody>
          <a:bodyPr vert="horz" lIns="91440" tIns="45720" rIns="91440" bIns="45720" rtlCol="0" anchor="ctr">
            <a:normAutofit/>
          </a:bodyPr>
          <a:lstStyle>
            <a:lvl1pPr algn="r">
              <a:defRPr sz="11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1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t>‹#›</a:t>
            </a:fld>
            <a:endParaRPr kumimoji="0" lang="zh-CN" altLang="en-US" sz="11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DFDFD"/>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4"/>
          </p:nvPr>
        </p:nvSpPr>
        <p:spPr>
          <a:xfrm>
            <a:off x="10940526" y="6356350"/>
            <a:ext cx="413274" cy="365125"/>
          </a:xfrm>
          <a:prstGeom prst="rect">
            <a:avLst/>
          </a:prstGeom>
        </p:spPr>
        <p:txBody>
          <a:bodyPr vert="horz" lIns="91440" tIns="45720" rIns="91440" bIns="45720" rtlCol="0" anchor="ctr">
            <a:normAutofit/>
          </a:bodyPr>
          <a:lstStyle>
            <a:lvl1pPr algn="r">
              <a:defRPr sz="11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1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t>‹#›</a:t>
            </a:fld>
            <a:endParaRPr kumimoji="0" lang="zh-CN" altLang="en-US" sz="11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5" r:id="rId5"/>
    <p:sldLayoutId id="2147483656" r:id="rId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3.wmf"/><Relationship Id="rId4"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5.wmf"/><Relationship Id="rId5" Type="http://schemas.openxmlformats.org/officeDocument/2006/relationships/oleObject" Target="../embeddings/oleObject8.bin"/><Relationship Id="rId4" Type="http://schemas.openxmlformats.org/officeDocument/2006/relationships/image" Target="../media/image24.wmf"/></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270.png"/><Relationship Id="rId18" Type="http://schemas.openxmlformats.org/officeDocument/2006/relationships/image" Target="../media/image31.png"/><Relationship Id="rId3" Type="http://schemas.openxmlformats.org/officeDocument/2006/relationships/image" Target="../media/image200.png"/><Relationship Id="rId7" Type="http://schemas.openxmlformats.org/officeDocument/2006/relationships/image" Target="../media/image23.png"/><Relationship Id="rId12" Type="http://schemas.openxmlformats.org/officeDocument/2006/relationships/image" Target="../media/image260.png"/><Relationship Id="rId17" Type="http://schemas.openxmlformats.org/officeDocument/2006/relationships/image" Target="../media/image30.png"/><Relationship Id="rId2" Type="http://schemas.openxmlformats.org/officeDocument/2006/relationships/notesSlide" Target="../notesSlides/notesSlide19.xml"/><Relationship Id="rId16" Type="http://schemas.openxmlformats.org/officeDocument/2006/relationships/image" Target="../media/image31.wmf"/><Relationship Id="rId1" Type="http://schemas.openxmlformats.org/officeDocument/2006/relationships/slideLayout" Target="../slideLayouts/slideLayout4.xml"/><Relationship Id="rId6" Type="http://schemas.openxmlformats.org/officeDocument/2006/relationships/image" Target="../media/image28.wmf"/><Relationship Id="rId11" Type="http://schemas.openxmlformats.org/officeDocument/2006/relationships/image" Target="../media/image30.wmf"/><Relationship Id="rId5" Type="http://schemas.openxmlformats.org/officeDocument/2006/relationships/oleObject" Target="../embeddings/oleObject9.bin"/><Relationship Id="rId15" Type="http://schemas.openxmlformats.org/officeDocument/2006/relationships/oleObject" Target="../embeddings/oleObject12.bin"/><Relationship Id="rId10" Type="http://schemas.openxmlformats.org/officeDocument/2006/relationships/oleObject" Target="../embeddings/oleObject11.bin"/><Relationship Id="rId4" Type="http://schemas.openxmlformats.org/officeDocument/2006/relationships/image" Target="../media/image210.png"/><Relationship Id="rId9" Type="http://schemas.openxmlformats.org/officeDocument/2006/relationships/image" Target="../media/image29.wmf"/><Relationship Id="rId1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370.png"/><Relationship Id="rId7" Type="http://schemas.openxmlformats.org/officeDocument/2006/relationships/image" Target="../media/image33.wmf"/><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oleObject" Target="../embeddings/oleObject14.bin"/><Relationship Id="rId11" Type="http://schemas.openxmlformats.org/officeDocument/2006/relationships/image" Target="../media/image35.emf"/><Relationship Id="rId5" Type="http://schemas.openxmlformats.org/officeDocument/2006/relationships/image" Target="../media/image32.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34.wmf"/></Relationships>
</file>

<file path=ppt/slides/_rels/slide22.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36.wmf"/><Relationship Id="rId11" Type="http://schemas.openxmlformats.org/officeDocument/2006/relationships/image" Target="../media/image56.png"/><Relationship Id="rId5" Type="http://schemas.openxmlformats.org/officeDocument/2006/relationships/oleObject" Target="../embeddings/oleObject18.bin"/><Relationship Id="rId10" Type="http://schemas.openxmlformats.org/officeDocument/2006/relationships/image" Target="../media/image38.wmf"/><Relationship Id="rId4" Type="http://schemas.openxmlformats.org/officeDocument/2006/relationships/image" Target="../media/image33.wmf"/><Relationship Id="rId9" Type="http://schemas.openxmlformats.org/officeDocument/2006/relationships/oleObject" Target="../embeddings/oleObject20.bin"/></Relationships>
</file>

<file path=ppt/slides/_rels/slide23.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image" Target="../media/image60.png"/><Relationship Id="rId18" Type="http://schemas.openxmlformats.org/officeDocument/2006/relationships/image" Target="../media/image42.wmf"/><Relationship Id="rId3" Type="http://schemas.openxmlformats.org/officeDocument/2006/relationships/oleObject" Target="../embeddings/oleObject21.bin"/><Relationship Id="rId21" Type="http://schemas.openxmlformats.org/officeDocument/2006/relationships/oleObject" Target="../embeddings/oleObject26.bin"/><Relationship Id="rId7" Type="http://schemas.openxmlformats.org/officeDocument/2006/relationships/oleObject" Target="../embeddings/oleObject23.bin"/><Relationship Id="rId12" Type="http://schemas.openxmlformats.org/officeDocument/2006/relationships/image" Target="../media/image41.wmf"/><Relationship Id="rId17" Type="http://schemas.openxmlformats.org/officeDocument/2006/relationships/oleObject" Target="../embeddings/oleObject25.bin"/><Relationship Id="rId2" Type="http://schemas.openxmlformats.org/officeDocument/2006/relationships/notesSlide" Target="../notesSlides/notesSlide23.xml"/><Relationship Id="rId16" Type="http://schemas.openxmlformats.org/officeDocument/2006/relationships/image" Target="../media/image42.wmf"/><Relationship Id="rId20" Type="http://schemas.openxmlformats.org/officeDocument/2006/relationships/image" Target="../media/image43.wmf"/><Relationship Id="rId1" Type="http://schemas.openxmlformats.org/officeDocument/2006/relationships/slideLayout" Target="../slideLayouts/slideLayout3.xml"/><Relationship Id="rId6" Type="http://schemas.openxmlformats.org/officeDocument/2006/relationships/image" Target="../media/image39.wmf"/><Relationship Id="rId11" Type="http://schemas.openxmlformats.org/officeDocument/2006/relationships/oleObject" Target="../embeddings/oleObject24.bin"/><Relationship Id="rId24" Type="http://schemas.openxmlformats.org/officeDocument/2006/relationships/image" Target="../media/image65.png"/><Relationship Id="rId5" Type="http://schemas.openxmlformats.org/officeDocument/2006/relationships/oleObject" Target="../embeddings/oleObject22.bin"/><Relationship Id="rId15" Type="http://schemas.openxmlformats.org/officeDocument/2006/relationships/oleObject" Target="../embeddings/oleObject25.bin"/><Relationship Id="rId23" Type="http://schemas.openxmlformats.org/officeDocument/2006/relationships/image" Target="../media/image64.png"/><Relationship Id="rId10" Type="http://schemas.openxmlformats.org/officeDocument/2006/relationships/image" Target="../media/image41.wmf"/><Relationship Id="rId19" Type="http://schemas.openxmlformats.org/officeDocument/2006/relationships/oleObject" Target="../embeddings/oleObject26.bin"/><Relationship Id="rId4" Type="http://schemas.openxmlformats.org/officeDocument/2006/relationships/image" Target="../media/image38.wmf"/><Relationship Id="rId9" Type="http://schemas.openxmlformats.org/officeDocument/2006/relationships/oleObject" Target="../embeddings/oleObject24.bin"/><Relationship Id="rId14" Type="http://schemas.openxmlformats.org/officeDocument/2006/relationships/image" Target="../media/image61.png"/><Relationship Id="rId22" Type="http://schemas.openxmlformats.org/officeDocument/2006/relationships/image" Target="../media/image43.wmf"/></Relationships>
</file>

<file path=ppt/slides/_rels/slide24.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image" Target="../media/image66.png"/><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41.wmf"/><Relationship Id="rId2" Type="http://schemas.openxmlformats.org/officeDocument/2006/relationships/notesSlide" Target="../notesSlides/notesSlide24.xml"/><Relationship Id="rId16" Type="http://schemas.openxmlformats.org/officeDocument/2006/relationships/image" Target="../media/image69.png"/><Relationship Id="rId1" Type="http://schemas.openxmlformats.org/officeDocument/2006/relationships/slideLayout" Target="../slideLayouts/slideLayout3.xml"/><Relationship Id="rId6" Type="http://schemas.openxmlformats.org/officeDocument/2006/relationships/image" Target="../media/image38.wmf"/><Relationship Id="rId11" Type="http://schemas.openxmlformats.org/officeDocument/2006/relationships/oleObject" Target="../embeddings/oleObject30.bin"/><Relationship Id="rId5" Type="http://schemas.openxmlformats.org/officeDocument/2006/relationships/oleObject" Target="../embeddings/oleObject28.bin"/><Relationship Id="rId15" Type="http://schemas.openxmlformats.org/officeDocument/2006/relationships/image" Target="../media/image68.png"/><Relationship Id="rId10" Type="http://schemas.openxmlformats.org/officeDocument/2006/relationships/image" Target="../media/image41.wmf"/><Relationship Id="rId4" Type="http://schemas.openxmlformats.org/officeDocument/2006/relationships/image" Target="../media/image44.wmf"/><Relationship Id="rId9" Type="http://schemas.openxmlformats.org/officeDocument/2006/relationships/oleObject" Target="../embeddings/oleObject30.bin"/><Relationship Id="rId14" Type="http://schemas.openxmlformats.org/officeDocument/2006/relationships/image" Target="../media/image67.png"/></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72.png"/><Relationship Id="rId18" Type="http://schemas.openxmlformats.org/officeDocument/2006/relationships/oleObject" Target="../embeddings/oleObject35.bin"/><Relationship Id="rId3" Type="http://schemas.openxmlformats.org/officeDocument/2006/relationships/image" Target="../media/image46.jpeg"/><Relationship Id="rId21" Type="http://schemas.openxmlformats.org/officeDocument/2006/relationships/image" Target="../media/image49.wmf"/><Relationship Id="rId7" Type="http://schemas.openxmlformats.org/officeDocument/2006/relationships/image" Target="../media/image42.wmf"/><Relationship Id="rId12" Type="http://schemas.openxmlformats.org/officeDocument/2006/relationships/image" Target="../media/image71.png"/><Relationship Id="rId17" Type="http://schemas.openxmlformats.org/officeDocument/2006/relationships/image" Target="../media/image41.wmf"/><Relationship Id="rId25" Type="http://schemas.openxmlformats.org/officeDocument/2006/relationships/image" Target="../media/image51.wmf"/><Relationship Id="rId2" Type="http://schemas.openxmlformats.org/officeDocument/2006/relationships/notesSlide" Target="../notesSlides/notesSlide25.xml"/><Relationship Id="rId16" Type="http://schemas.openxmlformats.org/officeDocument/2006/relationships/oleObject" Target="../embeddings/oleObject34.bin"/><Relationship Id="rId20" Type="http://schemas.openxmlformats.org/officeDocument/2006/relationships/oleObject" Target="../embeddings/oleObject36.bin"/><Relationship Id="rId1" Type="http://schemas.openxmlformats.org/officeDocument/2006/relationships/slideLayout" Target="../slideLayouts/slideLayout3.xml"/><Relationship Id="rId6" Type="http://schemas.openxmlformats.org/officeDocument/2006/relationships/oleObject" Target="../embeddings/oleObject31.bin"/><Relationship Id="rId11" Type="http://schemas.openxmlformats.org/officeDocument/2006/relationships/image" Target="../media/image43.wmf"/><Relationship Id="rId24" Type="http://schemas.openxmlformats.org/officeDocument/2006/relationships/oleObject" Target="../embeddings/oleObject38.bin"/><Relationship Id="rId5" Type="http://schemas.openxmlformats.org/officeDocument/2006/relationships/image" Target="../media/image42.wmf"/><Relationship Id="rId15" Type="http://schemas.openxmlformats.org/officeDocument/2006/relationships/image" Target="../media/image47.wmf"/><Relationship Id="rId23" Type="http://schemas.openxmlformats.org/officeDocument/2006/relationships/image" Target="../media/image50.wmf"/><Relationship Id="rId10" Type="http://schemas.openxmlformats.org/officeDocument/2006/relationships/oleObject" Target="../embeddings/oleObject32.bin"/><Relationship Id="rId19" Type="http://schemas.openxmlformats.org/officeDocument/2006/relationships/image" Target="../media/image48.wmf"/><Relationship Id="rId4" Type="http://schemas.openxmlformats.org/officeDocument/2006/relationships/oleObject" Target="../embeddings/oleObject31.bin"/><Relationship Id="rId9" Type="http://schemas.openxmlformats.org/officeDocument/2006/relationships/image" Target="../media/image43.wmf"/><Relationship Id="rId14" Type="http://schemas.openxmlformats.org/officeDocument/2006/relationships/oleObject" Target="../embeddings/oleObject33.bin"/><Relationship Id="rId22" Type="http://schemas.openxmlformats.org/officeDocument/2006/relationships/oleObject" Target="../embeddings/oleObject37.bin"/></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53.wmf"/><Relationship Id="rId5" Type="http://schemas.openxmlformats.org/officeDocument/2006/relationships/oleObject" Target="../embeddings/oleObject40.bin"/><Relationship Id="rId4" Type="http://schemas.openxmlformats.org/officeDocument/2006/relationships/image" Target="../media/image52.wmf"/><Relationship Id="rId9" Type="http://schemas.openxmlformats.org/officeDocument/2006/relationships/image" Target="../media/image55.png"/></Relationships>
</file>

<file path=ppt/slides/_rels/slide29.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82.png"/><Relationship Id="rId7"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image" Target="../media/image44.png"/><Relationship Id="rId5" Type="http://schemas.openxmlformats.org/officeDocument/2006/relationships/image" Target="../media/image84.png"/><Relationship Id="rId4" Type="http://schemas.openxmlformats.org/officeDocument/2006/relationships/image" Target="../media/image8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57.emf"/></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2.xml"/><Relationship Id="rId1" Type="http://schemas.openxmlformats.org/officeDocument/2006/relationships/slideLayout" Target="../slideLayouts/slideLayout4.xml"/><Relationship Id="rId5" Type="http://schemas.openxmlformats.org/officeDocument/2006/relationships/image" Target="../media/image59.png"/><Relationship Id="rId4" Type="http://schemas.openxmlformats.org/officeDocument/2006/relationships/image" Target="../media/image58.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oleObject" Target="../embeddings/oleObject5.bin"/><Relationship Id="rId3" Type="http://schemas.openxmlformats.org/officeDocument/2006/relationships/image" Target="../media/image9.png"/><Relationship Id="rId7" Type="http://schemas.openxmlformats.org/officeDocument/2006/relationships/image" Target="../media/image10.wmf"/><Relationship Id="rId12" Type="http://schemas.openxmlformats.org/officeDocument/2006/relationships/image" Target="../media/image12.w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oleObject" Target="../embeddings/oleObject2.bin"/><Relationship Id="rId11" Type="http://schemas.openxmlformats.org/officeDocument/2006/relationships/oleObject" Target="../embeddings/oleObject4.bin"/><Relationship Id="rId5" Type="http://schemas.openxmlformats.org/officeDocument/2006/relationships/image" Target="../media/image9.wmf"/><Relationship Id="rId15" Type="http://schemas.openxmlformats.org/officeDocument/2006/relationships/image" Target="../media/image14.png"/><Relationship Id="rId10" Type="http://schemas.openxmlformats.org/officeDocument/2006/relationships/image" Target="../media/image13.png"/><Relationship Id="rId4" Type="http://schemas.openxmlformats.org/officeDocument/2006/relationships/oleObject" Target="../embeddings/oleObject1.bin"/><Relationship Id="rId9" Type="http://schemas.openxmlformats.org/officeDocument/2006/relationships/image" Target="../media/image11.wmf"/><Relationship Id="rId14" Type="http://schemas.openxmlformats.org/officeDocument/2006/relationships/image" Target="../media/image13.wmf"/></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9"/>
          <p:cNvGrpSpPr/>
          <p:nvPr/>
        </p:nvGrpSpPr>
        <p:grpSpPr>
          <a:xfrm rot="-10800000">
            <a:off x="7736738" y="1972674"/>
            <a:ext cx="7608184" cy="8023367"/>
            <a:chOff x="1269162" y="-434932"/>
            <a:chExt cx="15216371" cy="16046733"/>
          </a:xfrm>
        </p:grpSpPr>
        <p:pic>
          <p:nvPicPr>
            <p:cNvPr id="20" name="Picture 20"/>
            <p:cNvPicPr>
              <a:picLocks noChangeAspect="1"/>
            </p:cNvPicPr>
            <p:nvPr/>
          </p:nvPicPr>
          <p:blipFill>
            <a:blip r:embed="rId3"/>
            <a:srcRect t="95462"/>
            <a:stretch>
              <a:fillRect/>
            </a:stretch>
          </p:blipFill>
          <p:spPr>
            <a:xfrm rot="-8100000">
              <a:off x="1406739" y="7091938"/>
              <a:ext cx="11849542" cy="408708"/>
            </a:xfrm>
            <a:prstGeom prst="rect">
              <a:avLst/>
            </a:prstGeom>
          </p:spPr>
        </p:pic>
        <p:grpSp>
          <p:nvGrpSpPr>
            <p:cNvPr id="21" name="Group 21"/>
            <p:cNvGrpSpPr/>
            <p:nvPr/>
          </p:nvGrpSpPr>
          <p:grpSpPr>
            <a:xfrm rot="2700000">
              <a:off x="2213652" y="7897767"/>
              <a:ext cx="7714034" cy="7714034"/>
              <a:chOff x="0" y="0"/>
              <a:chExt cx="812800" cy="812800"/>
            </a:xfrm>
          </p:grpSpPr>
          <p:sp>
            <p:nvSpPr>
              <p:cNvPr id="22" name="Freeform 22"/>
              <p:cNvSpPr/>
              <p:nvPr/>
            </p:nvSpPr>
            <p:spPr>
              <a:xfrm>
                <a:off x="0" y="0"/>
                <a:ext cx="812800" cy="812800"/>
              </a:xfrm>
              <a:custGeom>
                <a:avLst/>
                <a:gdLst/>
                <a:ahLst/>
                <a:cxnLst/>
                <a:rect l="l" t="t" r="r" b="b"/>
                <a:pathLst>
                  <a:path w="812800" h="812800">
                    <a:moveTo>
                      <a:pt x="46835" y="0"/>
                    </a:moveTo>
                    <a:lnTo>
                      <a:pt x="765965" y="0"/>
                    </a:lnTo>
                    <a:cubicBezTo>
                      <a:pt x="778386" y="0"/>
                      <a:pt x="790299" y="4934"/>
                      <a:pt x="799082" y="13718"/>
                    </a:cubicBezTo>
                    <a:cubicBezTo>
                      <a:pt x="807866" y="22501"/>
                      <a:pt x="812800" y="34414"/>
                      <a:pt x="812800" y="46835"/>
                    </a:cubicBezTo>
                    <a:lnTo>
                      <a:pt x="812800" y="765965"/>
                    </a:lnTo>
                    <a:cubicBezTo>
                      <a:pt x="812800" y="778386"/>
                      <a:pt x="807866" y="790299"/>
                      <a:pt x="799082" y="799082"/>
                    </a:cubicBezTo>
                    <a:cubicBezTo>
                      <a:pt x="790299" y="807866"/>
                      <a:pt x="778386" y="812800"/>
                      <a:pt x="765965" y="812800"/>
                    </a:cubicBezTo>
                    <a:lnTo>
                      <a:pt x="46835" y="812800"/>
                    </a:lnTo>
                    <a:cubicBezTo>
                      <a:pt x="34414" y="812800"/>
                      <a:pt x="22501" y="807866"/>
                      <a:pt x="13718" y="799082"/>
                    </a:cubicBezTo>
                    <a:cubicBezTo>
                      <a:pt x="4934" y="790299"/>
                      <a:pt x="0" y="778386"/>
                      <a:pt x="0" y="765965"/>
                    </a:cubicBezTo>
                    <a:lnTo>
                      <a:pt x="0" y="46835"/>
                    </a:lnTo>
                    <a:cubicBezTo>
                      <a:pt x="0" y="34414"/>
                      <a:pt x="4934" y="22501"/>
                      <a:pt x="13718" y="13718"/>
                    </a:cubicBezTo>
                    <a:cubicBezTo>
                      <a:pt x="22501" y="4934"/>
                      <a:pt x="34414" y="0"/>
                      <a:pt x="46835" y="0"/>
                    </a:cubicBezTo>
                    <a:close/>
                  </a:path>
                </a:pathLst>
              </a:custGeom>
              <a:solidFill>
                <a:srgbClr val="014385"/>
              </a:solidFill>
              <a:ln>
                <a:noFill/>
              </a:ln>
            </p:spPr>
          </p:sp>
          <p:sp>
            <p:nvSpPr>
              <p:cNvPr id="23" name="TextBox 23"/>
              <p:cNvSpPr txBox="1"/>
              <p:nvPr/>
            </p:nvSpPr>
            <p:spPr>
              <a:xfrm>
                <a:off x="0" y="-28575"/>
                <a:ext cx="812800" cy="841375"/>
              </a:xfrm>
              <a:prstGeom prst="rect">
                <a:avLst/>
              </a:prstGeom>
            </p:spPr>
            <p:txBody>
              <a:bodyPr lIns="33867" tIns="33867" rIns="33867" bIns="33867" rtlCol="0" anchor="ctr"/>
              <a:lstStyle/>
              <a:p>
                <a:pPr algn="ctr">
                  <a:lnSpc>
                    <a:spcPts val="1775"/>
                  </a:lnSpc>
                </a:pPr>
                <a:endParaRPr sz="1200"/>
              </a:p>
            </p:txBody>
          </p:sp>
        </p:grpSp>
        <p:pic>
          <p:nvPicPr>
            <p:cNvPr id="24" name="Picture 24"/>
            <p:cNvPicPr>
              <a:picLocks noChangeAspect="1"/>
            </p:cNvPicPr>
            <p:nvPr/>
          </p:nvPicPr>
          <p:blipFill>
            <a:blip r:embed="rId3"/>
            <a:srcRect t="95462"/>
            <a:stretch>
              <a:fillRect/>
            </a:stretch>
          </p:blipFill>
          <p:spPr>
            <a:xfrm rot="-8100000">
              <a:off x="1058385" y="5285485"/>
              <a:ext cx="11849542" cy="408708"/>
            </a:xfrm>
            <a:prstGeom prst="rect">
              <a:avLst/>
            </a:prstGeom>
          </p:spPr>
        </p:pic>
        <p:pic>
          <p:nvPicPr>
            <p:cNvPr id="25" name="Picture 25"/>
            <p:cNvPicPr>
              <a:picLocks noChangeAspect="1"/>
            </p:cNvPicPr>
            <p:nvPr/>
          </p:nvPicPr>
          <p:blipFill>
            <a:blip r:embed="rId3"/>
            <a:srcRect t="95462"/>
            <a:stretch>
              <a:fillRect/>
            </a:stretch>
          </p:blipFill>
          <p:spPr>
            <a:xfrm rot="-2700000">
              <a:off x="4635991" y="4129592"/>
              <a:ext cx="11849542" cy="408708"/>
            </a:xfrm>
            <a:prstGeom prst="rect">
              <a:avLst/>
            </a:prstGeom>
          </p:spPr>
        </p:pic>
        <p:grpSp>
          <p:nvGrpSpPr>
            <p:cNvPr id="26" name="Group 26"/>
            <p:cNvGrpSpPr/>
            <p:nvPr/>
          </p:nvGrpSpPr>
          <p:grpSpPr>
            <a:xfrm rot="-2700000">
              <a:off x="4854898" y="2123772"/>
              <a:ext cx="7407561" cy="3381412"/>
              <a:chOff x="0" y="0"/>
              <a:chExt cx="1463222" cy="667933"/>
            </a:xfrm>
          </p:grpSpPr>
          <p:sp>
            <p:nvSpPr>
              <p:cNvPr id="27" name="Freeform 27"/>
              <p:cNvSpPr/>
              <p:nvPr/>
            </p:nvSpPr>
            <p:spPr>
              <a:xfrm>
                <a:off x="0" y="0"/>
                <a:ext cx="1463222" cy="667933"/>
              </a:xfrm>
              <a:custGeom>
                <a:avLst/>
                <a:gdLst/>
                <a:ahLst/>
                <a:cxnLst/>
                <a:rect l="l" t="t" r="r" b="b"/>
                <a:pathLst>
                  <a:path w="1463222" h="667933">
                    <a:moveTo>
                      <a:pt x="0" y="0"/>
                    </a:moveTo>
                    <a:lnTo>
                      <a:pt x="1463222" y="0"/>
                    </a:lnTo>
                    <a:lnTo>
                      <a:pt x="1463222" y="667933"/>
                    </a:lnTo>
                    <a:lnTo>
                      <a:pt x="0" y="667933"/>
                    </a:lnTo>
                    <a:close/>
                  </a:path>
                </a:pathLst>
              </a:custGeom>
              <a:solidFill>
                <a:srgbClr val="FFFFFF"/>
              </a:solidFill>
            </p:spPr>
          </p:sp>
          <p:sp>
            <p:nvSpPr>
              <p:cNvPr id="28" name="TextBox 28"/>
              <p:cNvSpPr txBox="1"/>
              <p:nvPr/>
            </p:nvSpPr>
            <p:spPr>
              <a:xfrm>
                <a:off x="0" y="-28575"/>
                <a:ext cx="812800" cy="841375"/>
              </a:xfrm>
              <a:prstGeom prst="rect">
                <a:avLst/>
              </a:prstGeom>
            </p:spPr>
            <p:txBody>
              <a:bodyPr lIns="33867" tIns="33867" rIns="33867" bIns="33867" rtlCol="0" anchor="ctr"/>
              <a:lstStyle/>
              <a:p>
                <a:pPr algn="ctr">
                  <a:lnSpc>
                    <a:spcPts val="1775"/>
                  </a:lnSpc>
                </a:pPr>
                <a:endParaRPr sz="1200"/>
              </a:p>
            </p:txBody>
          </p:sp>
        </p:grpSp>
        <p:grpSp>
          <p:nvGrpSpPr>
            <p:cNvPr id="29" name="Group 29"/>
            <p:cNvGrpSpPr/>
            <p:nvPr/>
          </p:nvGrpSpPr>
          <p:grpSpPr>
            <a:xfrm rot="2700000">
              <a:off x="4240920" y="6771697"/>
              <a:ext cx="5742500" cy="5979641"/>
              <a:chOff x="-479" y="-28575"/>
              <a:chExt cx="813279" cy="846864"/>
            </a:xfrm>
          </p:grpSpPr>
          <p:sp>
            <p:nvSpPr>
              <p:cNvPr id="30" name="Freeform 30"/>
              <p:cNvSpPr/>
              <p:nvPr/>
            </p:nvSpPr>
            <p:spPr>
              <a:xfrm>
                <a:off x="-479" y="5489"/>
                <a:ext cx="812800" cy="812800"/>
              </a:xfrm>
              <a:custGeom>
                <a:avLst/>
                <a:gdLst/>
                <a:ahLst/>
                <a:cxnLst/>
                <a:rect l="l" t="t" r="r" b="b"/>
                <a:pathLst>
                  <a:path w="812800" h="812800">
                    <a:moveTo>
                      <a:pt x="62952" y="0"/>
                    </a:moveTo>
                    <a:lnTo>
                      <a:pt x="749848" y="0"/>
                    </a:lnTo>
                    <a:cubicBezTo>
                      <a:pt x="784615" y="0"/>
                      <a:pt x="812800" y="28185"/>
                      <a:pt x="812800" y="62952"/>
                    </a:cubicBezTo>
                    <a:lnTo>
                      <a:pt x="812800" y="749848"/>
                    </a:lnTo>
                    <a:cubicBezTo>
                      <a:pt x="812800" y="784615"/>
                      <a:pt x="784615" y="812800"/>
                      <a:pt x="749848" y="812800"/>
                    </a:cubicBezTo>
                    <a:lnTo>
                      <a:pt x="62952" y="812800"/>
                    </a:lnTo>
                    <a:cubicBezTo>
                      <a:pt x="28185" y="812800"/>
                      <a:pt x="0" y="784615"/>
                      <a:pt x="0" y="749848"/>
                    </a:cubicBezTo>
                    <a:lnTo>
                      <a:pt x="0" y="62952"/>
                    </a:lnTo>
                    <a:cubicBezTo>
                      <a:pt x="0" y="28185"/>
                      <a:pt x="28185" y="0"/>
                      <a:pt x="62952" y="0"/>
                    </a:cubicBezTo>
                    <a:close/>
                  </a:path>
                </a:pathLst>
              </a:custGeom>
              <a:solidFill>
                <a:srgbClr val="608AC8"/>
              </a:solidFill>
              <a:ln>
                <a:noFill/>
              </a:ln>
            </p:spPr>
          </p:sp>
          <p:sp>
            <p:nvSpPr>
              <p:cNvPr id="31" name="TextBox 31"/>
              <p:cNvSpPr txBox="1"/>
              <p:nvPr/>
            </p:nvSpPr>
            <p:spPr>
              <a:xfrm>
                <a:off x="0" y="-28575"/>
                <a:ext cx="812800" cy="841375"/>
              </a:xfrm>
              <a:prstGeom prst="rect">
                <a:avLst/>
              </a:prstGeom>
            </p:spPr>
            <p:txBody>
              <a:bodyPr lIns="33867" tIns="33867" rIns="33867" bIns="33867" rtlCol="0" anchor="ctr"/>
              <a:lstStyle/>
              <a:p>
                <a:pPr algn="ctr">
                  <a:lnSpc>
                    <a:spcPts val="1775"/>
                  </a:lnSpc>
                </a:pPr>
                <a:endParaRPr sz="1200"/>
              </a:p>
            </p:txBody>
          </p:sp>
        </p:grpSp>
        <p:sp>
          <p:nvSpPr>
            <p:cNvPr id="35" name="TextBox 35"/>
            <p:cNvSpPr txBox="1"/>
            <p:nvPr/>
          </p:nvSpPr>
          <p:spPr>
            <a:xfrm rot="2700000">
              <a:off x="1379628" y="6489629"/>
              <a:ext cx="6284280" cy="6505211"/>
            </a:xfrm>
            <a:prstGeom prst="rect">
              <a:avLst/>
            </a:prstGeom>
          </p:spPr>
          <p:txBody>
            <a:bodyPr lIns="33867" tIns="33867" rIns="33867" bIns="33867" rtlCol="0" anchor="ctr"/>
            <a:lstStyle/>
            <a:p>
              <a:pPr algn="ctr">
                <a:lnSpc>
                  <a:spcPts val="1775"/>
                </a:lnSpc>
              </a:pPr>
              <a:endParaRPr sz="1200"/>
            </a:p>
          </p:txBody>
        </p:sp>
      </p:grpSp>
      <p:pic>
        <p:nvPicPr>
          <p:cNvPr id="33" name="图片 32"/>
          <p:cNvPicPr>
            <a:picLocks noChangeAspect="1"/>
          </p:cNvPicPr>
          <p:nvPr/>
        </p:nvPicPr>
        <p:blipFill>
          <a:blip r:embed="rId4" cstate="print">
            <a:alphaModFix amt="20000"/>
            <a:extLst>
              <a:ext uri="{28A0092B-C50C-407E-A947-70E740481C1C}">
                <a14:useLocalDpi xmlns:a14="http://schemas.microsoft.com/office/drawing/2010/main" val="0"/>
              </a:ext>
            </a:extLst>
          </a:blip>
          <a:stretch>
            <a:fillRect/>
          </a:stretch>
        </p:blipFill>
        <p:spPr>
          <a:xfrm>
            <a:off x="9048026" y="4664301"/>
            <a:ext cx="1560656" cy="1560656"/>
          </a:xfrm>
          <a:prstGeom prst="rect">
            <a:avLst/>
          </a:prstGeom>
        </p:spPr>
      </p:pic>
      <p:grpSp>
        <p:nvGrpSpPr>
          <p:cNvPr id="2" name="Group 2"/>
          <p:cNvGrpSpPr/>
          <p:nvPr/>
        </p:nvGrpSpPr>
        <p:grpSpPr>
          <a:xfrm>
            <a:off x="-3331409" y="-283379"/>
            <a:ext cx="6871809" cy="6932358"/>
            <a:chOff x="962521" y="2279343"/>
            <a:chExt cx="13743618" cy="13864715"/>
          </a:xfrm>
        </p:grpSpPr>
        <p:pic>
          <p:nvPicPr>
            <p:cNvPr id="3" name="Picture 3"/>
            <p:cNvPicPr>
              <a:picLocks noChangeAspect="1"/>
            </p:cNvPicPr>
            <p:nvPr/>
          </p:nvPicPr>
          <p:blipFill>
            <a:blip r:embed="rId3"/>
            <a:srcRect t="95462"/>
            <a:stretch>
              <a:fillRect/>
            </a:stretch>
          </p:blipFill>
          <p:spPr>
            <a:xfrm rot="18900000">
              <a:off x="2856598" y="5162365"/>
              <a:ext cx="11849541" cy="408708"/>
            </a:xfrm>
            <a:prstGeom prst="rect">
              <a:avLst/>
            </a:prstGeom>
          </p:spPr>
        </p:pic>
        <p:grpSp>
          <p:nvGrpSpPr>
            <p:cNvPr id="4" name="Group 4"/>
            <p:cNvGrpSpPr/>
            <p:nvPr/>
          </p:nvGrpSpPr>
          <p:grpSpPr>
            <a:xfrm rot="-2700000">
              <a:off x="4034109" y="2279343"/>
              <a:ext cx="7407561" cy="4510669"/>
              <a:chOff x="-167853" y="-78196"/>
              <a:chExt cx="1463222" cy="890996"/>
            </a:xfrm>
          </p:grpSpPr>
          <p:sp>
            <p:nvSpPr>
              <p:cNvPr id="5" name="Freeform 5"/>
              <p:cNvSpPr/>
              <p:nvPr/>
            </p:nvSpPr>
            <p:spPr>
              <a:xfrm>
                <a:off x="-167853" y="-78196"/>
                <a:ext cx="1463222" cy="667933"/>
              </a:xfrm>
              <a:custGeom>
                <a:avLst/>
                <a:gdLst/>
                <a:ahLst/>
                <a:cxnLst/>
                <a:rect l="l" t="t" r="r" b="b"/>
                <a:pathLst>
                  <a:path w="1463222" h="667933">
                    <a:moveTo>
                      <a:pt x="0" y="0"/>
                    </a:moveTo>
                    <a:lnTo>
                      <a:pt x="1463222" y="0"/>
                    </a:lnTo>
                    <a:lnTo>
                      <a:pt x="1463222" y="667933"/>
                    </a:lnTo>
                    <a:lnTo>
                      <a:pt x="0" y="667933"/>
                    </a:lnTo>
                    <a:close/>
                  </a:path>
                </a:pathLst>
              </a:custGeom>
              <a:solidFill>
                <a:srgbClr val="FFFFFF"/>
              </a:solidFill>
            </p:spPr>
          </p:sp>
          <p:sp>
            <p:nvSpPr>
              <p:cNvPr id="6" name="TextBox 6"/>
              <p:cNvSpPr txBox="1"/>
              <p:nvPr/>
            </p:nvSpPr>
            <p:spPr>
              <a:xfrm>
                <a:off x="0" y="-28575"/>
                <a:ext cx="812800" cy="841375"/>
              </a:xfrm>
              <a:prstGeom prst="rect">
                <a:avLst/>
              </a:prstGeom>
            </p:spPr>
            <p:txBody>
              <a:bodyPr lIns="33867" tIns="33867" rIns="33867" bIns="33867" rtlCol="0" anchor="ctr"/>
              <a:lstStyle/>
              <a:p>
                <a:pPr algn="ctr">
                  <a:lnSpc>
                    <a:spcPts val="1775"/>
                  </a:lnSpc>
                </a:pPr>
                <a:endParaRPr sz="1200"/>
              </a:p>
            </p:txBody>
          </p:sp>
        </p:grpSp>
        <p:pic>
          <p:nvPicPr>
            <p:cNvPr id="7" name="Picture 7"/>
            <p:cNvPicPr>
              <a:picLocks noChangeAspect="1"/>
            </p:cNvPicPr>
            <p:nvPr/>
          </p:nvPicPr>
          <p:blipFill>
            <a:blip r:embed="rId3"/>
            <a:srcRect t="95462"/>
            <a:stretch>
              <a:fillRect/>
            </a:stretch>
          </p:blipFill>
          <p:spPr>
            <a:xfrm rot="-2700000">
              <a:off x="1436346" y="15735350"/>
              <a:ext cx="11849542" cy="408708"/>
            </a:xfrm>
            <a:prstGeom prst="rect">
              <a:avLst/>
            </a:prstGeom>
          </p:spPr>
        </p:pic>
        <p:grpSp>
          <p:nvGrpSpPr>
            <p:cNvPr id="8" name="Group 8"/>
            <p:cNvGrpSpPr/>
            <p:nvPr/>
          </p:nvGrpSpPr>
          <p:grpSpPr>
            <a:xfrm rot="-8100000">
              <a:off x="2217585" y="7748741"/>
              <a:ext cx="7714034" cy="7714034"/>
              <a:chOff x="0" y="0"/>
              <a:chExt cx="812800" cy="812800"/>
            </a:xfrm>
          </p:grpSpPr>
          <p:sp>
            <p:nvSpPr>
              <p:cNvPr id="9" name="Freeform 9"/>
              <p:cNvSpPr/>
              <p:nvPr/>
            </p:nvSpPr>
            <p:spPr>
              <a:xfrm>
                <a:off x="0" y="0"/>
                <a:ext cx="812800" cy="812800"/>
              </a:xfrm>
              <a:custGeom>
                <a:avLst/>
                <a:gdLst/>
                <a:ahLst/>
                <a:cxnLst/>
                <a:rect l="l" t="t" r="r" b="b"/>
                <a:pathLst>
                  <a:path w="812800" h="812800">
                    <a:moveTo>
                      <a:pt x="46835" y="0"/>
                    </a:moveTo>
                    <a:lnTo>
                      <a:pt x="765965" y="0"/>
                    </a:lnTo>
                    <a:cubicBezTo>
                      <a:pt x="778386" y="0"/>
                      <a:pt x="790299" y="4934"/>
                      <a:pt x="799082" y="13718"/>
                    </a:cubicBezTo>
                    <a:cubicBezTo>
                      <a:pt x="807866" y="22501"/>
                      <a:pt x="812800" y="34414"/>
                      <a:pt x="812800" y="46835"/>
                    </a:cubicBezTo>
                    <a:lnTo>
                      <a:pt x="812800" y="765965"/>
                    </a:lnTo>
                    <a:cubicBezTo>
                      <a:pt x="812800" y="778386"/>
                      <a:pt x="807866" y="790299"/>
                      <a:pt x="799082" y="799082"/>
                    </a:cubicBezTo>
                    <a:cubicBezTo>
                      <a:pt x="790299" y="807866"/>
                      <a:pt x="778386" y="812800"/>
                      <a:pt x="765965" y="812800"/>
                    </a:cubicBezTo>
                    <a:lnTo>
                      <a:pt x="46835" y="812800"/>
                    </a:lnTo>
                    <a:cubicBezTo>
                      <a:pt x="34414" y="812800"/>
                      <a:pt x="22501" y="807866"/>
                      <a:pt x="13718" y="799082"/>
                    </a:cubicBezTo>
                    <a:cubicBezTo>
                      <a:pt x="4934" y="790299"/>
                      <a:pt x="0" y="778386"/>
                      <a:pt x="0" y="765965"/>
                    </a:cubicBezTo>
                    <a:lnTo>
                      <a:pt x="0" y="46835"/>
                    </a:lnTo>
                    <a:cubicBezTo>
                      <a:pt x="0" y="34414"/>
                      <a:pt x="4934" y="22501"/>
                      <a:pt x="13718" y="13718"/>
                    </a:cubicBezTo>
                    <a:cubicBezTo>
                      <a:pt x="22501" y="4934"/>
                      <a:pt x="34414" y="0"/>
                      <a:pt x="46835" y="0"/>
                    </a:cubicBezTo>
                    <a:close/>
                  </a:path>
                </a:pathLst>
              </a:custGeom>
              <a:solidFill>
                <a:srgbClr val="014385"/>
              </a:solidFill>
              <a:ln>
                <a:noFill/>
              </a:ln>
            </p:spPr>
          </p:sp>
          <p:sp>
            <p:nvSpPr>
              <p:cNvPr id="10" name="TextBox 10"/>
              <p:cNvSpPr txBox="1"/>
              <p:nvPr/>
            </p:nvSpPr>
            <p:spPr>
              <a:xfrm>
                <a:off x="0" y="-28575"/>
                <a:ext cx="812800" cy="841375"/>
              </a:xfrm>
              <a:prstGeom prst="rect">
                <a:avLst/>
              </a:prstGeom>
            </p:spPr>
            <p:txBody>
              <a:bodyPr lIns="33867" tIns="33867" rIns="33867" bIns="33867" rtlCol="0" anchor="ctr"/>
              <a:lstStyle/>
              <a:p>
                <a:pPr algn="ctr">
                  <a:lnSpc>
                    <a:spcPts val="1775"/>
                  </a:lnSpc>
                </a:pPr>
                <a:endParaRPr sz="1200"/>
              </a:p>
            </p:txBody>
          </p:sp>
        </p:grpSp>
        <p:pic>
          <p:nvPicPr>
            <p:cNvPr id="11" name="Picture 11"/>
            <p:cNvPicPr>
              <a:picLocks noChangeAspect="1"/>
            </p:cNvPicPr>
            <p:nvPr/>
          </p:nvPicPr>
          <p:blipFill>
            <a:blip r:embed="rId3"/>
            <a:srcRect t="95462"/>
            <a:stretch>
              <a:fillRect/>
            </a:stretch>
          </p:blipFill>
          <p:spPr>
            <a:xfrm rot="-2700000">
              <a:off x="962521" y="13830256"/>
              <a:ext cx="11849542" cy="408708"/>
            </a:xfrm>
            <a:prstGeom prst="rect">
              <a:avLst/>
            </a:prstGeom>
          </p:spPr>
        </p:pic>
        <p:grpSp>
          <p:nvGrpSpPr>
            <p:cNvPr id="12" name="Group 12"/>
            <p:cNvGrpSpPr/>
            <p:nvPr/>
          </p:nvGrpSpPr>
          <p:grpSpPr>
            <a:xfrm rot="2700000">
              <a:off x="4189249" y="6828674"/>
              <a:ext cx="5743981" cy="5743981"/>
              <a:chOff x="0" y="0"/>
              <a:chExt cx="812800" cy="812800"/>
            </a:xfrm>
          </p:grpSpPr>
          <p:sp>
            <p:nvSpPr>
              <p:cNvPr id="13" name="Freeform 13"/>
              <p:cNvSpPr/>
              <p:nvPr/>
            </p:nvSpPr>
            <p:spPr>
              <a:xfrm>
                <a:off x="0" y="0"/>
                <a:ext cx="812800" cy="812800"/>
              </a:xfrm>
              <a:custGeom>
                <a:avLst/>
                <a:gdLst/>
                <a:ahLst/>
                <a:cxnLst/>
                <a:rect l="l" t="t" r="r" b="b"/>
                <a:pathLst>
                  <a:path w="812800" h="812800">
                    <a:moveTo>
                      <a:pt x="62899" y="0"/>
                    </a:moveTo>
                    <a:lnTo>
                      <a:pt x="749901" y="0"/>
                    </a:lnTo>
                    <a:cubicBezTo>
                      <a:pt x="784639" y="0"/>
                      <a:pt x="812800" y="28161"/>
                      <a:pt x="812800" y="62899"/>
                    </a:cubicBezTo>
                    <a:lnTo>
                      <a:pt x="812800" y="749901"/>
                    </a:lnTo>
                    <a:cubicBezTo>
                      <a:pt x="812800" y="784639"/>
                      <a:pt x="784639" y="812800"/>
                      <a:pt x="749901" y="812800"/>
                    </a:cubicBezTo>
                    <a:lnTo>
                      <a:pt x="62899" y="812800"/>
                    </a:lnTo>
                    <a:cubicBezTo>
                      <a:pt x="28161" y="812800"/>
                      <a:pt x="0" y="784639"/>
                      <a:pt x="0" y="749901"/>
                    </a:cubicBezTo>
                    <a:lnTo>
                      <a:pt x="0" y="62899"/>
                    </a:lnTo>
                    <a:cubicBezTo>
                      <a:pt x="0" y="28161"/>
                      <a:pt x="28161" y="0"/>
                      <a:pt x="62899" y="0"/>
                    </a:cubicBezTo>
                    <a:close/>
                  </a:path>
                </a:pathLst>
              </a:custGeom>
              <a:solidFill>
                <a:srgbClr val="B3CCEC"/>
              </a:solidFill>
              <a:ln>
                <a:noFill/>
              </a:ln>
            </p:spPr>
            <p:txBody>
              <a:bodyPr/>
              <a:lstStyle/>
              <a:p>
                <a:endParaRPr lang="zh-CN" altLang="en-US" dirty="0"/>
              </a:p>
            </p:txBody>
          </p:sp>
          <p:sp>
            <p:nvSpPr>
              <p:cNvPr id="14" name="TextBox 14"/>
              <p:cNvSpPr txBox="1"/>
              <p:nvPr/>
            </p:nvSpPr>
            <p:spPr>
              <a:xfrm>
                <a:off x="0" y="-28575"/>
                <a:ext cx="812800" cy="841375"/>
              </a:xfrm>
              <a:prstGeom prst="rect">
                <a:avLst/>
              </a:prstGeom>
            </p:spPr>
            <p:txBody>
              <a:bodyPr lIns="33867" tIns="33867" rIns="33867" bIns="33867" rtlCol="0" anchor="ctr"/>
              <a:lstStyle/>
              <a:p>
                <a:pPr algn="ctr">
                  <a:lnSpc>
                    <a:spcPts val="1775"/>
                  </a:lnSpc>
                </a:pPr>
                <a:endParaRPr sz="1200"/>
              </a:p>
            </p:txBody>
          </p:sp>
        </p:grpSp>
        <p:sp>
          <p:nvSpPr>
            <p:cNvPr id="18" name="TextBox 18"/>
            <p:cNvSpPr txBox="1"/>
            <p:nvPr/>
          </p:nvSpPr>
          <p:spPr>
            <a:xfrm rot="2700000">
              <a:off x="1380798" y="6370565"/>
              <a:ext cx="6289604" cy="6510724"/>
            </a:xfrm>
            <a:prstGeom prst="rect">
              <a:avLst/>
            </a:prstGeom>
          </p:spPr>
          <p:txBody>
            <a:bodyPr lIns="33867" tIns="33867" rIns="33867" bIns="33867" rtlCol="0" anchor="ctr"/>
            <a:lstStyle/>
            <a:p>
              <a:pPr algn="ctr">
                <a:lnSpc>
                  <a:spcPts val="1775"/>
                </a:lnSpc>
              </a:pPr>
              <a:endParaRPr sz="1200"/>
            </a:p>
          </p:txBody>
        </p:sp>
      </p:grpSp>
      <p:sp>
        <p:nvSpPr>
          <p:cNvPr id="36" name="TextBox 36"/>
          <p:cNvSpPr txBox="1"/>
          <p:nvPr/>
        </p:nvSpPr>
        <p:spPr>
          <a:xfrm>
            <a:off x="1598622" y="3292054"/>
            <a:ext cx="8752593" cy="880049"/>
          </a:xfrm>
          <a:prstGeom prst="rect">
            <a:avLst/>
          </a:prstGeom>
        </p:spPr>
        <p:txBody>
          <a:bodyPr wrap="square" lIns="0" tIns="0" rIns="0" bIns="0" rtlCol="0" anchor="t">
            <a:spAutoFit/>
          </a:bodyPr>
          <a:lstStyle/>
          <a:p>
            <a:pPr algn="ctr">
              <a:lnSpc>
                <a:spcPct val="125000"/>
              </a:lnSpc>
            </a:pPr>
            <a:r>
              <a:rPr lang="en-US" altLang="zh-CN" sz="2400" b="1" kern="2200" dirty="0">
                <a:effectLst/>
                <a:latin typeface="Times New Roman" panose="02020603050405020304" pitchFamily="18" charset="0"/>
                <a:ea typeface="黑体" panose="02010609060101010101" charset="-122"/>
              </a:rPr>
              <a:t>Recommendation Fairness and User Diversity Preference-Aware Personalized Re-ranking Algorithm</a:t>
            </a:r>
            <a:endParaRPr lang="zh-CN" altLang="zh-CN" sz="2400" b="1" kern="2200" dirty="0">
              <a:effectLst/>
              <a:latin typeface="Times New Roman" panose="02020603050405020304" pitchFamily="18" charset="0"/>
              <a:ea typeface="黑体" panose="02010609060101010101" charset="-122"/>
            </a:endParaRPr>
          </a:p>
        </p:txBody>
      </p:sp>
      <p:sp>
        <p:nvSpPr>
          <p:cNvPr id="39" name="TextBox 36"/>
          <p:cNvSpPr txBox="1"/>
          <p:nvPr/>
        </p:nvSpPr>
        <p:spPr>
          <a:xfrm>
            <a:off x="1299408" y="2103844"/>
            <a:ext cx="9903165" cy="567720"/>
          </a:xfrm>
          <a:prstGeom prst="rect">
            <a:avLst/>
          </a:prstGeom>
        </p:spPr>
        <p:txBody>
          <a:bodyPr wrap="square" lIns="0" tIns="0" rIns="0" bIns="0" rtlCol="0" anchor="t">
            <a:spAutoFit/>
          </a:bodyPr>
          <a:lstStyle/>
          <a:p>
            <a:pPr algn="ctr">
              <a:lnSpc>
                <a:spcPct val="125000"/>
              </a:lnSpc>
            </a:pPr>
            <a:r>
              <a:rPr lang="zh-CN" altLang="en-US" sz="3200" b="1" spc="166" dirty="0">
                <a:latin typeface="Calibri" panose="020F0502020204030204" pitchFamily="34" charset="0"/>
                <a:ea typeface="思源黑体-粗体 Bold"/>
                <a:cs typeface="Calibri" panose="020F0502020204030204" pitchFamily="34" charset="0"/>
              </a:rPr>
              <a:t>考虑用户多样性偏好与推荐公平性的个性化重排算法</a:t>
            </a:r>
            <a:endParaRPr lang="en-US" altLang="zh-CN" sz="3200" b="1" spc="166" dirty="0">
              <a:latin typeface="Calibri" panose="020F0502020204030204" pitchFamily="34" charset="0"/>
              <a:ea typeface="Calibri" panose="020F0502020204030204" pitchFamily="34" charset="0"/>
              <a:cs typeface="Calibri" panose="020F0502020204030204" pitchFamily="34" charset="0"/>
            </a:endParaRPr>
          </a:p>
        </p:txBody>
      </p:sp>
      <p:grpSp>
        <p:nvGrpSpPr>
          <p:cNvPr id="15" name="组合 14">
            <a:extLst>
              <a:ext uri="{FF2B5EF4-FFF2-40B4-BE49-F238E27FC236}">
                <a16:creationId xmlns:a16="http://schemas.microsoft.com/office/drawing/2014/main" id="{0FD2445D-17B4-4AF3-E4CD-8DB7287A696C}"/>
              </a:ext>
            </a:extLst>
          </p:cNvPr>
          <p:cNvGrpSpPr/>
          <p:nvPr/>
        </p:nvGrpSpPr>
        <p:grpSpPr>
          <a:xfrm>
            <a:off x="7228460" y="4917372"/>
            <a:ext cx="4638451" cy="1099859"/>
            <a:chOff x="5840321" y="4638554"/>
            <a:chExt cx="4638451" cy="1099859"/>
          </a:xfrm>
        </p:grpSpPr>
        <p:sp>
          <p:nvSpPr>
            <p:cNvPr id="16" name="TextBox 40"/>
            <p:cNvSpPr txBox="1"/>
            <p:nvPr/>
          </p:nvSpPr>
          <p:spPr>
            <a:xfrm>
              <a:off x="6866853" y="4641510"/>
              <a:ext cx="3611919" cy="1096903"/>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2990"/>
                </a:lnSpc>
                <a:spcBef>
                  <a:spcPct val="0"/>
                </a:spcBef>
              </a:pPr>
              <a:r>
                <a:rPr lang="zh-CN" altLang="en-US" dirty="0">
                  <a:latin typeface="+mj-ea"/>
                  <a:ea typeface="+mj-ea"/>
                  <a:cs typeface="Calibri" panose="020F0502020204030204" pitchFamily="34" charset="0"/>
                </a:rPr>
                <a:t>汪忱言</a:t>
              </a:r>
              <a:endParaRPr lang="en-US" altLang="zh-CN" dirty="0">
                <a:latin typeface="+mj-ea"/>
                <a:ea typeface="+mj-ea"/>
                <a:cs typeface="Calibri" panose="020F0502020204030204" pitchFamily="34" charset="0"/>
              </a:endParaRPr>
            </a:p>
            <a:p>
              <a:pPr>
                <a:lnSpc>
                  <a:spcPts val="2990"/>
                </a:lnSpc>
                <a:spcBef>
                  <a:spcPct val="0"/>
                </a:spcBef>
              </a:pPr>
              <a:r>
                <a:rPr lang="zh-CN" altLang="en-US" dirty="0">
                  <a:latin typeface="+mj-ea"/>
                  <a:ea typeface="+mj-ea"/>
                  <a:cs typeface="Calibri" panose="020F0502020204030204" pitchFamily="34" charset="0"/>
                </a:rPr>
                <a:t>郭加熠</a:t>
              </a:r>
              <a:endParaRPr lang="en-US" altLang="zh-CN" dirty="0">
                <a:latin typeface="+mj-ea"/>
                <a:ea typeface="+mj-ea"/>
                <a:cs typeface="Calibri" panose="020F0502020204030204" pitchFamily="34" charset="0"/>
              </a:endParaRPr>
            </a:p>
            <a:p>
              <a:pPr>
                <a:lnSpc>
                  <a:spcPts val="2990"/>
                </a:lnSpc>
                <a:spcBef>
                  <a:spcPct val="0"/>
                </a:spcBef>
              </a:pPr>
              <a:r>
                <a:rPr lang="en-US" altLang="zh-CN" dirty="0">
                  <a:latin typeface="+mj-ea"/>
                  <a:ea typeface="+mj-ea"/>
                  <a:cs typeface="Calibri" panose="020F0502020204030204" pitchFamily="34" charset="0"/>
                </a:rPr>
                <a:t>2024</a:t>
              </a:r>
              <a:r>
                <a:rPr lang="zh-CN" altLang="en-US" dirty="0">
                  <a:latin typeface="+mj-ea"/>
                  <a:ea typeface="+mj-ea"/>
                  <a:cs typeface="Calibri" panose="020F0502020204030204" pitchFamily="34" charset="0"/>
                </a:rPr>
                <a:t>年</a:t>
              </a:r>
              <a:r>
                <a:rPr lang="en-US" altLang="zh-CN" dirty="0">
                  <a:latin typeface="+mj-ea"/>
                  <a:ea typeface="+mj-ea"/>
                  <a:cs typeface="Calibri" panose="020F0502020204030204" pitchFamily="34" charset="0"/>
                </a:rPr>
                <a:t>6</a:t>
              </a:r>
              <a:r>
                <a:rPr lang="zh-CN" altLang="en-US" dirty="0">
                  <a:latin typeface="+mj-ea"/>
                  <a:ea typeface="+mj-ea"/>
                  <a:cs typeface="Calibri" panose="020F0502020204030204" pitchFamily="34" charset="0"/>
                </a:rPr>
                <a:t>月</a:t>
              </a:r>
              <a:endParaRPr lang="en-US" altLang="zh-CN" dirty="0">
                <a:latin typeface="+mj-ea"/>
                <a:ea typeface="+mj-ea"/>
                <a:cs typeface="Calibri" panose="020F0502020204030204" pitchFamily="34" charset="0"/>
              </a:endParaRPr>
            </a:p>
          </p:txBody>
        </p:sp>
        <p:sp>
          <p:nvSpPr>
            <p:cNvPr id="47" name="TextBox 40"/>
            <p:cNvSpPr txBox="1"/>
            <p:nvPr/>
          </p:nvSpPr>
          <p:spPr>
            <a:xfrm>
              <a:off x="5840321" y="4638554"/>
              <a:ext cx="1031710" cy="1096903"/>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lnSpc>
                  <a:spcPts val="2990"/>
                </a:lnSpc>
                <a:spcBef>
                  <a:spcPct val="0"/>
                </a:spcBef>
              </a:pPr>
              <a:r>
                <a:rPr lang="zh-CN" altLang="en-US" b="1" kern="1900" dirty="0">
                  <a:latin typeface="+mj-ea"/>
                  <a:ea typeface="+mj-ea"/>
                  <a:cs typeface="Calibri" panose="020F0502020204030204" pitchFamily="34" charset="0"/>
                </a:rPr>
                <a:t>汇报人</a:t>
              </a:r>
              <a:r>
                <a:rPr lang="zh-CN" altLang="en-US" b="1" dirty="0">
                  <a:latin typeface="+mj-ea"/>
                  <a:ea typeface="+mj-ea"/>
                  <a:cs typeface="Calibri" panose="020F0502020204030204" pitchFamily="34" charset="0"/>
                </a:rPr>
                <a:t>：</a:t>
              </a:r>
              <a:endParaRPr lang="en-US" altLang="zh-CN" b="1" dirty="0">
                <a:latin typeface="+mj-ea"/>
                <a:ea typeface="+mj-ea"/>
                <a:cs typeface="Calibri" panose="020F0502020204030204" pitchFamily="34" charset="0"/>
              </a:endParaRPr>
            </a:p>
            <a:p>
              <a:pPr algn="dist">
                <a:lnSpc>
                  <a:spcPts val="2990"/>
                </a:lnSpc>
                <a:spcBef>
                  <a:spcPct val="0"/>
                </a:spcBef>
              </a:pPr>
              <a:r>
                <a:rPr lang="zh-CN" altLang="en-US" b="1" dirty="0">
                  <a:latin typeface="+mj-ea"/>
                  <a:ea typeface="+mj-ea"/>
                  <a:cs typeface="Calibri" panose="020F0502020204030204" pitchFamily="34" charset="0"/>
                </a:rPr>
                <a:t>导师：</a:t>
              </a:r>
              <a:endParaRPr lang="en-US" altLang="zh-CN" b="1" dirty="0">
                <a:latin typeface="+mj-ea"/>
                <a:ea typeface="+mj-ea"/>
                <a:cs typeface="Calibri" panose="020F0502020204030204" pitchFamily="34" charset="0"/>
              </a:endParaRPr>
            </a:p>
            <a:p>
              <a:pPr algn="dist">
                <a:lnSpc>
                  <a:spcPts val="2990"/>
                </a:lnSpc>
                <a:spcBef>
                  <a:spcPct val="0"/>
                </a:spcBef>
              </a:pPr>
              <a:r>
                <a:rPr lang="zh-CN" altLang="en-US" b="1" dirty="0">
                  <a:latin typeface="+mj-ea"/>
                  <a:ea typeface="+mj-ea"/>
                  <a:cs typeface="Calibri" panose="020F0502020204030204" pitchFamily="34" charset="0"/>
                </a:rPr>
                <a:t>日期：</a:t>
              </a:r>
              <a:endParaRPr lang="en-US" b="1" dirty="0">
                <a:latin typeface="+mj-ea"/>
                <a:ea typeface="+mj-ea"/>
                <a:cs typeface="Calibri" panose="020F0502020204030204" pitchFamily="34" charset="0"/>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9BD9AA0-2A78-66AB-5B04-069ABC5BE1AB}"/>
              </a:ext>
            </a:extLst>
          </p:cNvPr>
          <p:cNvSpPr>
            <a:spLocks noGrp="1"/>
          </p:cNvSpPr>
          <p:nvPr>
            <p:ph type="sldNum" sz="quarter" idx="4"/>
          </p:nvPr>
        </p:nvSpPr>
        <p:spPr>
          <a:xfrm>
            <a:off x="11299252" y="6180548"/>
            <a:ext cx="41327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1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t>10</a:t>
            </a:fld>
            <a:endParaRPr kumimoji="0" lang="zh-CN" altLang="en-US" sz="11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10" name="文本框 9">
            <a:extLst>
              <a:ext uri="{FF2B5EF4-FFF2-40B4-BE49-F238E27FC236}">
                <a16:creationId xmlns:a16="http://schemas.microsoft.com/office/drawing/2014/main" id="{41D8E4B9-DD9D-E3D9-EFD4-7B14E8073086}"/>
              </a:ext>
            </a:extLst>
          </p:cNvPr>
          <p:cNvSpPr txBox="1"/>
          <p:nvPr/>
        </p:nvSpPr>
        <p:spPr>
          <a:xfrm>
            <a:off x="2188971" y="305932"/>
            <a:ext cx="7607340" cy="523220"/>
          </a:xfrm>
          <a:prstGeom prst="rect">
            <a:avLst/>
          </a:prstGeom>
          <a:noFill/>
        </p:spPr>
        <p:txBody>
          <a:bodyPr wrap="square" rtlCol="0" anchor="t">
            <a:spAutoFit/>
          </a:bodyPr>
          <a:lstStyle/>
          <a:p>
            <a:pPr algn="l">
              <a:buClrTx/>
              <a:buSzTx/>
              <a:buFontTx/>
            </a:pPr>
            <a:r>
              <a:rPr lang="zh-CN" altLang="en-US" sz="2800" b="1" dirty="0">
                <a:solidFill>
                  <a:srgbClr val="014385"/>
                </a:solidFill>
                <a:latin typeface="楷体" panose="02010609060101010101" pitchFamily="49" charset="-122"/>
                <a:ea typeface="楷体" panose="02010609060101010101" pitchFamily="49" charset="-122"/>
              </a:rPr>
              <a:t>提升推荐系统公平性的重排算法</a:t>
            </a:r>
          </a:p>
        </p:txBody>
      </p:sp>
      <p:grpSp>
        <p:nvGrpSpPr>
          <p:cNvPr id="12" name="组合 11">
            <a:extLst>
              <a:ext uri="{FF2B5EF4-FFF2-40B4-BE49-F238E27FC236}">
                <a16:creationId xmlns:a16="http://schemas.microsoft.com/office/drawing/2014/main" id="{E7E9F5B8-0B06-8028-D80A-E31FA1998183}"/>
              </a:ext>
            </a:extLst>
          </p:cNvPr>
          <p:cNvGrpSpPr/>
          <p:nvPr/>
        </p:nvGrpSpPr>
        <p:grpSpPr>
          <a:xfrm>
            <a:off x="2131675" y="340716"/>
            <a:ext cx="57296" cy="421608"/>
            <a:chOff x="233105" y="794442"/>
            <a:chExt cx="57296" cy="421608"/>
          </a:xfrm>
        </p:grpSpPr>
        <p:cxnSp>
          <p:nvCxnSpPr>
            <p:cNvPr id="13" name="直接连接符 12">
              <a:extLst>
                <a:ext uri="{FF2B5EF4-FFF2-40B4-BE49-F238E27FC236}">
                  <a16:creationId xmlns:a16="http://schemas.microsoft.com/office/drawing/2014/main" id="{E2850948-057B-EDAB-21A1-9A1BD1DDEF16}"/>
                </a:ext>
              </a:extLst>
            </p:cNvPr>
            <p:cNvCxnSpPr/>
            <p:nvPr/>
          </p:nvCxnSpPr>
          <p:spPr>
            <a:xfrm>
              <a:off x="233105" y="803936"/>
              <a:ext cx="0" cy="412114"/>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5336B76-6817-2046-9E49-4990E22C9BC8}"/>
                </a:ext>
              </a:extLst>
            </p:cNvPr>
            <p:cNvCxnSpPr/>
            <p:nvPr/>
          </p:nvCxnSpPr>
          <p:spPr>
            <a:xfrm>
              <a:off x="290401" y="794442"/>
              <a:ext cx="0" cy="412114"/>
            </a:xfrm>
            <a:prstGeom prst="line">
              <a:avLst/>
            </a:prstGeom>
            <a:ln>
              <a:solidFill>
                <a:srgbClr val="FF9900"/>
              </a:solidFill>
            </a:ln>
          </p:spPr>
          <p:style>
            <a:lnRef idx="1">
              <a:schemeClr val="accent1"/>
            </a:lnRef>
            <a:fillRef idx="0">
              <a:schemeClr val="accent1"/>
            </a:fillRef>
            <a:effectRef idx="0">
              <a:schemeClr val="accent1"/>
            </a:effectRef>
            <a:fontRef idx="minor">
              <a:schemeClr val="tx1"/>
            </a:fontRef>
          </p:style>
        </p:cxnSp>
      </p:grpSp>
      <p:sp>
        <p:nvSpPr>
          <p:cNvPr id="15" name="文本框 14">
            <a:extLst>
              <a:ext uri="{FF2B5EF4-FFF2-40B4-BE49-F238E27FC236}">
                <a16:creationId xmlns:a16="http://schemas.microsoft.com/office/drawing/2014/main" id="{DA103592-57CF-22F9-7BB8-DCF3D6ABC676}"/>
              </a:ext>
            </a:extLst>
          </p:cNvPr>
          <p:cNvSpPr txBox="1"/>
          <p:nvPr/>
        </p:nvSpPr>
        <p:spPr>
          <a:xfrm>
            <a:off x="281899" y="220127"/>
            <a:ext cx="1878424" cy="584775"/>
          </a:xfrm>
          <a:prstGeom prst="rect">
            <a:avLst/>
          </a:prstGeom>
          <a:noFill/>
        </p:spPr>
        <p:txBody>
          <a:bodyPr wrap="square" rtlCol="0" anchor="t">
            <a:spAutoFit/>
          </a:bodyPr>
          <a:lstStyle/>
          <a:p>
            <a:pPr algn="l">
              <a:buClrTx/>
              <a:buSzTx/>
              <a:buFontTx/>
            </a:pPr>
            <a:r>
              <a:rPr lang="zh-CN" altLang="en-US" sz="3200" dirty="0">
                <a:solidFill>
                  <a:srgbClr val="014385"/>
                </a:solidFill>
                <a:effectLst>
                  <a:outerShdw blurRad="38100" dist="38100" dir="2700000" algn="tl">
                    <a:srgbClr val="000000">
                      <a:alpha val="43137"/>
                    </a:srgbClr>
                  </a:outerShdw>
                </a:effectLst>
                <a:latin typeface="黑体" panose="02010609060101010101" charset="-122"/>
                <a:ea typeface="黑体" panose="02010609060101010101" charset="-122"/>
              </a:rPr>
              <a:t>文献回顾</a:t>
            </a:r>
          </a:p>
        </p:txBody>
      </p:sp>
      <p:pic>
        <p:nvPicPr>
          <p:cNvPr id="4" name="图片 3">
            <a:extLst>
              <a:ext uri="{FF2B5EF4-FFF2-40B4-BE49-F238E27FC236}">
                <a16:creationId xmlns:a16="http://schemas.microsoft.com/office/drawing/2014/main" id="{A41793C1-3C38-5CDE-7C42-2E44B5A777BE}"/>
              </a:ext>
            </a:extLst>
          </p:cNvPr>
          <p:cNvPicPr>
            <a:picLocks noChangeAspect="1"/>
          </p:cNvPicPr>
          <p:nvPr/>
        </p:nvPicPr>
        <p:blipFill>
          <a:blip r:embed="rId3"/>
          <a:stretch>
            <a:fillRect/>
          </a:stretch>
        </p:blipFill>
        <p:spPr>
          <a:xfrm>
            <a:off x="808887" y="1976562"/>
            <a:ext cx="10574226" cy="3467584"/>
          </a:xfrm>
          <a:prstGeom prst="rect">
            <a:avLst/>
          </a:prstGeom>
        </p:spPr>
      </p:pic>
      <p:sp>
        <p:nvSpPr>
          <p:cNvPr id="5" name="文本框 4">
            <a:extLst>
              <a:ext uri="{FF2B5EF4-FFF2-40B4-BE49-F238E27FC236}">
                <a16:creationId xmlns:a16="http://schemas.microsoft.com/office/drawing/2014/main" id="{DFEDD9C1-E357-9787-F562-95B7D6915286}"/>
              </a:ext>
            </a:extLst>
          </p:cNvPr>
          <p:cNvSpPr txBox="1"/>
          <p:nvPr/>
        </p:nvSpPr>
        <p:spPr>
          <a:xfrm>
            <a:off x="219026" y="6373015"/>
            <a:ext cx="9593699" cy="338554"/>
          </a:xfrm>
          <a:prstGeom prst="rect">
            <a:avLst/>
          </a:prstGeom>
          <a:noFill/>
        </p:spPr>
        <p:txBody>
          <a:bodyPr wrap="square">
            <a:spAutoFit/>
          </a:bodyPr>
          <a:lstStyle/>
          <a:p>
            <a:r>
              <a:rPr lang="en-US" altLang="zh-CN" sz="1600" baseline="30000" dirty="0">
                <a:latin typeface="Times New Roman" panose="02020603050405020304" pitchFamily="18" charset="0"/>
                <a:ea typeface="楷体" panose="02010609060101010101" pitchFamily="49" charset="-122"/>
                <a:cs typeface="Times New Roman" panose="02020603050405020304" pitchFamily="18" charset="0"/>
              </a:rPr>
              <a:t>1 Wang, Y., Ma, W., Zhang, M., Liu, Y., &amp; Ma, S. (2023). A Survey on the Fairness of Recommender Systems. ACM Transactions on Information Systems, 41(3), 1–43. Q1.</a:t>
            </a:r>
            <a:endParaRPr lang="zh-CN" altLang="en-US" sz="1600" dirty="0">
              <a:latin typeface="Times New Roman" panose="02020603050405020304" pitchFamily="18" charset="0"/>
              <a:cs typeface="Times New Roman" panose="02020603050405020304" pitchFamily="18" charset="0"/>
            </a:endParaRPr>
          </a:p>
        </p:txBody>
      </p:sp>
      <p:cxnSp>
        <p:nvCxnSpPr>
          <p:cNvPr id="7" name="直接连接符 6">
            <a:extLst>
              <a:ext uri="{FF2B5EF4-FFF2-40B4-BE49-F238E27FC236}">
                <a16:creationId xmlns:a16="http://schemas.microsoft.com/office/drawing/2014/main" id="{DF1BB46D-DB50-E058-3007-5019D9460EAC}"/>
              </a:ext>
            </a:extLst>
          </p:cNvPr>
          <p:cNvCxnSpPr/>
          <p:nvPr/>
        </p:nvCxnSpPr>
        <p:spPr>
          <a:xfrm>
            <a:off x="299772" y="6307182"/>
            <a:ext cx="4304086"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B2338830-77DB-45AA-DEB4-90FF0A508017}"/>
              </a:ext>
            </a:extLst>
          </p:cNvPr>
          <p:cNvSpPr txBox="1"/>
          <p:nvPr/>
        </p:nvSpPr>
        <p:spPr>
          <a:xfrm>
            <a:off x="327580" y="1329059"/>
            <a:ext cx="6094990" cy="369332"/>
          </a:xfrm>
          <a:prstGeom prst="rect">
            <a:avLst/>
          </a:prstGeom>
          <a:noFill/>
        </p:spPr>
        <p:txBody>
          <a:bodyPr wrap="square">
            <a:spAutoFit/>
          </a:bodyPr>
          <a:lstStyle/>
          <a:p>
            <a:r>
              <a:rPr lang="zh-CN" altLang="en-US" b="1" dirty="0">
                <a:solidFill>
                  <a:srgbClr val="014385"/>
                </a:solidFill>
                <a:latin typeface="Consolas" panose="020B0609020204030204" pitchFamily="49" charset="0"/>
                <a:ea typeface="楷体" panose="02010609060101010101" pitchFamily="49" charset="-122"/>
              </a:rPr>
              <a:t>图：</a:t>
            </a:r>
            <a:r>
              <a:rPr lang="zh-CN" altLang="en-US" sz="1800" b="1" dirty="0">
                <a:solidFill>
                  <a:srgbClr val="014385"/>
                </a:solidFill>
                <a:latin typeface="楷体" panose="02010609060101010101" pitchFamily="49" charset="-122"/>
                <a:ea typeface="楷体" panose="02010609060101010101" pitchFamily="49" charset="-122"/>
              </a:rPr>
              <a:t>重排方法不同类型的说明</a:t>
            </a:r>
            <a:r>
              <a:rPr lang="en-US" altLang="zh-CN" sz="1800" b="1" baseline="30000" dirty="0">
                <a:solidFill>
                  <a:srgbClr val="014385"/>
                </a:solidFill>
                <a:latin typeface="楷体" panose="02010609060101010101" pitchFamily="49" charset="-122"/>
                <a:ea typeface="楷体" panose="02010609060101010101" pitchFamily="49" charset="-122"/>
              </a:rPr>
              <a:t>1</a:t>
            </a:r>
            <a:endParaRPr lang="zh-CN" altLang="en-US" sz="1800" b="1" baseline="30000" dirty="0">
              <a:solidFill>
                <a:srgbClr val="014385"/>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022741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7C1BD6CF-9EBB-E0D4-ED41-079602E837F6}"/>
              </a:ext>
            </a:extLst>
          </p:cNvPr>
          <p:cNvSpPr txBox="1"/>
          <p:nvPr/>
        </p:nvSpPr>
        <p:spPr>
          <a:xfrm>
            <a:off x="281899" y="5948716"/>
            <a:ext cx="11668606" cy="810478"/>
          </a:xfrm>
          <a:prstGeom prst="rect">
            <a:avLst/>
          </a:prstGeom>
          <a:noFill/>
        </p:spPr>
        <p:txBody>
          <a:bodyPr wrap="square">
            <a:spAutoFit/>
          </a:bodyPr>
          <a:lstStyle/>
          <a:p>
            <a:r>
              <a:rPr lang="en-US" altLang="zh-CN" sz="1400" baseline="30000" dirty="0">
                <a:latin typeface="Times New Roman" panose="02020603050405020304" pitchFamily="18" charset="0"/>
                <a:ea typeface="楷体" panose="02010609060101010101" pitchFamily="49" charset="-122"/>
                <a:cs typeface="Times New Roman" panose="02020603050405020304" pitchFamily="18" charset="0"/>
              </a:rPr>
              <a:t>1 </a:t>
            </a:r>
            <a:r>
              <a:rPr lang="en-US" altLang="zh-CN" sz="1400" baseline="30000" dirty="0" err="1">
                <a:latin typeface="Times New Roman" panose="02020603050405020304" pitchFamily="18" charset="0"/>
                <a:ea typeface="楷体" panose="02010609060101010101" pitchFamily="49" charset="-122"/>
                <a:cs typeface="Times New Roman" panose="02020603050405020304" pitchFamily="18" charset="0"/>
              </a:rPr>
              <a:t>Mansoury</a:t>
            </a:r>
            <a:r>
              <a:rPr lang="en-US" altLang="zh-CN" sz="1400" baseline="30000" dirty="0">
                <a:latin typeface="Times New Roman" panose="02020603050405020304" pitchFamily="18" charset="0"/>
                <a:ea typeface="楷体" panose="02010609060101010101" pitchFamily="49" charset="-122"/>
                <a:cs typeface="Times New Roman" panose="02020603050405020304" pitchFamily="18" charset="0"/>
              </a:rPr>
              <a:t>, M., </a:t>
            </a:r>
            <a:r>
              <a:rPr lang="en-US" altLang="zh-CN" sz="1400" baseline="30000" dirty="0" err="1">
                <a:latin typeface="Times New Roman" panose="02020603050405020304" pitchFamily="18" charset="0"/>
                <a:ea typeface="楷体" panose="02010609060101010101" pitchFamily="49" charset="-122"/>
                <a:cs typeface="Times New Roman" panose="02020603050405020304" pitchFamily="18" charset="0"/>
              </a:rPr>
              <a:t>Abdollahpouri</a:t>
            </a:r>
            <a:r>
              <a:rPr lang="en-US" altLang="zh-CN" sz="1400" baseline="30000" dirty="0">
                <a:latin typeface="Times New Roman" panose="02020603050405020304" pitchFamily="18" charset="0"/>
                <a:ea typeface="楷体" panose="02010609060101010101" pitchFamily="49" charset="-122"/>
                <a:cs typeface="Times New Roman" panose="02020603050405020304" pitchFamily="18" charset="0"/>
              </a:rPr>
              <a:t>, H., </a:t>
            </a:r>
            <a:r>
              <a:rPr lang="en-US" altLang="zh-CN" sz="1400" baseline="30000" dirty="0" err="1">
                <a:latin typeface="Times New Roman" panose="02020603050405020304" pitchFamily="18" charset="0"/>
                <a:ea typeface="楷体" panose="02010609060101010101" pitchFamily="49" charset="-122"/>
                <a:cs typeface="Times New Roman" panose="02020603050405020304" pitchFamily="18" charset="0"/>
              </a:rPr>
              <a:t>Pechenizkiy</a:t>
            </a:r>
            <a:r>
              <a:rPr lang="en-US" altLang="zh-CN" sz="1400" baseline="30000" dirty="0">
                <a:latin typeface="Times New Roman" panose="02020603050405020304" pitchFamily="18" charset="0"/>
                <a:ea typeface="楷体" panose="02010609060101010101" pitchFamily="49" charset="-122"/>
                <a:cs typeface="Times New Roman" panose="02020603050405020304" pitchFamily="18" charset="0"/>
              </a:rPr>
              <a:t>, M., </a:t>
            </a:r>
            <a:r>
              <a:rPr lang="en-US" altLang="zh-CN" sz="1400" baseline="30000" dirty="0" err="1">
                <a:latin typeface="Times New Roman" panose="02020603050405020304" pitchFamily="18" charset="0"/>
                <a:ea typeface="楷体" panose="02010609060101010101" pitchFamily="49" charset="-122"/>
                <a:cs typeface="Times New Roman" panose="02020603050405020304" pitchFamily="18" charset="0"/>
              </a:rPr>
              <a:t>Mobasher</a:t>
            </a:r>
            <a:r>
              <a:rPr lang="en-US" altLang="zh-CN" sz="1400" baseline="30000" dirty="0">
                <a:latin typeface="Times New Roman" panose="02020603050405020304" pitchFamily="18" charset="0"/>
                <a:ea typeface="楷体" panose="02010609060101010101" pitchFamily="49" charset="-122"/>
                <a:cs typeface="Times New Roman" panose="02020603050405020304" pitchFamily="18" charset="0"/>
              </a:rPr>
              <a:t>, B., &amp; Burke, R. (2021). A Graph-Based Approach for Mitigating Multi-Sided Exposure Bias in Recommender Systems. ACM Transactions on Information Systems, 40(2), 32:1-32:31. </a:t>
            </a:r>
          </a:p>
          <a:p>
            <a:r>
              <a:rPr lang="en-US" altLang="zh-CN" sz="1400" baseline="30000" dirty="0">
                <a:latin typeface="Times New Roman" panose="02020603050405020304" pitchFamily="18" charset="0"/>
                <a:ea typeface="楷体" panose="02010609060101010101" pitchFamily="49" charset="-122"/>
                <a:cs typeface="Times New Roman" panose="02020603050405020304" pitchFamily="18" charset="0"/>
              </a:rPr>
              <a:t>2 </a:t>
            </a:r>
            <a:r>
              <a:rPr lang="en-US" altLang="zh-CN" sz="1400" baseline="30000" dirty="0" err="1">
                <a:latin typeface="Times New Roman" panose="02020603050405020304" pitchFamily="18" charset="0"/>
                <a:ea typeface="楷体" panose="02010609060101010101" pitchFamily="49" charset="-122"/>
                <a:cs typeface="Times New Roman" panose="02020603050405020304" pitchFamily="18" charset="0"/>
              </a:rPr>
              <a:t>Biega</a:t>
            </a:r>
            <a:r>
              <a:rPr lang="en-US" altLang="zh-CN" sz="1400" baseline="30000" dirty="0">
                <a:latin typeface="Times New Roman" panose="02020603050405020304" pitchFamily="18" charset="0"/>
                <a:ea typeface="楷体" panose="02010609060101010101" pitchFamily="49" charset="-122"/>
                <a:cs typeface="Times New Roman" panose="02020603050405020304" pitchFamily="18" charset="0"/>
              </a:rPr>
              <a:t>, A. J., </a:t>
            </a:r>
            <a:r>
              <a:rPr lang="en-US" altLang="zh-CN" sz="1400" baseline="30000" dirty="0" err="1">
                <a:latin typeface="Times New Roman" panose="02020603050405020304" pitchFamily="18" charset="0"/>
                <a:ea typeface="楷体" panose="02010609060101010101" pitchFamily="49" charset="-122"/>
                <a:cs typeface="Times New Roman" panose="02020603050405020304" pitchFamily="18" charset="0"/>
              </a:rPr>
              <a:t>Gummadi</a:t>
            </a:r>
            <a:r>
              <a:rPr lang="en-US" altLang="zh-CN" sz="1400" baseline="30000" dirty="0">
                <a:latin typeface="Times New Roman" panose="02020603050405020304" pitchFamily="18" charset="0"/>
                <a:ea typeface="楷体" panose="02010609060101010101" pitchFamily="49" charset="-122"/>
                <a:cs typeface="Times New Roman" panose="02020603050405020304" pitchFamily="18" charset="0"/>
              </a:rPr>
              <a:t>, K. P., &amp; </a:t>
            </a:r>
            <a:r>
              <a:rPr lang="en-US" altLang="zh-CN" sz="1400" baseline="30000" dirty="0" err="1">
                <a:latin typeface="Times New Roman" panose="02020603050405020304" pitchFamily="18" charset="0"/>
                <a:ea typeface="楷体" panose="02010609060101010101" pitchFamily="49" charset="-122"/>
                <a:cs typeface="Times New Roman" panose="02020603050405020304" pitchFamily="18" charset="0"/>
              </a:rPr>
              <a:t>Weikum</a:t>
            </a:r>
            <a:r>
              <a:rPr lang="en-US" altLang="zh-CN" sz="1400" baseline="30000" dirty="0">
                <a:latin typeface="Times New Roman" panose="02020603050405020304" pitchFamily="18" charset="0"/>
                <a:ea typeface="楷体" panose="02010609060101010101" pitchFamily="49" charset="-122"/>
                <a:cs typeface="Times New Roman" panose="02020603050405020304" pitchFamily="18" charset="0"/>
              </a:rPr>
              <a:t>, G. (2018). Equity of Attention: Amortizing Individual Fairness in Rankings. The 41st International ACM SIGIR Conference on Research &amp; Development in Information Retrieval, 405–414. </a:t>
            </a:r>
          </a:p>
          <a:p>
            <a:r>
              <a:rPr lang="en-US" altLang="zh-CN" sz="1400" baseline="30000" dirty="0">
                <a:latin typeface="Times New Roman" panose="02020603050405020304" pitchFamily="18" charset="0"/>
                <a:ea typeface="楷体" panose="02010609060101010101" pitchFamily="49" charset="-122"/>
                <a:cs typeface="Times New Roman" panose="02020603050405020304" pitchFamily="18" charset="0"/>
              </a:rPr>
              <a:t>3 </a:t>
            </a:r>
            <a:r>
              <a:rPr lang="en-US" altLang="zh-CN" sz="1400" baseline="30000" dirty="0" err="1">
                <a:latin typeface="Times New Roman" panose="02020603050405020304" pitchFamily="18" charset="0"/>
                <a:ea typeface="楷体" panose="02010609060101010101" pitchFamily="49" charset="-122"/>
              </a:rPr>
              <a:t>Geyik</a:t>
            </a:r>
            <a:r>
              <a:rPr lang="en-US" altLang="zh-CN" sz="1400" baseline="30000" dirty="0">
                <a:latin typeface="Times New Roman" panose="02020603050405020304" pitchFamily="18" charset="0"/>
                <a:ea typeface="楷体" panose="02010609060101010101" pitchFamily="49" charset="-122"/>
              </a:rPr>
              <a:t>, S. C., Ambler, S., &amp; </a:t>
            </a:r>
            <a:r>
              <a:rPr lang="en-US" altLang="zh-CN" sz="1400" baseline="30000" dirty="0" err="1">
                <a:latin typeface="Times New Roman" panose="02020603050405020304" pitchFamily="18" charset="0"/>
                <a:ea typeface="楷体" panose="02010609060101010101" pitchFamily="49" charset="-122"/>
              </a:rPr>
              <a:t>Kenthapadi</a:t>
            </a:r>
            <a:r>
              <a:rPr lang="en-US" altLang="zh-CN" sz="1400" baseline="30000" dirty="0">
                <a:latin typeface="Times New Roman" panose="02020603050405020304" pitchFamily="18" charset="0"/>
                <a:ea typeface="楷体" panose="02010609060101010101" pitchFamily="49" charset="-122"/>
              </a:rPr>
              <a:t>, K. (2019). Fairness-Aware Ranking in Search &amp; Recommendation Systems with Application to LinkedIn Talent Search. Proceedings of the 25th ACM SIGKDD International Conference on Knowledge Discovery &amp; Data Mining, 2221–2231.</a:t>
            </a:r>
            <a:endParaRPr lang="en-US" altLang="zh-CN" sz="1400" baseline="300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灯片编号占位符 1">
            <a:extLst>
              <a:ext uri="{FF2B5EF4-FFF2-40B4-BE49-F238E27FC236}">
                <a16:creationId xmlns:a16="http://schemas.microsoft.com/office/drawing/2014/main" id="{F9BD9AA0-2A78-66AB-5B04-069ABC5BE1AB}"/>
              </a:ext>
            </a:extLst>
          </p:cNvPr>
          <p:cNvSpPr>
            <a:spLocks noGrp="1"/>
          </p:cNvSpPr>
          <p:nvPr>
            <p:ph type="sldNum" sz="quarter" idx="4"/>
          </p:nvPr>
        </p:nvSpPr>
        <p:spPr>
          <a:xfrm>
            <a:off x="11537231" y="6293191"/>
            <a:ext cx="41327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1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t>11</a:t>
            </a:fld>
            <a:endParaRPr kumimoji="0" lang="zh-CN" altLang="en-US" sz="11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grpSp>
        <p:nvGrpSpPr>
          <p:cNvPr id="12" name="组合 11">
            <a:extLst>
              <a:ext uri="{FF2B5EF4-FFF2-40B4-BE49-F238E27FC236}">
                <a16:creationId xmlns:a16="http://schemas.microsoft.com/office/drawing/2014/main" id="{E7E9F5B8-0B06-8028-D80A-E31FA1998183}"/>
              </a:ext>
            </a:extLst>
          </p:cNvPr>
          <p:cNvGrpSpPr/>
          <p:nvPr/>
        </p:nvGrpSpPr>
        <p:grpSpPr>
          <a:xfrm>
            <a:off x="2131675" y="263342"/>
            <a:ext cx="57296" cy="421608"/>
            <a:chOff x="233105" y="794442"/>
            <a:chExt cx="57296" cy="421608"/>
          </a:xfrm>
        </p:grpSpPr>
        <p:cxnSp>
          <p:nvCxnSpPr>
            <p:cNvPr id="13" name="直接连接符 12">
              <a:extLst>
                <a:ext uri="{FF2B5EF4-FFF2-40B4-BE49-F238E27FC236}">
                  <a16:creationId xmlns:a16="http://schemas.microsoft.com/office/drawing/2014/main" id="{E2850948-057B-EDAB-21A1-9A1BD1DDEF16}"/>
                </a:ext>
              </a:extLst>
            </p:cNvPr>
            <p:cNvCxnSpPr/>
            <p:nvPr/>
          </p:nvCxnSpPr>
          <p:spPr>
            <a:xfrm>
              <a:off x="233105" y="803936"/>
              <a:ext cx="0" cy="412114"/>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5336B76-6817-2046-9E49-4990E22C9BC8}"/>
                </a:ext>
              </a:extLst>
            </p:cNvPr>
            <p:cNvCxnSpPr/>
            <p:nvPr/>
          </p:nvCxnSpPr>
          <p:spPr>
            <a:xfrm>
              <a:off x="290401" y="794442"/>
              <a:ext cx="0" cy="412114"/>
            </a:xfrm>
            <a:prstGeom prst="line">
              <a:avLst/>
            </a:prstGeom>
            <a:ln>
              <a:solidFill>
                <a:srgbClr val="FF9900"/>
              </a:solidFill>
            </a:ln>
          </p:spPr>
          <p:style>
            <a:lnRef idx="1">
              <a:schemeClr val="accent1"/>
            </a:lnRef>
            <a:fillRef idx="0">
              <a:schemeClr val="accent1"/>
            </a:fillRef>
            <a:effectRef idx="0">
              <a:schemeClr val="accent1"/>
            </a:effectRef>
            <a:fontRef idx="minor">
              <a:schemeClr val="tx1"/>
            </a:fontRef>
          </p:style>
        </p:cxnSp>
      </p:grpSp>
      <p:sp>
        <p:nvSpPr>
          <p:cNvPr id="15" name="文本框 14">
            <a:extLst>
              <a:ext uri="{FF2B5EF4-FFF2-40B4-BE49-F238E27FC236}">
                <a16:creationId xmlns:a16="http://schemas.microsoft.com/office/drawing/2014/main" id="{DA103592-57CF-22F9-7BB8-DCF3D6ABC676}"/>
              </a:ext>
            </a:extLst>
          </p:cNvPr>
          <p:cNvSpPr txBox="1"/>
          <p:nvPr/>
        </p:nvSpPr>
        <p:spPr>
          <a:xfrm>
            <a:off x="281899" y="142753"/>
            <a:ext cx="1878424" cy="584775"/>
          </a:xfrm>
          <a:prstGeom prst="rect">
            <a:avLst/>
          </a:prstGeom>
          <a:noFill/>
        </p:spPr>
        <p:txBody>
          <a:bodyPr wrap="square" rtlCol="0" anchor="t">
            <a:spAutoFit/>
          </a:bodyPr>
          <a:lstStyle/>
          <a:p>
            <a:pPr algn="l">
              <a:buClrTx/>
              <a:buSzTx/>
              <a:buFontTx/>
            </a:pPr>
            <a:r>
              <a:rPr lang="zh-CN" altLang="en-US" sz="3200" dirty="0">
                <a:solidFill>
                  <a:srgbClr val="014385"/>
                </a:solidFill>
                <a:effectLst>
                  <a:outerShdw blurRad="38100" dist="38100" dir="2700000" algn="tl">
                    <a:srgbClr val="000000">
                      <a:alpha val="43137"/>
                    </a:srgbClr>
                  </a:outerShdw>
                </a:effectLst>
                <a:latin typeface="黑体" panose="02010609060101010101" charset="-122"/>
                <a:ea typeface="黑体" panose="02010609060101010101" charset="-122"/>
              </a:rPr>
              <a:t>文献回顾</a:t>
            </a:r>
          </a:p>
        </p:txBody>
      </p:sp>
      <p:sp>
        <p:nvSpPr>
          <p:cNvPr id="3" name="文本框 2">
            <a:extLst>
              <a:ext uri="{FF2B5EF4-FFF2-40B4-BE49-F238E27FC236}">
                <a16:creationId xmlns:a16="http://schemas.microsoft.com/office/drawing/2014/main" id="{B382F77C-0630-DF4C-632F-65CEBECDBA13}"/>
              </a:ext>
            </a:extLst>
          </p:cNvPr>
          <p:cNvSpPr txBox="1"/>
          <p:nvPr/>
        </p:nvSpPr>
        <p:spPr>
          <a:xfrm>
            <a:off x="2188971" y="228558"/>
            <a:ext cx="7607340" cy="523220"/>
          </a:xfrm>
          <a:prstGeom prst="rect">
            <a:avLst/>
          </a:prstGeom>
          <a:noFill/>
        </p:spPr>
        <p:txBody>
          <a:bodyPr wrap="square" rtlCol="0" anchor="t">
            <a:spAutoFit/>
          </a:bodyPr>
          <a:lstStyle/>
          <a:p>
            <a:pPr algn="l">
              <a:buClrTx/>
              <a:buSzTx/>
              <a:buFontTx/>
            </a:pPr>
            <a:r>
              <a:rPr lang="zh-CN" altLang="en-US" sz="2800" b="1" dirty="0">
                <a:solidFill>
                  <a:srgbClr val="014385"/>
                </a:solidFill>
                <a:latin typeface="楷体" panose="02010609060101010101" pitchFamily="49" charset="-122"/>
                <a:ea typeface="楷体" panose="02010609060101010101" pitchFamily="49" charset="-122"/>
              </a:rPr>
              <a:t>提升推荐系统公平性的重排算法</a:t>
            </a:r>
          </a:p>
        </p:txBody>
      </p:sp>
      <p:sp>
        <p:nvSpPr>
          <p:cNvPr id="24" name="矩形: 圆角 23">
            <a:extLst>
              <a:ext uri="{FF2B5EF4-FFF2-40B4-BE49-F238E27FC236}">
                <a16:creationId xmlns:a16="http://schemas.microsoft.com/office/drawing/2014/main" id="{77459D14-163C-61D7-5EB5-A4834240BCC1}"/>
              </a:ext>
            </a:extLst>
          </p:cNvPr>
          <p:cNvSpPr/>
          <p:nvPr/>
        </p:nvSpPr>
        <p:spPr>
          <a:xfrm>
            <a:off x="4235718" y="1340308"/>
            <a:ext cx="3720563" cy="4486876"/>
          </a:xfrm>
          <a:prstGeom prst="roundRect">
            <a:avLst>
              <a:gd name="adj" fmla="val 6055"/>
            </a:avLst>
          </a:prstGeom>
          <a:noFill/>
          <a:ln w="28575">
            <a:solidFill>
              <a:schemeClr val="bg1">
                <a:lumMod val="8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角 27">
            <a:extLst>
              <a:ext uri="{FF2B5EF4-FFF2-40B4-BE49-F238E27FC236}">
                <a16:creationId xmlns:a16="http://schemas.microsoft.com/office/drawing/2014/main" id="{8167E7D0-E4E9-D173-0A6D-12F09FE384BD}"/>
              </a:ext>
            </a:extLst>
          </p:cNvPr>
          <p:cNvSpPr/>
          <p:nvPr/>
        </p:nvSpPr>
        <p:spPr>
          <a:xfrm>
            <a:off x="324174" y="1340308"/>
            <a:ext cx="3720563" cy="4486876"/>
          </a:xfrm>
          <a:prstGeom prst="roundRect">
            <a:avLst>
              <a:gd name="adj" fmla="val 6055"/>
            </a:avLst>
          </a:prstGeom>
          <a:noFill/>
          <a:ln w="28575">
            <a:solidFill>
              <a:schemeClr val="bg1">
                <a:lumMod val="8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圆角 31">
            <a:extLst>
              <a:ext uri="{FF2B5EF4-FFF2-40B4-BE49-F238E27FC236}">
                <a16:creationId xmlns:a16="http://schemas.microsoft.com/office/drawing/2014/main" id="{9213D45C-18B8-7904-9BDE-273461626B0E}"/>
              </a:ext>
            </a:extLst>
          </p:cNvPr>
          <p:cNvSpPr/>
          <p:nvPr/>
        </p:nvSpPr>
        <p:spPr>
          <a:xfrm>
            <a:off x="8149331" y="1340308"/>
            <a:ext cx="3720563" cy="4486876"/>
          </a:xfrm>
          <a:prstGeom prst="roundRect">
            <a:avLst>
              <a:gd name="adj" fmla="val 6055"/>
            </a:avLst>
          </a:prstGeom>
          <a:noFill/>
          <a:ln w="28575">
            <a:solidFill>
              <a:schemeClr val="bg1">
                <a:lumMod val="8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4">
            <a:extLst>
              <a:ext uri="{FF2B5EF4-FFF2-40B4-BE49-F238E27FC236}">
                <a16:creationId xmlns:a16="http://schemas.microsoft.com/office/drawing/2014/main" id="{29B88A18-B924-83ED-867E-C5599C56CA9D}"/>
              </a:ext>
            </a:extLst>
          </p:cNvPr>
          <p:cNvSpPr/>
          <p:nvPr/>
        </p:nvSpPr>
        <p:spPr>
          <a:xfrm>
            <a:off x="322105" y="815034"/>
            <a:ext cx="3720559" cy="412114"/>
          </a:xfrm>
          <a:prstGeom prst="roundRect">
            <a:avLst/>
          </a:prstGeom>
          <a:solidFill>
            <a:srgbClr val="014385"/>
          </a:solidFill>
          <a:ln w="19050" cap="rnd" cmpd="sng">
            <a:solidFill>
              <a:srgbClr val="014385"/>
            </a:solidFill>
            <a:prstDash val="solid"/>
            <a:beve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800" b="1" i="0" u="none" strike="noStrike" dirty="0">
                <a:solidFill>
                  <a:schemeClr val="bg1"/>
                </a:solidFill>
                <a:effectLst/>
                <a:latin typeface="Consolas" panose="020B0609020204030204" pitchFamily="49" charset="0"/>
                <a:ea typeface="楷体" panose="02010609060101010101" pitchFamily="49" charset="-122"/>
              </a:rPr>
              <a:t>Global-wise</a:t>
            </a:r>
            <a:endParaRPr lang="zh-CN" altLang="en-US" b="1" dirty="0">
              <a:solidFill>
                <a:schemeClr val="bg1"/>
              </a:solidFill>
              <a:latin typeface="楷体" panose="02010609060101010101" pitchFamily="49" charset="-122"/>
              <a:ea typeface="楷体" panose="02010609060101010101" pitchFamily="49" charset="-122"/>
            </a:endParaRPr>
          </a:p>
        </p:txBody>
      </p:sp>
      <p:sp>
        <p:nvSpPr>
          <p:cNvPr id="37" name="圆角矩形 4">
            <a:extLst>
              <a:ext uri="{FF2B5EF4-FFF2-40B4-BE49-F238E27FC236}">
                <a16:creationId xmlns:a16="http://schemas.microsoft.com/office/drawing/2014/main" id="{DEF01933-3A78-DFDA-FFB8-D882E6C83665}"/>
              </a:ext>
            </a:extLst>
          </p:cNvPr>
          <p:cNvSpPr/>
          <p:nvPr/>
        </p:nvSpPr>
        <p:spPr>
          <a:xfrm>
            <a:off x="4235718" y="815034"/>
            <a:ext cx="3720559" cy="412114"/>
          </a:xfrm>
          <a:prstGeom prst="roundRect">
            <a:avLst/>
          </a:prstGeom>
          <a:solidFill>
            <a:srgbClr val="014385"/>
          </a:solidFill>
          <a:ln w="19050" cap="rnd" cmpd="sng">
            <a:solidFill>
              <a:srgbClr val="014385"/>
            </a:solidFill>
            <a:prstDash val="solid"/>
            <a:beve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800" b="1" i="0" u="none" strike="noStrike" dirty="0">
                <a:solidFill>
                  <a:schemeClr val="bg1"/>
                </a:solidFill>
                <a:effectLst/>
                <a:latin typeface="Consolas" panose="020B0609020204030204" pitchFamily="49" charset="0"/>
                <a:ea typeface="楷体" panose="02010609060101010101" pitchFamily="49" charset="-122"/>
              </a:rPr>
              <a:t>User-wise</a:t>
            </a:r>
            <a:endParaRPr lang="zh-CN" altLang="en-US" b="1" dirty="0">
              <a:solidFill>
                <a:schemeClr val="bg1"/>
              </a:solidFill>
              <a:latin typeface="楷体" panose="02010609060101010101" pitchFamily="49" charset="-122"/>
              <a:ea typeface="楷体" panose="02010609060101010101" pitchFamily="49" charset="-122"/>
            </a:endParaRPr>
          </a:p>
        </p:txBody>
      </p:sp>
      <p:sp>
        <p:nvSpPr>
          <p:cNvPr id="38" name="圆角矩形 4">
            <a:extLst>
              <a:ext uri="{FF2B5EF4-FFF2-40B4-BE49-F238E27FC236}">
                <a16:creationId xmlns:a16="http://schemas.microsoft.com/office/drawing/2014/main" id="{E598AC0D-4B58-C544-0DF3-561CFBF37717}"/>
              </a:ext>
            </a:extLst>
          </p:cNvPr>
          <p:cNvSpPr/>
          <p:nvPr/>
        </p:nvSpPr>
        <p:spPr>
          <a:xfrm>
            <a:off x="8158808" y="815034"/>
            <a:ext cx="3720559" cy="412114"/>
          </a:xfrm>
          <a:prstGeom prst="roundRect">
            <a:avLst/>
          </a:prstGeom>
          <a:solidFill>
            <a:srgbClr val="014385"/>
          </a:solidFill>
          <a:ln w="19050" cap="rnd" cmpd="sng">
            <a:solidFill>
              <a:srgbClr val="014385"/>
            </a:solidFill>
            <a:prstDash val="solid"/>
            <a:beve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800" b="1" i="0" u="none" strike="noStrike" dirty="0">
                <a:solidFill>
                  <a:schemeClr val="bg1"/>
                </a:solidFill>
                <a:effectLst/>
                <a:latin typeface="Consolas" panose="020B0609020204030204" pitchFamily="49" charset="0"/>
                <a:ea typeface="楷体" panose="02010609060101010101" pitchFamily="49" charset="-122"/>
              </a:rPr>
              <a:t>Slot-wise</a:t>
            </a:r>
            <a:endParaRPr lang="zh-CN" altLang="en-US" b="1" dirty="0">
              <a:solidFill>
                <a:schemeClr val="bg1"/>
              </a:solidFill>
              <a:latin typeface="楷体" panose="02010609060101010101" pitchFamily="49" charset="-122"/>
              <a:ea typeface="楷体" panose="02010609060101010101" pitchFamily="49" charset="-122"/>
            </a:endParaRPr>
          </a:p>
        </p:txBody>
      </p:sp>
      <p:sp>
        <p:nvSpPr>
          <p:cNvPr id="42" name="文本框 41">
            <a:extLst>
              <a:ext uri="{FF2B5EF4-FFF2-40B4-BE49-F238E27FC236}">
                <a16:creationId xmlns:a16="http://schemas.microsoft.com/office/drawing/2014/main" id="{5F6132E4-9188-242B-ECAE-CA1948B23649}"/>
              </a:ext>
            </a:extLst>
          </p:cNvPr>
          <p:cNvSpPr txBox="1"/>
          <p:nvPr/>
        </p:nvSpPr>
        <p:spPr>
          <a:xfrm>
            <a:off x="8334956" y="1417623"/>
            <a:ext cx="3368261" cy="1600438"/>
          </a:xfrm>
          <a:prstGeom prst="rect">
            <a:avLst/>
          </a:prstGeom>
          <a:noFill/>
        </p:spPr>
        <p:txBody>
          <a:bodyPr wrap="square">
            <a:spAutoFit/>
          </a:bodyPr>
          <a:lstStyle/>
          <a:p>
            <a:r>
              <a:rPr lang="en-US" altLang="zh-CN" sz="1400" dirty="0" err="1">
                <a:solidFill>
                  <a:srgbClr val="000000"/>
                </a:solidFill>
                <a:latin typeface="Consolas" panose="020B0609020204030204" pitchFamily="49" charset="0"/>
                <a:ea typeface="楷体" panose="02010609060101010101" pitchFamily="49" charset="-122"/>
              </a:rPr>
              <a:t>Geyik</a:t>
            </a:r>
            <a:r>
              <a:rPr lang="zh-CN" altLang="en-US" sz="1400" dirty="0">
                <a:solidFill>
                  <a:srgbClr val="000000"/>
                </a:solidFill>
                <a:latin typeface="Consolas" panose="020B0609020204030204" pitchFamily="49" charset="0"/>
                <a:ea typeface="楷体" panose="02010609060101010101" pitchFamily="49" charset="-122"/>
              </a:rPr>
              <a:t>等（</a:t>
            </a:r>
            <a:r>
              <a:rPr lang="en-US" altLang="zh-CN" sz="1400" dirty="0">
                <a:solidFill>
                  <a:srgbClr val="000000"/>
                </a:solidFill>
                <a:latin typeface="Consolas" panose="020B0609020204030204" pitchFamily="49" charset="0"/>
                <a:ea typeface="楷体" panose="02010609060101010101" pitchFamily="49" charset="-122"/>
              </a:rPr>
              <a:t>2018</a:t>
            </a:r>
            <a:r>
              <a:rPr lang="zh-CN" altLang="en-US" sz="1400" dirty="0">
                <a:solidFill>
                  <a:srgbClr val="000000"/>
                </a:solidFill>
                <a:latin typeface="Consolas" panose="020B0609020204030204" pitchFamily="49" charset="0"/>
                <a:ea typeface="楷体" panose="02010609060101010101" pitchFamily="49" charset="-122"/>
              </a:rPr>
              <a:t>）</a:t>
            </a:r>
            <a:r>
              <a:rPr lang="en-US" altLang="zh-CN" sz="1400" baseline="30000" dirty="0">
                <a:solidFill>
                  <a:srgbClr val="000000"/>
                </a:solidFill>
                <a:latin typeface="Consolas" panose="020B0609020204030204" pitchFamily="49" charset="0"/>
                <a:ea typeface="楷体" panose="02010609060101010101" pitchFamily="49" charset="-122"/>
              </a:rPr>
              <a:t>3</a:t>
            </a:r>
            <a:r>
              <a:rPr lang="zh-CN" altLang="en-US" sz="1400" b="0" i="0" dirty="0">
                <a:solidFill>
                  <a:srgbClr val="000000"/>
                </a:solidFill>
                <a:effectLst/>
                <a:latin typeface="Consolas" panose="020B0609020204030204" pitchFamily="49" charset="0"/>
                <a:ea typeface="楷体" panose="02010609060101010101" pitchFamily="49" charset="-122"/>
              </a:rPr>
              <a:t>文章提出几种公平排序算法，用于重新排序候选人列表，使其符合预期的受保护属性分布。主要算法包括：</a:t>
            </a:r>
            <a:r>
              <a:rPr lang="en-US" altLang="zh-CN" sz="1400" b="0" i="0" dirty="0" err="1">
                <a:solidFill>
                  <a:srgbClr val="000000"/>
                </a:solidFill>
                <a:effectLst/>
                <a:latin typeface="Consolas" panose="020B0609020204030204" pitchFamily="49" charset="0"/>
                <a:ea typeface="楷体" panose="02010609060101010101" pitchFamily="49" charset="-122"/>
              </a:rPr>
              <a:t>DetGreedy</a:t>
            </a:r>
            <a:r>
              <a:rPr lang="zh-CN" altLang="en-US" sz="1400" b="0" i="0" dirty="0">
                <a:solidFill>
                  <a:srgbClr val="000000"/>
                </a:solidFill>
                <a:effectLst/>
                <a:latin typeface="Consolas" panose="020B0609020204030204" pitchFamily="49" charset="0"/>
                <a:ea typeface="楷体" panose="02010609060101010101" pitchFamily="49" charset="-122"/>
              </a:rPr>
              <a:t>（贪心算法）、</a:t>
            </a:r>
            <a:r>
              <a:rPr lang="en-US" altLang="zh-CN" sz="1400" b="0" i="0" dirty="0" err="1">
                <a:solidFill>
                  <a:srgbClr val="000000"/>
                </a:solidFill>
                <a:effectLst/>
                <a:latin typeface="Consolas" panose="020B0609020204030204" pitchFamily="49" charset="0"/>
                <a:ea typeface="楷体" panose="02010609060101010101" pitchFamily="49" charset="-122"/>
              </a:rPr>
              <a:t>DetCons</a:t>
            </a:r>
            <a:r>
              <a:rPr lang="en-US" altLang="zh-CN" sz="1400" b="0" i="0" dirty="0">
                <a:solidFill>
                  <a:srgbClr val="000000"/>
                </a:solidFill>
                <a:effectLst/>
                <a:latin typeface="Consolas" panose="020B0609020204030204" pitchFamily="49" charset="0"/>
                <a:ea typeface="楷体" panose="02010609060101010101" pitchFamily="49" charset="-122"/>
              </a:rPr>
              <a:t> </a:t>
            </a:r>
            <a:r>
              <a:rPr lang="zh-CN" altLang="en-US" sz="1400" b="0" i="0" dirty="0">
                <a:solidFill>
                  <a:srgbClr val="000000"/>
                </a:solidFill>
                <a:effectLst/>
                <a:latin typeface="Consolas" panose="020B0609020204030204" pitchFamily="49" charset="0"/>
                <a:ea typeface="楷体" panose="02010609060101010101" pitchFamily="49" charset="-122"/>
              </a:rPr>
              <a:t>和 </a:t>
            </a:r>
            <a:r>
              <a:rPr lang="en-US" altLang="zh-CN" sz="1400" b="0" i="0" dirty="0" err="1">
                <a:solidFill>
                  <a:srgbClr val="000000"/>
                </a:solidFill>
                <a:effectLst/>
                <a:latin typeface="Consolas" panose="020B0609020204030204" pitchFamily="49" charset="0"/>
                <a:ea typeface="楷体" panose="02010609060101010101" pitchFamily="49" charset="-122"/>
              </a:rPr>
              <a:t>DetRelaxed</a:t>
            </a:r>
            <a:r>
              <a:rPr lang="zh-CN" altLang="en-US" sz="1400" b="0" i="0" dirty="0">
                <a:solidFill>
                  <a:srgbClr val="000000"/>
                </a:solidFill>
                <a:effectLst/>
                <a:latin typeface="Consolas" panose="020B0609020204030204" pitchFamily="49" charset="0"/>
                <a:ea typeface="楷体" panose="02010609060101010101" pitchFamily="49" charset="-122"/>
              </a:rPr>
              <a:t>（保守算法及其放松版本）、</a:t>
            </a:r>
            <a:r>
              <a:rPr lang="en-US" altLang="zh-CN" sz="1400" b="0" i="0" dirty="0" err="1">
                <a:solidFill>
                  <a:srgbClr val="000000"/>
                </a:solidFill>
                <a:effectLst/>
                <a:latin typeface="Consolas" panose="020B0609020204030204" pitchFamily="49" charset="0"/>
                <a:ea typeface="楷体" panose="02010609060101010101" pitchFamily="49" charset="-122"/>
              </a:rPr>
              <a:t>DetConstSort</a:t>
            </a:r>
            <a:r>
              <a:rPr lang="zh-CN" altLang="en-US" sz="1400" b="0" i="0" dirty="0">
                <a:solidFill>
                  <a:srgbClr val="000000"/>
                </a:solidFill>
                <a:effectLst/>
                <a:latin typeface="Consolas" panose="020B0609020204030204" pitchFamily="49" charset="0"/>
                <a:ea typeface="楷体" panose="02010609060101010101" pitchFamily="49" charset="-122"/>
              </a:rPr>
              <a:t>（约束排序算法）。</a:t>
            </a:r>
            <a:endParaRPr lang="zh-CN" altLang="en-US" sz="1400" dirty="0">
              <a:latin typeface="Consolas" panose="020B0609020204030204" pitchFamily="49" charset="0"/>
              <a:ea typeface="楷体" panose="02010609060101010101" pitchFamily="49" charset="-122"/>
            </a:endParaRPr>
          </a:p>
        </p:txBody>
      </p:sp>
      <p:pic>
        <p:nvPicPr>
          <p:cNvPr id="46" name="图片 45">
            <a:extLst>
              <a:ext uri="{FF2B5EF4-FFF2-40B4-BE49-F238E27FC236}">
                <a16:creationId xmlns:a16="http://schemas.microsoft.com/office/drawing/2014/main" id="{C79D8E3D-CA88-384B-0906-C6D7B0524937}"/>
              </a:ext>
            </a:extLst>
          </p:cNvPr>
          <p:cNvPicPr>
            <a:picLocks noChangeAspect="1"/>
          </p:cNvPicPr>
          <p:nvPr/>
        </p:nvPicPr>
        <p:blipFill rotWithShape="1">
          <a:blip r:embed="rId3"/>
          <a:srcRect r="20253"/>
          <a:stretch/>
        </p:blipFill>
        <p:spPr>
          <a:xfrm>
            <a:off x="451000" y="2939090"/>
            <a:ext cx="3356906" cy="2773778"/>
          </a:xfrm>
          <a:prstGeom prst="rect">
            <a:avLst/>
          </a:prstGeom>
        </p:spPr>
      </p:pic>
      <mc:AlternateContent xmlns:mc="http://schemas.openxmlformats.org/markup-compatibility/2006">
        <mc:Choice xmlns:a14="http://schemas.microsoft.com/office/drawing/2010/main" Requires="a14">
          <p:sp>
            <p:nvSpPr>
              <p:cNvPr id="48" name="文本框 47">
                <a:extLst>
                  <a:ext uri="{FF2B5EF4-FFF2-40B4-BE49-F238E27FC236}">
                    <a16:creationId xmlns:a16="http://schemas.microsoft.com/office/drawing/2014/main" id="{286DE9C9-6667-8B07-9E74-06D3A2427D9A}"/>
                  </a:ext>
                </a:extLst>
              </p:cNvPr>
              <p:cNvSpPr txBox="1"/>
              <p:nvPr/>
            </p:nvSpPr>
            <p:spPr>
              <a:xfrm>
                <a:off x="418427" y="1425995"/>
                <a:ext cx="3422053" cy="1477328"/>
              </a:xfrm>
              <a:prstGeom prst="rect">
                <a:avLst/>
              </a:prstGeom>
              <a:noFill/>
            </p:spPr>
            <p:txBody>
              <a:bodyPr wrap="square">
                <a:spAutoFit/>
              </a:bodyPr>
              <a:lstStyle/>
              <a:p>
                <a:r>
                  <a:rPr lang="en-US" altLang="zh-CN" sz="1500" dirty="0">
                    <a:solidFill>
                      <a:srgbClr val="000000"/>
                    </a:solidFill>
                    <a:latin typeface="Consolas" panose="020B0609020204030204" pitchFamily="49" charset="0"/>
                    <a:ea typeface="楷体" panose="02010609060101010101" pitchFamily="49" charset="-122"/>
                  </a:rPr>
                  <a:t>Mansoury</a:t>
                </a:r>
                <a:r>
                  <a:rPr lang="zh-CN" altLang="en-US" sz="1500" dirty="0">
                    <a:solidFill>
                      <a:srgbClr val="000000"/>
                    </a:solidFill>
                    <a:latin typeface="Consolas" panose="020B0609020204030204" pitchFamily="49" charset="0"/>
                    <a:ea typeface="楷体" panose="02010609060101010101" pitchFamily="49" charset="-122"/>
                  </a:rPr>
                  <a:t>等（</a:t>
                </a:r>
                <a:r>
                  <a:rPr lang="en-US" altLang="zh-CN" sz="1500" dirty="0">
                    <a:solidFill>
                      <a:srgbClr val="000000"/>
                    </a:solidFill>
                    <a:latin typeface="Consolas" panose="020B0609020204030204" pitchFamily="49" charset="0"/>
                    <a:ea typeface="楷体" panose="02010609060101010101" pitchFamily="49" charset="-122"/>
                  </a:rPr>
                  <a:t>2021</a:t>
                </a:r>
                <a:r>
                  <a:rPr lang="zh-CN" altLang="en-US" sz="1500" dirty="0">
                    <a:solidFill>
                      <a:srgbClr val="000000"/>
                    </a:solidFill>
                    <a:latin typeface="Consolas" panose="020B0609020204030204" pitchFamily="49" charset="0"/>
                    <a:ea typeface="楷体" panose="02010609060101010101" pitchFamily="49" charset="-122"/>
                  </a:rPr>
                  <a:t>）</a:t>
                </a:r>
                <a:r>
                  <a:rPr lang="en-US" altLang="zh-CN" sz="1500" baseline="30000" dirty="0">
                    <a:solidFill>
                      <a:srgbClr val="000000"/>
                    </a:solidFill>
                    <a:latin typeface="Consolas" panose="020B0609020204030204" pitchFamily="49" charset="0"/>
                    <a:ea typeface="楷体" panose="02010609060101010101" pitchFamily="49" charset="-122"/>
                  </a:rPr>
                  <a:t>1</a:t>
                </a:r>
                <a:r>
                  <a:rPr lang="zh-CN" altLang="en-US" sz="1500" dirty="0">
                    <a:solidFill>
                      <a:srgbClr val="000000"/>
                    </a:solidFill>
                    <a:latin typeface="Consolas" panose="020B0609020204030204" pitchFamily="49" charset="0"/>
                    <a:ea typeface="楷体" panose="02010609060101010101" pitchFamily="49" charset="-122"/>
                  </a:rPr>
                  <a:t>提出了一种</a:t>
                </a:r>
                <a:r>
                  <a:rPr lang="zh-CN" altLang="en-US" sz="1500" b="1" dirty="0">
                    <a:solidFill>
                      <a:srgbClr val="000000"/>
                    </a:solidFill>
                    <a:latin typeface="Consolas" panose="020B0609020204030204" pitchFamily="49" charset="0"/>
                    <a:ea typeface="楷体" panose="02010609060101010101" pitchFamily="49" charset="-122"/>
                  </a:rPr>
                  <a:t>基于最大流匹配的项目公平性重排方法</a:t>
                </a:r>
                <a:r>
                  <a:rPr lang="zh-CN" altLang="en-US" sz="1500" dirty="0">
                    <a:solidFill>
                      <a:srgbClr val="000000"/>
                    </a:solidFill>
                    <a:latin typeface="Consolas" panose="020B0609020204030204" pitchFamily="49" charset="0"/>
                    <a:ea typeface="楷体" panose="02010609060101010101" pitchFamily="49" charset="-122"/>
                  </a:rPr>
                  <a:t>。该算法将建立一个二部图，其中用户</a:t>
                </a:r>
                <a14:m>
                  <m:oMath xmlns:m="http://schemas.openxmlformats.org/officeDocument/2006/math">
                    <m:r>
                      <a:rPr lang="en-US" altLang="zh-CN" sz="1500" b="0" i="1" smtClean="0">
                        <a:solidFill>
                          <a:srgbClr val="000000"/>
                        </a:solidFill>
                        <a:latin typeface="Cambria Math" panose="02040503050406030204" pitchFamily="18" charset="0"/>
                        <a:ea typeface="楷体" panose="02010609060101010101" pitchFamily="49" charset="-122"/>
                      </a:rPr>
                      <m:t>𝑢</m:t>
                    </m:r>
                  </m:oMath>
                </a14:m>
                <a:r>
                  <a:rPr lang="zh-CN" altLang="en-US" sz="1500" dirty="0">
                    <a:solidFill>
                      <a:srgbClr val="000000"/>
                    </a:solidFill>
                    <a:latin typeface="Consolas" panose="020B0609020204030204" pitchFamily="49" charset="0"/>
                    <a:ea typeface="楷体" panose="02010609060101010101" pitchFamily="49" charset="-122"/>
                  </a:rPr>
                  <a:t>与物品</a:t>
                </a:r>
                <a14:m>
                  <m:oMath xmlns:m="http://schemas.openxmlformats.org/officeDocument/2006/math">
                    <m:r>
                      <a:rPr lang="en-US" altLang="zh-CN" sz="1500" b="0" i="1" smtClean="0">
                        <a:solidFill>
                          <a:srgbClr val="000000"/>
                        </a:solidFill>
                        <a:latin typeface="Cambria Math" panose="02040503050406030204" pitchFamily="18" charset="0"/>
                        <a:ea typeface="楷体" panose="02010609060101010101" pitchFamily="49" charset="-122"/>
                      </a:rPr>
                      <m:t>𝑖</m:t>
                    </m:r>
                  </m:oMath>
                </a14:m>
                <a:r>
                  <a:rPr lang="zh-CN" altLang="en-US" sz="1500" dirty="0">
                    <a:solidFill>
                      <a:srgbClr val="000000"/>
                    </a:solidFill>
                    <a:latin typeface="Consolas" panose="020B0609020204030204" pitchFamily="49" charset="0"/>
                    <a:ea typeface="楷体" panose="02010609060101010101" pitchFamily="49" charset="-122"/>
                  </a:rPr>
                  <a:t>之间的权重根据</a:t>
                </a:r>
                <a14:m>
                  <m:oMath xmlns:m="http://schemas.openxmlformats.org/officeDocument/2006/math">
                    <m:r>
                      <a:rPr lang="en-US" altLang="zh-CN" sz="1500" i="1">
                        <a:solidFill>
                          <a:srgbClr val="000000"/>
                        </a:solidFill>
                        <a:latin typeface="Cambria Math" panose="02040503050406030204" pitchFamily="18" charset="0"/>
                        <a:ea typeface="楷体" panose="02010609060101010101" pitchFamily="49" charset="-122"/>
                      </a:rPr>
                      <m:t>𝑢</m:t>
                    </m:r>
                  </m:oMath>
                </a14:m>
                <a:r>
                  <a:rPr lang="zh-CN" altLang="en-US" sz="1500" dirty="0">
                    <a:solidFill>
                      <a:srgbClr val="000000"/>
                    </a:solidFill>
                    <a:latin typeface="Consolas" panose="020B0609020204030204" pitchFamily="49" charset="0"/>
                    <a:ea typeface="楷体" panose="02010609060101010101" pitchFamily="49" charset="-122"/>
                  </a:rPr>
                  <a:t>对</a:t>
                </a:r>
                <a14:m>
                  <m:oMath xmlns:m="http://schemas.openxmlformats.org/officeDocument/2006/math">
                    <m:r>
                      <a:rPr lang="en-US" altLang="zh-CN" sz="1500" i="1">
                        <a:solidFill>
                          <a:srgbClr val="000000"/>
                        </a:solidFill>
                        <a:latin typeface="Cambria Math" panose="02040503050406030204" pitchFamily="18" charset="0"/>
                        <a:ea typeface="楷体" panose="02010609060101010101" pitchFamily="49" charset="-122"/>
                      </a:rPr>
                      <m:t>𝑖</m:t>
                    </m:r>
                  </m:oMath>
                </a14:m>
                <a:r>
                  <a:rPr lang="zh-CN" altLang="en-US" sz="1500" dirty="0">
                    <a:solidFill>
                      <a:srgbClr val="000000"/>
                    </a:solidFill>
                    <a:latin typeface="Consolas" panose="020B0609020204030204" pitchFamily="49" charset="0"/>
                    <a:ea typeface="楷体" panose="02010609060101010101" pitchFamily="49" charset="-122"/>
                  </a:rPr>
                  <a:t>的偏好和</a:t>
                </a:r>
                <a14:m>
                  <m:oMath xmlns:m="http://schemas.openxmlformats.org/officeDocument/2006/math">
                    <m:r>
                      <a:rPr lang="en-US" altLang="zh-CN" sz="1500" i="1">
                        <a:solidFill>
                          <a:srgbClr val="000000"/>
                        </a:solidFill>
                        <a:latin typeface="Cambria Math" panose="02040503050406030204" pitchFamily="18" charset="0"/>
                        <a:ea typeface="楷体" panose="02010609060101010101" pitchFamily="49" charset="-122"/>
                      </a:rPr>
                      <m:t>𝑖</m:t>
                    </m:r>
                  </m:oMath>
                </a14:m>
                <a:r>
                  <a:rPr lang="zh-CN" altLang="en-US" sz="1500" dirty="0">
                    <a:solidFill>
                      <a:srgbClr val="000000"/>
                    </a:solidFill>
                    <a:latin typeface="Consolas" panose="020B0609020204030204" pitchFamily="49" charset="0"/>
                    <a:ea typeface="楷体" panose="02010609060101010101" pitchFamily="49" charset="-122"/>
                  </a:rPr>
                  <a:t>的度计算，并迭代求解最大流问题识别出的候选对象以构建推荐列表。</a:t>
                </a:r>
              </a:p>
            </p:txBody>
          </p:sp>
        </mc:Choice>
        <mc:Fallback>
          <p:sp>
            <p:nvSpPr>
              <p:cNvPr id="48" name="文本框 47">
                <a:extLst>
                  <a:ext uri="{FF2B5EF4-FFF2-40B4-BE49-F238E27FC236}">
                    <a16:creationId xmlns:a16="http://schemas.microsoft.com/office/drawing/2014/main" id="{286DE9C9-6667-8B07-9E74-06D3A2427D9A}"/>
                  </a:ext>
                </a:extLst>
              </p:cNvPr>
              <p:cNvSpPr txBox="1">
                <a:spLocks noRot="1" noChangeAspect="1" noMove="1" noResize="1" noEditPoints="1" noAdjustHandles="1" noChangeArrowheads="1" noChangeShapeType="1" noTextEdit="1"/>
              </p:cNvSpPr>
              <p:nvPr/>
            </p:nvSpPr>
            <p:spPr>
              <a:xfrm>
                <a:off x="418427" y="1425995"/>
                <a:ext cx="3422053" cy="1477328"/>
              </a:xfrm>
              <a:prstGeom prst="rect">
                <a:avLst/>
              </a:prstGeom>
              <a:blipFill>
                <a:blip r:embed="rId4"/>
                <a:stretch>
                  <a:fillRect l="-713" t="-1653" r="-713" b="-289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文本框 48">
                <a:extLst>
                  <a:ext uri="{FF2B5EF4-FFF2-40B4-BE49-F238E27FC236}">
                    <a16:creationId xmlns:a16="http://schemas.microsoft.com/office/drawing/2014/main" id="{16176EC8-1872-4DAF-9893-789BDC8FA28D}"/>
                  </a:ext>
                </a:extLst>
              </p:cNvPr>
              <p:cNvSpPr txBox="1"/>
              <p:nvPr/>
            </p:nvSpPr>
            <p:spPr>
              <a:xfrm>
                <a:off x="4339998" y="1425995"/>
                <a:ext cx="3462396" cy="1726691"/>
              </a:xfrm>
              <a:prstGeom prst="rect">
                <a:avLst/>
              </a:prstGeom>
              <a:noFill/>
            </p:spPr>
            <p:txBody>
              <a:bodyPr wrap="square">
                <a:spAutoFit/>
              </a:bodyPr>
              <a:lstStyle/>
              <a:p>
                <a:r>
                  <a:rPr lang="en-US" altLang="zh-CN" sz="1500" dirty="0">
                    <a:solidFill>
                      <a:srgbClr val="000000"/>
                    </a:solidFill>
                    <a:latin typeface="Consolas" panose="020B0609020204030204" pitchFamily="49" charset="0"/>
                    <a:ea typeface="楷体" panose="02010609060101010101" pitchFamily="49" charset="-122"/>
                  </a:rPr>
                  <a:t>Biega</a:t>
                </a:r>
                <a:r>
                  <a:rPr lang="zh-CN" altLang="en-US" sz="1500" dirty="0">
                    <a:solidFill>
                      <a:srgbClr val="000000"/>
                    </a:solidFill>
                    <a:latin typeface="Consolas" panose="020B0609020204030204" pitchFamily="49" charset="0"/>
                    <a:ea typeface="楷体" panose="02010609060101010101" pitchFamily="49" charset="-122"/>
                  </a:rPr>
                  <a:t>等（</a:t>
                </a:r>
                <a:r>
                  <a:rPr lang="en-US" altLang="zh-CN" sz="1500" dirty="0">
                    <a:solidFill>
                      <a:srgbClr val="000000"/>
                    </a:solidFill>
                    <a:latin typeface="Consolas" panose="020B0609020204030204" pitchFamily="49" charset="0"/>
                    <a:ea typeface="楷体" panose="02010609060101010101" pitchFamily="49" charset="-122"/>
                  </a:rPr>
                  <a:t>2018</a:t>
                </a:r>
                <a:r>
                  <a:rPr lang="zh-CN" altLang="en-US" sz="1500" dirty="0">
                    <a:solidFill>
                      <a:srgbClr val="000000"/>
                    </a:solidFill>
                    <a:latin typeface="Consolas" panose="020B0609020204030204" pitchFamily="49" charset="0"/>
                    <a:ea typeface="楷体" panose="02010609060101010101" pitchFamily="49" charset="-122"/>
                  </a:rPr>
                  <a:t>）</a:t>
                </a:r>
                <a:r>
                  <a:rPr lang="en-US" altLang="zh-CN" sz="1500" baseline="30000" dirty="0">
                    <a:solidFill>
                      <a:srgbClr val="000000"/>
                    </a:solidFill>
                    <a:latin typeface="Consolas" panose="020B0609020204030204" pitchFamily="49" charset="0"/>
                    <a:ea typeface="楷体" panose="02010609060101010101" pitchFamily="49" charset="-122"/>
                  </a:rPr>
                  <a:t>2</a:t>
                </a:r>
                <a:r>
                  <a:rPr lang="zh-CN" altLang="en-US" sz="1500" b="1" i="0" dirty="0">
                    <a:solidFill>
                      <a:srgbClr val="000000"/>
                    </a:solidFill>
                    <a:effectLst/>
                    <a:latin typeface="Consolas" panose="020B0609020204030204" pitchFamily="49" charset="0"/>
                    <a:ea typeface="楷体" panose="02010609060101010101" pitchFamily="49" charset="-122"/>
                  </a:rPr>
                  <a:t>将公平性问题形式化为整数线性规划</a:t>
                </a:r>
                <a:r>
                  <a:rPr lang="en-US" altLang="zh-CN" sz="1500" b="1" i="0" dirty="0">
                    <a:solidFill>
                      <a:srgbClr val="000000"/>
                    </a:solidFill>
                    <a:effectLst/>
                    <a:latin typeface="Consolas" panose="020B0609020204030204" pitchFamily="49" charset="0"/>
                    <a:ea typeface="楷体" panose="02010609060101010101" pitchFamily="49" charset="-122"/>
                  </a:rPr>
                  <a:t>(ILP)</a:t>
                </a:r>
                <a:r>
                  <a:rPr lang="zh-CN" altLang="en-US" sz="1500" b="1" dirty="0">
                    <a:solidFill>
                      <a:srgbClr val="000000"/>
                    </a:solidFill>
                    <a:latin typeface="Consolas" panose="020B0609020204030204" pitchFamily="49" charset="0"/>
                    <a:ea typeface="楷体" panose="02010609060101010101" pitchFamily="49" charset="-122"/>
                  </a:rPr>
                  <a:t>问题并采用采用</a:t>
                </a:r>
                <a:r>
                  <a:rPr lang="en-US" altLang="zh-CN" sz="1500" b="1" dirty="0" err="1">
                    <a:solidFill>
                      <a:srgbClr val="000000"/>
                    </a:solidFill>
                    <a:latin typeface="Consolas" panose="020B0609020204030204" pitchFamily="49" charset="0"/>
                    <a:ea typeface="楷体" panose="02010609060101010101" pitchFamily="49" charset="-122"/>
                  </a:rPr>
                  <a:t>Gurobi</a:t>
                </a:r>
                <a:r>
                  <a:rPr lang="zh-CN" altLang="en-US" sz="1500" b="1" dirty="0">
                    <a:solidFill>
                      <a:srgbClr val="000000"/>
                    </a:solidFill>
                    <a:latin typeface="Consolas" panose="020B0609020204030204" pitchFamily="49" charset="0"/>
                    <a:ea typeface="楷体" panose="02010609060101010101" pitchFamily="49" charset="-122"/>
                  </a:rPr>
                  <a:t>求解</a:t>
                </a:r>
                <a:r>
                  <a:rPr lang="zh-CN" altLang="en-US" sz="1500" dirty="0">
                    <a:solidFill>
                      <a:srgbClr val="000000"/>
                    </a:solidFill>
                    <a:latin typeface="Consolas" panose="020B0609020204030204" pitchFamily="49" charset="0"/>
                    <a:ea typeface="楷体" panose="02010609060101010101" pitchFamily="49" charset="-122"/>
                  </a:rPr>
                  <a:t>，其中公平性目标为最小化分布间的</a:t>
                </a:r>
                <a:r>
                  <a:rPr lang="en-US" altLang="zh-CN" sz="1500" dirty="0">
                    <a:solidFill>
                      <a:srgbClr val="000000"/>
                    </a:solidFill>
                    <a:latin typeface="Consolas" panose="020B0609020204030204" pitchFamily="49" charset="0"/>
                    <a:ea typeface="楷体" panose="02010609060101010101" pitchFamily="49" charset="-122"/>
                  </a:rPr>
                  <a:t>L1</a:t>
                </a:r>
                <a:r>
                  <a:rPr lang="zh-CN" altLang="en-US" sz="1500" dirty="0">
                    <a:solidFill>
                      <a:srgbClr val="000000"/>
                    </a:solidFill>
                    <a:latin typeface="Consolas" panose="020B0609020204030204" pitchFamily="49" charset="0"/>
                    <a:ea typeface="楷体" panose="02010609060101010101" pitchFamily="49" charset="-122"/>
                  </a:rPr>
                  <a:t>范数，</a:t>
                </a:r>
                <a:r>
                  <a:rPr lang="zh-CN" altLang="en-US" sz="1500" b="0" i="0" dirty="0">
                    <a:solidFill>
                      <a:srgbClr val="000000"/>
                    </a:solidFill>
                    <a:effectLst/>
                    <a:latin typeface="Consolas" panose="020B0609020204030204" pitchFamily="49" charset="0"/>
                    <a:ea typeface="楷体" panose="02010609060101010101" pitchFamily="49" charset="-122"/>
                  </a:rPr>
                  <a:t>二元决策变量</a:t>
                </a:r>
                <a14:m>
                  <m:oMath xmlns:m="http://schemas.openxmlformats.org/officeDocument/2006/math">
                    <m:sSub>
                      <m:sSubPr>
                        <m:ctrlPr>
                          <a:rPr lang="en-US" altLang="zh-CN" sz="1500" b="0" i="1" smtClean="0">
                            <a:solidFill>
                              <a:srgbClr val="000000"/>
                            </a:solidFill>
                            <a:effectLst/>
                            <a:latin typeface="Cambria Math" panose="02040503050406030204" pitchFamily="18" charset="0"/>
                            <a:ea typeface="楷体" panose="02010609060101010101" pitchFamily="49" charset="-122"/>
                          </a:rPr>
                        </m:ctrlPr>
                      </m:sSubPr>
                      <m:e>
                        <m:r>
                          <a:rPr lang="en-US" altLang="zh-CN" sz="1500" b="0" i="1" smtClean="0">
                            <a:solidFill>
                              <a:srgbClr val="000000"/>
                            </a:solidFill>
                            <a:effectLst/>
                            <a:latin typeface="Cambria Math" panose="02040503050406030204" pitchFamily="18" charset="0"/>
                            <a:ea typeface="楷体" panose="02010609060101010101" pitchFamily="49" charset="-122"/>
                          </a:rPr>
                          <m:t>𝑋</m:t>
                        </m:r>
                      </m:e>
                      <m:sub>
                        <m:r>
                          <a:rPr lang="en-US" altLang="zh-CN" sz="1500" b="0" i="1" smtClean="0">
                            <a:solidFill>
                              <a:srgbClr val="000000"/>
                            </a:solidFill>
                            <a:effectLst/>
                            <a:latin typeface="Cambria Math" panose="02040503050406030204" pitchFamily="18" charset="0"/>
                            <a:ea typeface="楷体" panose="02010609060101010101" pitchFamily="49" charset="-122"/>
                          </a:rPr>
                          <m:t>𝑖</m:t>
                        </m:r>
                        <m:r>
                          <a:rPr lang="en-US" altLang="zh-CN" sz="1500" b="0" i="1" smtClean="0">
                            <a:solidFill>
                              <a:srgbClr val="000000"/>
                            </a:solidFill>
                            <a:effectLst/>
                            <a:latin typeface="Cambria Math" panose="02040503050406030204" pitchFamily="18" charset="0"/>
                            <a:ea typeface="楷体" panose="02010609060101010101" pitchFamily="49" charset="-122"/>
                          </a:rPr>
                          <m:t>,</m:t>
                        </m:r>
                        <m:r>
                          <a:rPr lang="en-US" altLang="zh-CN" sz="1500" b="0" i="1" smtClean="0">
                            <a:solidFill>
                              <a:srgbClr val="000000"/>
                            </a:solidFill>
                            <a:effectLst/>
                            <a:latin typeface="Cambria Math" panose="02040503050406030204" pitchFamily="18" charset="0"/>
                            <a:ea typeface="楷体" panose="02010609060101010101" pitchFamily="49" charset="-122"/>
                          </a:rPr>
                          <m:t>𝑗</m:t>
                        </m:r>
                      </m:sub>
                    </m:sSub>
                  </m:oMath>
                </a14:m>
                <a:r>
                  <a:rPr lang="zh-CN" altLang="en-US" sz="1500" b="0" i="0" dirty="0">
                    <a:solidFill>
                      <a:srgbClr val="000000"/>
                    </a:solidFill>
                    <a:effectLst/>
                    <a:latin typeface="Consolas" panose="020B0609020204030204" pitchFamily="49" charset="0"/>
                    <a:ea typeface="楷体" panose="02010609060101010101" pitchFamily="49" charset="-122"/>
                  </a:rPr>
                  <a:t>表示是否将第</a:t>
                </a:r>
                <a14:m>
                  <m:oMath xmlns:m="http://schemas.openxmlformats.org/officeDocument/2006/math">
                    <m:r>
                      <a:rPr lang="en-US" altLang="zh-CN" sz="1500" b="0" i="1" smtClean="0">
                        <a:solidFill>
                          <a:srgbClr val="000000"/>
                        </a:solidFill>
                        <a:effectLst/>
                        <a:latin typeface="Cambria Math" panose="02040503050406030204" pitchFamily="18" charset="0"/>
                        <a:ea typeface="楷体" panose="02010609060101010101" pitchFamily="49" charset="-122"/>
                      </a:rPr>
                      <m:t>𝑖</m:t>
                    </m:r>
                  </m:oMath>
                </a14:m>
                <a:r>
                  <a:rPr lang="zh-CN" altLang="en-US" sz="1500" b="0" i="0" dirty="0">
                    <a:solidFill>
                      <a:srgbClr val="000000"/>
                    </a:solidFill>
                    <a:effectLst/>
                    <a:latin typeface="Consolas" panose="020B0609020204030204" pitchFamily="49" charset="0"/>
                    <a:ea typeface="楷体" panose="02010609060101010101" pitchFamily="49" charset="-122"/>
                  </a:rPr>
                  <a:t>项放在第</a:t>
                </a:r>
                <a14:m>
                  <m:oMath xmlns:m="http://schemas.openxmlformats.org/officeDocument/2006/math">
                    <m:r>
                      <a:rPr lang="en-US" altLang="zh-CN" sz="1500" b="0" i="1" smtClean="0">
                        <a:solidFill>
                          <a:srgbClr val="000000"/>
                        </a:solidFill>
                        <a:effectLst/>
                        <a:latin typeface="Cambria Math" panose="02040503050406030204" pitchFamily="18" charset="0"/>
                        <a:ea typeface="楷体" panose="02010609060101010101" pitchFamily="49" charset="-122"/>
                      </a:rPr>
                      <m:t>𝑗</m:t>
                    </m:r>
                  </m:oMath>
                </a14:m>
                <a:r>
                  <a:rPr lang="zh-CN" altLang="en-US" sz="1500" b="0" i="0" dirty="0">
                    <a:solidFill>
                      <a:srgbClr val="000000"/>
                    </a:solidFill>
                    <a:effectLst/>
                    <a:latin typeface="Consolas" panose="020B0609020204030204" pitchFamily="49" charset="0"/>
                    <a:ea typeface="楷体" panose="02010609060101010101" pitchFamily="49" charset="-122"/>
                  </a:rPr>
                  <a:t>位，</a:t>
                </a:r>
                <a:r>
                  <a:rPr lang="zh-CN" altLang="en-US" sz="1500" dirty="0">
                    <a:solidFill>
                      <a:srgbClr val="000000"/>
                    </a:solidFill>
                    <a:latin typeface="Consolas" panose="020B0609020204030204" pitchFamily="49" charset="0"/>
                    <a:ea typeface="楷体" panose="02010609060101010101" pitchFamily="49" charset="-122"/>
                  </a:rPr>
                  <a:t>并</a:t>
                </a:r>
                <a:r>
                  <a:rPr lang="zh-CN" altLang="en-US" sz="1500" b="0" i="0" dirty="0">
                    <a:solidFill>
                      <a:srgbClr val="000000"/>
                    </a:solidFill>
                    <a:effectLst/>
                    <a:latin typeface="Consolas" panose="020B0609020204030204" pitchFamily="49" charset="0"/>
                    <a:ea typeface="楷体" panose="02010609060101010101" pitchFamily="49" charset="-122"/>
                  </a:rPr>
                  <a:t>通过添加准确性约束来保证推荐性能的巨大损失。</a:t>
                </a:r>
                <a:endParaRPr lang="zh-CN" altLang="en-US" sz="1500" dirty="0">
                  <a:latin typeface="Consolas" panose="020B0609020204030204" pitchFamily="49" charset="0"/>
                  <a:ea typeface="楷体" panose="02010609060101010101" pitchFamily="49" charset="-122"/>
                </a:endParaRPr>
              </a:p>
            </p:txBody>
          </p:sp>
        </mc:Choice>
        <mc:Fallback>
          <p:sp>
            <p:nvSpPr>
              <p:cNvPr id="49" name="文本框 48">
                <a:extLst>
                  <a:ext uri="{FF2B5EF4-FFF2-40B4-BE49-F238E27FC236}">
                    <a16:creationId xmlns:a16="http://schemas.microsoft.com/office/drawing/2014/main" id="{16176EC8-1872-4DAF-9893-789BDC8FA28D}"/>
                  </a:ext>
                </a:extLst>
              </p:cNvPr>
              <p:cNvSpPr txBox="1">
                <a:spLocks noRot="1" noChangeAspect="1" noMove="1" noResize="1" noEditPoints="1" noAdjustHandles="1" noChangeArrowheads="1" noChangeShapeType="1" noTextEdit="1"/>
              </p:cNvSpPr>
              <p:nvPr/>
            </p:nvSpPr>
            <p:spPr>
              <a:xfrm>
                <a:off x="4339998" y="1425995"/>
                <a:ext cx="3462396" cy="1726691"/>
              </a:xfrm>
              <a:prstGeom prst="rect">
                <a:avLst/>
              </a:prstGeom>
              <a:blipFill>
                <a:blip r:embed="rId5"/>
                <a:stretch>
                  <a:fillRect l="-704" t="-1413" r="-528" b="-2120"/>
                </a:stretch>
              </a:blipFill>
            </p:spPr>
            <p:txBody>
              <a:bodyPr/>
              <a:lstStyle/>
              <a:p>
                <a:r>
                  <a:rPr lang="zh-CN" altLang="en-US">
                    <a:noFill/>
                  </a:rPr>
                  <a:t> </a:t>
                </a:r>
              </a:p>
            </p:txBody>
          </p:sp>
        </mc:Fallback>
      </mc:AlternateContent>
      <p:pic>
        <p:nvPicPr>
          <p:cNvPr id="51" name="图片 50">
            <a:extLst>
              <a:ext uri="{FF2B5EF4-FFF2-40B4-BE49-F238E27FC236}">
                <a16:creationId xmlns:a16="http://schemas.microsoft.com/office/drawing/2014/main" id="{4E49F710-5888-0F26-DAE6-CC00E0D04462}"/>
              </a:ext>
            </a:extLst>
          </p:cNvPr>
          <p:cNvPicPr>
            <a:picLocks noChangeAspect="1"/>
          </p:cNvPicPr>
          <p:nvPr/>
        </p:nvPicPr>
        <p:blipFill>
          <a:blip r:embed="rId6"/>
          <a:stretch>
            <a:fillRect/>
          </a:stretch>
        </p:blipFill>
        <p:spPr>
          <a:xfrm>
            <a:off x="4385004" y="3213919"/>
            <a:ext cx="3372384" cy="1597445"/>
          </a:xfrm>
          <a:prstGeom prst="rect">
            <a:avLst/>
          </a:prstGeom>
        </p:spPr>
      </p:pic>
      <p:pic>
        <p:nvPicPr>
          <p:cNvPr id="53" name="图片 52">
            <a:extLst>
              <a:ext uri="{FF2B5EF4-FFF2-40B4-BE49-F238E27FC236}">
                <a16:creationId xmlns:a16="http://schemas.microsoft.com/office/drawing/2014/main" id="{F4377E67-A7CE-49FF-320C-AD5CBC69EAF8}"/>
              </a:ext>
            </a:extLst>
          </p:cNvPr>
          <p:cNvPicPr>
            <a:picLocks noChangeAspect="1"/>
          </p:cNvPicPr>
          <p:nvPr/>
        </p:nvPicPr>
        <p:blipFill>
          <a:blip r:embed="rId7"/>
          <a:stretch>
            <a:fillRect/>
          </a:stretch>
        </p:blipFill>
        <p:spPr>
          <a:xfrm>
            <a:off x="8350357" y="3139593"/>
            <a:ext cx="3275639" cy="2176715"/>
          </a:xfrm>
          <a:prstGeom prst="rect">
            <a:avLst/>
          </a:prstGeom>
        </p:spPr>
      </p:pic>
    </p:spTree>
    <p:extLst>
      <p:ext uri="{BB962C8B-B14F-4D97-AF65-F5344CB8AC3E}">
        <p14:creationId xmlns:p14="http://schemas.microsoft.com/office/powerpoint/2010/main" val="2281616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a:extLst>
              <a:ext uri="{FF2B5EF4-FFF2-40B4-BE49-F238E27FC236}">
                <a16:creationId xmlns:a16="http://schemas.microsoft.com/office/drawing/2014/main" id="{25B2B4D0-D576-BF96-857E-F010D8EE6102}"/>
              </a:ext>
            </a:extLst>
          </p:cNvPr>
          <p:cNvSpPr/>
          <p:nvPr/>
        </p:nvSpPr>
        <p:spPr>
          <a:xfrm>
            <a:off x="281897" y="5187976"/>
            <a:ext cx="11437908" cy="721470"/>
          </a:xfrm>
          <a:prstGeom prst="roundRect">
            <a:avLst>
              <a:gd name="adj" fmla="val 4876"/>
            </a:avLst>
          </a:prstGeom>
          <a:solidFill>
            <a:schemeClr val="bg2">
              <a:lumMod val="95000"/>
            </a:schemeClr>
          </a:solidFill>
          <a:ln w="28575">
            <a:solidFill>
              <a:schemeClr val="bg1">
                <a:lumMod val="8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sz="2400" b="1" kern="100" dirty="0">
                <a:solidFill>
                  <a:srgbClr val="FF9900"/>
                </a:solidFill>
                <a:latin typeface="Times New Roman" panose="02020603050405020304" pitchFamily="18" charset="0"/>
                <a:ea typeface="楷体" panose="02010609060101010101" pitchFamily="49" charset="-122"/>
                <a:cs typeface="Times New Roman" panose="02020603050405020304" pitchFamily="18" charset="0"/>
              </a:rPr>
              <a:t>            联系多样性需求与公平性进行重排值得探索</a:t>
            </a:r>
          </a:p>
        </p:txBody>
      </p:sp>
      <p:sp>
        <p:nvSpPr>
          <p:cNvPr id="2" name="灯片编号占位符 1">
            <a:extLst>
              <a:ext uri="{FF2B5EF4-FFF2-40B4-BE49-F238E27FC236}">
                <a16:creationId xmlns:a16="http://schemas.microsoft.com/office/drawing/2014/main" id="{F9BD9AA0-2A78-66AB-5B04-069ABC5BE1AB}"/>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1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t>12</a:t>
            </a:fld>
            <a:endParaRPr kumimoji="0" lang="zh-CN" altLang="en-US" sz="11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4" name="文本框 3">
            <a:extLst>
              <a:ext uri="{FF2B5EF4-FFF2-40B4-BE49-F238E27FC236}">
                <a16:creationId xmlns:a16="http://schemas.microsoft.com/office/drawing/2014/main" id="{9687D623-82FC-B82A-53CE-692B05D86409}"/>
              </a:ext>
            </a:extLst>
          </p:cNvPr>
          <p:cNvSpPr txBox="1"/>
          <p:nvPr/>
        </p:nvSpPr>
        <p:spPr>
          <a:xfrm>
            <a:off x="2188970" y="305932"/>
            <a:ext cx="5393511" cy="523220"/>
          </a:xfrm>
          <a:prstGeom prst="rect">
            <a:avLst/>
          </a:prstGeom>
          <a:noFill/>
        </p:spPr>
        <p:txBody>
          <a:bodyPr wrap="square" rtlCol="0" anchor="t">
            <a:spAutoFit/>
          </a:bodyPr>
          <a:lstStyle/>
          <a:p>
            <a:pPr algn="l">
              <a:buClrTx/>
              <a:buSzTx/>
              <a:buFontTx/>
            </a:pPr>
            <a:r>
              <a:rPr lang="zh-CN" altLang="en-US" sz="2800" b="1" dirty="0">
                <a:solidFill>
                  <a:srgbClr val="014385"/>
                </a:solidFill>
                <a:latin typeface="楷体" panose="02010609060101010101" pitchFamily="49" charset="-122"/>
                <a:ea typeface="楷体" panose="02010609060101010101" pitchFamily="49" charset="-122"/>
              </a:rPr>
              <a:t>提升推荐系统公平性的重排算法</a:t>
            </a:r>
          </a:p>
        </p:txBody>
      </p:sp>
      <p:grpSp>
        <p:nvGrpSpPr>
          <p:cNvPr id="26" name="组合 25">
            <a:extLst>
              <a:ext uri="{FF2B5EF4-FFF2-40B4-BE49-F238E27FC236}">
                <a16:creationId xmlns:a16="http://schemas.microsoft.com/office/drawing/2014/main" id="{76BEE922-523C-627F-AC71-D58EEEE091B3}"/>
              </a:ext>
            </a:extLst>
          </p:cNvPr>
          <p:cNvGrpSpPr/>
          <p:nvPr/>
        </p:nvGrpSpPr>
        <p:grpSpPr>
          <a:xfrm>
            <a:off x="2131675" y="340716"/>
            <a:ext cx="57296" cy="421608"/>
            <a:chOff x="233105" y="794442"/>
            <a:chExt cx="57296" cy="421608"/>
          </a:xfrm>
        </p:grpSpPr>
        <p:cxnSp>
          <p:nvCxnSpPr>
            <p:cNvPr id="27" name="直接连接符 26">
              <a:extLst>
                <a:ext uri="{FF2B5EF4-FFF2-40B4-BE49-F238E27FC236}">
                  <a16:creationId xmlns:a16="http://schemas.microsoft.com/office/drawing/2014/main" id="{B38BA0CF-25B5-D60D-D5B7-57ADE8871745}"/>
                </a:ext>
              </a:extLst>
            </p:cNvPr>
            <p:cNvCxnSpPr/>
            <p:nvPr/>
          </p:nvCxnSpPr>
          <p:spPr>
            <a:xfrm>
              <a:off x="233105" y="803936"/>
              <a:ext cx="0" cy="412114"/>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61E81810-CF17-A2A0-3449-56C9A9317F46}"/>
                </a:ext>
              </a:extLst>
            </p:cNvPr>
            <p:cNvCxnSpPr/>
            <p:nvPr/>
          </p:nvCxnSpPr>
          <p:spPr>
            <a:xfrm>
              <a:off x="290401" y="794442"/>
              <a:ext cx="0" cy="412114"/>
            </a:xfrm>
            <a:prstGeom prst="line">
              <a:avLst/>
            </a:prstGeom>
            <a:ln>
              <a:solidFill>
                <a:srgbClr val="FF9900"/>
              </a:solidFill>
            </a:ln>
          </p:spPr>
          <p:style>
            <a:lnRef idx="1">
              <a:schemeClr val="accent1"/>
            </a:lnRef>
            <a:fillRef idx="0">
              <a:schemeClr val="accent1"/>
            </a:fillRef>
            <a:effectRef idx="0">
              <a:schemeClr val="accent1"/>
            </a:effectRef>
            <a:fontRef idx="minor">
              <a:schemeClr val="tx1"/>
            </a:fontRef>
          </p:style>
        </p:cxnSp>
      </p:grpSp>
      <p:sp>
        <p:nvSpPr>
          <p:cNvPr id="29" name="文本框 28">
            <a:extLst>
              <a:ext uri="{FF2B5EF4-FFF2-40B4-BE49-F238E27FC236}">
                <a16:creationId xmlns:a16="http://schemas.microsoft.com/office/drawing/2014/main" id="{F6CDFF7E-BF1E-197C-7DE5-EC8843469757}"/>
              </a:ext>
            </a:extLst>
          </p:cNvPr>
          <p:cNvSpPr txBox="1"/>
          <p:nvPr/>
        </p:nvSpPr>
        <p:spPr>
          <a:xfrm>
            <a:off x="281899" y="220127"/>
            <a:ext cx="1878424" cy="584775"/>
          </a:xfrm>
          <a:prstGeom prst="rect">
            <a:avLst/>
          </a:prstGeom>
          <a:noFill/>
        </p:spPr>
        <p:txBody>
          <a:bodyPr wrap="square" rtlCol="0" anchor="t">
            <a:spAutoFit/>
          </a:bodyPr>
          <a:lstStyle/>
          <a:p>
            <a:pPr algn="l">
              <a:buClrTx/>
              <a:buSzTx/>
              <a:buFontTx/>
            </a:pPr>
            <a:r>
              <a:rPr lang="zh-CN" altLang="en-US" sz="3200" dirty="0">
                <a:solidFill>
                  <a:srgbClr val="014385"/>
                </a:solidFill>
                <a:effectLst>
                  <a:outerShdw blurRad="38100" dist="38100" dir="2700000" algn="tl">
                    <a:srgbClr val="000000">
                      <a:alpha val="43137"/>
                    </a:srgbClr>
                  </a:outerShdw>
                </a:effectLst>
                <a:latin typeface="黑体" panose="02010609060101010101" charset="-122"/>
                <a:ea typeface="黑体" panose="02010609060101010101" charset="-122"/>
              </a:rPr>
              <a:t>文献回顾</a:t>
            </a:r>
          </a:p>
        </p:txBody>
      </p:sp>
      <p:sp>
        <p:nvSpPr>
          <p:cNvPr id="8" name="箭头: 右 7">
            <a:extLst>
              <a:ext uri="{FF2B5EF4-FFF2-40B4-BE49-F238E27FC236}">
                <a16:creationId xmlns:a16="http://schemas.microsoft.com/office/drawing/2014/main" id="{DBD35DDA-41D2-F02D-6820-915592DA0DF1}"/>
              </a:ext>
            </a:extLst>
          </p:cNvPr>
          <p:cNvSpPr/>
          <p:nvPr/>
        </p:nvSpPr>
        <p:spPr>
          <a:xfrm>
            <a:off x="472195" y="5399025"/>
            <a:ext cx="646487" cy="311664"/>
          </a:xfrm>
          <a:prstGeom prst="rightArrow">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64B708D6-2EF0-5678-C1DC-E99E8B45B848}"/>
              </a:ext>
            </a:extLst>
          </p:cNvPr>
          <p:cNvPicPr>
            <a:picLocks noChangeAspect="1"/>
          </p:cNvPicPr>
          <p:nvPr/>
        </p:nvPicPr>
        <p:blipFill>
          <a:blip r:embed="rId3"/>
          <a:stretch>
            <a:fillRect/>
          </a:stretch>
        </p:blipFill>
        <p:spPr>
          <a:xfrm>
            <a:off x="271133" y="1674474"/>
            <a:ext cx="7131429" cy="2803154"/>
          </a:xfrm>
          <a:prstGeom prst="rect">
            <a:avLst/>
          </a:prstGeom>
        </p:spPr>
      </p:pic>
      <p:sp>
        <p:nvSpPr>
          <p:cNvPr id="14" name="矩形: 圆角 13">
            <a:extLst>
              <a:ext uri="{FF2B5EF4-FFF2-40B4-BE49-F238E27FC236}">
                <a16:creationId xmlns:a16="http://schemas.microsoft.com/office/drawing/2014/main" id="{DC1283AA-F476-87AF-35D9-43D0BD647185}"/>
              </a:ext>
            </a:extLst>
          </p:cNvPr>
          <p:cNvSpPr/>
          <p:nvPr/>
        </p:nvSpPr>
        <p:spPr>
          <a:xfrm>
            <a:off x="281897" y="1171063"/>
            <a:ext cx="11412689" cy="3663025"/>
          </a:xfrm>
          <a:prstGeom prst="roundRect">
            <a:avLst>
              <a:gd name="adj" fmla="val 4876"/>
            </a:avLst>
          </a:prstGeom>
          <a:noFill/>
          <a:ln w="28575">
            <a:solidFill>
              <a:schemeClr val="bg1">
                <a:lumMod val="8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FA1E0366-46BA-86A2-53F2-B33AADE3E951}"/>
              </a:ext>
            </a:extLst>
          </p:cNvPr>
          <p:cNvSpPr txBox="1"/>
          <p:nvPr/>
        </p:nvSpPr>
        <p:spPr>
          <a:xfrm>
            <a:off x="327580" y="1202447"/>
            <a:ext cx="6094990" cy="369332"/>
          </a:xfrm>
          <a:prstGeom prst="rect">
            <a:avLst/>
          </a:prstGeom>
          <a:noFill/>
        </p:spPr>
        <p:txBody>
          <a:bodyPr wrap="square">
            <a:spAutoFit/>
          </a:bodyPr>
          <a:lstStyle/>
          <a:p>
            <a:r>
              <a:rPr lang="zh-CN" altLang="en-US" b="1" dirty="0">
                <a:solidFill>
                  <a:srgbClr val="014385"/>
                </a:solidFill>
                <a:latin typeface="Consolas" panose="020B0609020204030204" pitchFamily="49" charset="0"/>
                <a:ea typeface="楷体" panose="02010609060101010101" pitchFamily="49" charset="-122"/>
              </a:rPr>
              <a:t>图：</a:t>
            </a:r>
            <a:r>
              <a:rPr lang="zh-CN" altLang="en-US" sz="1800" b="1" dirty="0">
                <a:solidFill>
                  <a:srgbClr val="014385"/>
                </a:solidFill>
                <a:latin typeface="楷体" panose="02010609060101010101" pitchFamily="49" charset="-122"/>
                <a:ea typeface="楷体" panose="02010609060101010101" pitchFamily="49" charset="-122"/>
              </a:rPr>
              <a:t>提升推荐系统公平性的方法</a:t>
            </a:r>
            <a:r>
              <a:rPr lang="en-US" altLang="zh-CN" sz="1800" b="1" baseline="30000" dirty="0">
                <a:solidFill>
                  <a:srgbClr val="014385"/>
                </a:solidFill>
                <a:latin typeface="楷体" panose="02010609060101010101" pitchFamily="49" charset="-122"/>
                <a:ea typeface="楷体" panose="02010609060101010101" pitchFamily="49" charset="-122"/>
              </a:rPr>
              <a:t>1</a:t>
            </a:r>
            <a:endParaRPr lang="zh-CN" altLang="en-US" sz="1800" b="1" baseline="30000" dirty="0">
              <a:solidFill>
                <a:srgbClr val="014385"/>
              </a:solidFill>
              <a:latin typeface="楷体" panose="02010609060101010101" pitchFamily="49" charset="-122"/>
              <a:ea typeface="楷体" panose="02010609060101010101" pitchFamily="49" charset="-122"/>
            </a:endParaRPr>
          </a:p>
        </p:txBody>
      </p:sp>
      <p:sp>
        <p:nvSpPr>
          <p:cNvPr id="31" name="文本框 30">
            <a:extLst>
              <a:ext uri="{FF2B5EF4-FFF2-40B4-BE49-F238E27FC236}">
                <a16:creationId xmlns:a16="http://schemas.microsoft.com/office/drawing/2014/main" id="{7D1683FC-CC79-5CCA-6FC1-DEEF22254F38}"/>
              </a:ext>
            </a:extLst>
          </p:cNvPr>
          <p:cNvSpPr txBox="1"/>
          <p:nvPr/>
        </p:nvSpPr>
        <p:spPr>
          <a:xfrm>
            <a:off x="219026" y="6373015"/>
            <a:ext cx="9593699" cy="338554"/>
          </a:xfrm>
          <a:prstGeom prst="rect">
            <a:avLst/>
          </a:prstGeom>
          <a:noFill/>
        </p:spPr>
        <p:txBody>
          <a:bodyPr wrap="square">
            <a:spAutoFit/>
          </a:bodyPr>
          <a:lstStyle/>
          <a:p>
            <a:r>
              <a:rPr lang="en-US" altLang="zh-CN" sz="1600" baseline="30000" dirty="0">
                <a:latin typeface="Times New Roman" panose="02020603050405020304" pitchFamily="18" charset="0"/>
                <a:ea typeface="楷体" panose="02010609060101010101" pitchFamily="49" charset="-122"/>
                <a:cs typeface="Times New Roman" panose="02020603050405020304" pitchFamily="18" charset="0"/>
              </a:rPr>
              <a:t>1 Wang, Y., Ma, W., Zhang, M., Liu, Y., &amp; Ma, S. (2023). A Survey on the Fairness of Recommender Systems. ACM Transactions on Information Systems, 41(3), 1–43. Q1.</a:t>
            </a:r>
            <a:endParaRPr lang="zh-CN" altLang="en-US" sz="1600" dirty="0">
              <a:latin typeface="Times New Roman" panose="02020603050405020304" pitchFamily="18" charset="0"/>
              <a:cs typeface="Times New Roman" panose="02020603050405020304" pitchFamily="18" charset="0"/>
            </a:endParaRPr>
          </a:p>
        </p:txBody>
      </p:sp>
      <p:cxnSp>
        <p:nvCxnSpPr>
          <p:cNvPr id="34" name="直接连接符 33">
            <a:extLst>
              <a:ext uri="{FF2B5EF4-FFF2-40B4-BE49-F238E27FC236}">
                <a16:creationId xmlns:a16="http://schemas.microsoft.com/office/drawing/2014/main" id="{5634BFF3-2FD9-ED74-64CD-4933EED28324}"/>
              </a:ext>
            </a:extLst>
          </p:cNvPr>
          <p:cNvCxnSpPr/>
          <p:nvPr/>
        </p:nvCxnSpPr>
        <p:spPr>
          <a:xfrm>
            <a:off x="299772" y="6307182"/>
            <a:ext cx="4304086"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70CFE0C7-70E1-2D13-55D4-DFA6B74817F3}"/>
              </a:ext>
            </a:extLst>
          </p:cNvPr>
          <p:cNvSpPr txBox="1"/>
          <p:nvPr/>
        </p:nvSpPr>
        <p:spPr>
          <a:xfrm>
            <a:off x="7683905" y="1459757"/>
            <a:ext cx="3915533" cy="2954655"/>
          </a:xfrm>
          <a:prstGeom prst="rect">
            <a:avLst/>
          </a:prstGeom>
          <a:noFill/>
        </p:spPr>
        <p:txBody>
          <a:bodyPr wrap="square">
            <a:spAutoFit/>
          </a:bodyPr>
          <a:lstStyle/>
          <a:p>
            <a:pPr marL="285750" indent="-285750">
              <a:lnSpc>
                <a:spcPct val="125000"/>
              </a:lnSpc>
              <a:spcAft>
                <a:spcPts val="600"/>
              </a:spcAft>
              <a:buFont typeface="Wingdings" panose="05000000000000000000" pitchFamily="2" charset="2"/>
              <a:buChar char="u"/>
            </a:pPr>
            <a:r>
              <a:rPr lang="zh-CN" altLang="en-US" i="0" u="none" strike="noStrike" dirty="0">
                <a:effectLst/>
                <a:latin typeface="Consolas" panose="020B0609020204030204" pitchFamily="49" charset="0"/>
                <a:ea typeface="楷体" panose="02010609060101010101" pitchFamily="49" charset="-122"/>
              </a:rPr>
              <a:t>重排与推荐系统的耦合性较低；其直接作用在推荐列表，这意味着</a:t>
            </a:r>
            <a:r>
              <a:rPr lang="zh-CN" altLang="en-US" b="1" i="0" u="none" strike="noStrike" dirty="0">
                <a:solidFill>
                  <a:srgbClr val="608AC8"/>
                </a:solidFill>
                <a:effectLst/>
                <a:latin typeface="Consolas" panose="020B0609020204030204" pitchFamily="49" charset="0"/>
                <a:ea typeface="楷体" panose="02010609060101010101" pitchFamily="49" charset="-122"/>
              </a:rPr>
              <a:t>前序对数据、算法的处理可能无效</a:t>
            </a:r>
            <a:endParaRPr lang="en-US" altLang="zh-CN" b="1" i="0" u="none" strike="noStrike" dirty="0">
              <a:solidFill>
                <a:srgbClr val="608AC8"/>
              </a:solidFill>
              <a:effectLst/>
              <a:latin typeface="Consolas" panose="020B0609020204030204" pitchFamily="49" charset="0"/>
              <a:ea typeface="楷体" panose="02010609060101010101" pitchFamily="49" charset="-122"/>
            </a:endParaRPr>
          </a:p>
          <a:p>
            <a:pPr marL="285750" indent="-285750">
              <a:lnSpc>
                <a:spcPct val="125000"/>
              </a:lnSpc>
              <a:spcAft>
                <a:spcPts val="600"/>
              </a:spcAft>
              <a:buFont typeface="Wingdings" panose="05000000000000000000" pitchFamily="2" charset="2"/>
              <a:buChar char="u"/>
            </a:pPr>
            <a:r>
              <a:rPr lang="zh-CN" altLang="en-US" dirty="0">
                <a:latin typeface="Consolas" panose="020B0609020204030204" pitchFamily="49" charset="0"/>
                <a:ea typeface="楷体" panose="02010609060101010101" pitchFamily="49" charset="-122"/>
              </a:rPr>
              <a:t>现有重排算法往往</a:t>
            </a:r>
            <a:r>
              <a:rPr lang="zh-CN" altLang="en-US" b="1" dirty="0">
                <a:latin typeface="Consolas" panose="020B0609020204030204" pitchFamily="49" charset="0"/>
                <a:ea typeface="楷体" panose="02010609060101010101" pitchFamily="49" charset="-122"/>
              </a:rPr>
              <a:t>忽略用户个性化需求，</a:t>
            </a:r>
            <a:r>
              <a:rPr lang="zh-CN" altLang="en-US" sz="1800" b="1" dirty="0">
                <a:solidFill>
                  <a:srgbClr val="608AC8"/>
                </a:solidFill>
                <a:latin typeface="楷体" panose="02010609060101010101" pitchFamily="49" charset="-122"/>
                <a:ea typeface="楷体" panose="02010609060101010101" pitchFamily="49" charset="-122"/>
              </a:rPr>
              <a:t>不做区分地提升推荐列表公平性会牺牲用户体验</a:t>
            </a:r>
            <a:endParaRPr lang="zh-CN" altLang="en-US" sz="1800" b="1" dirty="0">
              <a:solidFill>
                <a:srgbClr val="608AC8"/>
              </a:solidFill>
            </a:endParaRPr>
          </a:p>
          <a:p>
            <a:pPr marL="285750" indent="-285750">
              <a:spcAft>
                <a:spcPts val="600"/>
              </a:spcAft>
              <a:buFont typeface="Wingdings" panose="05000000000000000000" pitchFamily="2" charset="2"/>
              <a:buChar char="u"/>
            </a:pPr>
            <a:endParaRPr lang="en-US" altLang="zh-CN" b="1" i="0" u="none" strike="noStrike" dirty="0">
              <a:effectLst/>
              <a:latin typeface="Consolas" panose="020B0609020204030204" pitchFamily="49" charset="0"/>
              <a:ea typeface="楷体" panose="02010609060101010101" pitchFamily="49" charset="-122"/>
            </a:endParaRPr>
          </a:p>
          <a:p>
            <a:pPr marL="285750" indent="-285750">
              <a:spcAft>
                <a:spcPts val="600"/>
              </a:spcAft>
              <a:buFont typeface="Wingdings" panose="05000000000000000000" pitchFamily="2" charset="2"/>
              <a:buChar char="u"/>
            </a:pPr>
            <a:endParaRPr lang="en-US" altLang="zh-CN" dirty="0">
              <a:latin typeface="Consolas" panose="020B0609020204030204" pitchFamily="49" charset="0"/>
              <a:ea typeface="楷体" panose="02010609060101010101" pitchFamily="49" charset="-122"/>
            </a:endParaRPr>
          </a:p>
        </p:txBody>
      </p:sp>
      <p:graphicFrame>
        <p:nvGraphicFramePr>
          <p:cNvPr id="42" name="表格 41">
            <a:extLst>
              <a:ext uri="{FF2B5EF4-FFF2-40B4-BE49-F238E27FC236}">
                <a16:creationId xmlns:a16="http://schemas.microsoft.com/office/drawing/2014/main" id="{EC60463F-3657-B8F9-1135-1845EABF18D5}"/>
              </a:ext>
            </a:extLst>
          </p:cNvPr>
          <p:cNvGraphicFramePr>
            <a:graphicFrameLocks noGrp="1"/>
          </p:cNvGraphicFramePr>
          <p:nvPr>
            <p:extLst>
              <p:ext uri="{D42A27DB-BD31-4B8C-83A1-F6EECF244321}">
                <p14:modId xmlns:p14="http://schemas.microsoft.com/office/powerpoint/2010/main" val="2696895940"/>
              </p:ext>
            </p:extLst>
          </p:nvPr>
        </p:nvGraphicFramePr>
        <p:xfrm>
          <a:off x="8040341" y="4214090"/>
          <a:ext cx="1622529" cy="304800"/>
        </p:xfrm>
        <a:graphic>
          <a:graphicData uri="http://schemas.openxmlformats.org/drawingml/2006/table">
            <a:tbl>
              <a:tblPr firstRow="1" bandRow="1">
                <a:tableStyleId>{5C22544A-7EE6-4342-B048-85BDC9FD1C3A}</a:tableStyleId>
              </a:tblPr>
              <a:tblGrid>
                <a:gridCol w="540843">
                  <a:extLst>
                    <a:ext uri="{9D8B030D-6E8A-4147-A177-3AD203B41FA5}">
                      <a16:colId xmlns:a16="http://schemas.microsoft.com/office/drawing/2014/main" val="2195621292"/>
                    </a:ext>
                  </a:extLst>
                </a:gridCol>
                <a:gridCol w="540843">
                  <a:extLst>
                    <a:ext uri="{9D8B030D-6E8A-4147-A177-3AD203B41FA5}">
                      <a16:colId xmlns:a16="http://schemas.microsoft.com/office/drawing/2014/main" val="1561454276"/>
                    </a:ext>
                  </a:extLst>
                </a:gridCol>
                <a:gridCol w="540843">
                  <a:extLst>
                    <a:ext uri="{9D8B030D-6E8A-4147-A177-3AD203B41FA5}">
                      <a16:colId xmlns:a16="http://schemas.microsoft.com/office/drawing/2014/main" val="3699806915"/>
                    </a:ext>
                  </a:extLst>
                </a:gridCol>
              </a:tblGrid>
              <a:tr h="288463">
                <a:tc>
                  <a:txBody>
                    <a:bodyPr/>
                    <a:lstStyle/>
                    <a:p>
                      <a:pPr marL="0" algn="ctr" defTabSz="914400" rtl="0" eaLnBrk="1" latinLnBrk="0" hangingPunct="1"/>
                      <a:r>
                        <a:rPr lang="zh-CN" altLang="en-US" sz="1400" b="1" kern="1200" baseline="0" dirty="0">
                          <a:solidFill>
                            <a:schemeClr val="tx1"/>
                          </a:solidFill>
                          <a:latin typeface="Consolas" panose="020B0609020204030204" pitchFamily="49" charset="0"/>
                          <a:ea typeface="楷体" panose="02010609060101010101" pitchFamily="49" charset="-122"/>
                          <a:cs typeface="+mn-cs"/>
                        </a:rPr>
                        <a:t>爱情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1400" b="1" kern="1200" baseline="0" dirty="0">
                          <a:solidFill>
                            <a:schemeClr val="tx1"/>
                          </a:solidFill>
                          <a:latin typeface="Consolas" panose="020B0609020204030204" pitchFamily="49" charset="0"/>
                          <a:ea typeface="楷体" panose="02010609060101010101" pitchFamily="49" charset="-122"/>
                          <a:cs typeface="+mn-cs"/>
                        </a:rPr>
                        <a:t>爱情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1400" b="1" kern="1200" baseline="0" dirty="0">
                          <a:solidFill>
                            <a:schemeClr val="tx1"/>
                          </a:solidFill>
                          <a:latin typeface="Consolas" panose="020B0609020204030204" pitchFamily="49" charset="0"/>
                          <a:ea typeface="楷体" panose="02010609060101010101" pitchFamily="49" charset="-122"/>
                          <a:cs typeface="+mn-cs"/>
                        </a:rPr>
                        <a:t>文艺</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3118872"/>
                  </a:ext>
                </a:extLst>
              </a:tr>
            </a:tbl>
          </a:graphicData>
        </a:graphic>
      </p:graphicFrame>
      <p:pic>
        <p:nvPicPr>
          <p:cNvPr id="43" name="图片 42">
            <a:extLst>
              <a:ext uri="{FF2B5EF4-FFF2-40B4-BE49-F238E27FC236}">
                <a16:creationId xmlns:a16="http://schemas.microsoft.com/office/drawing/2014/main" id="{4F87D5AD-8769-B24F-881A-B3B4EB97AE6E}"/>
              </a:ext>
            </a:extLst>
          </p:cNvPr>
          <p:cNvPicPr>
            <a:picLocks noChangeAspect="1"/>
          </p:cNvPicPr>
          <p:nvPr/>
        </p:nvPicPr>
        <p:blipFill>
          <a:blip r:embed="rId4"/>
          <a:stretch>
            <a:fillRect/>
          </a:stretch>
        </p:blipFill>
        <p:spPr>
          <a:xfrm>
            <a:off x="7683905" y="4165263"/>
            <a:ext cx="302057" cy="353627"/>
          </a:xfrm>
          <a:prstGeom prst="rect">
            <a:avLst/>
          </a:prstGeom>
        </p:spPr>
      </p:pic>
      <p:graphicFrame>
        <p:nvGraphicFramePr>
          <p:cNvPr id="44" name="表格 43">
            <a:extLst>
              <a:ext uri="{FF2B5EF4-FFF2-40B4-BE49-F238E27FC236}">
                <a16:creationId xmlns:a16="http://schemas.microsoft.com/office/drawing/2014/main" id="{B9AB55AF-E7A8-C49F-E1CE-D23721549C41}"/>
              </a:ext>
            </a:extLst>
          </p:cNvPr>
          <p:cNvGraphicFramePr>
            <a:graphicFrameLocks noGrp="1"/>
          </p:cNvGraphicFramePr>
          <p:nvPr>
            <p:extLst>
              <p:ext uri="{D42A27DB-BD31-4B8C-83A1-F6EECF244321}">
                <p14:modId xmlns:p14="http://schemas.microsoft.com/office/powerpoint/2010/main" val="2708667412"/>
              </p:ext>
            </p:extLst>
          </p:nvPr>
        </p:nvGraphicFramePr>
        <p:xfrm>
          <a:off x="9890065" y="4214090"/>
          <a:ext cx="1622529" cy="304800"/>
        </p:xfrm>
        <a:graphic>
          <a:graphicData uri="http://schemas.openxmlformats.org/drawingml/2006/table">
            <a:tbl>
              <a:tblPr firstRow="1" bandRow="1">
                <a:tableStyleId>{5C22544A-7EE6-4342-B048-85BDC9FD1C3A}</a:tableStyleId>
              </a:tblPr>
              <a:tblGrid>
                <a:gridCol w="540843">
                  <a:extLst>
                    <a:ext uri="{9D8B030D-6E8A-4147-A177-3AD203B41FA5}">
                      <a16:colId xmlns:a16="http://schemas.microsoft.com/office/drawing/2014/main" val="2195621292"/>
                    </a:ext>
                  </a:extLst>
                </a:gridCol>
                <a:gridCol w="540843">
                  <a:extLst>
                    <a:ext uri="{9D8B030D-6E8A-4147-A177-3AD203B41FA5}">
                      <a16:colId xmlns:a16="http://schemas.microsoft.com/office/drawing/2014/main" val="1561454276"/>
                    </a:ext>
                  </a:extLst>
                </a:gridCol>
                <a:gridCol w="540843">
                  <a:extLst>
                    <a:ext uri="{9D8B030D-6E8A-4147-A177-3AD203B41FA5}">
                      <a16:colId xmlns:a16="http://schemas.microsoft.com/office/drawing/2014/main" val="3699806915"/>
                    </a:ext>
                  </a:extLst>
                </a:gridCol>
              </a:tblGrid>
              <a:tr h="288463">
                <a:tc>
                  <a:txBody>
                    <a:bodyPr/>
                    <a:lstStyle/>
                    <a:p>
                      <a:pPr algn="ctr"/>
                      <a:r>
                        <a:rPr lang="zh-CN" altLang="en-US" sz="1400" baseline="0" dirty="0">
                          <a:solidFill>
                            <a:schemeClr val="tx1"/>
                          </a:solidFill>
                          <a:latin typeface="Consolas" panose="020B0609020204030204" pitchFamily="49" charset="0"/>
                          <a:ea typeface="楷体" panose="02010609060101010101" pitchFamily="49" charset="-122"/>
                        </a:rPr>
                        <a:t>恐怖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baseline="0" dirty="0">
                          <a:solidFill>
                            <a:schemeClr val="tx1"/>
                          </a:solidFill>
                          <a:latin typeface="Consolas" panose="020B0609020204030204" pitchFamily="49" charset="0"/>
                          <a:ea typeface="楷体" panose="02010609060101010101" pitchFamily="49" charset="-122"/>
                        </a:rPr>
                        <a:t>恐怖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baseline="0" dirty="0">
                          <a:solidFill>
                            <a:schemeClr val="tx1"/>
                          </a:solidFill>
                          <a:latin typeface="Consolas" panose="020B0609020204030204" pitchFamily="49" charset="0"/>
                          <a:ea typeface="楷体" panose="02010609060101010101" pitchFamily="49" charset="-122"/>
                        </a:rPr>
                        <a:t>恐怖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3118872"/>
                  </a:ext>
                </a:extLst>
              </a:tr>
            </a:tbl>
          </a:graphicData>
        </a:graphic>
      </p:graphicFrame>
      <p:cxnSp>
        <p:nvCxnSpPr>
          <p:cNvPr id="45" name="直接箭头连接符 44">
            <a:extLst>
              <a:ext uri="{FF2B5EF4-FFF2-40B4-BE49-F238E27FC236}">
                <a16:creationId xmlns:a16="http://schemas.microsoft.com/office/drawing/2014/main" id="{2D91B406-AD1A-444A-5873-6531FD8F90B3}"/>
              </a:ext>
            </a:extLst>
          </p:cNvPr>
          <p:cNvCxnSpPr>
            <a:cxnSpLocks/>
            <a:stCxn id="42" idx="3"/>
            <a:endCxn id="44" idx="1"/>
          </p:cNvCxnSpPr>
          <p:nvPr/>
        </p:nvCxnSpPr>
        <p:spPr>
          <a:xfrm>
            <a:off x="9662870" y="4366490"/>
            <a:ext cx="2271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圆角矩形 4">
            <a:extLst>
              <a:ext uri="{FF2B5EF4-FFF2-40B4-BE49-F238E27FC236}">
                <a16:creationId xmlns:a16="http://schemas.microsoft.com/office/drawing/2014/main" id="{164139FE-E1AD-52CB-C7A8-5B8EFCA20A4E}"/>
              </a:ext>
            </a:extLst>
          </p:cNvPr>
          <p:cNvSpPr/>
          <p:nvPr/>
        </p:nvSpPr>
        <p:spPr>
          <a:xfrm>
            <a:off x="8040341" y="3805294"/>
            <a:ext cx="1622529" cy="345077"/>
          </a:xfrm>
          <a:prstGeom prst="roundRect">
            <a:avLst/>
          </a:prstGeom>
          <a:solidFill>
            <a:srgbClr val="014385"/>
          </a:solidFill>
          <a:ln w="19050" cap="rnd" cmpd="sng">
            <a:solidFill>
              <a:srgbClr val="014385"/>
            </a:solidFill>
            <a:prstDash val="solid"/>
            <a:beve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600" b="1" dirty="0">
                <a:solidFill>
                  <a:srgbClr val="FFFFFF"/>
                </a:solidFill>
                <a:latin typeface="楷体" panose="02010609060101010101" pitchFamily="49" charset="-122"/>
                <a:ea typeface="楷体" panose="02010609060101010101" pitchFamily="49" charset="-122"/>
              </a:rPr>
              <a:t>交互记录😊</a:t>
            </a:r>
          </a:p>
        </p:txBody>
      </p:sp>
      <p:sp>
        <p:nvSpPr>
          <p:cNvPr id="60" name="圆角矩形 4">
            <a:extLst>
              <a:ext uri="{FF2B5EF4-FFF2-40B4-BE49-F238E27FC236}">
                <a16:creationId xmlns:a16="http://schemas.microsoft.com/office/drawing/2014/main" id="{9D0BFBFD-06D7-B753-76DF-0466E11D7701}"/>
              </a:ext>
            </a:extLst>
          </p:cNvPr>
          <p:cNvSpPr/>
          <p:nvPr/>
        </p:nvSpPr>
        <p:spPr>
          <a:xfrm>
            <a:off x="9890065" y="3805293"/>
            <a:ext cx="1622529" cy="345077"/>
          </a:xfrm>
          <a:prstGeom prst="roundRect">
            <a:avLst/>
          </a:prstGeom>
          <a:solidFill>
            <a:srgbClr val="014385"/>
          </a:solidFill>
          <a:ln w="19050" cap="rnd" cmpd="sng">
            <a:solidFill>
              <a:srgbClr val="014385"/>
            </a:solidFill>
            <a:prstDash val="solid"/>
            <a:beve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600" b="1" dirty="0">
                <a:solidFill>
                  <a:srgbClr val="FFFFFF"/>
                </a:solidFill>
                <a:latin typeface="楷体" panose="02010609060101010101" pitchFamily="49" charset="-122"/>
                <a:ea typeface="楷体" panose="02010609060101010101" pitchFamily="49" charset="-122"/>
              </a:rPr>
              <a:t>推荐列表😱</a:t>
            </a:r>
          </a:p>
        </p:txBody>
      </p:sp>
    </p:spTree>
    <p:extLst>
      <p:ext uri="{BB962C8B-B14F-4D97-AF65-F5344CB8AC3E}">
        <p14:creationId xmlns:p14="http://schemas.microsoft.com/office/powerpoint/2010/main" val="4128099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9BD9AA0-2A78-66AB-5B04-069ABC5BE1AB}"/>
              </a:ext>
            </a:extLst>
          </p:cNvPr>
          <p:cNvSpPr>
            <a:spLocks noGrp="1"/>
          </p:cNvSpPr>
          <p:nvPr>
            <p:ph type="sldNum" sz="quarter" idx="4"/>
          </p:nvPr>
        </p:nvSpPr>
        <p:spPr>
          <a:xfrm>
            <a:off x="11299252" y="6180548"/>
            <a:ext cx="41327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1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t>13</a:t>
            </a:fld>
            <a:endParaRPr kumimoji="0" lang="zh-CN" altLang="en-US" sz="11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10" name="文本框 9">
            <a:extLst>
              <a:ext uri="{FF2B5EF4-FFF2-40B4-BE49-F238E27FC236}">
                <a16:creationId xmlns:a16="http://schemas.microsoft.com/office/drawing/2014/main" id="{41D8E4B9-DD9D-E3D9-EFD4-7B14E8073086}"/>
              </a:ext>
            </a:extLst>
          </p:cNvPr>
          <p:cNvSpPr txBox="1"/>
          <p:nvPr/>
        </p:nvSpPr>
        <p:spPr>
          <a:xfrm>
            <a:off x="2188971" y="305932"/>
            <a:ext cx="7607340" cy="523220"/>
          </a:xfrm>
          <a:prstGeom prst="rect">
            <a:avLst/>
          </a:prstGeom>
          <a:noFill/>
        </p:spPr>
        <p:txBody>
          <a:bodyPr wrap="square" rtlCol="0" anchor="t">
            <a:spAutoFit/>
          </a:bodyPr>
          <a:lstStyle/>
          <a:p>
            <a:pPr algn="l">
              <a:buClrTx/>
              <a:buSzTx/>
              <a:buFontTx/>
            </a:pPr>
            <a:r>
              <a:rPr lang="zh-CN" altLang="en-US" sz="2800" b="1" dirty="0">
                <a:solidFill>
                  <a:srgbClr val="014385"/>
                </a:solidFill>
                <a:latin typeface="楷体" panose="02010609060101010101" pitchFamily="49" charset="-122"/>
                <a:ea typeface="楷体" panose="02010609060101010101" pitchFamily="49" charset="-122"/>
              </a:rPr>
              <a:t>联系多样性需求与群体公平性的重排算法</a:t>
            </a:r>
          </a:p>
        </p:txBody>
      </p:sp>
      <p:grpSp>
        <p:nvGrpSpPr>
          <p:cNvPr id="12" name="组合 11">
            <a:extLst>
              <a:ext uri="{FF2B5EF4-FFF2-40B4-BE49-F238E27FC236}">
                <a16:creationId xmlns:a16="http://schemas.microsoft.com/office/drawing/2014/main" id="{E7E9F5B8-0B06-8028-D80A-E31FA1998183}"/>
              </a:ext>
            </a:extLst>
          </p:cNvPr>
          <p:cNvGrpSpPr/>
          <p:nvPr/>
        </p:nvGrpSpPr>
        <p:grpSpPr>
          <a:xfrm>
            <a:off x="2131675" y="340716"/>
            <a:ext cx="57296" cy="421608"/>
            <a:chOff x="233105" y="794442"/>
            <a:chExt cx="57296" cy="421608"/>
          </a:xfrm>
        </p:grpSpPr>
        <p:cxnSp>
          <p:nvCxnSpPr>
            <p:cNvPr id="13" name="直接连接符 12">
              <a:extLst>
                <a:ext uri="{FF2B5EF4-FFF2-40B4-BE49-F238E27FC236}">
                  <a16:creationId xmlns:a16="http://schemas.microsoft.com/office/drawing/2014/main" id="{E2850948-057B-EDAB-21A1-9A1BD1DDEF16}"/>
                </a:ext>
              </a:extLst>
            </p:cNvPr>
            <p:cNvCxnSpPr/>
            <p:nvPr/>
          </p:nvCxnSpPr>
          <p:spPr>
            <a:xfrm>
              <a:off x="233105" y="803936"/>
              <a:ext cx="0" cy="412114"/>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5336B76-6817-2046-9E49-4990E22C9BC8}"/>
                </a:ext>
              </a:extLst>
            </p:cNvPr>
            <p:cNvCxnSpPr/>
            <p:nvPr/>
          </p:nvCxnSpPr>
          <p:spPr>
            <a:xfrm>
              <a:off x="290401" y="794442"/>
              <a:ext cx="0" cy="412114"/>
            </a:xfrm>
            <a:prstGeom prst="line">
              <a:avLst/>
            </a:prstGeom>
            <a:ln>
              <a:solidFill>
                <a:srgbClr val="FF9900"/>
              </a:solidFill>
            </a:ln>
          </p:spPr>
          <p:style>
            <a:lnRef idx="1">
              <a:schemeClr val="accent1"/>
            </a:lnRef>
            <a:fillRef idx="0">
              <a:schemeClr val="accent1"/>
            </a:fillRef>
            <a:effectRef idx="0">
              <a:schemeClr val="accent1"/>
            </a:effectRef>
            <a:fontRef idx="minor">
              <a:schemeClr val="tx1"/>
            </a:fontRef>
          </p:style>
        </p:cxnSp>
      </p:grpSp>
      <p:sp>
        <p:nvSpPr>
          <p:cNvPr id="15" name="文本框 14">
            <a:extLst>
              <a:ext uri="{FF2B5EF4-FFF2-40B4-BE49-F238E27FC236}">
                <a16:creationId xmlns:a16="http://schemas.microsoft.com/office/drawing/2014/main" id="{DA103592-57CF-22F9-7BB8-DCF3D6ABC676}"/>
              </a:ext>
            </a:extLst>
          </p:cNvPr>
          <p:cNvSpPr txBox="1"/>
          <p:nvPr/>
        </p:nvSpPr>
        <p:spPr>
          <a:xfrm>
            <a:off x="281899" y="220127"/>
            <a:ext cx="1878424" cy="584775"/>
          </a:xfrm>
          <a:prstGeom prst="rect">
            <a:avLst/>
          </a:prstGeom>
          <a:noFill/>
        </p:spPr>
        <p:txBody>
          <a:bodyPr wrap="square" rtlCol="0" anchor="t">
            <a:spAutoFit/>
          </a:bodyPr>
          <a:lstStyle/>
          <a:p>
            <a:pPr algn="l">
              <a:buClrTx/>
              <a:buSzTx/>
              <a:buFontTx/>
            </a:pPr>
            <a:r>
              <a:rPr lang="zh-CN" altLang="en-US" sz="3200" dirty="0">
                <a:solidFill>
                  <a:srgbClr val="014385"/>
                </a:solidFill>
                <a:effectLst>
                  <a:outerShdw blurRad="38100" dist="38100" dir="2700000" algn="tl">
                    <a:srgbClr val="000000">
                      <a:alpha val="43137"/>
                    </a:srgbClr>
                  </a:outerShdw>
                </a:effectLst>
                <a:latin typeface="黑体" panose="02010609060101010101" charset="-122"/>
                <a:ea typeface="黑体" panose="02010609060101010101" charset="-122"/>
              </a:rPr>
              <a:t>文献回顾</a:t>
            </a:r>
          </a:p>
        </p:txBody>
      </p:sp>
      <p:sp>
        <p:nvSpPr>
          <p:cNvPr id="43" name="文本框 42">
            <a:extLst>
              <a:ext uri="{FF2B5EF4-FFF2-40B4-BE49-F238E27FC236}">
                <a16:creationId xmlns:a16="http://schemas.microsoft.com/office/drawing/2014/main" id="{EE75814B-3C62-FE50-FCAC-85B8E1C5107D}"/>
              </a:ext>
            </a:extLst>
          </p:cNvPr>
          <p:cNvSpPr txBox="1"/>
          <p:nvPr/>
        </p:nvSpPr>
        <p:spPr>
          <a:xfrm>
            <a:off x="281899" y="6289193"/>
            <a:ext cx="11116068" cy="256480"/>
          </a:xfrm>
          <a:prstGeom prst="rect">
            <a:avLst/>
          </a:prstGeom>
          <a:noFill/>
        </p:spPr>
        <p:txBody>
          <a:bodyPr wrap="square">
            <a:spAutoFit/>
          </a:bodyPr>
          <a:lstStyle/>
          <a:p>
            <a:r>
              <a:rPr lang="en-US" altLang="zh-CN" sz="1600" baseline="30000" dirty="0">
                <a:latin typeface="Times New Roman" panose="02020603050405020304" pitchFamily="18" charset="0"/>
                <a:ea typeface="楷体" panose="02010609060101010101" pitchFamily="49" charset="-122"/>
                <a:cs typeface="Times New Roman" panose="02020603050405020304" pitchFamily="18" charset="0"/>
              </a:rPr>
              <a:t>Liu, W., Guo, J., </a:t>
            </a:r>
            <a:r>
              <a:rPr lang="en-US" altLang="zh-CN" sz="1600" baseline="30000" dirty="0" err="1">
                <a:latin typeface="Times New Roman" panose="02020603050405020304" pitchFamily="18" charset="0"/>
                <a:ea typeface="楷体" panose="02010609060101010101" pitchFamily="49" charset="-122"/>
                <a:cs typeface="Times New Roman" panose="02020603050405020304" pitchFamily="18" charset="0"/>
              </a:rPr>
              <a:t>Sonboli</a:t>
            </a:r>
            <a:r>
              <a:rPr lang="en-US" altLang="zh-CN" sz="1600" baseline="30000" dirty="0">
                <a:latin typeface="Times New Roman" panose="02020603050405020304" pitchFamily="18" charset="0"/>
                <a:ea typeface="楷体" panose="02010609060101010101" pitchFamily="49" charset="-122"/>
                <a:cs typeface="Times New Roman" panose="02020603050405020304" pitchFamily="18" charset="0"/>
              </a:rPr>
              <a:t>, N., Burke, R., &amp; Zhang, S. (2019). Personalized fairness-aware re-ranking for microlending. Proceedings of the 13th ACM Conference on Recommender Systems, 467–471. </a:t>
            </a:r>
          </a:p>
        </p:txBody>
      </p:sp>
      <p:cxnSp>
        <p:nvCxnSpPr>
          <p:cNvPr id="44" name="直接连接符 43">
            <a:extLst>
              <a:ext uri="{FF2B5EF4-FFF2-40B4-BE49-F238E27FC236}">
                <a16:creationId xmlns:a16="http://schemas.microsoft.com/office/drawing/2014/main" id="{A07E6364-EA37-8937-5D46-4AC8ADF512E5}"/>
              </a:ext>
            </a:extLst>
          </p:cNvPr>
          <p:cNvCxnSpPr/>
          <p:nvPr/>
        </p:nvCxnSpPr>
        <p:spPr>
          <a:xfrm>
            <a:off x="362645" y="6101050"/>
            <a:ext cx="4304086"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B0058D3A-1754-0050-E358-89D8F3E08B4C}"/>
              </a:ext>
            </a:extLst>
          </p:cNvPr>
          <p:cNvSpPr txBox="1"/>
          <p:nvPr/>
        </p:nvSpPr>
        <p:spPr>
          <a:xfrm>
            <a:off x="362644" y="993044"/>
            <a:ext cx="11349875" cy="3217356"/>
          </a:xfrm>
          <a:prstGeom prst="rect">
            <a:avLst/>
          </a:prstGeom>
          <a:noFill/>
        </p:spPr>
        <p:txBody>
          <a:bodyPr wrap="square">
            <a:spAutoFit/>
          </a:bodyPr>
          <a:lstStyle/>
          <a:p>
            <a:pPr algn="l">
              <a:lnSpc>
                <a:spcPct val="150000"/>
              </a:lnSpc>
              <a:spcAft>
                <a:spcPts val="600"/>
              </a:spcAft>
            </a:pPr>
            <a:r>
              <a:rPr lang="en-US" altLang="zh-CN" b="1" i="0" u="none" strike="noStrike" dirty="0">
                <a:solidFill>
                  <a:srgbClr val="014385"/>
                </a:solidFill>
                <a:effectLst/>
                <a:latin typeface="Consolas" panose="020B0609020204030204" pitchFamily="49" charset="0"/>
                <a:ea typeface="楷体" panose="02010609060101010101" pitchFamily="49" charset="-122"/>
              </a:rPr>
              <a:t>【RecSys’19】Personalized fairness-aware re-ranking for microlending.</a:t>
            </a:r>
            <a:r>
              <a:rPr lang="zh-CN" altLang="en-US" b="1" i="0" u="none" strike="noStrike" dirty="0">
                <a:solidFill>
                  <a:srgbClr val="014385"/>
                </a:solidFill>
                <a:effectLst/>
                <a:latin typeface="Consolas" panose="020B0609020204030204" pitchFamily="49" charset="0"/>
                <a:ea typeface="楷体" panose="02010609060101010101" pitchFamily="49" charset="-122"/>
              </a:rPr>
              <a:t> </a:t>
            </a:r>
            <a:endParaRPr lang="en-US" altLang="zh-CN" b="1" i="0" u="none" strike="noStrike" dirty="0">
              <a:solidFill>
                <a:srgbClr val="014385"/>
              </a:solidFill>
              <a:effectLst/>
              <a:latin typeface="Consolas" panose="020B0609020204030204" pitchFamily="49" charset="0"/>
              <a:ea typeface="楷体" panose="02010609060101010101" pitchFamily="49" charset="-122"/>
            </a:endParaRPr>
          </a:p>
          <a:p>
            <a:pPr marL="285750" indent="-285750">
              <a:lnSpc>
                <a:spcPct val="150000"/>
              </a:lnSpc>
              <a:spcAft>
                <a:spcPts val="600"/>
              </a:spcAft>
              <a:buFont typeface="Arial" panose="020B0604020202020204" pitchFamily="34" charset="0"/>
              <a:buChar char="•"/>
            </a:pPr>
            <a:r>
              <a:rPr lang="zh-CN" altLang="en-US" b="1" dirty="0">
                <a:solidFill>
                  <a:srgbClr val="0D0D0D"/>
                </a:solidFill>
                <a:latin typeface="Consolas" panose="020B0609020204030204" pitchFamily="49" charset="0"/>
                <a:ea typeface="楷体" panose="02010609060101010101" pitchFamily="49" charset="-122"/>
              </a:rPr>
              <a:t>研究概述：</a:t>
            </a:r>
            <a:r>
              <a:rPr lang="zh-CN" altLang="en-US" dirty="0">
                <a:solidFill>
                  <a:srgbClr val="0D0D0D"/>
                </a:solidFill>
                <a:latin typeface="Consolas" panose="020B0609020204030204" pitchFamily="49" charset="0"/>
                <a:ea typeface="楷体" panose="02010609060101010101" pitchFamily="49" charset="-122"/>
              </a:rPr>
              <a:t>研究提出了一种个性化公平意识重新排序算法（</a:t>
            </a:r>
            <a:r>
              <a:rPr lang="en-US" altLang="zh-CN" dirty="0">
                <a:solidFill>
                  <a:srgbClr val="0D0D0D"/>
                </a:solidFill>
                <a:latin typeface="Consolas" panose="020B0609020204030204" pitchFamily="49" charset="0"/>
                <a:ea typeface="楷体" panose="02010609060101010101" pitchFamily="49" charset="-122"/>
              </a:rPr>
              <a:t>PFAR</a:t>
            </a:r>
            <a:r>
              <a:rPr lang="zh-CN" altLang="en-US" dirty="0">
                <a:solidFill>
                  <a:srgbClr val="0D0D0D"/>
                </a:solidFill>
                <a:latin typeface="Consolas" panose="020B0609020204030204" pitchFamily="49" charset="0"/>
                <a:ea typeface="楷体" panose="02010609060101010101" pitchFamily="49" charset="-122"/>
              </a:rPr>
              <a:t>），通过在推荐系统中结合个性化得分和公平性得分，平衡推荐准确性和不同借款人群体的公平性。</a:t>
            </a:r>
            <a:endParaRPr lang="en-US" altLang="zh-CN" dirty="0">
              <a:solidFill>
                <a:srgbClr val="0D0D0D"/>
              </a:solidFill>
              <a:latin typeface="Consolas" panose="020B0609020204030204" pitchFamily="49" charset="0"/>
              <a:ea typeface="楷体" panose="02010609060101010101" pitchFamily="49" charset="-122"/>
            </a:endParaRPr>
          </a:p>
          <a:p>
            <a:pPr marL="285750" indent="-285750">
              <a:lnSpc>
                <a:spcPct val="150000"/>
              </a:lnSpc>
              <a:spcAft>
                <a:spcPts val="600"/>
              </a:spcAft>
              <a:buFont typeface="Arial" panose="020B0604020202020204" pitchFamily="34" charset="0"/>
              <a:buChar char="•"/>
            </a:pPr>
            <a:r>
              <a:rPr lang="zh-CN" altLang="en-US" b="1" dirty="0">
                <a:solidFill>
                  <a:srgbClr val="0D0D0D"/>
                </a:solidFill>
                <a:latin typeface="Consolas" panose="020B0609020204030204" pitchFamily="49" charset="0"/>
                <a:ea typeface="楷体" panose="02010609060101010101" pitchFamily="49" charset="-122"/>
              </a:rPr>
              <a:t>算法设计：</a:t>
            </a:r>
            <a:endParaRPr lang="en-US" altLang="zh-CN" b="1" dirty="0">
              <a:solidFill>
                <a:srgbClr val="0D0D0D"/>
              </a:solidFill>
              <a:latin typeface="Consolas" panose="020B0609020204030204" pitchFamily="49" charset="0"/>
              <a:ea typeface="楷体" panose="02010609060101010101" pitchFamily="49" charset="-122"/>
            </a:endParaRPr>
          </a:p>
          <a:p>
            <a:pPr marL="742950" lvl="1" indent="-285750">
              <a:lnSpc>
                <a:spcPct val="150000"/>
              </a:lnSpc>
              <a:spcAft>
                <a:spcPts val="600"/>
              </a:spcAft>
              <a:buFont typeface="Arial" panose="020B0604020202020204" pitchFamily="34" charset="0"/>
              <a:buChar char="•"/>
            </a:pPr>
            <a:endParaRPr lang="en-US" altLang="zh-CN" b="1" dirty="0">
              <a:solidFill>
                <a:srgbClr val="0D0D0D"/>
              </a:solidFill>
              <a:latin typeface="Consolas" panose="020B0609020204030204" pitchFamily="49" charset="0"/>
              <a:ea typeface="楷体" panose="02010609060101010101" pitchFamily="49" charset="-122"/>
            </a:endParaRPr>
          </a:p>
          <a:p>
            <a:pPr marL="742950" lvl="1" indent="-285750">
              <a:lnSpc>
                <a:spcPct val="150000"/>
              </a:lnSpc>
              <a:spcAft>
                <a:spcPts val="600"/>
              </a:spcAft>
              <a:buFont typeface="Arial" panose="020B0604020202020204" pitchFamily="34" charset="0"/>
              <a:buChar char="•"/>
            </a:pPr>
            <a:endParaRPr lang="en-US" altLang="zh-CN" b="1" dirty="0">
              <a:solidFill>
                <a:srgbClr val="0D0D0D"/>
              </a:solidFill>
              <a:latin typeface="Consolas" panose="020B0609020204030204" pitchFamily="49" charset="0"/>
              <a:ea typeface="楷体" panose="02010609060101010101" pitchFamily="49" charset="-122"/>
            </a:endParaRPr>
          </a:p>
          <a:p>
            <a:pPr marL="285750" indent="-285750" algn="l">
              <a:lnSpc>
                <a:spcPct val="150000"/>
              </a:lnSpc>
              <a:spcAft>
                <a:spcPts val="600"/>
              </a:spcAft>
              <a:buFont typeface="Arial" panose="020B0604020202020204" pitchFamily="34" charset="0"/>
              <a:buChar char="•"/>
            </a:pPr>
            <a:endParaRPr lang="en-US" altLang="zh-CN" baseline="30000" dirty="0">
              <a:solidFill>
                <a:srgbClr val="0D0D0D"/>
              </a:solidFill>
              <a:latin typeface="Consolas" panose="020B0609020204030204" pitchFamily="49" charset="0"/>
              <a:ea typeface="楷体" panose="02010609060101010101" pitchFamily="49" charset="-122"/>
            </a:endParaRPr>
          </a:p>
        </p:txBody>
      </p:sp>
      <p:pic>
        <p:nvPicPr>
          <p:cNvPr id="11" name="图片 10">
            <a:extLst>
              <a:ext uri="{FF2B5EF4-FFF2-40B4-BE49-F238E27FC236}">
                <a16:creationId xmlns:a16="http://schemas.microsoft.com/office/drawing/2014/main" id="{1B3D4EB1-5382-A045-70BE-DF4F286E761A}"/>
              </a:ext>
            </a:extLst>
          </p:cNvPr>
          <p:cNvPicPr>
            <a:picLocks noChangeAspect="1"/>
          </p:cNvPicPr>
          <p:nvPr/>
        </p:nvPicPr>
        <p:blipFill>
          <a:blip r:embed="rId3"/>
          <a:stretch>
            <a:fillRect/>
          </a:stretch>
        </p:blipFill>
        <p:spPr>
          <a:xfrm>
            <a:off x="1850101" y="2426994"/>
            <a:ext cx="4502627" cy="3149007"/>
          </a:xfrm>
          <a:prstGeom prst="rect">
            <a:avLst/>
          </a:prstGeom>
        </p:spPr>
      </p:pic>
      <p:graphicFrame>
        <p:nvGraphicFramePr>
          <p:cNvPr id="16" name="对象 15">
            <a:extLst>
              <a:ext uri="{FF2B5EF4-FFF2-40B4-BE49-F238E27FC236}">
                <a16:creationId xmlns:a16="http://schemas.microsoft.com/office/drawing/2014/main" id="{E0C99C56-0EA1-C933-4AA2-DE7F30A27C5D}"/>
              </a:ext>
            </a:extLst>
          </p:cNvPr>
          <p:cNvGraphicFramePr>
            <a:graphicFrameLocks noChangeAspect="1"/>
          </p:cNvGraphicFramePr>
          <p:nvPr>
            <p:extLst>
              <p:ext uri="{D42A27DB-BD31-4B8C-83A1-F6EECF244321}">
                <p14:modId xmlns:p14="http://schemas.microsoft.com/office/powerpoint/2010/main" val="976114523"/>
              </p:ext>
            </p:extLst>
          </p:nvPr>
        </p:nvGraphicFramePr>
        <p:xfrm>
          <a:off x="6434627" y="2761806"/>
          <a:ext cx="4935538" cy="2897188"/>
        </p:xfrm>
        <a:graphic>
          <a:graphicData uri="http://schemas.openxmlformats.org/presentationml/2006/ole">
            <mc:AlternateContent xmlns:mc="http://schemas.openxmlformats.org/markup-compatibility/2006">
              <mc:Choice xmlns:v="urn:schemas-microsoft-com:vml" Requires="v">
                <p:oleObj name="AxMath" r:id="rId4" imgW="3448080" imgH="2024280" progId="Equation.AxMath">
                  <p:embed/>
                </p:oleObj>
              </mc:Choice>
              <mc:Fallback>
                <p:oleObj name="AxMath" r:id="rId4" imgW="3448080" imgH="2024280" progId="Equation.AxMath">
                  <p:embed/>
                  <p:pic>
                    <p:nvPicPr>
                      <p:cNvPr id="0" name=""/>
                      <p:cNvPicPr/>
                      <p:nvPr/>
                    </p:nvPicPr>
                    <p:blipFill>
                      <a:blip r:embed="rId5"/>
                      <a:stretch>
                        <a:fillRect/>
                      </a:stretch>
                    </p:blipFill>
                    <p:spPr>
                      <a:xfrm>
                        <a:off x="6434627" y="2761806"/>
                        <a:ext cx="4935538" cy="2897188"/>
                      </a:xfrm>
                      <a:prstGeom prst="rect">
                        <a:avLst/>
                      </a:prstGeom>
                    </p:spPr>
                  </p:pic>
                </p:oleObj>
              </mc:Fallback>
            </mc:AlternateContent>
          </a:graphicData>
        </a:graphic>
      </p:graphicFrame>
      <p:sp>
        <p:nvSpPr>
          <p:cNvPr id="17" name="矩形: 圆角 16">
            <a:extLst>
              <a:ext uri="{FF2B5EF4-FFF2-40B4-BE49-F238E27FC236}">
                <a16:creationId xmlns:a16="http://schemas.microsoft.com/office/drawing/2014/main" id="{D5BFA269-38FA-A6D9-059E-A0724BBF5686}"/>
              </a:ext>
            </a:extLst>
          </p:cNvPr>
          <p:cNvSpPr/>
          <p:nvPr/>
        </p:nvSpPr>
        <p:spPr>
          <a:xfrm>
            <a:off x="3090430" y="4072597"/>
            <a:ext cx="517933" cy="301695"/>
          </a:xfrm>
          <a:prstGeom prst="roundRect">
            <a:avLst/>
          </a:prstGeom>
          <a:noFill/>
          <a:ln w="19050">
            <a:solidFill>
              <a:srgbClr val="FF9900"/>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sz="1400" dirty="0">
              <a:solidFill>
                <a:schemeClr val="tx1"/>
              </a:solidFill>
              <a:latin typeface="楷体" panose="02010609060101010101" pitchFamily="49" charset="-122"/>
              <a:ea typeface="楷体" panose="02010609060101010101" pitchFamily="49" charset="-122"/>
            </a:endParaRPr>
          </a:p>
        </p:txBody>
      </p:sp>
      <p:sp>
        <p:nvSpPr>
          <p:cNvPr id="19" name="文本框 18">
            <a:extLst>
              <a:ext uri="{FF2B5EF4-FFF2-40B4-BE49-F238E27FC236}">
                <a16:creationId xmlns:a16="http://schemas.microsoft.com/office/drawing/2014/main" id="{DB5DE4D6-FB6E-E6A3-AB61-1B5D33A4214B}"/>
              </a:ext>
            </a:extLst>
          </p:cNvPr>
          <p:cNvSpPr txBox="1"/>
          <p:nvPr/>
        </p:nvSpPr>
        <p:spPr>
          <a:xfrm>
            <a:off x="3008531" y="4374292"/>
            <a:ext cx="831948" cy="276999"/>
          </a:xfrm>
          <a:prstGeom prst="rect">
            <a:avLst/>
          </a:prstGeom>
          <a:noFill/>
        </p:spPr>
        <p:txBody>
          <a:bodyPr wrap="square">
            <a:spAutoFit/>
          </a:bodyPr>
          <a:lstStyle/>
          <a:p>
            <a:r>
              <a:rPr lang="zh-CN" altLang="en-US" sz="1200" b="1" dirty="0">
                <a:solidFill>
                  <a:srgbClr val="FF9900"/>
                </a:solidFill>
                <a:latin typeface="Consolas" panose="020B0609020204030204" pitchFamily="49" charset="0"/>
                <a:ea typeface="楷体" panose="02010609060101010101" pitchFamily="49" charset="-122"/>
              </a:rPr>
              <a:t>准确性</a:t>
            </a:r>
            <a:endParaRPr lang="zh-CN" altLang="en-US" sz="1200" dirty="0"/>
          </a:p>
        </p:txBody>
      </p:sp>
      <p:sp>
        <p:nvSpPr>
          <p:cNvPr id="20" name="文本框 19">
            <a:extLst>
              <a:ext uri="{FF2B5EF4-FFF2-40B4-BE49-F238E27FC236}">
                <a16:creationId xmlns:a16="http://schemas.microsoft.com/office/drawing/2014/main" id="{CF431C4E-E670-B1D5-AC4D-BDDA3D0C9F1D}"/>
              </a:ext>
            </a:extLst>
          </p:cNvPr>
          <p:cNvSpPr txBox="1"/>
          <p:nvPr/>
        </p:nvSpPr>
        <p:spPr>
          <a:xfrm>
            <a:off x="4434635" y="4496093"/>
            <a:ext cx="1128548" cy="276999"/>
          </a:xfrm>
          <a:prstGeom prst="rect">
            <a:avLst/>
          </a:prstGeom>
          <a:noFill/>
        </p:spPr>
        <p:txBody>
          <a:bodyPr wrap="square">
            <a:spAutoFit/>
          </a:bodyPr>
          <a:lstStyle/>
          <a:p>
            <a:r>
              <a:rPr lang="zh-CN" altLang="en-US" sz="1200" b="1" dirty="0">
                <a:solidFill>
                  <a:srgbClr val="FF9900"/>
                </a:solidFill>
                <a:latin typeface="Consolas" panose="020B0609020204030204" pitchFamily="49" charset="0"/>
                <a:ea typeface="楷体" panose="02010609060101010101" pitchFamily="49" charset="-122"/>
              </a:rPr>
              <a:t>个性化公平性</a:t>
            </a:r>
            <a:endParaRPr lang="zh-CN" altLang="en-US" sz="1200" dirty="0"/>
          </a:p>
        </p:txBody>
      </p:sp>
      <p:sp>
        <p:nvSpPr>
          <p:cNvPr id="21" name="矩形: 圆角 20">
            <a:extLst>
              <a:ext uri="{FF2B5EF4-FFF2-40B4-BE49-F238E27FC236}">
                <a16:creationId xmlns:a16="http://schemas.microsoft.com/office/drawing/2014/main" id="{A6354216-FF22-EA9B-8E6D-933DF513866B}"/>
              </a:ext>
            </a:extLst>
          </p:cNvPr>
          <p:cNvSpPr/>
          <p:nvPr/>
        </p:nvSpPr>
        <p:spPr>
          <a:xfrm>
            <a:off x="3807276" y="4023361"/>
            <a:ext cx="2389542" cy="472732"/>
          </a:xfrm>
          <a:prstGeom prst="roundRect">
            <a:avLst/>
          </a:prstGeom>
          <a:noFill/>
          <a:ln w="19050">
            <a:solidFill>
              <a:srgbClr val="FF9900"/>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sz="1400"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3853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9BD9AA0-2A78-66AB-5B04-069ABC5BE1AB}"/>
              </a:ext>
            </a:extLst>
          </p:cNvPr>
          <p:cNvSpPr>
            <a:spLocks noGrp="1"/>
          </p:cNvSpPr>
          <p:nvPr>
            <p:ph type="sldNum" sz="quarter" idx="4"/>
          </p:nvPr>
        </p:nvSpPr>
        <p:spPr>
          <a:xfrm>
            <a:off x="11299252" y="6180548"/>
            <a:ext cx="41327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1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t>14</a:t>
            </a:fld>
            <a:endParaRPr kumimoji="0" lang="zh-CN" altLang="en-US" sz="11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10" name="文本框 9">
            <a:extLst>
              <a:ext uri="{FF2B5EF4-FFF2-40B4-BE49-F238E27FC236}">
                <a16:creationId xmlns:a16="http://schemas.microsoft.com/office/drawing/2014/main" id="{41D8E4B9-DD9D-E3D9-EFD4-7B14E8073086}"/>
              </a:ext>
            </a:extLst>
          </p:cNvPr>
          <p:cNvSpPr txBox="1"/>
          <p:nvPr/>
        </p:nvSpPr>
        <p:spPr>
          <a:xfrm>
            <a:off x="2188971" y="305932"/>
            <a:ext cx="7607340" cy="523220"/>
          </a:xfrm>
          <a:prstGeom prst="rect">
            <a:avLst/>
          </a:prstGeom>
          <a:noFill/>
        </p:spPr>
        <p:txBody>
          <a:bodyPr wrap="square" rtlCol="0" anchor="t">
            <a:spAutoFit/>
          </a:bodyPr>
          <a:lstStyle/>
          <a:p>
            <a:pPr algn="l">
              <a:buClrTx/>
              <a:buSzTx/>
              <a:buFontTx/>
            </a:pPr>
            <a:r>
              <a:rPr lang="zh-CN" altLang="en-US" sz="2800" b="1">
                <a:solidFill>
                  <a:srgbClr val="014385"/>
                </a:solidFill>
                <a:latin typeface="楷体" panose="02010609060101010101" pitchFamily="49" charset="-122"/>
                <a:ea typeface="楷体" panose="02010609060101010101" pitchFamily="49" charset="-122"/>
              </a:rPr>
              <a:t>联系多样性需求与群体公平性的重排算法</a:t>
            </a:r>
            <a:endParaRPr lang="zh-CN" altLang="en-US" sz="2800" b="1" dirty="0">
              <a:solidFill>
                <a:srgbClr val="014385"/>
              </a:solidFill>
              <a:latin typeface="楷体" panose="02010609060101010101" pitchFamily="49" charset="-122"/>
              <a:ea typeface="楷体" panose="02010609060101010101" pitchFamily="49" charset="-122"/>
            </a:endParaRPr>
          </a:p>
        </p:txBody>
      </p:sp>
      <p:grpSp>
        <p:nvGrpSpPr>
          <p:cNvPr id="12" name="组合 11">
            <a:extLst>
              <a:ext uri="{FF2B5EF4-FFF2-40B4-BE49-F238E27FC236}">
                <a16:creationId xmlns:a16="http://schemas.microsoft.com/office/drawing/2014/main" id="{E7E9F5B8-0B06-8028-D80A-E31FA1998183}"/>
              </a:ext>
            </a:extLst>
          </p:cNvPr>
          <p:cNvGrpSpPr/>
          <p:nvPr/>
        </p:nvGrpSpPr>
        <p:grpSpPr>
          <a:xfrm>
            <a:off x="2131675" y="340716"/>
            <a:ext cx="57296" cy="421608"/>
            <a:chOff x="233105" y="794442"/>
            <a:chExt cx="57296" cy="421608"/>
          </a:xfrm>
        </p:grpSpPr>
        <p:cxnSp>
          <p:nvCxnSpPr>
            <p:cNvPr id="13" name="直接连接符 12">
              <a:extLst>
                <a:ext uri="{FF2B5EF4-FFF2-40B4-BE49-F238E27FC236}">
                  <a16:creationId xmlns:a16="http://schemas.microsoft.com/office/drawing/2014/main" id="{E2850948-057B-EDAB-21A1-9A1BD1DDEF16}"/>
                </a:ext>
              </a:extLst>
            </p:cNvPr>
            <p:cNvCxnSpPr/>
            <p:nvPr/>
          </p:nvCxnSpPr>
          <p:spPr>
            <a:xfrm>
              <a:off x="233105" y="803936"/>
              <a:ext cx="0" cy="412114"/>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5336B76-6817-2046-9E49-4990E22C9BC8}"/>
                </a:ext>
              </a:extLst>
            </p:cNvPr>
            <p:cNvCxnSpPr/>
            <p:nvPr/>
          </p:nvCxnSpPr>
          <p:spPr>
            <a:xfrm>
              <a:off x="290401" y="794442"/>
              <a:ext cx="0" cy="412114"/>
            </a:xfrm>
            <a:prstGeom prst="line">
              <a:avLst/>
            </a:prstGeom>
            <a:ln>
              <a:solidFill>
                <a:srgbClr val="FF9900"/>
              </a:solidFill>
            </a:ln>
          </p:spPr>
          <p:style>
            <a:lnRef idx="1">
              <a:schemeClr val="accent1"/>
            </a:lnRef>
            <a:fillRef idx="0">
              <a:schemeClr val="accent1"/>
            </a:fillRef>
            <a:effectRef idx="0">
              <a:schemeClr val="accent1"/>
            </a:effectRef>
            <a:fontRef idx="minor">
              <a:schemeClr val="tx1"/>
            </a:fontRef>
          </p:style>
        </p:cxnSp>
      </p:grpSp>
      <p:sp>
        <p:nvSpPr>
          <p:cNvPr id="15" name="文本框 14">
            <a:extLst>
              <a:ext uri="{FF2B5EF4-FFF2-40B4-BE49-F238E27FC236}">
                <a16:creationId xmlns:a16="http://schemas.microsoft.com/office/drawing/2014/main" id="{DA103592-57CF-22F9-7BB8-DCF3D6ABC676}"/>
              </a:ext>
            </a:extLst>
          </p:cNvPr>
          <p:cNvSpPr txBox="1"/>
          <p:nvPr/>
        </p:nvSpPr>
        <p:spPr>
          <a:xfrm>
            <a:off x="281899" y="220127"/>
            <a:ext cx="1878424" cy="584775"/>
          </a:xfrm>
          <a:prstGeom prst="rect">
            <a:avLst/>
          </a:prstGeom>
          <a:noFill/>
        </p:spPr>
        <p:txBody>
          <a:bodyPr wrap="square" rtlCol="0" anchor="t">
            <a:spAutoFit/>
          </a:bodyPr>
          <a:lstStyle/>
          <a:p>
            <a:pPr algn="l">
              <a:buClrTx/>
              <a:buSzTx/>
              <a:buFontTx/>
            </a:pPr>
            <a:r>
              <a:rPr lang="zh-CN" altLang="en-US" sz="3200" dirty="0">
                <a:solidFill>
                  <a:srgbClr val="014385"/>
                </a:solidFill>
                <a:effectLst>
                  <a:outerShdw blurRad="38100" dist="38100" dir="2700000" algn="tl">
                    <a:srgbClr val="000000">
                      <a:alpha val="43137"/>
                    </a:srgbClr>
                  </a:outerShdw>
                </a:effectLst>
                <a:latin typeface="黑体" panose="02010609060101010101" charset="-122"/>
                <a:ea typeface="黑体" panose="02010609060101010101" charset="-122"/>
              </a:rPr>
              <a:t>文献回顾</a:t>
            </a:r>
          </a:p>
        </p:txBody>
      </p:sp>
      <p:sp>
        <p:nvSpPr>
          <p:cNvPr id="43" name="文本框 42">
            <a:extLst>
              <a:ext uri="{FF2B5EF4-FFF2-40B4-BE49-F238E27FC236}">
                <a16:creationId xmlns:a16="http://schemas.microsoft.com/office/drawing/2014/main" id="{EE75814B-3C62-FE50-FCAC-85B8E1C5107D}"/>
              </a:ext>
            </a:extLst>
          </p:cNvPr>
          <p:cNvSpPr txBox="1"/>
          <p:nvPr/>
        </p:nvSpPr>
        <p:spPr>
          <a:xfrm>
            <a:off x="281899" y="6289193"/>
            <a:ext cx="11116068" cy="420628"/>
          </a:xfrm>
          <a:prstGeom prst="rect">
            <a:avLst/>
          </a:prstGeom>
          <a:noFill/>
        </p:spPr>
        <p:txBody>
          <a:bodyPr wrap="square">
            <a:spAutoFit/>
          </a:bodyPr>
          <a:lstStyle/>
          <a:p>
            <a:r>
              <a:rPr lang="en-US" altLang="zh-CN" sz="1600" baseline="30000" dirty="0" err="1">
                <a:latin typeface="Times New Roman" panose="02020603050405020304" pitchFamily="18" charset="0"/>
                <a:ea typeface="楷体" panose="02010609060101010101" pitchFamily="49" charset="-122"/>
                <a:cs typeface="Times New Roman" panose="02020603050405020304" pitchFamily="18" charset="0"/>
              </a:rPr>
              <a:t>Sonboli</a:t>
            </a:r>
            <a:r>
              <a:rPr lang="en-US" altLang="zh-CN" sz="1600" baseline="30000" dirty="0">
                <a:latin typeface="Times New Roman" panose="02020603050405020304" pitchFamily="18" charset="0"/>
                <a:ea typeface="楷体" panose="02010609060101010101" pitchFamily="49" charset="-122"/>
                <a:cs typeface="Times New Roman" panose="02020603050405020304" pitchFamily="18" charset="0"/>
              </a:rPr>
              <a:t>, N., </a:t>
            </a:r>
            <a:r>
              <a:rPr lang="en-US" altLang="zh-CN" sz="1600" baseline="30000" dirty="0" err="1">
                <a:latin typeface="Times New Roman" panose="02020603050405020304" pitchFamily="18" charset="0"/>
                <a:ea typeface="楷体" panose="02010609060101010101" pitchFamily="49" charset="-122"/>
                <a:cs typeface="Times New Roman" panose="02020603050405020304" pitchFamily="18" charset="0"/>
              </a:rPr>
              <a:t>Eskandanian</a:t>
            </a:r>
            <a:r>
              <a:rPr lang="en-US" altLang="zh-CN" sz="1600" baseline="30000" dirty="0">
                <a:latin typeface="Times New Roman" panose="02020603050405020304" pitchFamily="18" charset="0"/>
                <a:ea typeface="楷体" panose="02010609060101010101" pitchFamily="49" charset="-122"/>
                <a:cs typeface="Times New Roman" panose="02020603050405020304" pitchFamily="18" charset="0"/>
              </a:rPr>
              <a:t>, F., Burke, R., Liu, W., &amp; </a:t>
            </a:r>
            <a:r>
              <a:rPr lang="en-US" altLang="zh-CN" sz="1600" baseline="30000" dirty="0" err="1">
                <a:latin typeface="Times New Roman" panose="02020603050405020304" pitchFamily="18" charset="0"/>
                <a:ea typeface="楷体" panose="02010609060101010101" pitchFamily="49" charset="-122"/>
                <a:cs typeface="Times New Roman" panose="02020603050405020304" pitchFamily="18" charset="0"/>
              </a:rPr>
              <a:t>Mobasher</a:t>
            </a:r>
            <a:r>
              <a:rPr lang="en-US" altLang="zh-CN" sz="1600" baseline="30000" dirty="0">
                <a:latin typeface="Times New Roman" panose="02020603050405020304" pitchFamily="18" charset="0"/>
                <a:ea typeface="楷体" panose="02010609060101010101" pitchFamily="49" charset="-122"/>
                <a:cs typeface="Times New Roman" panose="02020603050405020304" pitchFamily="18" charset="0"/>
              </a:rPr>
              <a:t>, B. (2020). Opportunistic Multi-aspect Fairness through Personalized Re-ranking. Proceedings of the 28th ACM Conference on User Modeling, Adaptation and Personalization, 239–247.</a:t>
            </a:r>
          </a:p>
        </p:txBody>
      </p:sp>
      <p:cxnSp>
        <p:nvCxnSpPr>
          <p:cNvPr id="44" name="直接连接符 43">
            <a:extLst>
              <a:ext uri="{FF2B5EF4-FFF2-40B4-BE49-F238E27FC236}">
                <a16:creationId xmlns:a16="http://schemas.microsoft.com/office/drawing/2014/main" id="{A07E6364-EA37-8937-5D46-4AC8ADF512E5}"/>
              </a:ext>
            </a:extLst>
          </p:cNvPr>
          <p:cNvCxnSpPr/>
          <p:nvPr/>
        </p:nvCxnSpPr>
        <p:spPr>
          <a:xfrm>
            <a:off x="362645" y="6101050"/>
            <a:ext cx="4304086"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B0058D3A-1754-0050-E358-89D8F3E08B4C}"/>
              </a:ext>
            </a:extLst>
          </p:cNvPr>
          <p:cNvSpPr txBox="1"/>
          <p:nvPr/>
        </p:nvSpPr>
        <p:spPr>
          <a:xfrm>
            <a:off x="362644" y="993044"/>
            <a:ext cx="10991155" cy="1859612"/>
          </a:xfrm>
          <a:prstGeom prst="rect">
            <a:avLst/>
          </a:prstGeom>
          <a:noFill/>
        </p:spPr>
        <p:txBody>
          <a:bodyPr wrap="square">
            <a:spAutoFit/>
          </a:bodyPr>
          <a:lstStyle/>
          <a:p>
            <a:pPr algn="l">
              <a:lnSpc>
                <a:spcPct val="150000"/>
              </a:lnSpc>
              <a:spcAft>
                <a:spcPts val="600"/>
              </a:spcAft>
            </a:pPr>
            <a:r>
              <a:rPr lang="en-US" altLang="zh-CN" b="1" i="0" u="none" strike="noStrike" dirty="0">
                <a:solidFill>
                  <a:srgbClr val="014385"/>
                </a:solidFill>
                <a:effectLst/>
                <a:latin typeface="Consolas" panose="020B0609020204030204" pitchFamily="49" charset="0"/>
                <a:ea typeface="楷体" panose="02010609060101010101" pitchFamily="49" charset="-122"/>
              </a:rPr>
              <a:t>【UMAP’19】Opportunistic Multi-aspect Fairness through Personalized Re-ranking. </a:t>
            </a:r>
          </a:p>
          <a:p>
            <a:pPr marL="285750" indent="-285750" algn="l">
              <a:lnSpc>
                <a:spcPct val="150000"/>
              </a:lnSpc>
              <a:spcAft>
                <a:spcPts val="600"/>
              </a:spcAft>
              <a:buFont typeface="Arial" panose="020B0604020202020204" pitchFamily="34" charset="0"/>
              <a:buChar char="•"/>
            </a:pPr>
            <a:r>
              <a:rPr lang="zh-CN" altLang="en-US" b="1" dirty="0">
                <a:solidFill>
                  <a:srgbClr val="0D0D0D"/>
                </a:solidFill>
                <a:latin typeface="Consolas" panose="020B0609020204030204" pitchFamily="49" charset="0"/>
                <a:ea typeface="楷体" panose="02010609060101010101" pitchFamily="49" charset="-122"/>
              </a:rPr>
              <a:t>研究概述：</a:t>
            </a:r>
            <a:r>
              <a:rPr lang="zh-CN" altLang="en-US" dirty="0">
                <a:solidFill>
                  <a:srgbClr val="0D0D0D"/>
                </a:solidFill>
                <a:latin typeface="Consolas" panose="020B0609020204030204" pitchFamily="49" charset="0"/>
                <a:ea typeface="楷体" panose="02010609060101010101" pitchFamily="49" charset="-122"/>
              </a:rPr>
              <a:t>研究提出了一种针对推荐公平性的重新排序方法（</a:t>
            </a:r>
            <a:r>
              <a:rPr lang="en-US" altLang="zh-CN" dirty="0" err="1">
                <a:solidFill>
                  <a:srgbClr val="0D0D0D"/>
                </a:solidFill>
                <a:latin typeface="Consolas" panose="020B0609020204030204" pitchFamily="49" charset="0"/>
                <a:ea typeface="楷体" panose="02010609060101010101" pitchFamily="49" charset="-122"/>
              </a:rPr>
              <a:t>OFAiR</a:t>
            </a:r>
            <a:r>
              <a:rPr lang="zh-CN" altLang="en-US" dirty="0">
                <a:solidFill>
                  <a:srgbClr val="0D0D0D"/>
                </a:solidFill>
                <a:latin typeface="Consolas" panose="020B0609020204030204" pitchFamily="49" charset="0"/>
                <a:ea typeface="楷体" panose="02010609060101010101" pitchFamily="49" charset="-122"/>
              </a:rPr>
              <a:t>） ，该方法在多个敏感属性上学习个人偏好，并利用此偏好改善推荐准确性与群体公平性之间的</a:t>
            </a:r>
            <a:r>
              <a:rPr lang="en-US" altLang="zh-CN" dirty="0">
                <a:solidFill>
                  <a:srgbClr val="0D0D0D"/>
                </a:solidFill>
                <a:latin typeface="Consolas" panose="020B0609020204030204" pitchFamily="49" charset="0"/>
                <a:ea typeface="楷体" panose="02010609060101010101" pitchFamily="49" charset="-122"/>
              </a:rPr>
              <a:t>trade-off</a:t>
            </a:r>
            <a:endParaRPr lang="en-US" altLang="zh-CN" baseline="30000" dirty="0">
              <a:solidFill>
                <a:srgbClr val="0D0D0D"/>
              </a:solidFill>
              <a:latin typeface="Consolas" panose="020B0609020204030204" pitchFamily="49" charset="0"/>
              <a:ea typeface="楷体" panose="02010609060101010101" pitchFamily="49" charset="-122"/>
            </a:endParaRPr>
          </a:p>
          <a:p>
            <a:pPr marL="285750" indent="-285750">
              <a:lnSpc>
                <a:spcPct val="150000"/>
              </a:lnSpc>
              <a:spcAft>
                <a:spcPts val="600"/>
              </a:spcAft>
              <a:buFont typeface="Arial" panose="020B0604020202020204" pitchFamily="34" charset="0"/>
              <a:buChar char="•"/>
            </a:pPr>
            <a:r>
              <a:rPr lang="zh-CN" altLang="en-US" b="1" dirty="0">
                <a:solidFill>
                  <a:srgbClr val="0D0D0D"/>
                </a:solidFill>
                <a:latin typeface="Consolas" panose="020B0609020204030204" pitchFamily="49" charset="0"/>
                <a:ea typeface="楷体" panose="02010609060101010101" pitchFamily="49" charset="-122"/>
              </a:rPr>
              <a:t>算法设计：</a:t>
            </a:r>
            <a:endParaRPr lang="en-US" altLang="zh-CN" b="1" dirty="0">
              <a:solidFill>
                <a:srgbClr val="0D0D0D"/>
              </a:solidFill>
              <a:latin typeface="Consolas" panose="020B0609020204030204" pitchFamily="49" charset="0"/>
              <a:ea typeface="楷体" panose="02010609060101010101" pitchFamily="49" charset="-122"/>
            </a:endParaRPr>
          </a:p>
        </p:txBody>
      </p:sp>
      <p:graphicFrame>
        <p:nvGraphicFramePr>
          <p:cNvPr id="4" name="对象 3">
            <a:extLst>
              <a:ext uri="{FF2B5EF4-FFF2-40B4-BE49-F238E27FC236}">
                <a16:creationId xmlns:a16="http://schemas.microsoft.com/office/drawing/2014/main" id="{EA3BAB1C-F954-9F8B-E149-2C326DE69717}"/>
              </a:ext>
            </a:extLst>
          </p:cNvPr>
          <p:cNvGraphicFramePr>
            <a:graphicFrameLocks noChangeAspect="1"/>
          </p:cNvGraphicFramePr>
          <p:nvPr>
            <p:extLst>
              <p:ext uri="{D42A27DB-BD31-4B8C-83A1-F6EECF244321}">
                <p14:modId xmlns:p14="http://schemas.microsoft.com/office/powerpoint/2010/main" val="2403768942"/>
              </p:ext>
            </p:extLst>
          </p:nvPr>
        </p:nvGraphicFramePr>
        <p:xfrm>
          <a:off x="6867476" y="3309081"/>
          <a:ext cx="4845050" cy="2555875"/>
        </p:xfrm>
        <a:graphic>
          <a:graphicData uri="http://schemas.openxmlformats.org/presentationml/2006/ole">
            <mc:AlternateContent xmlns:mc="http://schemas.openxmlformats.org/markup-compatibility/2006">
              <mc:Choice xmlns:v="urn:schemas-microsoft-com:vml" Requires="v">
                <p:oleObj name="AxMath" r:id="rId3" imgW="3175560" imgH="1676880" progId="Equation.AxMath">
                  <p:embed/>
                </p:oleObj>
              </mc:Choice>
              <mc:Fallback>
                <p:oleObj name="AxMath" r:id="rId3" imgW="3175560" imgH="1676880" progId="Equation.AxMath">
                  <p:embed/>
                  <p:pic>
                    <p:nvPicPr>
                      <p:cNvPr id="16" name="对象 15">
                        <a:extLst>
                          <a:ext uri="{FF2B5EF4-FFF2-40B4-BE49-F238E27FC236}">
                            <a16:creationId xmlns:a16="http://schemas.microsoft.com/office/drawing/2014/main" id="{E0C99C56-0EA1-C933-4AA2-DE7F30A27C5D}"/>
                          </a:ext>
                        </a:extLst>
                      </p:cNvPr>
                      <p:cNvPicPr/>
                      <p:nvPr/>
                    </p:nvPicPr>
                    <p:blipFill>
                      <a:blip r:embed="rId4"/>
                      <a:stretch>
                        <a:fillRect/>
                      </a:stretch>
                    </p:blipFill>
                    <p:spPr>
                      <a:xfrm>
                        <a:off x="6867476" y="3309081"/>
                        <a:ext cx="4845050" cy="2555875"/>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3FABF789-7D84-00BB-4B65-161D62690A23}"/>
              </a:ext>
            </a:extLst>
          </p:cNvPr>
          <p:cNvGraphicFramePr>
            <a:graphicFrameLocks noChangeAspect="1"/>
          </p:cNvGraphicFramePr>
          <p:nvPr>
            <p:extLst>
              <p:ext uri="{D42A27DB-BD31-4B8C-83A1-F6EECF244321}">
                <p14:modId xmlns:p14="http://schemas.microsoft.com/office/powerpoint/2010/main" val="3801032180"/>
              </p:ext>
            </p:extLst>
          </p:nvPr>
        </p:nvGraphicFramePr>
        <p:xfrm>
          <a:off x="2068512" y="2524004"/>
          <a:ext cx="4383088" cy="3482975"/>
        </p:xfrm>
        <a:graphic>
          <a:graphicData uri="http://schemas.openxmlformats.org/presentationml/2006/ole">
            <mc:AlternateContent xmlns:mc="http://schemas.openxmlformats.org/markup-compatibility/2006">
              <mc:Choice xmlns:v="urn:schemas-microsoft-com:vml" Requires="v">
                <p:oleObj name="AxMath" r:id="rId5" imgW="2831760" imgH="2251080" progId="Equation.AxMath">
                  <p:embed/>
                </p:oleObj>
              </mc:Choice>
              <mc:Fallback>
                <p:oleObj name="AxMath" r:id="rId5" imgW="2831760" imgH="2251080" progId="Equation.AxMath">
                  <p:embed/>
                  <p:pic>
                    <p:nvPicPr>
                      <p:cNvPr id="0" name=""/>
                      <p:cNvPicPr/>
                      <p:nvPr/>
                    </p:nvPicPr>
                    <p:blipFill>
                      <a:blip r:embed="rId6"/>
                      <a:stretch>
                        <a:fillRect/>
                      </a:stretch>
                    </p:blipFill>
                    <p:spPr>
                      <a:xfrm>
                        <a:off x="2068512" y="2524004"/>
                        <a:ext cx="4383088" cy="3482975"/>
                      </a:xfrm>
                      <a:prstGeom prst="rect">
                        <a:avLst/>
                      </a:prstGeom>
                    </p:spPr>
                  </p:pic>
                </p:oleObj>
              </mc:Fallback>
            </mc:AlternateContent>
          </a:graphicData>
        </a:graphic>
      </p:graphicFrame>
    </p:spTree>
    <p:extLst>
      <p:ext uri="{BB962C8B-B14F-4D97-AF65-F5344CB8AC3E}">
        <p14:creationId xmlns:p14="http://schemas.microsoft.com/office/powerpoint/2010/main" val="4181127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9BD9AA0-2A78-66AB-5B04-069ABC5BE1AB}"/>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1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t>15</a:t>
            </a:fld>
            <a:endParaRPr kumimoji="0" lang="zh-CN" altLang="en-US" sz="11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10" name="文本框 9">
            <a:extLst>
              <a:ext uri="{FF2B5EF4-FFF2-40B4-BE49-F238E27FC236}">
                <a16:creationId xmlns:a16="http://schemas.microsoft.com/office/drawing/2014/main" id="{41D8E4B9-DD9D-E3D9-EFD4-7B14E8073086}"/>
              </a:ext>
            </a:extLst>
          </p:cNvPr>
          <p:cNvSpPr txBox="1"/>
          <p:nvPr/>
        </p:nvSpPr>
        <p:spPr>
          <a:xfrm>
            <a:off x="2188971" y="305932"/>
            <a:ext cx="7607340" cy="523220"/>
          </a:xfrm>
          <a:prstGeom prst="rect">
            <a:avLst/>
          </a:prstGeom>
          <a:noFill/>
        </p:spPr>
        <p:txBody>
          <a:bodyPr wrap="square" rtlCol="0" anchor="t">
            <a:spAutoFit/>
          </a:bodyPr>
          <a:lstStyle/>
          <a:p>
            <a:pPr algn="l">
              <a:buClrTx/>
              <a:buSzTx/>
              <a:buFontTx/>
            </a:pPr>
            <a:r>
              <a:rPr lang="zh-CN" altLang="en-US" sz="2800" b="1">
                <a:solidFill>
                  <a:srgbClr val="014385"/>
                </a:solidFill>
                <a:latin typeface="楷体" panose="02010609060101010101" pitchFamily="49" charset="-122"/>
                <a:ea typeface="楷体" panose="02010609060101010101" pitchFamily="49" charset="-122"/>
              </a:rPr>
              <a:t>联系多样性需求与群体公平性的重排算法</a:t>
            </a:r>
            <a:endParaRPr lang="zh-CN" altLang="en-US" sz="2800" b="1" dirty="0">
              <a:solidFill>
                <a:srgbClr val="014385"/>
              </a:solidFill>
              <a:latin typeface="楷体" panose="02010609060101010101" pitchFamily="49" charset="-122"/>
              <a:ea typeface="楷体" panose="02010609060101010101" pitchFamily="49" charset="-122"/>
            </a:endParaRPr>
          </a:p>
        </p:txBody>
      </p:sp>
      <p:grpSp>
        <p:nvGrpSpPr>
          <p:cNvPr id="12" name="组合 11">
            <a:extLst>
              <a:ext uri="{FF2B5EF4-FFF2-40B4-BE49-F238E27FC236}">
                <a16:creationId xmlns:a16="http://schemas.microsoft.com/office/drawing/2014/main" id="{E7E9F5B8-0B06-8028-D80A-E31FA1998183}"/>
              </a:ext>
            </a:extLst>
          </p:cNvPr>
          <p:cNvGrpSpPr/>
          <p:nvPr/>
        </p:nvGrpSpPr>
        <p:grpSpPr>
          <a:xfrm>
            <a:off x="2131675" y="340716"/>
            <a:ext cx="57296" cy="421608"/>
            <a:chOff x="233105" y="794442"/>
            <a:chExt cx="57296" cy="421608"/>
          </a:xfrm>
        </p:grpSpPr>
        <p:cxnSp>
          <p:nvCxnSpPr>
            <p:cNvPr id="13" name="直接连接符 12">
              <a:extLst>
                <a:ext uri="{FF2B5EF4-FFF2-40B4-BE49-F238E27FC236}">
                  <a16:creationId xmlns:a16="http://schemas.microsoft.com/office/drawing/2014/main" id="{E2850948-057B-EDAB-21A1-9A1BD1DDEF16}"/>
                </a:ext>
              </a:extLst>
            </p:cNvPr>
            <p:cNvCxnSpPr/>
            <p:nvPr/>
          </p:nvCxnSpPr>
          <p:spPr>
            <a:xfrm>
              <a:off x="233105" y="803936"/>
              <a:ext cx="0" cy="412114"/>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5336B76-6817-2046-9E49-4990E22C9BC8}"/>
                </a:ext>
              </a:extLst>
            </p:cNvPr>
            <p:cNvCxnSpPr/>
            <p:nvPr/>
          </p:nvCxnSpPr>
          <p:spPr>
            <a:xfrm>
              <a:off x="290401" y="794442"/>
              <a:ext cx="0" cy="412114"/>
            </a:xfrm>
            <a:prstGeom prst="line">
              <a:avLst/>
            </a:prstGeom>
            <a:ln>
              <a:solidFill>
                <a:srgbClr val="FF9900"/>
              </a:solidFill>
            </a:ln>
          </p:spPr>
          <p:style>
            <a:lnRef idx="1">
              <a:schemeClr val="accent1"/>
            </a:lnRef>
            <a:fillRef idx="0">
              <a:schemeClr val="accent1"/>
            </a:fillRef>
            <a:effectRef idx="0">
              <a:schemeClr val="accent1"/>
            </a:effectRef>
            <a:fontRef idx="minor">
              <a:schemeClr val="tx1"/>
            </a:fontRef>
          </p:style>
        </p:cxnSp>
      </p:grpSp>
      <p:sp>
        <p:nvSpPr>
          <p:cNvPr id="15" name="文本框 14">
            <a:extLst>
              <a:ext uri="{FF2B5EF4-FFF2-40B4-BE49-F238E27FC236}">
                <a16:creationId xmlns:a16="http://schemas.microsoft.com/office/drawing/2014/main" id="{DA103592-57CF-22F9-7BB8-DCF3D6ABC676}"/>
              </a:ext>
            </a:extLst>
          </p:cNvPr>
          <p:cNvSpPr txBox="1"/>
          <p:nvPr/>
        </p:nvSpPr>
        <p:spPr>
          <a:xfrm>
            <a:off x="281899" y="220127"/>
            <a:ext cx="1878424" cy="584775"/>
          </a:xfrm>
          <a:prstGeom prst="rect">
            <a:avLst/>
          </a:prstGeom>
          <a:noFill/>
        </p:spPr>
        <p:txBody>
          <a:bodyPr wrap="square" rtlCol="0" anchor="t">
            <a:spAutoFit/>
          </a:bodyPr>
          <a:lstStyle/>
          <a:p>
            <a:pPr algn="l">
              <a:buClrTx/>
              <a:buSzTx/>
              <a:buFontTx/>
            </a:pPr>
            <a:r>
              <a:rPr lang="zh-CN" altLang="en-US" sz="3200" dirty="0">
                <a:solidFill>
                  <a:srgbClr val="014385"/>
                </a:solidFill>
                <a:effectLst>
                  <a:outerShdw blurRad="38100" dist="38100" dir="2700000" algn="tl">
                    <a:srgbClr val="000000">
                      <a:alpha val="43137"/>
                    </a:srgbClr>
                  </a:outerShdw>
                </a:effectLst>
                <a:latin typeface="黑体" panose="02010609060101010101" charset="-122"/>
                <a:ea typeface="黑体" panose="02010609060101010101" charset="-122"/>
              </a:rPr>
              <a:t>文献回顾</a:t>
            </a:r>
          </a:p>
        </p:txBody>
      </p:sp>
      <p:sp>
        <p:nvSpPr>
          <p:cNvPr id="43" name="文本框 42">
            <a:extLst>
              <a:ext uri="{FF2B5EF4-FFF2-40B4-BE49-F238E27FC236}">
                <a16:creationId xmlns:a16="http://schemas.microsoft.com/office/drawing/2014/main" id="{EE75814B-3C62-FE50-FCAC-85B8E1C5107D}"/>
              </a:ext>
            </a:extLst>
          </p:cNvPr>
          <p:cNvSpPr txBox="1"/>
          <p:nvPr/>
        </p:nvSpPr>
        <p:spPr>
          <a:xfrm>
            <a:off x="281899" y="6099277"/>
            <a:ext cx="11116068" cy="666849"/>
          </a:xfrm>
          <a:prstGeom prst="rect">
            <a:avLst/>
          </a:prstGeom>
          <a:noFill/>
        </p:spPr>
        <p:txBody>
          <a:bodyPr wrap="square">
            <a:spAutoFit/>
          </a:bodyPr>
          <a:lstStyle/>
          <a:p>
            <a:r>
              <a:rPr lang="en-US" altLang="zh-CN" sz="1600" baseline="30000" dirty="0">
                <a:latin typeface="Times New Roman" panose="02020603050405020304" pitchFamily="18" charset="0"/>
                <a:ea typeface="楷体" panose="02010609060101010101" pitchFamily="49" charset="-122"/>
                <a:cs typeface="Times New Roman" panose="02020603050405020304" pitchFamily="18" charset="0"/>
              </a:rPr>
              <a:t>1 Liu, W., Guo, J., </a:t>
            </a:r>
            <a:r>
              <a:rPr lang="en-US" altLang="zh-CN" sz="1600" baseline="30000" dirty="0" err="1">
                <a:latin typeface="Times New Roman" panose="02020603050405020304" pitchFamily="18" charset="0"/>
                <a:ea typeface="楷体" panose="02010609060101010101" pitchFamily="49" charset="-122"/>
                <a:cs typeface="Times New Roman" panose="02020603050405020304" pitchFamily="18" charset="0"/>
              </a:rPr>
              <a:t>Sonboli</a:t>
            </a:r>
            <a:r>
              <a:rPr lang="en-US" altLang="zh-CN" sz="1600" baseline="30000" dirty="0">
                <a:latin typeface="Times New Roman" panose="02020603050405020304" pitchFamily="18" charset="0"/>
                <a:ea typeface="楷体" panose="02010609060101010101" pitchFamily="49" charset="-122"/>
                <a:cs typeface="Times New Roman" panose="02020603050405020304" pitchFamily="18" charset="0"/>
              </a:rPr>
              <a:t>, N., Burke, R., &amp; Zhang, S. (2019). Personalized fairness-aware re-ranking for microlending. Proceedings of the 13th ACM Conference on Recommender Systems, 467–471. </a:t>
            </a:r>
          </a:p>
          <a:p>
            <a:r>
              <a:rPr lang="en-US" altLang="zh-CN" sz="1600" baseline="30000" dirty="0">
                <a:latin typeface="Times New Roman" panose="02020603050405020304" pitchFamily="18" charset="0"/>
                <a:ea typeface="楷体" panose="02010609060101010101" pitchFamily="49" charset="-122"/>
                <a:cs typeface="Times New Roman" panose="02020603050405020304" pitchFamily="18" charset="0"/>
              </a:rPr>
              <a:t>2 </a:t>
            </a:r>
            <a:r>
              <a:rPr lang="en-US" altLang="zh-CN" sz="1600" baseline="30000" dirty="0" err="1">
                <a:latin typeface="Times New Roman" panose="02020603050405020304" pitchFamily="18" charset="0"/>
                <a:ea typeface="楷体" panose="02010609060101010101" pitchFamily="49" charset="-122"/>
                <a:cs typeface="Times New Roman" panose="02020603050405020304" pitchFamily="18" charset="0"/>
              </a:rPr>
              <a:t>Sonboli</a:t>
            </a:r>
            <a:r>
              <a:rPr lang="en-US" altLang="zh-CN" sz="1600" baseline="30000" dirty="0">
                <a:latin typeface="Times New Roman" panose="02020603050405020304" pitchFamily="18" charset="0"/>
                <a:ea typeface="楷体" panose="02010609060101010101" pitchFamily="49" charset="-122"/>
                <a:cs typeface="Times New Roman" panose="02020603050405020304" pitchFamily="18" charset="0"/>
              </a:rPr>
              <a:t>, N., </a:t>
            </a:r>
            <a:r>
              <a:rPr lang="en-US" altLang="zh-CN" sz="1600" baseline="30000" dirty="0" err="1">
                <a:latin typeface="Times New Roman" panose="02020603050405020304" pitchFamily="18" charset="0"/>
                <a:ea typeface="楷体" panose="02010609060101010101" pitchFamily="49" charset="-122"/>
                <a:cs typeface="Times New Roman" panose="02020603050405020304" pitchFamily="18" charset="0"/>
              </a:rPr>
              <a:t>Eskandanian</a:t>
            </a:r>
            <a:r>
              <a:rPr lang="en-US" altLang="zh-CN" sz="1600" baseline="30000" dirty="0">
                <a:latin typeface="Times New Roman" panose="02020603050405020304" pitchFamily="18" charset="0"/>
                <a:ea typeface="楷体" panose="02010609060101010101" pitchFamily="49" charset="-122"/>
                <a:cs typeface="Times New Roman" panose="02020603050405020304" pitchFamily="18" charset="0"/>
              </a:rPr>
              <a:t>, F., Burke, R., Liu, W., &amp; </a:t>
            </a:r>
            <a:r>
              <a:rPr lang="en-US" altLang="zh-CN" sz="1600" baseline="30000" dirty="0" err="1">
                <a:latin typeface="Times New Roman" panose="02020603050405020304" pitchFamily="18" charset="0"/>
                <a:ea typeface="楷体" panose="02010609060101010101" pitchFamily="49" charset="-122"/>
                <a:cs typeface="Times New Roman" panose="02020603050405020304" pitchFamily="18" charset="0"/>
              </a:rPr>
              <a:t>Mobasher</a:t>
            </a:r>
            <a:r>
              <a:rPr lang="en-US" altLang="zh-CN" sz="1600" baseline="30000" dirty="0">
                <a:latin typeface="Times New Roman" panose="02020603050405020304" pitchFamily="18" charset="0"/>
                <a:ea typeface="楷体" panose="02010609060101010101" pitchFamily="49" charset="-122"/>
                <a:cs typeface="Times New Roman" panose="02020603050405020304" pitchFamily="18" charset="0"/>
              </a:rPr>
              <a:t>, B. (2020). Opportunistic Multi-aspect Fairness through Personalized Re-ranking. Proceedings of the 28th ACM Conference on User Modeling, Adaptation and Personalization, 239–247. </a:t>
            </a:r>
            <a:endParaRPr lang="zh-CN" altLang="en-US" sz="1600" dirty="0">
              <a:latin typeface="Times New Roman" panose="02020603050405020304" pitchFamily="18" charset="0"/>
              <a:cs typeface="Times New Roman" panose="02020603050405020304" pitchFamily="18" charset="0"/>
            </a:endParaRPr>
          </a:p>
        </p:txBody>
      </p:sp>
      <p:cxnSp>
        <p:nvCxnSpPr>
          <p:cNvPr id="44" name="直接连接符 43">
            <a:extLst>
              <a:ext uri="{FF2B5EF4-FFF2-40B4-BE49-F238E27FC236}">
                <a16:creationId xmlns:a16="http://schemas.microsoft.com/office/drawing/2014/main" id="{A07E6364-EA37-8937-5D46-4AC8ADF512E5}"/>
              </a:ext>
            </a:extLst>
          </p:cNvPr>
          <p:cNvCxnSpPr/>
          <p:nvPr/>
        </p:nvCxnSpPr>
        <p:spPr>
          <a:xfrm>
            <a:off x="362645" y="5911134"/>
            <a:ext cx="4304086"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graphicFrame>
            <p:nvGraphicFramePr>
              <p:cNvPr id="45" name="表格 44">
                <a:extLst>
                  <a:ext uri="{FF2B5EF4-FFF2-40B4-BE49-F238E27FC236}">
                    <a16:creationId xmlns:a16="http://schemas.microsoft.com/office/drawing/2014/main" id="{9B296398-B833-7632-BBEE-5F970AA26919}"/>
                  </a:ext>
                </a:extLst>
              </p:cNvPr>
              <p:cNvGraphicFramePr>
                <a:graphicFrameLocks noGrp="1"/>
              </p:cNvGraphicFramePr>
              <p:nvPr>
                <p:extLst>
                  <p:ext uri="{D42A27DB-BD31-4B8C-83A1-F6EECF244321}">
                    <p14:modId xmlns:p14="http://schemas.microsoft.com/office/powerpoint/2010/main" val="1729943704"/>
                  </p:ext>
                </p:extLst>
              </p:nvPr>
            </p:nvGraphicFramePr>
            <p:xfrm>
              <a:off x="358704" y="1260525"/>
              <a:ext cx="7703084" cy="4545431"/>
            </p:xfrm>
            <a:graphic>
              <a:graphicData uri="http://schemas.openxmlformats.org/drawingml/2006/table">
                <a:tbl>
                  <a:tblPr firstRow="1" bandRow="1">
                    <a:tableStyleId>{5C22544A-7EE6-4342-B048-85BDC9FD1C3A}</a:tableStyleId>
                  </a:tblPr>
                  <a:tblGrid>
                    <a:gridCol w="1934330">
                      <a:extLst>
                        <a:ext uri="{9D8B030D-6E8A-4147-A177-3AD203B41FA5}">
                          <a16:colId xmlns:a16="http://schemas.microsoft.com/office/drawing/2014/main" val="2166778064"/>
                        </a:ext>
                      </a:extLst>
                    </a:gridCol>
                    <a:gridCol w="2884377">
                      <a:extLst>
                        <a:ext uri="{9D8B030D-6E8A-4147-A177-3AD203B41FA5}">
                          <a16:colId xmlns:a16="http://schemas.microsoft.com/office/drawing/2014/main" val="3625510604"/>
                        </a:ext>
                      </a:extLst>
                    </a:gridCol>
                    <a:gridCol w="2884377">
                      <a:extLst>
                        <a:ext uri="{9D8B030D-6E8A-4147-A177-3AD203B41FA5}">
                          <a16:colId xmlns:a16="http://schemas.microsoft.com/office/drawing/2014/main" val="878094486"/>
                        </a:ext>
                      </a:extLst>
                    </a:gridCol>
                  </a:tblGrid>
                  <a:tr h="442634">
                    <a:tc>
                      <a:txBody>
                        <a:bodyPr/>
                        <a:lstStyle/>
                        <a:p>
                          <a:pPr algn="ctr"/>
                          <a:r>
                            <a:rPr lang="zh-CN" altLang="en-US" baseline="0" dirty="0">
                              <a:latin typeface="Times New Roman" panose="02020603050405020304" pitchFamily="18" charset="0"/>
                              <a:ea typeface="楷体" panose="02010609060101010101" pitchFamily="49" charset="-122"/>
                            </a:rPr>
                            <a:t>模块</a:t>
                          </a:r>
                        </a:p>
                      </a:txBody>
                      <a:tcPr anchor="ctr">
                        <a:solidFill>
                          <a:srgbClr val="014385"/>
                        </a:solidFill>
                      </a:tcPr>
                    </a:tc>
                    <a:tc>
                      <a:txBody>
                        <a:bodyPr/>
                        <a:lstStyle/>
                        <a:p>
                          <a:pPr algn="ctr"/>
                          <a:r>
                            <a:rPr lang="en-US" altLang="zh-CN" baseline="0" dirty="0">
                              <a:latin typeface="Times New Roman" panose="02020603050405020304" pitchFamily="18" charset="0"/>
                              <a:ea typeface="楷体" panose="02010609060101010101" pitchFamily="49" charset="-122"/>
                            </a:rPr>
                            <a:t>Liu</a:t>
                          </a:r>
                          <a:r>
                            <a:rPr lang="zh-CN" altLang="en-US" baseline="0" dirty="0">
                              <a:latin typeface="Times New Roman" panose="02020603050405020304" pitchFamily="18" charset="0"/>
                              <a:ea typeface="楷体" panose="02010609060101010101" pitchFamily="49" charset="-122"/>
                            </a:rPr>
                            <a:t>等（</a:t>
                          </a:r>
                          <a:r>
                            <a:rPr lang="en-US" altLang="zh-CN" baseline="0" dirty="0">
                              <a:latin typeface="Times New Roman" panose="02020603050405020304" pitchFamily="18" charset="0"/>
                              <a:ea typeface="楷体" panose="02010609060101010101" pitchFamily="49" charset="-122"/>
                            </a:rPr>
                            <a:t>2019</a:t>
                          </a:r>
                          <a:r>
                            <a:rPr lang="zh-CN" altLang="en-US" baseline="0" dirty="0">
                              <a:latin typeface="Times New Roman" panose="02020603050405020304" pitchFamily="18" charset="0"/>
                              <a:ea typeface="楷体" panose="02010609060101010101" pitchFamily="49" charset="-122"/>
                            </a:rPr>
                            <a:t>）</a:t>
                          </a:r>
                          <a:r>
                            <a:rPr lang="en-US" altLang="zh-CN" baseline="30000" dirty="0">
                              <a:latin typeface="Times New Roman" panose="02020603050405020304" pitchFamily="18" charset="0"/>
                              <a:ea typeface="楷体" panose="02010609060101010101" pitchFamily="49" charset="-122"/>
                            </a:rPr>
                            <a:t>1</a:t>
                          </a:r>
                        </a:p>
                      </a:txBody>
                      <a:tcPr anchor="ctr">
                        <a:solidFill>
                          <a:srgbClr val="0143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aseline="0" dirty="0" err="1">
                              <a:latin typeface="Times New Roman" panose="02020603050405020304" pitchFamily="18" charset="0"/>
                              <a:ea typeface="楷体" panose="02010609060101010101" pitchFamily="49" charset="-122"/>
                            </a:rPr>
                            <a:t>Sonboli</a:t>
                          </a:r>
                          <a:r>
                            <a:rPr lang="zh-CN" altLang="en-US" baseline="0" dirty="0">
                              <a:latin typeface="Times New Roman" panose="02020603050405020304" pitchFamily="18" charset="0"/>
                              <a:ea typeface="楷体" panose="02010609060101010101" pitchFamily="49" charset="-122"/>
                            </a:rPr>
                            <a:t>等（</a:t>
                          </a:r>
                          <a:r>
                            <a:rPr lang="en-US" altLang="zh-CN" baseline="0" dirty="0">
                              <a:latin typeface="Times New Roman" panose="02020603050405020304" pitchFamily="18" charset="0"/>
                              <a:ea typeface="楷体" panose="02010609060101010101" pitchFamily="49" charset="-122"/>
                            </a:rPr>
                            <a:t>2020</a:t>
                          </a:r>
                          <a:r>
                            <a:rPr lang="zh-CN" altLang="en-US" baseline="0" dirty="0">
                              <a:latin typeface="Times New Roman" panose="02020603050405020304" pitchFamily="18" charset="0"/>
                              <a:ea typeface="楷体" panose="02010609060101010101" pitchFamily="49" charset="-122"/>
                            </a:rPr>
                            <a:t>）</a:t>
                          </a:r>
                          <a:r>
                            <a:rPr lang="en-US" altLang="zh-CN" baseline="30000" dirty="0">
                              <a:latin typeface="Times New Roman" panose="02020603050405020304" pitchFamily="18" charset="0"/>
                              <a:ea typeface="楷体" panose="02010609060101010101" pitchFamily="49" charset="-122"/>
                            </a:rPr>
                            <a:t>2</a:t>
                          </a:r>
                        </a:p>
                      </a:txBody>
                      <a:tcPr anchor="ctr">
                        <a:solidFill>
                          <a:srgbClr val="014385"/>
                        </a:solidFill>
                      </a:tcPr>
                    </a:tc>
                    <a:extLst>
                      <a:ext uri="{0D108BD9-81ED-4DB2-BD59-A6C34878D82A}">
                        <a16:rowId xmlns:a16="http://schemas.microsoft.com/office/drawing/2014/main" val="1321652130"/>
                      </a:ext>
                    </a:extLst>
                  </a:tr>
                  <a:tr h="7579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baseline="0" dirty="0">
                              <a:latin typeface="Times New Roman" panose="02020603050405020304" pitchFamily="18" charset="0"/>
                              <a:ea typeface="楷体" panose="02010609060101010101" pitchFamily="49" charset="-122"/>
                            </a:rPr>
                            <a:t>推荐准确性</a:t>
                          </a:r>
                          <a14:m>
                            <m:oMath xmlns:m="http://schemas.openxmlformats.org/officeDocument/2006/math">
                              <m:r>
                                <a:rPr lang="en-US" altLang="zh-CN" sz="1800" b="0" i="1" smtClean="0">
                                  <a:solidFill>
                                    <a:schemeClr val="tx1"/>
                                  </a:solidFill>
                                  <a:latin typeface="Cambria Math" panose="02040503050406030204" pitchFamily="18" charset="0"/>
                                  <a:ea typeface="楷体" panose="02010609060101010101" pitchFamily="49" charset="-122"/>
                                </a:rPr>
                                <m:t>𝑅𝑒𝑐</m:t>
                              </m:r>
                            </m:oMath>
                          </a14:m>
                          <a:endParaRPr lang="zh-CN" altLang="en-US" baseline="0" dirty="0">
                            <a:latin typeface="Times New Roman" panose="02020603050405020304" pitchFamily="18" charset="0"/>
                            <a:ea typeface="楷体" panose="02010609060101010101" pitchFamily="49" charset="-122"/>
                          </a:endParaRP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baseline="0" dirty="0">
                              <a:latin typeface="Times New Roman" panose="02020603050405020304" pitchFamily="18" charset="0"/>
                              <a:ea typeface="楷体" panose="02010609060101010101" pitchFamily="49" charset="-122"/>
                            </a:rPr>
                            <a:t>精排算法得到的用户</a:t>
                          </a:r>
                          <a:r>
                            <a:rPr lang="en-US" altLang="zh-CN" baseline="0" dirty="0">
                              <a:latin typeface="Times New Roman" panose="02020603050405020304" pitchFamily="18" charset="0"/>
                              <a:ea typeface="楷体" panose="02010609060101010101" pitchFamily="49" charset="-122"/>
                            </a:rPr>
                            <a:t>-</a:t>
                          </a:r>
                          <a:r>
                            <a:rPr lang="zh-CN" altLang="en-US" baseline="0" dirty="0">
                              <a:latin typeface="Times New Roman" panose="02020603050405020304" pitchFamily="18" charset="0"/>
                              <a:ea typeface="楷体" panose="02010609060101010101" pitchFamily="49" charset="-122"/>
                            </a:rPr>
                            <a:t>项目偏好分数</a:t>
                          </a:r>
                          <a14:m>
                            <m:oMath xmlns:m="http://schemas.openxmlformats.org/officeDocument/2006/math">
                              <m:r>
                                <a:rPr lang="en-US" altLang="zh-CN" b="0" i="1" baseline="0" smtClean="0">
                                  <a:latin typeface="Cambria Math" panose="02040503050406030204" pitchFamily="18" charset="0"/>
                                  <a:ea typeface="楷体" panose="02010609060101010101" pitchFamily="49" charset="-122"/>
                                </a:rPr>
                                <m:t>𝑠</m:t>
                              </m:r>
                            </m:oMath>
                          </a14:m>
                          <a:endParaRPr lang="zh-CN" altLang="en-US" baseline="0" dirty="0">
                            <a:latin typeface="Times New Roman" panose="02020603050405020304" pitchFamily="18" charset="0"/>
                            <a:ea typeface="楷体" panose="02010609060101010101" pitchFamily="49" charset="-122"/>
                          </a:endParaRP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baseline="0" dirty="0">
                            <a:latin typeface="Times New Roman" panose="02020603050405020304" pitchFamily="18" charset="0"/>
                            <a:ea typeface="楷体" panose="02010609060101010101" pitchFamily="49" charset="-122"/>
                          </a:endParaRPr>
                        </a:p>
                      </a:txBody>
                      <a:tcPr anchor="ctr"/>
                    </a:tc>
                    <a:extLst>
                      <a:ext uri="{0D108BD9-81ED-4DB2-BD59-A6C34878D82A}">
                        <a16:rowId xmlns:a16="http://schemas.microsoft.com/office/drawing/2014/main" val="227861281"/>
                      </a:ext>
                    </a:extLst>
                  </a:tr>
                  <a:tr h="7579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kern="1200" baseline="0" dirty="0">
                              <a:solidFill>
                                <a:schemeClr val="dk1"/>
                              </a:solidFill>
                              <a:latin typeface="Times New Roman" panose="02020603050405020304" pitchFamily="18" charset="0"/>
                              <a:ea typeface="楷体" panose="02010609060101010101" pitchFamily="49" charset="-122"/>
                              <a:cs typeface="+mn-cs"/>
                            </a:rPr>
                            <a:t>公平性目标</a:t>
                          </a:r>
                          <a14:m>
                            <m:oMath xmlns:m="http://schemas.openxmlformats.org/officeDocument/2006/math">
                              <m:r>
                                <a:rPr lang="en-US" altLang="zh-CN" sz="1800" b="0" i="1" baseline="0" smtClean="0">
                                  <a:solidFill>
                                    <a:schemeClr val="tx1"/>
                                  </a:solidFill>
                                  <a:latin typeface="Cambria Math" panose="02040503050406030204" pitchFamily="18" charset="0"/>
                                  <a:ea typeface="楷体" panose="02010609060101010101" pitchFamily="49" charset="-122"/>
                                </a:rPr>
                                <m:t>𝐹</m:t>
                              </m:r>
                            </m:oMath>
                          </a14:m>
                          <a:endParaRPr lang="zh-CN" altLang="en-US" baseline="0" dirty="0">
                            <a:latin typeface="Times New Roman" panose="02020603050405020304" pitchFamily="18" charset="0"/>
                            <a:ea typeface="楷体" panose="02010609060101010101" pitchFamily="49" charset="-122"/>
                          </a:endParaRPr>
                        </a:p>
                      </a:txBody>
                      <a:tcPr anchor="ctr"/>
                    </a:tc>
                    <a:tc>
                      <a:txBody>
                        <a:bodyPr/>
                        <a:lstStyle/>
                        <a:p>
                          <a:pPr algn="l"/>
                          <a:r>
                            <a:rPr lang="zh-CN" altLang="en-US" u="none" baseline="0" dirty="0">
                              <a:latin typeface="Times New Roman" panose="02020603050405020304" pitchFamily="18" charset="0"/>
                              <a:ea typeface="楷体" panose="02010609060101010101" pitchFamily="49" charset="-122"/>
                            </a:rPr>
                            <a:t>使</a:t>
                          </a:r>
                          <a:r>
                            <a:rPr lang="zh-CN" altLang="en-US" u="sng" baseline="0" dirty="0">
                              <a:latin typeface="Times New Roman" panose="02020603050405020304" pitchFamily="18" charset="0"/>
                              <a:ea typeface="楷体" panose="02010609060101010101" pitchFamily="49" charset="-122"/>
                            </a:rPr>
                            <a:t>单个属性中不同组</a:t>
                          </a:r>
                          <a:r>
                            <a:rPr lang="zh-CN" altLang="en-US" u="none" baseline="0" dirty="0">
                              <a:latin typeface="Times New Roman" panose="02020603050405020304" pitchFamily="18" charset="0"/>
                              <a:ea typeface="楷体" panose="02010609060101010101" pitchFamily="49" charset="-122"/>
                            </a:rPr>
                            <a:t>的</a:t>
                          </a:r>
                          <a:r>
                            <a:rPr lang="zh-CN" altLang="en-US" baseline="0" dirty="0">
                              <a:latin typeface="Times New Roman" panose="02020603050405020304" pitchFamily="18" charset="0"/>
                              <a:ea typeface="楷体" panose="02010609060101010101" pitchFamily="49" charset="-122"/>
                            </a:rPr>
                            <a:t>曝光覆盖率接近</a:t>
                          </a:r>
                        </a:p>
                      </a:txBody>
                      <a:tcPr anchor="ctr"/>
                    </a:tc>
                    <a:tc>
                      <a:txBody>
                        <a:bodyPr/>
                        <a:lstStyle/>
                        <a:p>
                          <a:pPr algn="l"/>
                          <a:r>
                            <a:rPr lang="zh-CN" altLang="en-US" baseline="0" dirty="0">
                              <a:latin typeface="Times New Roman" panose="02020603050405020304" pitchFamily="18" charset="0"/>
                              <a:ea typeface="楷体" panose="02010609060101010101" pitchFamily="49" charset="-122"/>
                            </a:rPr>
                            <a:t>为</a:t>
                          </a:r>
                          <a:r>
                            <a:rPr lang="zh-CN" altLang="en-US" u="sng" baseline="0" dirty="0">
                              <a:latin typeface="Times New Roman" panose="02020603050405020304" pitchFamily="18" charset="0"/>
                              <a:ea typeface="楷体" panose="02010609060101010101" pitchFamily="49" charset="-122"/>
                            </a:rPr>
                            <a:t>多个</a:t>
                          </a:r>
                          <a:r>
                            <a:rPr lang="zh-CN" altLang="en-US" i="0" u="sng" baseline="0" dirty="0">
                              <a:ea typeface="楷体" panose="02010609060101010101" pitchFamily="49" charset="-122"/>
                            </a:rPr>
                            <a:t>属性</a:t>
                          </a:r>
                          <a:r>
                            <a:rPr lang="zh-CN" altLang="en-US" u="sng" baseline="0" dirty="0">
                              <a:latin typeface="Times New Roman" panose="02020603050405020304" pitchFamily="18" charset="0"/>
                              <a:ea typeface="楷体" panose="02010609060101010101" pitchFamily="49" charset="-122"/>
                            </a:rPr>
                            <a:t>中的受保护组</a:t>
                          </a:r>
                          <a:r>
                            <a:rPr lang="zh-CN" altLang="en-US" baseline="0" dirty="0">
                              <a:latin typeface="Times New Roman" panose="02020603050405020304" pitchFamily="18" charset="0"/>
                              <a:ea typeface="楷体" panose="02010609060101010101" pitchFamily="49" charset="-122"/>
                            </a:rPr>
                            <a:t>设置更高的权重以提升重要程度</a:t>
                          </a:r>
                        </a:p>
                      </a:txBody>
                      <a:tcPr anchor="ctr"/>
                    </a:tc>
                    <a:extLst>
                      <a:ext uri="{0D108BD9-81ED-4DB2-BD59-A6C34878D82A}">
                        <a16:rowId xmlns:a16="http://schemas.microsoft.com/office/drawing/2014/main" val="1978663339"/>
                      </a:ext>
                    </a:extLst>
                  </a:tr>
                  <a:tr h="7579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kern="1200" baseline="0" dirty="0">
                              <a:solidFill>
                                <a:schemeClr val="dk1"/>
                              </a:solidFill>
                              <a:latin typeface="Times New Roman" panose="02020603050405020304" pitchFamily="18" charset="0"/>
                              <a:ea typeface="楷体" panose="02010609060101010101" pitchFamily="49" charset="-122"/>
                              <a:cs typeface="+mn-cs"/>
                            </a:rPr>
                            <a:t>多样性需求</a:t>
                          </a:r>
                          <a14:m>
                            <m:oMath xmlns:m="http://schemas.openxmlformats.org/officeDocument/2006/math">
                              <m:r>
                                <a:rPr lang="en-US" altLang="zh-CN" b="0" i="1" baseline="0" smtClean="0">
                                  <a:latin typeface="Cambria Math" panose="02040503050406030204" pitchFamily="18" charset="0"/>
                                </a:rPr>
                                <m:t>𝐷𝑝</m:t>
                              </m:r>
                            </m:oMath>
                          </a14:m>
                          <a:endParaRPr lang="zh-CN" altLang="en-US" baseline="0" dirty="0">
                            <a:latin typeface="Times New Roman" panose="02020603050405020304" pitchFamily="18" charset="0"/>
                            <a:ea typeface="楷体" panose="02010609060101010101" pitchFamily="49" charset="-122"/>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aseline="0" dirty="0">
                              <a:latin typeface="Times New Roman" panose="02020603050405020304" pitchFamily="18" charset="0"/>
                              <a:ea typeface="楷体" panose="02010609060101010101" pitchFamily="49" charset="-122"/>
                            </a:rPr>
                            <a:t>采用</a:t>
                          </a:r>
                          <a:r>
                            <a:rPr lang="zh-CN" altLang="en-US" b="1" baseline="0" dirty="0">
                              <a:latin typeface="Times New Roman" panose="02020603050405020304" pitchFamily="18" charset="0"/>
                              <a:ea typeface="楷体" panose="02010609060101010101" pitchFamily="49" charset="-122"/>
                            </a:rPr>
                            <a:t>信息熵</a:t>
                          </a:r>
                          <a:r>
                            <a:rPr lang="zh-CN" altLang="en-US" baseline="0" dirty="0">
                              <a:latin typeface="Times New Roman" panose="02020603050405020304" pitchFamily="18" charset="0"/>
                              <a:ea typeface="楷体" panose="02010609060101010101" pitchFamily="49" charset="-122"/>
                            </a:rPr>
                            <a:t>计算用户在</a:t>
                          </a:r>
                          <a:r>
                            <a:rPr lang="zh-CN" altLang="en-US" u="sng" baseline="0" dirty="0">
                              <a:latin typeface="Times New Roman" panose="02020603050405020304" pitchFamily="18" charset="0"/>
                              <a:ea typeface="楷体" panose="02010609060101010101" pitchFamily="49" charset="-122"/>
                            </a:rPr>
                            <a:t>单一项目属性</a:t>
                          </a:r>
                          <a:r>
                            <a:rPr lang="zh-CN" altLang="en-US" baseline="0" dirty="0">
                              <a:latin typeface="Times New Roman" panose="02020603050405020304" pitchFamily="18" charset="0"/>
                              <a:ea typeface="楷体" panose="02010609060101010101" pitchFamily="49" charset="-122"/>
                            </a:rPr>
                            <a:t>上的多样性容忍系数</a:t>
                          </a:r>
                          <a14:m>
                            <m:oMath xmlns:m="http://schemas.openxmlformats.org/officeDocument/2006/math">
                              <m:sSub>
                                <m:sSubPr>
                                  <m:ctrlPr>
                                    <a:rPr lang="en-US" altLang="zh-CN" i="1" baseline="0" smtClean="0">
                                      <a:latin typeface="Cambria Math" panose="02040503050406030204" pitchFamily="18" charset="0"/>
                                      <a:ea typeface="楷体" panose="02010609060101010101" pitchFamily="49" charset="-122"/>
                                    </a:rPr>
                                  </m:ctrlPr>
                                </m:sSubPr>
                                <m:e>
                                  <m:r>
                                    <a:rPr lang="zh-CN" altLang="en-US" i="1" baseline="0" smtClean="0">
                                      <a:latin typeface="Cambria Math" panose="02040503050406030204" pitchFamily="18" charset="0"/>
                                      <a:ea typeface="楷体" panose="02010609060101010101" pitchFamily="49" charset="-122"/>
                                    </a:rPr>
                                    <m:t>𝜏</m:t>
                                  </m:r>
                                </m:e>
                                <m:sub>
                                  <m:r>
                                    <a:rPr lang="en-US" altLang="zh-CN" b="0" i="1" baseline="0" smtClean="0">
                                      <a:latin typeface="Cambria Math" panose="02040503050406030204" pitchFamily="18" charset="0"/>
                                      <a:ea typeface="楷体" panose="02010609060101010101" pitchFamily="49" charset="-122"/>
                                    </a:rPr>
                                    <m:t>1</m:t>
                                  </m:r>
                                </m:sub>
                              </m:sSub>
                            </m:oMath>
                          </a14:m>
                          <a:endParaRPr lang="zh-CN" altLang="en-US" baseline="0" dirty="0">
                            <a:latin typeface="Times New Roman" panose="02020603050405020304" pitchFamily="18" charset="0"/>
                            <a:ea typeface="楷体" panose="02010609060101010101" pitchFamily="49" charset="-122"/>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i="0" baseline="0" dirty="0">
                              <a:ea typeface="楷体" panose="02010609060101010101" pitchFamily="49" charset="-122"/>
                            </a:rPr>
                            <a:t>采用</a:t>
                          </a:r>
                          <a:r>
                            <a:rPr lang="zh-CN" altLang="en-US" b="1" i="0" baseline="0" dirty="0">
                              <a:ea typeface="楷体" panose="02010609060101010101" pitchFamily="49" charset="-122"/>
                            </a:rPr>
                            <a:t>信息熵</a:t>
                          </a:r>
                          <a:r>
                            <a:rPr lang="zh-CN" altLang="en-US" i="0" baseline="0" dirty="0">
                              <a:ea typeface="楷体" panose="02010609060101010101" pitchFamily="49" charset="-122"/>
                            </a:rPr>
                            <a:t>计算用户在</a:t>
                          </a:r>
                          <a14:m>
                            <m:oMath xmlns:m="http://schemas.openxmlformats.org/officeDocument/2006/math">
                              <m:r>
                                <a:rPr lang="en-US" altLang="zh-CN" b="0" i="1" u="sng" baseline="0" smtClean="0">
                                  <a:latin typeface="Cambria Math" panose="02040503050406030204" pitchFamily="18" charset="0"/>
                                  <a:ea typeface="楷体" panose="02010609060101010101" pitchFamily="49" charset="-122"/>
                                </a:rPr>
                                <m:t>𝑁</m:t>
                              </m:r>
                              <m:r>
                                <a:rPr lang="zh-CN" altLang="en-US" b="0" i="1" u="sng" baseline="0" smtClean="0">
                                  <a:latin typeface="Cambria Math" panose="02040503050406030204" pitchFamily="18" charset="0"/>
                                  <a:ea typeface="楷体" panose="02010609060101010101" pitchFamily="49" charset="-122"/>
                                </a:rPr>
                                <m:t>个</m:t>
                              </m:r>
                            </m:oMath>
                          </a14:m>
                          <a:r>
                            <a:rPr lang="zh-CN" altLang="en-US" i="0" u="sng" baseline="0" dirty="0">
                              <a:ea typeface="楷体" panose="02010609060101010101" pitchFamily="49" charset="-122"/>
                            </a:rPr>
                            <a:t>项目属性</a:t>
                          </a:r>
                          <a:r>
                            <a:rPr lang="zh-CN" altLang="en-US" i="0" baseline="0" dirty="0">
                              <a:ea typeface="楷体" panose="02010609060101010101" pitchFamily="49" charset="-122"/>
                            </a:rPr>
                            <a:t>上的多样性容忍系数</a:t>
                          </a:r>
                          <a14:m>
                            <m:oMath xmlns:m="http://schemas.openxmlformats.org/officeDocument/2006/math">
                              <m:sSub>
                                <m:sSubPr>
                                  <m:ctrlPr>
                                    <a:rPr lang="en-US" altLang="zh-CN" i="1" baseline="0" smtClean="0">
                                      <a:latin typeface="Cambria Math" panose="02040503050406030204" pitchFamily="18" charset="0"/>
                                      <a:ea typeface="楷体" panose="02010609060101010101" pitchFamily="49" charset="-122"/>
                                    </a:rPr>
                                  </m:ctrlPr>
                                </m:sSubPr>
                                <m:e>
                                  <m:r>
                                    <a:rPr lang="zh-CN" altLang="en-US" i="1" baseline="0" smtClean="0">
                                      <a:latin typeface="Cambria Math" panose="02040503050406030204" pitchFamily="18" charset="0"/>
                                      <a:ea typeface="楷体" panose="02010609060101010101" pitchFamily="49" charset="-122"/>
                                    </a:rPr>
                                    <m:t>𝜏</m:t>
                                  </m:r>
                                </m:e>
                                <m:sub>
                                  <m:r>
                                    <a:rPr lang="en-US" altLang="zh-CN" b="0" i="1" baseline="0" smtClean="0">
                                      <a:latin typeface="Cambria Math" panose="02040503050406030204" pitchFamily="18" charset="0"/>
                                      <a:ea typeface="楷体" panose="02010609060101010101" pitchFamily="49" charset="-122"/>
                                    </a:rPr>
                                    <m:t>2</m:t>
                                  </m:r>
                                </m:sub>
                              </m:sSub>
                              <m:r>
                                <a:rPr lang="en-US" altLang="zh-CN" b="0" i="1" baseline="0" smtClean="0">
                                  <a:latin typeface="Cambria Math" panose="02040503050406030204" pitchFamily="18" charset="0"/>
                                  <a:ea typeface="Cambria Math" panose="02040503050406030204" pitchFamily="18" charset="0"/>
                                </a:rPr>
                                <m:t>∈</m:t>
                              </m:r>
                              <m:sSup>
                                <m:sSupPr>
                                  <m:ctrlPr>
                                    <a:rPr lang="en-US" altLang="zh-CN" b="0" i="1" baseline="0" smtClean="0">
                                      <a:latin typeface="Cambria Math" panose="02040503050406030204" pitchFamily="18" charset="0"/>
                                      <a:ea typeface="Cambria Math" panose="02040503050406030204" pitchFamily="18" charset="0"/>
                                    </a:rPr>
                                  </m:ctrlPr>
                                </m:sSupPr>
                                <m:e>
                                  <m:r>
                                    <a:rPr lang="en-US" altLang="zh-CN" b="0" i="1" baseline="0" smtClean="0">
                                      <a:latin typeface="Cambria Math" panose="02040503050406030204" pitchFamily="18" charset="0"/>
                                      <a:ea typeface="Cambria Math" panose="02040503050406030204" pitchFamily="18" charset="0"/>
                                    </a:rPr>
                                    <m:t>𝑅</m:t>
                                  </m:r>
                                </m:e>
                                <m:sup>
                                  <m:r>
                                    <a:rPr lang="en-US" altLang="zh-CN" b="0" i="1" baseline="0" smtClean="0">
                                      <a:latin typeface="Cambria Math" panose="02040503050406030204" pitchFamily="18" charset="0"/>
                                      <a:ea typeface="Cambria Math" panose="02040503050406030204" pitchFamily="18" charset="0"/>
                                    </a:rPr>
                                    <m:t>𝑁</m:t>
                                  </m:r>
                                </m:sup>
                              </m:sSup>
                            </m:oMath>
                          </a14:m>
                          <a:endParaRPr lang="zh-CN" altLang="en-US" baseline="0" dirty="0">
                            <a:latin typeface="Times New Roman" panose="02020603050405020304" pitchFamily="18" charset="0"/>
                            <a:ea typeface="楷体" panose="02010609060101010101" pitchFamily="49" charset="-122"/>
                          </a:endParaRPr>
                        </a:p>
                      </a:txBody>
                      <a:tcPr anchor="ctr"/>
                    </a:tc>
                    <a:extLst>
                      <a:ext uri="{0D108BD9-81ED-4DB2-BD59-A6C34878D82A}">
                        <a16:rowId xmlns:a16="http://schemas.microsoft.com/office/drawing/2014/main" val="225157369"/>
                      </a:ext>
                    </a:extLst>
                  </a:tr>
                  <a:tr h="757999">
                    <a:tc>
                      <a:txBody>
                        <a:bodyPr/>
                        <a:lstStyle/>
                        <a:p>
                          <a:pPr algn="ctr"/>
                          <a:r>
                            <a:rPr lang="zh-CN" altLang="en-US" baseline="0" dirty="0">
                              <a:latin typeface="Times New Roman" panose="02020603050405020304" pitchFamily="18" charset="0"/>
                              <a:ea typeface="楷体" panose="02010609060101010101" pitchFamily="49" charset="-122"/>
                            </a:rPr>
                            <a:t>目标函数</a:t>
                          </a:r>
                          <a14:m>
                            <m:oMath xmlns:m="http://schemas.openxmlformats.org/officeDocument/2006/math">
                              <m:r>
                                <a:rPr lang="en-US" altLang="zh-CN" b="0" i="1" baseline="0" smtClean="0">
                                  <a:latin typeface="Cambria Math" panose="02040503050406030204" pitchFamily="18" charset="0"/>
                                  <a:ea typeface="楷体" panose="02010609060101010101" pitchFamily="49" charset="-122"/>
                                </a:rPr>
                                <m:t>𝑓</m:t>
                              </m:r>
                            </m:oMath>
                          </a14:m>
                          <a:endParaRPr lang="zh-CN" altLang="en-US" baseline="0" dirty="0">
                            <a:latin typeface="Times New Roman" panose="02020603050405020304" pitchFamily="18" charset="0"/>
                            <a:ea typeface="楷体" panose="02010609060101010101" pitchFamily="49" charset="-122"/>
                          </a:endParaRPr>
                        </a:p>
                      </a:txBody>
                      <a:tcPr anchor="ctr"/>
                    </a:tc>
                    <a:tc>
                      <a:txBody>
                        <a:bodyPr/>
                        <a:lstStyle/>
                        <a:p>
                          <a:pPr/>
                          <a14:m>
                            <m:oMathPara xmlns:m="http://schemas.openxmlformats.org/officeDocument/2006/math">
                              <m:oMathParaPr>
                                <m:jc m:val="centerGroup"/>
                              </m:oMathParaPr>
                              <m:oMath xmlns:m="http://schemas.openxmlformats.org/officeDocument/2006/math">
                                <m:r>
                                  <m:rPr>
                                    <m:sty m:val="p"/>
                                  </m:rPr>
                                  <a:rPr lang="el-GR" altLang="zh-CN" sz="1800" b="0" i="1" smtClean="0">
                                    <a:solidFill>
                                      <a:schemeClr val="tx1"/>
                                    </a:solidFill>
                                    <a:latin typeface="Cambria Math" panose="02040503050406030204" pitchFamily="18" charset="0"/>
                                    <a:ea typeface="Cambria Math" panose="02040503050406030204" pitchFamily="18" charset="0"/>
                                  </a:rPr>
                                  <m:t>λ</m:t>
                                </m:r>
                                <m:r>
                                  <a:rPr lang="en-US" altLang="zh-CN" sz="1800" b="0" i="0" smtClean="0">
                                    <a:solidFill>
                                      <a:schemeClr val="tx1"/>
                                    </a:solidFill>
                                    <a:latin typeface="Cambria Math" panose="02040503050406030204" pitchFamily="18" charset="0"/>
                                    <a:ea typeface="楷体" panose="02010609060101010101" pitchFamily="49" charset="-122"/>
                                  </a:rPr>
                                  <m:t>∗</m:t>
                                </m:r>
                                <m:r>
                                  <a:rPr lang="en-US" altLang="zh-CN" sz="1800" b="0" i="1" smtClean="0">
                                    <a:solidFill>
                                      <a:schemeClr val="tx1"/>
                                    </a:solidFill>
                                    <a:latin typeface="Cambria Math" panose="02040503050406030204" pitchFamily="18" charset="0"/>
                                    <a:ea typeface="楷体" panose="02010609060101010101" pitchFamily="49" charset="-122"/>
                                  </a:rPr>
                                  <m:t>𝑅𝑒𝑐</m:t>
                                </m:r>
                                <m:r>
                                  <a:rPr lang="en-US" altLang="zh-CN" sz="1800" b="0" i="0" smtClean="0">
                                    <a:solidFill>
                                      <a:schemeClr val="tx1"/>
                                    </a:solidFill>
                                    <a:latin typeface="Cambria Math" panose="02040503050406030204" pitchFamily="18" charset="0"/>
                                    <a:ea typeface="楷体" panose="02010609060101010101" pitchFamily="49" charset="-122"/>
                                  </a:rPr>
                                  <m:t>+</m:t>
                                </m:r>
                                <m:d>
                                  <m:dPr>
                                    <m:ctrlPr>
                                      <a:rPr lang="en-US" altLang="zh-CN" sz="1800" b="0" i="1" smtClean="0">
                                        <a:solidFill>
                                          <a:schemeClr val="tx1"/>
                                        </a:solidFill>
                                        <a:latin typeface="Cambria Math" panose="02040503050406030204" pitchFamily="18" charset="0"/>
                                        <a:ea typeface="楷体" panose="02010609060101010101" pitchFamily="49" charset="-122"/>
                                      </a:rPr>
                                    </m:ctrlPr>
                                  </m:dPr>
                                  <m:e>
                                    <m:r>
                                      <a:rPr lang="en-US" altLang="zh-CN" sz="1800" b="0" i="1" smtClean="0">
                                        <a:solidFill>
                                          <a:schemeClr val="tx1"/>
                                        </a:solidFill>
                                        <a:latin typeface="Cambria Math" panose="02040503050406030204" pitchFamily="18" charset="0"/>
                                        <a:ea typeface="楷体" panose="02010609060101010101" pitchFamily="49" charset="-122"/>
                                      </a:rPr>
                                      <m:t>1−</m:t>
                                    </m:r>
                                    <m:r>
                                      <m:rPr>
                                        <m:sty m:val="p"/>
                                      </m:rPr>
                                      <a:rPr lang="el-GR" altLang="zh-CN" sz="1800" b="0" i="1" smtClean="0">
                                        <a:solidFill>
                                          <a:schemeClr val="tx1"/>
                                        </a:solidFill>
                                        <a:latin typeface="Cambria Math" panose="02040503050406030204" pitchFamily="18" charset="0"/>
                                        <a:ea typeface="Cambria Math" panose="02040503050406030204" pitchFamily="18" charset="0"/>
                                      </a:rPr>
                                      <m:t>λ</m:t>
                                    </m:r>
                                  </m:e>
                                </m:d>
                                <m:r>
                                  <a:rPr lang="en-US" altLang="zh-CN" sz="1800" b="0" i="1" smtClean="0">
                                    <a:solidFill>
                                      <a:schemeClr val="tx1"/>
                                    </a:solidFill>
                                    <a:latin typeface="Cambria Math" panose="02040503050406030204" pitchFamily="18" charset="0"/>
                                    <a:ea typeface="Cambria Math" panose="02040503050406030204" pitchFamily="18" charset="0"/>
                                  </a:rPr>
                                  <m:t>∗</m:t>
                                </m:r>
                                <m:sSub>
                                  <m:sSubPr>
                                    <m:ctrlPr>
                                      <a:rPr lang="en-US" altLang="zh-CN" i="1" baseline="0" smtClean="0">
                                        <a:latin typeface="Cambria Math" panose="02040503050406030204" pitchFamily="18" charset="0"/>
                                        <a:ea typeface="楷体" panose="02010609060101010101" pitchFamily="49" charset="-122"/>
                                      </a:rPr>
                                    </m:ctrlPr>
                                  </m:sSubPr>
                                  <m:e>
                                    <m:r>
                                      <a:rPr lang="zh-CN" altLang="en-US" i="1" baseline="0" smtClean="0">
                                        <a:latin typeface="Cambria Math" panose="02040503050406030204" pitchFamily="18" charset="0"/>
                                        <a:ea typeface="楷体" panose="02010609060101010101" pitchFamily="49" charset="-122"/>
                                      </a:rPr>
                                      <m:t>𝜏</m:t>
                                    </m:r>
                                  </m:e>
                                  <m:sub>
                                    <m:r>
                                      <a:rPr lang="en-US" altLang="zh-CN" b="0" i="1" baseline="0" smtClean="0">
                                        <a:latin typeface="Cambria Math" panose="02040503050406030204" pitchFamily="18" charset="0"/>
                                        <a:ea typeface="楷体" panose="02010609060101010101" pitchFamily="49" charset="-122"/>
                                      </a:rPr>
                                      <m:t>1</m:t>
                                    </m:r>
                                  </m:sub>
                                </m:sSub>
                                <m:r>
                                  <a:rPr lang="en-US" altLang="zh-CN" sz="1800">
                                    <a:solidFill>
                                      <a:schemeClr val="tx1"/>
                                    </a:solidFill>
                                    <a:latin typeface="Cambria Math" panose="02040503050406030204" pitchFamily="18" charset="0"/>
                                    <a:ea typeface="楷体" panose="02010609060101010101" pitchFamily="49" charset="-122"/>
                                  </a:rPr>
                                  <m:t>∗</m:t>
                                </m:r>
                                <m:r>
                                  <a:rPr lang="en-US" altLang="zh-CN" sz="1800" b="0" i="1" smtClean="0">
                                    <a:solidFill>
                                      <a:schemeClr val="tx1"/>
                                    </a:solidFill>
                                    <a:latin typeface="Cambria Math" panose="02040503050406030204" pitchFamily="18" charset="0"/>
                                    <a:ea typeface="楷体" panose="02010609060101010101" pitchFamily="49" charset="-122"/>
                                  </a:rPr>
                                  <m:t>𝐹</m:t>
                                </m:r>
                              </m:oMath>
                            </m:oMathPara>
                          </a14:m>
                          <a:endParaRPr lang="zh-CN" alt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l-GR" altLang="zh-CN" sz="1800" b="0" i="1" smtClean="0">
                                    <a:solidFill>
                                      <a:schemeClr val="tx1"/>
                                    </a:solidFill>
                                    <a:latin typeface="Cambria Math" panose="02040503050406030204" pitchFamily="18" charset="0"/>
                                    <a:ea typeface="Cambria Math" panose="02040503050406030204" pitchFamily="18" charset="0"/>
                                  </a:rPr>
                                  <m:t>λ</m:t>
                                </m:r>
                                <m:r>
                                  <a:rPr lang="en-US" altLang="zh-CN" sz="1800" b="0" i="0" smtClean="0">
                                    <a:solidFill>
                                      <a:schemeClr val="tx1"/>
                                    </a:solidFill>
                                    <a:latin typeface="Cambria Math" panose="02040503050406030204" pitchFamily="18" charset="0"/>
                                    <a:ea typeface="楷体" panose="02010609060101010101" pitchFamily="49" charset="-122"/>
                                  </a:rPr>
                                  <m:t>∗</m:t>
                                </m:r>
                                <m:r>
                                  <a:rPr lang="en-US" altLang="zh-CN" sz="1800" b="0" i="1" smtClean="0">
                                    <a:solidFill>
                                      <a:schemeClr val="tx1"/>
                                    </a:solidFill>
                                    <a:latin typeface="Cambria Math" panose="02040503050406030204" pitchFamily="18" charset="0"/>
                                    <a:ea typeface="楷体" panose="02010609060101010101" pitchFamily="49" charset="-122"/>
                                  </a:rPr>
                                  <m:t>𝑅𝑒𝑐</m:t>
                                </m:r>
                                <m:r>
                                  <a:rPr lang="en-US" altLang="zh-CN" sz="1800" b="0" i="0" smtClean="0">
                                    <a:solidFill>
                                      <a:schemeClr val="tx1"/>
                                    </a:solidFill>
                                    <a:latin typeface="Cambria Math" panose="02040503050406030204" pitchFamily="18" charset="0"/>
                                    <a:ea typeface="楷体" panose="02010609060101010101" pitchFamily="49" charset="-122"/>
                                  </a:rPr>
                                  <m:t>+</m:t>
                                </m:r>
                                <m:d>
                                  <m:dPr>
                                    <m:ctrlPr>
                                      <a:rPr lang="en-US" altLang="zh-CN" sz="1800" b="0" i="1" smtClean="0">
                                        <a:solidFill>
                                          <a:schemeClr val="tx1"/>
                                        </a:solidFill>
                                        <a:latin typeface="Cambria Math" panose="02040503050406030204" pitchFamily="18" charset="0"/>
                                        <a:ea typeface="楷体" panose="02010609060101010101" pitchFamily="49" charset="-122"/>
                                      </a:rPr>
                                    </m:ctrlPr>
                                  </m:dPr>
                                  <m:e>
                                    <m:r>
                                      <a:rPr lang="en-US" altLang="zh-CN" sz="1800" b="0" i="1" smtClean="0">
                                        <a:solidFill>
                                          <a:schemeClr val="tx1"/>
                                        </a:solidFill>
                                        <a:latin typeface="Cambria Math" panose="02040503050406030204" pitchFamily="18" charset="0"/>
                                        <a:ea typeface="楷体" panose="02010609060101010101" pitchFamily="49" charset="-122"/>
                                      </a:rPr>
                                      <m:t>1−</m:t>
                                    </m:r>
                                    <m:r>
                                      <m:rPr>
                                        <m:sty m:val="p"/>
                                      </m:rPr>
                                      <a:rPr lang="el-GR" altLang="zh-CN" sz="1800" b="0" i="1" smtClean="0">
                                        <a:solidFill>
                                          <a:schemeClr val="tx1"/>
                                        </a:solidFill>
                                        <a:latin typeface="Cambria Math" panose="02040503050406030204" pitchFamily="18" charset="0"/>
                                        <a:ea typeface="Cambria Math" panose="02040503050406030204" pitchFamily="18" charset="0"/>
                                      </a:rPr>
                                      <m:t>λ</m:t>
                                    </m:r>
                                  </m:e>
                                </m:d>
                                <m:r>
                                  <a:rPr lang="en-US" altLang="zh-CN" sz="1800" b="0" i="1" smtClean="0">
                                    <a:solidFill>
                                      <a:schemeClr val="tx1"/>
                                    </a:solidFill>
                                    <a:latin typeface="Cambria Math" panose="02040503050406030204" pitchFamily="18" charset="0"/>
                                    <a:ea typeface="Cambria Math" panose="02040503050406030204" pitchFamily="18" charset="0"/>
                                  </a:rPr>
                                  <m:t>∗</m:t>
                                </m:r>
                                <m:sSub>
                                  <m:sSubPr>
                                    <m:ctrlPr>
                                      <a:rPr lang="en-US" altLang="zh-CN" i="1" baseline="0" smtClean="0">
                                        <a:latin typeface="Cambria Math" panose="02040503050406030204" pitchFamily="18" charset="0"/>
                                        <a:ea typeface="楷体" panose="02010609060101010101" pitchFamily="49" charset="-122"/>
                                      </a:rPr>
                                    </m:ctrlPr>
                                  </m:sSubPr>
                                  <m:e>
                                    <m:r>
                                      <a:rPr lang="en-US" altLang="zh-CN" b="0" i="1" baseline="0" smtClean="0">
                                        <a:latin typeface="Cambria Math" panose="02040503050406030204" pitchFamily="18" charset="0"/>
                                        <a:ea typeface="楷体" panose="02010609060101010101" pitchFamily="49" charset="-122"/>
                                      </a:rPr>
                                      <m:t>𝑓</m:t>
                                    </m:r>
                                    <m:r>
                                      <a:rPr lang="en-US" altLang="zh-CN" b="0" i="1" baseline="0" smtClean="0">
                                        <a:latin typeface="Cambria Math" panose="02040503050406030204" pitchFamily="18" charset="0"/>
                                        <a:ea typeface="楷体" panose="02010609060101010101" pitchFamily="49" charset="-122"/>
                                      </a:rPr>
                                      <m:t>(</m:t>
                                    </m:r>
                                    <m:r>
                                      <a:rPr lang="zh-CN" altLang="en-US" i="1" baseline="0" smtClean="0">
                                        <a:latin typeface="Cambria Math" panose="02040503050406030204" pitchFamily="18" charset="0"/>
                                        <a:ea typeface="楷体" panose="02010609060101010101" pitchFamily="49" charset="-122"/>
                                      </a:rPr>
                                      <m:t>𝜏</m:t>
                                    </m:r>
                                  </m:e>
                                  <m:sub>
                                    <m:r>
                                      <a:rPr lang="en-US" altLang="zh-CN" b="0" i="1" baseline="0" smtClean="0">
                                        <a:latin typeface="Cambria Math" panose="02040503050406030204" pitchFamily="18" charset="0"/>
                                        <a:ea typeface="楷体" panose="02010609060101010101" pitchFamily="49" charset="-122"/>
                                      </a:rPr>
                                      <m:t>2</m:t>
                                    </m:r>
                                  </m:sub>
                                </m:sSub>
                                <m:r>
                                  <a:rPr lang="en-US" altLang="zh-CN" b="0" i="1" baseline="0" smtClean="0">
                                    <a:latin typeface="Cambria Math" panose="02040503050406030204" pitchFamily="18" charset="0"/>
                                    <a:ea typeface="楷体" panose="02010609060101010101" pitchFamily="49" charset="-122"/>
                                  </a:rPr>
                                  <m:t>,</m:t>
                                </m:r>
                                <m:r>
                                  <a:rPr lang="en-US" altLang="zh-CN" sz="1800" b="0" i="1" smtClean="0">
                                    <a:solidFill>
                                      <a:schemeClr val="tx1"/>
                                    </a:solidFill>
                                    <a:latin typeface="Cambria Math" panose="02040503050406030204" pitchFamily="18" charset="0"/>
                                    <a:ea typeface="楷体" panose="02010609060101010101" pitchFamily="49" charset="-122"/>
                                  </a:rPr>
                                  <m:t>𝐹</m:t>
                                </m:r>
                                <m:r>
                                  <a:rPr lang="en-US" altLang="zh-CN" sz="1800" b="0" i="1" smtClean="0">
                                    <a:solidFill>
                                      <a:schemeClr val="tx1"/>
                                    </a:solidFill>
                                    <a:latin typeface="Cambria Math" panose="02040503050406030204" pitchFamily="18" charset="0"/>
                                    <a:ea typeface="楷体" panose="02010609060101010101" pitchFamily="49" charset="-122"/>
                                  </a:rPr>
                                  <m:t>)</m:t>
                                </m:r>
                              </m:oMath>
                            </m:oMathPara>
                          </a14:m>
                          <a:endParaRPr lang="zh-CN" altLang="en-US" dirty="0"/>
                        </a:p>
                      </a:txBody>
                      <a:tcPr anchor="ctr"/>
                    </a:tc>
                    <a:extLst>
                      <a:ext uri="{0D108BD9-81ED-4DB2-BD59-A6C34878D82A}">
                        <a16:rowId xmlns:a16="http://schemas.microsoft.com/office/drawing/2014/main" val="361261046"/>
                      </a:ext>
                    </a:extLst>
                  </a:tr>
                  <a:tr h="757999">
                    <a:tc>
                      <a:txBody>
                        <a:bodyPr/>
                        <a:lstStyle/>
                        <a:p>
                          <a:pPr algn="ctr"/>
                          <a:r>
                            <a:rPr lang="zh-CN" altLang="en-US" baseline="0" dirty="0">
                              <a:latin typeface="Times New Roman" panose="02020603050405020304" pitchFamily="18" charset="0"/>
                              <a:ea typeface="楷体" panose="02010609060101010101" pitchFamily="49" charset="-122"/>
                            </a:rPr>
                            <a:t>求解方法</a:t>
                          </a:r>
                        </a:p>
                      </a:txBody>
                      <a:tcPr anchor="ctr"/>
                    </a:tc>
                    <a:tc gridSpan="2">
                      <a:txBody>
                        <a:bodyPr/>
                        <a:lstStyle/>
                        <a:p>
                          <a:pPr algn="ctr"/>
                          <a:r>
                            <a:rPr lang="zh-CN" altLang="en-US" baseline="0" dirty="0">
                              <a:latin typeface="Times New Roman" panose="02020603050405020304" pitchFamily="18" charset="0"/>
                              <a:ea typeface="楷体" panose="02010609060101010101" pitchFamily="49" charset="-122"/>
                            </a:rPr>
                            <a:t>贪婪算法</a:t>
                          </a:r>
                        </a:p>
                      </a:txBody>
                      <a:tcPr anchor="ctr"/>
                    </a:tc>
                    <a:tc hMerge="1">
                      <a:txBody>
                        <a:bodyPr/>
                        <a:lstStyle/>
                        <a:p>
                          <a:pPr algn="ctr"/>
                          <a:endParaRPr lang="zh-CN" altLang="en-US" baseline="0" dirty="0">
                            <a:latin typeface="Times New Roman" panose="02020603050405020304" pitchFamily="18" charset="0"/>
                            <a:ea typeface="楷体" panose="02010609060101010101" pitchFamily="49" charset="-122"/>
                          </a:endParaRPr>
                        </a:p>
                      </a:txBody>
                      <a:tcPr anchor="ctr"/>
                    </a:tc>
                    <a:extLst>
                      <a:ext uri="{0D108BD9-81ED-4DB2-BD59-A6C34878D82A}">
                        <a16:rowId xmlns:a16="http://schemas.microsoft.com/office/drawing/2014/main" val="2640121983"/>
                      </a:ext>
                    </a:extLst>
                  </a:tr>
                </a:tbl>
              </a:graphicData>
            </a:graphic>
          </p:graphicFrame>
        </mc:Choice>
        <mc:Fallback>
          <p:graphicFrame>
            <p:nvGraphicFramePr>
              <p:cNvPr id="45" name="表格 44">
                <a:extLst>
                  <a:ext uri="{FF2B5EF4-FFF2-40B4-BE49-F238E27FC236}">
                    <a16:creationId xmlns:a16="http://schemas.microsoft.com/office/drawing/2014/main" id="{9B296398-B833-7632-BBEE-5F970AA26919}"/>
                  </a:ext>
                </a:extLst>
              </p:cNvPr>
              <p:cNvGraphicFramePr>
                <a:graphicFrameLocks noGrp="1"/>
              </p:cNvGraphicFramePr>
              <p:nvPr>
                <p:extLst>
                  <p:ext uri="{D42A27DB-BD31-4B8C-83A1-F6EECF244321}">
                    <p14:modId xmlns:p14="http://schemas.microsoft.com/office/powerpoint/2010/main" val="1729943704"/>
                  </p:ext>
                </p:extLst>
              </p:nvPr>
            </p:nvGraphicFramePr>
            <p:xfrm>
              <a:off x="358704" y="1260525"/>
              <a:ext cx="7703084" cy="4545431"/>
            </p:xfrm>
            <a:graphic>
              <a:graphicData uri="http://schemas.openxmlformats.org/drawingml/2006/table">
                <a:tbl>
                  <a:tblPr firstRow="1" bandRow="1">
                    <a:tableStyleId>{5C22544A-7EE6-4342-B048-85BDC9FD1C3A}</a:tableStyleId>
                  </a:tblPr>
                  <a:tblGrid>
                    <a:gridCol w="1934330">
                      <a:extLst>
                        <a:ext uri="{9D8B030D-6E8A-4147-A177-3AD203B41FA5}">
                          <a16:colId xmlns:a16="http://schemas.microsoft.com/office/drawing/2014/main" val="2166778064"/>
                        </a:ext>
                      </a:extLst>
                    </a:gridCol>
                    <a:gridCol w="2884377">
                      <a:extLst>
                        <a:ext uri="{9D8B030D-6E8A-4147-A177-3AD203B41FA5}">
                          <a16:colId xmlns:a16="http://schemas.microsoft.com/office/drawing/2014/main" val="3625510604"/>
                        </a:ext>
                      </a:extLst>
                    </a:gridCol>
                    <a:gridCol w="2884377">
                      <a:extLst>
                        <a:ext uri="{9D8B030D-6E8A-4147-A177-3AD203B41FA5}">
                          <a16:colId xmlns:a16="http://schemas.microsoft.com/office/drawing/2014/main" val="878094486"/>
                        </a:ext>
                      </a:extLst>
                    </a:gridCol>
                  </a:tblGrid>
                  <a:tr h="442634">
                    <a:tc>
                      <a:txBody>
                        <a:bodyPr/>
                        <a:lstStyle/>
                        <a:p>
                          <a:pPr algn="ctr"/>
                          <a:r>
                            <a:rPr lang="zh-CN" altLang="en-US" baseline="0" dirty="0">
                              <a:latin typeface="Times New Roman" panose="02020603050405020304" pitchFamily="18" charset="0"/>
                              <a:ea typeface="楷体" panose="02010609060101010101" pitchFamily="49" charset="-122"/>
                            </a:rPr>
                            <a:t>模块</a:t>
                          </a:r>
                        </a:p>
                      </a:txBody>
                      <a:tcPr anchor="ctr">
                        <a:solidFill>
                          <a:srgbClr val="014385"/>
                        </a:solidFill>
                      </a:tcPr>
                    </a:tc>
                    <a:tc>
                      <a:txBody>
                        <a:bodyPr/>
                        <a:lstStyle/>
                        <a:p>
                          <a:pPr algn="ctr"/>
                          <a:r>
                            <a:rPr lang="en-US" altLang="zh-CN" baseline="0" dirty="0">
                              <a:latin typeface="Times New Roman" panose="02020603050405020304" pitchFamily="18" charset="0"/>
                              <a:ea typeface="楷体" panose="02010609060101010101" pitchFamily="49" charset="-122"/>
                            </a:rPr>
                            <a:t>Liu</a:t>
                          </a:r>
                          <a:r>
                            <a:rPr lang="zh-CN" altLang="en-US" baseline="0" dirty="0">
                              <a:latin typeface="Times New Roman" panose="02020603050405020304" pitchFamily="18" charset="0"/>
                              <a:ea typeface="楷体" panose="02010609060101010101" pitchFamily="49" charset="-122"/>
                            </a:rPr>
                            <a:t>等（</a:t>
                          </a:r>
                          <a:r>
                            <a:rPr lang="en-US" altLang="zh-CN" baseline="0" dirty="0">
                              <a:latin typeface="Times New Roman" panose="02020603050405020304" pitchFamily="18" charset="0"/>
                              <a:ea typeface="楷体" panose="02010609060101010101" pitchFamily="49" charset="-122"/>
                            </a:rPr>
                            <a:t>2019</a:t>
                          </a:r>
                          <a:r>
                            <a:rPr lang="zh-CN" altLang="en-US" baseline="0" dirty="0">
                              <a:latin typeface="Times New Roman" panose="02020603050405020304" pitchFamily="18" charset="0"/>
                              <a:ea typeface="楷体" panose="02010609060101010101" pitchFamily="49" charset="-122"/>
                            </a:rPr>
                            <a:t>）</a:t>
                          </a:r>
                          <a:r>
                            <a:rPr lang="en-US" altLang="zh-CN" baseline="30000" dirty="0">
                              <a:latin typeface="Times New Roman" panose="02020603050405020304" pitchFamily="18" charset="0"/>
                              <a:ea typeface="楷体" panose="02010609060101010101" pitchFamily="49" charset="-122"/>
                            </a:rPr>
                            <a:t>1</a:t>
                          </a:r>
                        </a:p>
                      </a:txBody>
                      <a:tcPr anchor="ctr">
                        <a:solidFill>
                          <a:srgbClr val="01438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aseline="0" dirty="0" err="1">
                              <a:latin typeface="Times New Roman" panose="02020603050405020304" pitchFamily="18" charset="0"/>
                              <a:ea typeface="楷体" panose="02010609060101010101" pitchFamily="49" charset="-122"/>
                            </a:rPr>
                            <a:t>Sonboli</a:t>
                          </a:r>
                          <a:r>
                            <a:rPr lang="zh-CN" altLang="en-US" baseline="0" dirty="0">
                              <a:latin typeface="Times New Roman" panose="02020603050405020304" pitchFamily="18" charset="0"/>
                              <a:ea typeface="楷体" panose="02010609060101010101" pitchFamily="49" charset="-122"/>
                            </a:rPr>
                            <a:t>等（</a:t>
                          </a:r>
                          <a:r>
                            <a:rPr lang="en-US" altLang="zh-CN" baseline="0" dirty="0">
                              <a:latin typeface="Times New Roman" panose="02020603050405020304" pitchFamily="18" charset="0"/>
                              <a:ea typeface="楷体" panose="02010609060101010101" pitchFamily="49" charset="-122"/>
                            </a:rPr>
                            <a:t>2020</a:t>
                          </a:r>
                          <a:r>
                            <a:rPr lang="zh-CN" altLang="en-US" baseline="0" dirty="0">
                              <a:latin typeface="Times New Roman" panose="02020603050405020304" pitchFamily="18" charset="0"/>
                              <a:ea typeface="楷体" panose="02010609060101010101" pitchFamily="49" charset="-122"/>
                            </a:rPr>
                            <a:t>）</a:t>
                          </a:r>
                          <a:r>
                            <a:rPr lang="en-US" altLang="zh-CN" baseline="30000" dirty="0">
                              <a:latin typeface="Times New Roman" panose="02020603050405020304" pitchFamily="18" charset="0"/>
                              <a:ea typeface="楷体" panose="02010609060101010101" pitchFamily="49" charset="-122"/>
                            </a:rPr>
                            <a:t>2</a:t>
                          </a:r>
                        </a:p>
                      </a:txBody>
                      <a:tcPr anchor="ctr">
                        <a:solidFill>
                          <a:srgbClr val="014385"/>
                        </a:solidFill>
                      </a:tcPr>
                    </a:tc>
                    <a:extLst>
                      <a:ext uri="{0D108BD9-81ED-4DB2-BD59-A6C34878D82A}">
                        <a16:rowId xmlns:a16="http://schemas.microsoft.com/office/drawing/2014/main" val="1321652130"/>
                      </a:ext>
                    </a:extLst>
                  </a:tr>
                  <a:tr h="757999">
                    <a:tc>
                      <a:txBody>
                        <a:bodyPr/>
                        <a:lstStyle/>
                        <a:p>
                          <a:endParaRPr lang="zh-CN"/>
                        </a:p>
                      </a:txBody>
                      <a:tcPr anchor="ctr">
                        <a:blipFill>
                          <a:blip r:embed="rId3"/>
                          <a:stretch>
                            <a:fillRect l="-314" t="-59677" r="-299057" b="-445161"/>
                          </a:stretch>
                        </a:blipFill>
                      </a:tcPr>
                    </a:tc>
                    <a:tc gridSpan="2">
                      <a:txBody>
                        <a:bodyPr/>
                        <a:lstStyle/>
                        <a:p>
                          <a:endParaRPr lang="zh-CN"/>
                        </a:p>
                      </a:txBody>
                      <a:tcPr anchor="ctr">
                        <a:blipFill>
                          <a:blip r:embed="rId3"/>
                          <a:stretch>
                            <a:fillRect l="-33685" t="-59677" r="-422" b="-445161"/>
                          </a:stretch>
                        </a:blip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baseline="0" dirty="0">
                            <a:latin typeface="Times New Roman" panose="02020603050405020304" pitchFamily="18" charset="0"/>
                            <a:ea typeface="楷体" panose="02010609060101010101" pitchFamily="49" charset="-122"/>
                          </a:endParaRPr>
                        </a:p>
                      </a:txBody>
                      <a:tcPr anchor="ctr"/>
                    </a:tc>
                    <a:extLst>
                      <a:ext uri="{0D108BD9-81ED-4DB2-BD59-A6C34878D82A}">
                        <a16:rowId xmlns:a16="http://schemas.microsoft.com/office/drawing/2014/main" val="227861281"/>
                      </a:ext>
                    </a:extLst>
                  </a:tr>
                  <a:tr h="914400">
                    <a:tc>
                      <a:txBody>
                        <a:bodyPr/>
                        <a:lstStyle/>
                        <a:p>
                          <a:endParaRPr lang="zh-CN"/>
                        </a:p>
                      </a:txBody>
                      <a:tcPr anchor="ctr">
                        <a:blipFill>
                          <a:blip r:embed="rId3"/>
                          <a:stretch>
                            <a:fillRect l="-314" t="-131126" r="-299057" b="-265563"/>
                          </a:stretch>
                        </a:blipFill>
                      </a:tcPr>
                    </a:tc>
                    <a:tc>
                      <a:txBody>
                        <a:bodyPr/>
                        <a:lstStyle/>
                        <a:p>
                          <a:pPr algn="l"/>
                          <a:r>
                            <a:rPr lang="zh-CN" altLang="en-US" u="none" baseline="0" dirty="0">
                              <a:latin typeface="Times New Roman" panose="02020603050405020304" pitchFamily="18" charset="0"/>
                              <a:ea typeface="楷体" panose="02010609060101010101" pitchFamily="49" charset="-122"/>
                            </a:rPr>
                            <a:t>使</a:t>
                          </a:r>
                          <a:r>
                            <a:rPr lang="zh-CN" altLang="en-US" u="sng" baseline="0" dirty="0">
                              <a:latin typeface="Times New Roman" panose="02020603050405020304" pitchFamily="18" charset="0"/>
                              <a:ea typeface="楷体" panose="02010609060101010101" pitchFamily="49" charset="-122"/>
                            </a:rPr>
                            <a:t>单个属性中不同组</a:t>
                          </a:r>
                          <a:r>
                            <a:rPr lang="zh-CN" altLang="en-US" u="none" baseline="0" dirty="0">
                              <a:latin typeface="Times New Roman" panose="02020603050405020304" pitchFamily="18" charset="0"/>
                              <a:ea typeface="楷体" panose="02010609060101010101" pitchFamily="49" charset="-122"/>
                            </a:rPr>
                            <a:t>的</a:t>
                          </a:r>
                          <a:r>
                            <a:rPr lang="zh-CN" altLang="en-US" baseline="0" dirty="0">
                              <a:latin typeface="Times New Roman" panose="02020603050405020304" pitchFamily="18" charset="0"/>
                              <a:ea typeface="楷体" panose="02010609060101010101" pitchFamily="49" charset="-122"/>
                            </a:rPr>
                            <a:t>曝光覆盖率接近</a:t>
                          </a:r>
                        </a:p>
                      </a:txBody>
                      <a:tcPr anchor="ctr"/>
                    </a:tc>
                    <a:tc>
                      <a:txBody>
                        <a:bodyPr/>
                        <a:lstStyle/>
                        <a:p>
                          <a:pPr algn="l"/>
                          <a:r>
                            <a:rPr lang="zh-CN" altLang="en-US" baseline="0" dirty="0">
                              <a:latin typeface="Times New Roman" panose="02020603050405020304" pitchFamily="18" charset="0"/>
                              <a:ea typeface="楷体" panose="02010609060101010101" pitchFamily="49" charset="-122"/>
                            </a:rPr>
                            <a:t>为</a:t>
                          </a:r>
                          <a:r>
                            <a:rPr lang="zh-CN" altLang="en-US" u="sng" baseline="0" dirty="0">
                              <a:latin typeface="Times New Roman" panose="02020603050405020304" pitchFamily="18" charset="0"/>
                              <a:ea typeface="楷体" panose="02010609060101010101" pitchFamily="49" charset="-122"/>
                            </a:rPr>
                            <a:t>多个</a:t>
                          </a:r>
                          <a:r>
                            <a:rPr lang="zh-CN" altLang="en-US" i="0" u="sng" baseline="0" dirty="0">
                              <a:ea typeface="楷体" panose="02010609060101010101" pitchFamily="49" charset="-122"/>
                            </a:rPr>
                            <a:t>属性</a:t>
                          </a:r>
                          <a:r>
                            <a:rPr lang="zh-CN" altLang="en-US" u="sng" baseline="0" dirty="0">
                              <a:latin typeface="Times New Roman" panose="02020603050405020304" pitchFamily="18" charset="0"/>
                              <a:ea typeface="楷体" panose="02010609060101010101" pitchFamily="49" charset="-122"/>
                            </a:rPr>
                            <a:t>中的受保护组</a:t>
                          </a:r>
                          <a:r>
                            <a:rPr lang="zh-CN" altLang="en-US" baseline="0" dirty="0">
                              <a:latin typeface="Times New Roman" panose="02020603050405020304" pitchFamily="18" charset="0"/>
                              <a:ea typeface="楷体" panose="02010609060101010101" pitchFamily="49" charset="-122"/>
                            </a:rPr>
                            <a:t>设置更高的权重以提升重要程度</a:t>
                          </a:r>
                        </a:p>
                      </a:txBody>
                      <a:tcPr anchor="ctr"/>
                    </a:tc>
                    <a:extLst>
                      <a:ext uri="{0D108BD9-81ED-4DB2-BD59-A6C34878D82A}">
                        <a16:rowId xmlns:a16="http://schemas.microsoft.com/office/drawing/2014/main" val="1978663339"/>
                      </a:ext>
                    </a:extLst>
                  </a:tr>
                  <a:tr h="914400">
                    <a:tc>
                      <a:txBody>
                        <a:bodyPr/>
                        <a:lstStyle/>
                        <a:p>
                          <a:endParaRPr lang="zh-CN"/>
                        </a:p>
                      </a:txBody>
                      <a:tcPr anchor="ctr">
                        <a:blipFill>
                          <a:blip r:embed="rId3"/>
                          <a:stretch>
                            <a:fillRect l="-314" t="-232667" r="-299057" b="-167333"/>
                          </a:stretch>
                        </a:blipFill>
                      </a:tcPr>
                    </a:tc>
                    <a:tc>
                      <a:txBody>
                        <a:bodyPr/>
                        <a:lstStyle/>
                        <a:p>
                          <a:endParaRPr lang="zh-CN"/>
                        </a:p>
                      </a:txBody>
                      <a:tcPr anchor="ctr">
                        <a:blipFill>
                          <a:blip r:embed="rId3"/>
                          <a:stretch>
                            <a:fillRect l="-67442" t="-232667" r="-101057" b="-167333"/>
                          </a:stretch>
                        </a:blipFill>
                      </a:tcPr>
                    </a:tc>
                    <a:tc>
                      <a:txBody>
                        <a:bodyPr/>
                        <a:lstStyle/>
                        <a:p>
                          <a:endParaRPr lang="zh-CN"/>
                        </a:p>
                      </a:txBody>
                      <a:tcPr anchor="ctr">
                        <a:blipFill>
                          <a:blip r:embed="rId3"/>
                          <a:stretch>
                            <a:fillRect l="-167089" t="-232667" r="-844" b="-167333"/>
                          </a:stretch>
                        </a:blipFill>
                      </a:tcPr>
                    </a:tc>
                    <a:extLst>
                      <a:ext uri="{0D108BD9-81ED-4DB2-BD59-A6C34878D82A}">
                        <a16:rowId xmlns:a16="http://schemas.microsoft.com/office/drawing/2014/main" val="225157369"/>
                      </a:ext>
                    </a:extLst>
                  </a:tr>
                  <a:tr h="757999">
                    <a:tc>
                      <a:txBody>
                        <a:bodyPr/>
                        <a:lstStyle/>
                        <a:p>
                          <a:endParaRPr lang="zh-CN"/>
                        </a:p>
                      </a:txBody>
                      <a:tcPr anchor="ctr">
                        <a:blipFill>
                          <a:blip r:embed="rId3"/>
                          <a:stretch>
                            <a:fillRect l="-314" t="-402419" r="-299057" b="-102419"/>
                          </a:stretch>
                        </a:blipFill>
                      </a:tcPr>
                    </a:tc>
                    <a:tc>
                      <a:txBody>
                        <a:bodyPr/>
                        <a:lstStyle/>
                        <a:p>
                          <a:endParaRPr lang="zh-CN"/>
                        </a:p>
                      </a:txBody>
                      <a:tcPr anchor="ctr">
                        <a:blipFill>
                          <a:blip r:embed="rId3"/>
                          <a:stretch>
                            <a:fillRect l="-67442" t="-402419" r="-101057" b="-102419"/>
                          </a:stretch>
                        </a:blipFill>
                      </a:tcPr>
                    </a:tc>
                    <a:tc>
                      <a:txBody>
                        <a:bodyPr/>
                        <a:lstStyle/>
                        <a:p>
                          <a:endParaRPr lang="zh-CN"/>
                        </a:p>
                      </a:txBody>
                      <a:tcPr anchor="ctr">
                        <a:blipFill>
                          <a:blip r:embed="rId3"/>
                          <a:stretch>
                            <a:fillRect l="-167089" t="-402419" r="-844" b="-102419"/>
                          </a:stretch>
                        </a:blipFill>
                      </a:tcPr>
                    </a:tc>
                    <a:extLst>
                      <a:ext uri="{0D108BD9-81ED-4DB2-BD59-A6C34878D82A}">
                        <a16:rowId xmlns:a16="http://schemas.microsoft.com/office/drawing/2014/main" val="361261046"/>
                      </a:ext>
                    </a:extLst>
                  </a:tr>
                  <a:tr h="757999">
                    <a:tc>
                      <a:txBody>
                        <a:bodyPr/>
                        <a:lstStyle/>
                        <a:p>
                          <a:pPr algn="ctr"/>
                          <a:r>
                            <a:rPr lang="zh-CN" altLang="en-US" baseline="0" dirty="0">
                              <a:latin typeface="Times New Roman" panose="02020603050405020304" pitchFamily="18" charset="0"/>
                              <a:ea typeface="楷体" panose="02010609060101010101" pitchFamily="49" charset="-122"/>
                            </a:rPr>
                            <a:t>求解方法</a:t>
                          </a:r>
                        </a:p>
                      </a:txBody>
                      <a:tcPr anchor="ctr"/>
                    </a:tc>
                    <a:tc gridSpan="2">
                      <a:txBody>
                        <a:bodyPr/>
                        <a:lstStyle/>
                        <a:p>
                          <a:pPr algn="ctr"/>
                          <a:r>
                            <a:rPr lang="zh-CN" altLang="en-US" baseline="0" dirty="0">
                              <a:latin typeface="Times New Roman" panose="02020603050405020304" pitchFamily="18" charset="0"/>
                              <a:ea typeface="楷体" panose="02010609060101010101" pitchFamily="49" charset="-122"/>
                            </a:rPr>
                            <a:t>贪婪算法</a:t>
                          </a:r>
                        </a:p>
                      </a:txBody>
                      <a:tcPr anchor="ctr"/>
                    </a:tc>
                    <a:tc hMerge="1">
                      <a:txBody>
                        <a:bodyPr/>
                        <a:lstStyle/>
                        <a:p>
                          <a:pPr algn="ctr"/>
                          <a:endParaRPr lang="zh-CN" altLang="en-US" baseline="0" dirty="0">
                            <a:latin typeface="Times New Roman" panose="02020603050405020304" pitchFamily="18" charset="0"/>
                            <a:ea typeface="楷体" panose="02010609060101010101" pitchFamily="49" charset="-122"/>
                          </a:endParaRPr>
                        </a:p>
                      </a:txBody>
                      <a:tcPr anchor="ctr"/>
                    </a:tc>
                    <a:extLst>
                      <a:ext uri="{0D108BD9-81ED-4DB2-BD59-A6C34878D82A}">
                        <a16:rowId xmlns:a16="http://schemas.microsoft.com/office/drawing/2014/main" val="2640121983"/>
                      </a:ext>
                    </a:extLst>
                  </a:tr>
                </a:tbl>
              </a:graphicData>
            </a:graphic>
          </p:graphicFrame>
        </mc:Fallback>
      </mc:AlternateContent>
      <p:sp>
        <p:nvSpPr>
          <p:cNvPr id="46" name="圆角矩形 4">
            <a:extLst>
              <a:ext uri="{FF2B5EF4-FFF2-40B4-BE49-F238E27FC236}">
                <a16:creationId xmlns:a16="http://schemas.microsoft.com/office/drawing/2014/main" id="{C52CDB5A-B62A-87E7-C688-B63DEA70F5AD}"/>
              </a:ext>
            </a:extLst>
          </p:cNvPr>
          <p:cNvSpPr/>
          <p:nvPr/>
        </p:nvSpPr>
        <p:spPr>
          <a:xfrm>
            <a:off x="8396288" y="1254540"/>
            <a:ext cx="3380252" cy="499907"/>
          </a:xfrm>
          <a:prstGeom prst="roundRect">
            <a:avLst/>
          </a:prstGeom>
          <a:solidFill>
            <a:srgbClr val="014385"/>
          </a:solidFill>
          <a:ln w="19050" cap="rnd" cmpd="sng">
            <a:solidFill>
              <a:srgbClr val="014385"/>
            </a:solidFill>
            <a:prstDash val="solid"/>
            <a:beve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b="1" dirty="0">
                <a:solidFill>
                  <a:schemeClr val="bg1"/>
                </a:solidFill>
                <a:latin typeface="楷体" panose="02010609060101010101" pitchFamily="49" charset="-122"/>
                <a:ea typeface="楷体" panose="02010609060101010101" pitchFamily="49" charset="-122"/>
              </a:rPr>
              <a:t>存在问题</a:t>
            </a:r>
          </a:p>
        </p:txBody>
      </p:sp>
      <p:grpSp>
        <p:nvGrpSpPr>
          <p:cNvPr id="64" name="组合 63">
            <a:extLst>
              <a:ext uri="{FF2B5EF4-FFF2-40B4-BE49-F238E27FC236}">
                <a16:creationId xmlns:a16="http://schemas.microsoft.com/office/drawing/2014/main" id="{7FA84DC3-DDC5-60DC-A705-A154DBA7667A}"/>
              </a:ext>
            </a:extLst>
          </p:cNvPr>
          <p:cNvGrpSpPr/>
          <p:nvPr/>
        </p:nvGrpSpPr>
        <p:grpSpPr>
          <a:xfrm>
            <a:off x="8396288" y="4599444"/>
            <a:ext cx="3380252" cy="893040"/>
            <a:chOff x="8396288" y="4275171"/>
            <a:chExt cx="3380252" cy="893040"/>
          </a:xfrm>
        </p:grpSpPr>
        <p:sp>
          <p:nvSpPr>
            <p:cNvPr id="54" name="圆角矩形 4">
              <a:extLst>
                <a:ext uri="{FF2B5EF4-FFF2-40B4-BE49-F238E27FC236}">
                  <a16:creationId xmlns:a16="http://schemas.microsoft.com/office/drawing/2014/main" id="{EDFC438E-3BFB-64E9-64F3-422713E0EEE7}"/>
                </a:ext>
              </a:extLst>
            </p:cNvPr>
            <p:cNvSpPr/>
            <p:nvPr/>
          </p:nvSpPr>
          <p:spPr>
            <a:xfrm>
              <a:off x="8531183" y="4364200"/>
              <a:ext cx="3150797" cy="384726"/>
            </a:xfrm>
            <a:prstGeom prst="roundRect">
              <a:avLst/>
            </a:prstGeom>
            <a:noFill/>
            <a:ln w="19050" cap="rnd" cmpd="sng">
              <a:solidFill>
                <a:srgbClr val="014385"/>
              </a:solidFill>
              <a:prstDash val="solid"/>
              <a:beve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1600" b="1" u="sng" dirty="0">
                  <a:solidFill>
                    <a:schemeClr val="tx1"/>
                  </a:solidFill>
                  <a:latin typeface="楷体" panose="02010609060101010101" pitchFamily="49" charset="-122"/>
                  <a:ea typeface="楷体" panose="02010609060101010101" pitchFamily="49" charset="-122"/>
                </a:rPr>
                <a:t>实践层面：</a:t>
              </a:r>
              <a:r>
                <a:rPr lang="zh-CN" altLang="en-US" sz="1600" b="1" dirty="0">
                  <a:solidFill>
                    <a:schemeClr val="tx1"/>
                  </a:solidFill>
                  <a:latin typeface="楷体" panose="02010609060101010101" pitchFamily="49" charset="-122"/>
                  <a:ea typeface="楷体" panose="02010609060101010101" pitchFamily="49" charset="-122"/>
                </a:rPr>
                <a:t>目标权重选择困难</a:t>
              </a:r>
            </a:p>
          </p:txBody>
        </p:sp>
        <p:sp>
          <p:nvSpPr>
            <p:cNvPr id="55" name="矩形: 圆角 54">
              <a:extLst>
                <a:ext uri="{FF2B5EF4-FFF2-40B4-BE49-F238E27FC236}">
                  <a16:creationId xmlns:a16="http://schemas.microsoft.com/office/drawing/2014/main" id="{2CC11E71-DA57-7CC6-B62B-5A8DC2A86256}"/>
                </a:ext>
              </a:extLst>
            </p:cNvPr>
            <p:cNvSpPr/>
            <p:nvPr/>
          </p:nvSpPr>
          <p:spPr>
            <a:xfrm>
              <a:off x="8396288" y="4275171"/>
              <a:ext cx="3380252" cy="893040"/>
            </a:xfrm>
            <a:prstGeom prst="roundRect">
              <a:avLst>
                <a:gd name="adj" fmla="val 6055"/>
              </a:avLst>
            </a:prstGeom>
            <a:noFill/>
            <a:ln w="28575">
              <a:solidFill>
                <a:schemeClr val="bg1">
                  <a:lumMod val="8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a:extLst>
                <a:ext uri="{FF2B5EF4-FFF2-40B4-BE49-F238E27FC236}">
                  <a16:creationId xmlns:a16="http://schemas.microsoft.com/office/drawing/2014/main" id="{1CF188CE-59A7-B525-B67F-C7FD34C01E05}"/>
                </a:ext>
              </a:extLst>
            </p:cNvPr>
            <p:cNvSpPr txBox="1"/>
            <p:nvPr/>
          </p:nvSpPr>
          <p:spPr>
            <a:xfrm>
              <a:off x="8469357" y="4789291"/>
              <a:ext cx="3307183" cy="338554"/>
            </a:xfrm>
            <a:prstGeom prst="rect">
              <a:avLst/>
            </a:prstGeom>
            <a:noFill/>
          </p:spPr>
          <p:txBody>
            <a:bodyPr wrap="square">
              <a:spAutoFit/>
            </a:bodyPr>
            <a:lstStyle/>
            <a:p>
              <a:r>
                <a:rPr lang="zh-CN" altLang="en-US" sz="1600" b="1" dirty="0">
                  <a:solidFill>
                    <a:srgbClr val="FF9900"/>
                  </a:solidFill>
                  <a:latin typeface="楷体" panose="02010609060101010101" pitchFamily="49" charset="-122"/>
                  <a:ea typeface="楷体" panose="02010609060101010101" pitchFamily="49" charset="-122"/>
                </a:rPr>
                <a:t>调参成本高，准确性可能低于预期</a:t>
              </a:r>
              <a:endParaRPr lang="zh-CN" altLang="en-US" sz="1600" b="1" dirty="0">
                <a:solidFill>
                  <a:srgbClr val="FF9900"/>
                </a:solidFill>
              </a:endParaRPr>
            </a:p>
          </p:txBody>
        </p:sp>
      </p:grpSp>
      <p:grpSp>
        <p:nvGrpSpPr>
          <p:cNvPr id="65" name="组合 64">
            <a:extLst>
              <a:ext uri="{FF2B5EF4-FFF2-40B4-BE49-F238E27FC236}">
                <a16:creationId xmlns:a16="http://schemas.microsoft.com/office/drawing/2014/main" id="{F12506CB-C294-9C90-4F09-459C5D3E190A}"/>
              </a:ext>
            </a:extLst>
          </p:cNvPr>
          <p:cNvGrpSpPr/>
          <p:nvPr/>
        </p:nvGrpSpPr>
        <p:grpSpPr>
          <a:xfrm>
            <a:off x="8396288" y="3499403"/>
            <a:ext cx="3380252" cy="893040"/>
            <a:chOff x="8396288" y="3293102"/>
            <a:chExt cx="3380252" cy="893040"/>
          </a:xfrm>
        </p:grpSpPr>
        <p:sp>
          <p:nvSpPr>
            <p:cNvPr id="57" name="圆角矩形 4">
              <a:extLst>
                <a:ext uri="{FF2B5EF4-FFF2-40B4-BE49-F238E27FC236}">
                  <a16:creationId xmlns:a16="http://schemas.microsoft.com/office/drawing/2014/main" id="{D1AF320C-2875-AF80-F293-90CBE89AD9BF}"/>
                </a:ext>
              </a:extLst>
            </p:cNvPr>
            <p:cNvSpPr/>
            <p:nvPr/>
          </p:nvSpPr>
          <p:spPr>
            <a:xfrm>
              <a:off x="8531183" y="3382131"/>
              <a:ext cx="3150797" cy="384726"/>
            </a:xfrm>
            <a:prstGeom prst="roundRect">
              <a:avLst/>
            </a:prstGeom>
            <a:noFill/>
            <a:ln w="19050" cap="rnd" cmpd="sng">
              <a:solidFill>
                <a:srgbClr val="014385"/>
              </a:solidFill>
              <a:prstDash val="solid"/>
              <a:beve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1600" b="1" u="sng" dirty="0">
                  <a:solidFill>
                    <a:schemeClr val="tx1"/>
                  </a:solidFill>
                  <a:latin typeface="楷体" panose="02010609060101010101" pitchFamily="49" charset="-122"/>
                  <a:ea typeface="楷体" panose="02010609060101010101" pitchFamily="49" charset="-122"/>
                </a:rPr>
                <a:t>模型求解：</a:t>
              </a:r>
              <a:r>
                <a:rPr lang="zh-CN" altLang="en-US" sz="1600" b="1" dirty="0">
                  <a:solidFill>
                    <a:schemeClr val="tx1"/>
                  </a:solidFill>
                  <a:latin typeface="楷体" panose="02010609060101010101" pitchFamily="49" charset="-122"/>
                  <a:ea typeface="楷体" panose="02010609060101010101" pitchFamily="49" charset="-122"/>
                </a:rPr>
                <a:t>依赖于启发式算法</a:t>
              </a:r>
            </a:p>
          </p:txBody>
        </p:sp>
        <p:sp>
          <p:nvSpPr>
            <p:cNvPr id="58" name="矩形: 圆角 57">
              <a:extLst>
                <a:ext uri="{FF2B5EF4-FFF2-40B4-BE49-F238E27FC236}">
                  <a16:creationId xmlns:a16="http://schemas.microsoft.com/office/drawing/2014/main" id="{65CFEC80-FC7E-3F2F-275B-EF3130CF8E9B}"/>
                </a:ext>
              </a:extLst>
            </p:cNvPr>
            <p:cNvSpPr/>
            <p:nvPr/>
          </p:nvSpPr>
          <p:spPr>
            <a:xfrm>
              <a:off x="8396288" y="3293102"/>
              <a:ext cx="3380252" cy="893040"/>
            </a:xfrm>
            <a:prstGeom prst="roundRect">
              <a:avLst>
                <a:gd name="adj" fmla="val 6055"/>
              </a:avLst>
            </a:prstGeom>
            <a:noFill/>
            <a:ln w="28575">
              <a:solidFill>
                <a:schemeClr val="bg1">
                  <a:lumMod val="8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758FBD48-9326-AD60-F31C-F34434DF3543}"/>
                </a:ext>
              </a:extLst>
            </p:cNvPr>
            <p:cNvSpPr txBox="1"/>
            <p:nvPr/>
          </p:nvSpPr>
          <p:spPr>
            <a:xfrm>
              <a:off x="8469357" y="3807222"/>
              <a:ext cx="3039186" cy="338554"/>
            </a:xfrm>
            <a:prstGeom prst="rect">
              <a:avLst/>
            </a:prstGeom>
            <a:noFill/>
          </p:spPr>
          <p:txBody>
            <a:bodyPr wrap="square">
              <a:spAutoFit/>
            </a:bodyPr>
            <a:lstStyle/>
            <a:p>
              <a:r>
                <a:rPr lang="zh-CN" altLang="en-US" sz="1600" b="1" dirty="0">
                  <a:solidFill>
                    <a:srgbClr val="FF9900"/>
                  </a:solidFill>
                  <a:latin typeface="楷体" panose="02010609060101010101" pitchFamily="49" charset="-122"/>
                  <a:ea typeface="楷体" panose="02010609060101010101" pitchFamily="49" charset="-122"/>
                </a:rPr>
                <a:t>算法稳定性差、通用性弱</a:t>
              </a:r>
              <a:endParaRPr lang="zh-CN" altLang="en-US" sz="1600" b="1" dirty="0">
                <a:solidFill>
                  <a:srgbClr val="FF9900"/>
                </a:solidFill>
              </a:endParaRPr>
            </a:p>
          </p:txBody>
        </p:sp>
      </p:grpSp>
      <p:grpSp>
        <p:nvGrpSpPr>
          <p:cNvPr id="66" name="组合 65">
            <a:extLst>
              <a:ext uri="{FF2B5EF4-FFF2-40B4-BE49-F238E27FC236}">
                <a16:creationId xmlns:a16="http://schemas.microsoft.com/office/drawing/2014/main" id="{2CF0D09A-3708-337D-2876-8798E64D34D4}"/>
              </a:ext>
            </a:extLst>
          </p:cNvPr>
          <p:cNvGrpSpPr/>
          <p:nvPr/>
        </p:nvGrpSpPr>
        <p:grpSpPr>
          <a:xfrm>
            <a:off x="8396288" y="1956128"/>
            <a:ext cx="3380252" cy="1341594"/>
            <a:chOff x="8396288" y="1835848"/>
            <a:chExt cx="3380252" cy="1341594"/>
          </a:xfrm>
        </p:grpSpPr>
        <p:sp>
          <p:nvSpPr>
            <p:cNvPr id="47" name="圆角矩形 4">
              <a:extLst>
                <a:ext uri="{FF2B5EF4-FFF2-40B4-BE49-F238E27FC236}">
                  <a16:creationId xmlns:a16="http://schemas.microsoft.com/office/drawing/2014/main" id="{9ED44DF8-F8C1-2570-6A2A-3FC30A7D3FB6}"/>
                </a:ext>
              </a:extLst>
            </p:cNvPr>
            <p:cNvSpPr/>
            <p:nvPr/>
          </p:nvSpPr>
          <p:spPr>
            <a:xfrm>
              <a:off x="8501017" y="1914121"/>
              <a:ext cx="3188012" cy="384726"/>
            </a:xfrm>
            <a:prstGeom prst="roundRect">
              <a:avLst/>
            </a:prstGeom>
            <a:noFill/>
            <a:ln w="19050" cap="rnd" cmpd="sng">
              <a:solidFill>
                <a:srgbClr val="014385"/>
              </a:solidFill>
              <a:prstDash val="solid"/>
              <a:beve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1600" b="1" u="sng" dirty="0">
                  <a:solidFill>
                    <a:schemeClr val="tx1"/>
                  </a:solidFill>
                  <a:latin typeface="楷体" panose="02010609060101010101" pitchFamily="49" charset="-122"/>
                  <a:ea typeface="楷体" panose="02010609060101010101" pitchFamily="49" charset="-122"/>
                </a:rPr>
                <a:t>模型设计：</a:t>
              </a:r>
              <a:r>
                <a:rPr lang="zh-CN" altLang="en-US" sz="1600" b="1" dirty="0">
                  <a:solidFill>
                    <a:schemeClr val="tx1"/>
                  </a:solidFill>
                  <a:latin typeface="楷体" panose="02010609060101010101" pitchFamily="49" charset="-122"/>
                  <a:ea typeface="楷体" panose="02010609060101010101" pitchFamily="49" charset="-122"/>
                </a:rPr>
                <a:t>指标设计过于简单</a:t>
              </a:r>
            </a:p>
          </p:txBody>
        </p:sp>
        <p:sp>
          <p:nvSpPr>
            <p:cNvPr id="48" name="矩形: 圆角 47">
              <a:extLst>
                <a:ext uri="{FF2B5EF4-FFF2-40B4-BE49-F238E27FC236}">
                  <a16:creationId xmlns:a16="http://schemas.microsoft.com/office/drawing/2014/main" id="{5DAA76A1-283F-C8CA-8841-12AC16CB1E8D}"/>
                </a:ext>
              </a:extLst>
            </p:cNvPr>
            <p:cNvSpPr/>
            <p:nvPr/>
          </p:nvSpPr>
          <p:spPr>
            <a:xfrm>
              <a:off x="8396288" y="1835848"/>
              <a:ext cx="3380252" cy="1341594"/>
            </a:xfrm>
            <a:prstGeom prst="roundRect">
              <a:avLst>
                <a:gd name="adj" fmla="val 6055"/>
              </a:avLst>
            </a:prstGeom>
            <a:noFill/>
            <a:ln w="28575">
              <a:solidFill>
                <a:schemeClr val="bg1">
                  <a:lumMod val="8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id="{C0A3927F-58FC-A4E4-5026-766B8E872C53}"/>
                </a:ext>
              </a:extLst>
            </p:cNvPr>
            <p:cNvSpPr txBox="1"/>
            <p:nvPr/>
          </p:nvSpPr>
          <p:spPr>
            <a:xfrm>
              <a:off x="8469357" y="2388760"/>
              <a:ext cx="3039186" cy="681084"/>
            </a:xfrm>
            <a:prstGeom prst="rect">
              <a:avLst/>
            </a:prstGeom>
            <a:noFill/>
          </p:spPr>
          <p:txBody>
            <a:bodyPr wrap="square">
              <a:spAutoFit/>
            </a:bodyPr>
            <a:lstStyle/>
            <a:p>
              <a:pPr marL="285750" indent="-285750">
                <a:lnSpc>
                  <a:spcPct val="125000"/>
                </a:lnSpc>
                <a:buFont typeface="Arial" panose="020B0604020202020204" pitchFamily="34" charset="0"/>
                <a:buChar char="•"/>
              </a:pPr>
              <a:r>
                <a:rPr lang="zh-CN" altLang="en-US" sz="1600" b="1" dirty="0">
                  <a:solidFill>
                    <a:srgbClr val="FF9900"/>
                  </a:solidFill>
                  <a:latin typeface="楷体" panose="02010609060101010101" pitchFamily="49" charset="-122"/>
                  <a:ea typeface="楷体" panose="02010609060101010101" pitchFamily="49" charset="-122"/>
                </a:rPr>
                <a:t>公平性目标适用范围窄</a:t>
              </a:r>
              <a:endParaRPr lang="en-US" altLang="zh-CN" sz="1600" b="1" dirty="0">
                <a:solidFill>
                  <a:srgbClr val="FF9900"/>
                </a:solidFill>
                <a:latin typeface="楷体" panose="02010609060101010101" pitchFamily="49" charset="-122"/>
                <a:ea typeface="楷体" panose="02010609060101010101" pitchFamily="49" charset="-122"/>
              </a:endParaRPr>
            </a:p>
            <a:p>
              <a:pPr marL="285750" indent="-285750">
                <a:lnSpc>
                  <a:spcPct val="125000"/>
                </a:lnSpc>
                <a:buFont typeface="Arial" panose="020B0604020202020204" pitchFamily="34" charset="0"/>
                <a:buChar char="•"/>
              </a:pPr>
              <a:r>
                <a:rPr lang="zh-CN" altLang="en-US" sz="1600" b="1" dirty="0">
                  <a:solidFill>
                    <a:srgbClr val="FF9900"/>
                  </a:solidFill>
                  <a:latin typeface="楷体" panose="02010609060101010101" pitchFamily="49" charset="-122"/>
                  <a:ea typeface="楷体" panose="02010609060101010101" pitchFamily="49" charset="-122"/>
                </a:rPr>
                <a:t>多样性需求刻画不够细致</a:t>
              </a:r>
              <a:endParaRPr lang="zh-CN" altLang="en-US" sz="1600" b="1" dirty="0">
                <a:solidFill>
                  <a:srgbClr val="FF9900"/>
                </a:solidFill>
              </a:endParaRPr>
            </a:p>
          </p:txBody>
        </p:sp>
      </p:grpSp>
    </p:spTree>
    <p:extLst>
      <p:ext uri="{BB962C8B-B14F-4D97-AF65-F5344CB8AC3E}">
        <p14:creationId xmlns:p14="http://schemas.microsoft.com/office/powerpoint/2010/main" val="2407248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DB4C863-076A-05FA-5DBA-6B1BEA3B84C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1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t>16</a:t>
            </a:fld>
            <a:endParaRPr kumimoji="0" lang="zh-CN" altLang="en-US" sz="11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3" name="文本框 2">
            <a:extLst>
              <a:ext uri="{FF2B5EF4-FFF2-40B4-BE49-F238E27FC236}">
                <a16:creationId xmlns:a16="http://schemas.microsoft.com/office/drawing/2014/main" id="{DAF55088-CE25-6EEB-FC35-B14ADDF2CA95}"/>
              </a:ext>
            </a:extLst>
          </p:cNvPr>
          <p:cNvSpPr txBox="1"/>
          <p:nvPr/>
        </p:nvSpPr>
        <p:spPr>
          <a:xfrm>
            <a:off x="386311" y="271781"/>
            <a:ext cx="3579633" cy="584775"/>
          </a:xfrm>
          <a:prstGeom prst="rect">
            <a:avLst/>
          </a:prstGeom>
          <a:noFill/>
        </p:spPr>
        <p:txBody>
          <a:bodyPr wrap="square" rtlCol="0" anchor="t">
            <a:spAutoFit/>
          </a:bodyPr>
          <a:lstStyle/>
          <a:p>
            <a:pPr algn="l">
              <a:buClrTx/>
              <a:buSzTx/>
              <a:buFontTx/>
            </a:pPr>
            <a:r>
              <a:rPr lang="zh-CN" altLang="en-US" sz="3200" dirty="0">
                <a:solidFill>
                  <a:srgbClr val="014385"/>
                </a:solidFill>
                <a:effectLst>
                  <a:outerShdw blurRad="38100" dist="38100" dir="2700000" algn="tl">
                    <a:srgbClr val="000000">
                      <a:alpha val="43137"/>
                    </a:srgbClr>
                  </a:outerShdw>
                </a:effectLst>
                <a:latin typeface="黑体" panose="02010609060101010101" charset="-122"/>
                <a:ea typeface="黑体" panose="02010609060101010101" charset="-122"/>
              </a:rPr>
              <a:t>研究贡献与创新</a:t>
            </a:r>
          </a:p>
        </p:txBody>
      </p:sp>
      <mc:AlternateContent xmlns:mc="http://schemas.openxmlformats.org/markup-compatibility/2006">
        <mc:Choice xmlns:a14="http://schemas.microsoft.com/office/drawing/2010/main" Requires="a14">
          <p:sp>
            <p:nvSpPr>
              <p:cNvPr id="4" name="文本框 8">
                <a:extLst>
                  <a:ext uri="{FF2B5EF4-FFF2-40B4-BE49-F238E27FC236}">
                    <a16:creationId xmlns:a16="http://schemas.microsoft.com/office/drawing/2014/main" id="{B5861A62-5F84-8E5A-18D1-B1E82FEDBED8}"/>
                  </a:ext>
                </a:extLst>
              </p:cNvPr>
              <p:cNvSpPr txBox="1"/>
              <p:nvPr/>
            </p:nvSpPr>
            <p:spPr>
              <a:xfrm>
                <a:off x="386311" y="908974"/>
                <a:ext cx="11157261" cy="481426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lnSpc>
                    <a:spcPct val="150000"/>
                  </a:lnSpc>
                  <a:spcAft>
                    <a:spcPts val="600"/>
                  </a:spcAft>
                  <a:buFont typeface="Wingdings" panose="05000000000000000000" pitchFamily="2" charset="2"/>
                  <a:buChar char="u"/>
                </a:pPr>
                <a:r>
                  <a:rPr lang="zh-CN" altLang="en-US" b="1" i="0" u="none" strike="noStrike" dirty="0">
                    <a:solidFill>
                      <a:srgbClr val="014385"/>
                    </a:solidFill>
                    <a:effectLst/>
                    <a:latin typeface="Consolas" panose="020B0609020204030204" pitchFamily="49" charset="0"/>
                    <a:ea typeface="楷体" panose="02010609060101010101" pitchFamily="49" charset="-122"/>
                  </a:rPr>
                  <a:t>联系用户多样性需求与推荐公平性，提出了</a:t>
                </a:r>
                <a:r>
                  <a:rPr lang="en-US" altLang="zh-CN" b="1" i="0" u="none" strike="noStrike" dirty="0">
                    <a:solidFill>
                      <a:srgbClr val="014385"/>
                    </a:solidFill>
                    <a:effectLst/>
                    <a:latin typeface="Consolas" panose="020B0609020204030204" pitchFamily="49" charset="0"/>
                    <a:ea typeface="楷体" panose="02010609060101010101" pitchFamily="49" charset="-122"/>
                  </a:rPr>
                  <a:t>FDA-PR</a:t>
                </a:r>
                <a:r>
                  <a:rPr lang="zh-CN" altLang="en-US" b="1" i="0" u="none" strike="noStrike" dirty="0">
                    <a:solidFill>
                      <a:srgbClr val="014385"/>
                    </a:solidFill>
                    <a:effectLst/>
                    <a:latin typeface="Consolas" panose="020B0609020204030204" pitchFamily="49" charset="0"/>
                    <a:ea typeface="楷体" panose="02010609060101010101" pitchFamily="49" charset="-122"/>
                  </a:rPr>
                  <a:t>（</a:t>
                </a:r>
                <a:r>
                  <a:rPr lang="en-US" altLang="zh-CN" b="1" i="0" u="none" strike="noStrike" dirty="0">
                    <a:solidFill>
                      <a:srgbClr val="014385"/>
                    </a:solidFill>
                    <a:effectLst/>
                    <a:latin typeface="Consolas" panose="020B0609020204030204" pitchFamily="49" charset="0"/>
                    <a:ea typeface="楷体" panose="02010609060101010101" pitchFamily="49" charset="-122"/>
                  </a:rPr>
                  <a:t>Fairness and Diversity-Aware Personalized Re-ranking</a:t>
                </a:r>
                <a:r>
                  <a:rPr lang="zh-CN" altLang="en-US" b="1" i="0" u="none" strike="noStrike" dirty="0">
                    <a:solidFill>
                      <a:srgbClr val="014385"/>
                    </a:solidFill>
                    <a:effectLst/>
                    <a:latin typeface="Consolas" panose="020B0609020204030204" pitchFamily="49" charset="0"/>
                    <a:ea typeface="楷体" panose="02010609060101010101" pitchFamily="49" charset="-122"/>
                  </a:rPr>
                  <a:t>）问题</a:t>
                </a:r>
                <a:endParaRPr lang="en-US" altLang="zh-CN" b="1" i="0" u="none" strike="noStrike" dirty="0">
                  <a:solidFill>
                    <a:srgbClr val="014385"/>
                  </a:solidFill>
                  <a:effectLst/>
                  <a:latin typeface="Consolas" panose="020B0609020204030204" pitchFamily="49" charset="0"/>
                  <a:ea typeface="楷体" panose="02010609060101010101" pitchFamily="49" charset="-122"/>
                </a:endParaRPr>
              </a:p>
              <a:p>
                <a:pPr marL="742950" lvl="1" indent="-285750">
                  <a:lnSpc>
                    <a:spcPct val="150000"/>
                  </a:lnSpc>
                  <a:spcAft>
                    <a:spcPts val="600"/>
                  </a:spcAft>
                  <a:buFont typeface="Wingdings" panose="05000000000000000000" pitchFamily="2" charset="2"/>
                  <a:buChar char="Ø"/>
                </a:pPr>
                <a:r>
                  <a:rPr lang="zh-CN" altLang="en-US" dirty="0">
                    <a:solidFill>
                      <a:srgbClr val="0D0D0D"/>
                    </a:solidFill>
                    <a:latin typeface="Consolas" panose="020B0609020204030204" pitchFamily="49" charset="0"/>
                    <a:ea typeface="楷体" panose="02010609060101010101" pitchFamily="49" charset="-122"/>
                  </a:rPr>
                  <a:t>公平性目标：采用人口均等</a:t>
                </a:r>
                <a:r>
                  <a:rPr lang="en-US" altLang="zh-CN" dirty="0">
                    <a:solidFill>
                      <a:srgbClr val="0D0D0D"/>
                    </a:solidFill>
                    <a:latin typeface="Consolas" panose="020B0609020204030204" pitchFamily="49" charset="0"/>
                    <a:ea typeface="楷体" panose="02010609060101010101" pitchFamily="49" charset="-122"/>
                  </a:rPr>
                  <a:t>/</a:t>
                </a:r>
                <a:r>
                  <a:rPr lang="zh-CN" altLang="en-US" dirty="0">
                    <a:solidFill>
                      <a:srgbClr val="0D0D0D"/>
                    </a:solidFill>
                    <a:latin typeface="Consolas" panose="020B0609020204030204" pitchFamily="49" charset="0"/>
                    <a:ea typeface="楷体" panose="02010609060101010101" pitchFamily="49" charset="-122"/>
                  </a:rPr>
                  <a:t>机会均等概念下计算的期望分布</a:t>
                </a:r>
                <a:r>
                  <a:rPr lang="en-US" altLang="zh-CN" baseline="30000" dirty="0">
                    <a:solidFill>
                      <a:srgbClr val="0D0D0D"/>
                    </a:solidFill>
                    <a:latin typeface="Consolas" panose="020B0609020204030204" pitchFamily="49" charset="0"/>
                    <a:ea typeface="楷体" panose="02010609060101010101" pitchFamily="49" charset="-122"/>
                  </a:rPr>
                  <a:t>1</a:t>
                </a:r>
              </a:p>
              <a:p>
                <a:pPr marL="742950" lvl="1" indent="-285750">
                  <a:lnSpc>
                    <a:spcPct val="150000"/>
                  </a:lnSpc>
                  <a:spcAft>
                    <a:spcPts val="600"/>
                  </a:spcAft>
                  <a:buFont typeface="Wingdings" panose="05000000000000000000" pitchFamily="2" charset="2"/>
                  <a:buChar char="Ø"/>
                </a:pPr>
                <a:r>
                  <a:rPr lang="zh-CN" altLang="en-US" dirty="0">
                    <a:solidFill>
                      <a:srgbClr val="0D0D0D"/>
                    </a:solidFill>
                    <a:latin typeface="Consolas" panose="020B0609020204030204" pitchFamily="49" charset="0"/>
                    <a:ea typeface="楷体" panose="02010609060101010101" pitchFamily="49" charset="-122"/>
                  </a:rPr>
                  <a:t>多样性需求：采用用户多样性偏好分布</a:t>
                </a:r>
                <a:r>
                  <a:rPr lang="en-US" altLang="zh-CN" baseline="30000" dirty="0">
                    <a:solidFill>
                      <a:srgbClr val="0D0D0D"/>
                    </a:solidFill>
                    <a:latin typeface="Consolas" panose="020B0609020204030204" pitchFamily="49" charset="0"/>
                    <a:ea typeface="楷体" panose="02010609060101010101" pitchFamily="49" charset="-122"/>
                  </a:rPr>
                  <a:t>2</a:t>
                </a:r>
                <a:endParaRPr lang="en-US" altLang="zh-CN" dirty="0">
                  <a:solidFill>
                    <a:srgbClr val="0D0D0D"/>
                  </a:solidFill>
                  <a:latin typeface="Consolas" panose="020B0609020204030204" pitchFamily="49" charset="0"/>
                  <a:ea typeface="楷体" panose="02010609060101010101" pitchFamily="49" charset="-122"/>
                </a:endParaRPr>
              </a:p>
              <a:p>
                <a:pPr marL="742950" lvl="1" indent="-285750">
                  <a:lnSpc>
                    <a:spcPct val="150000"/>
                  </a:lnSpc>
                  <a:spcAft>
                    <a:spcPts val="600"/>
                  </a:spcAft>
                  <a:buFont typeface="Wingdings" panose="05000000000000000000" pitchFamily="2" charset="2"/>
                  <a:buChar char="Ø"/>
                </a:pPr>
                <a:r>
                  <a:rPr lang="zh-CN" altLang="en-US" dirty="0">
                    <a:latin typeface="Consolas" panose="020B0609020204030204" pitchFamily="49" charset="0"/>
                    <a:ea typeface="楷体" panose="02010609060101010101" pitchFamily="49" charset="-122"/>
                  </a:rPr>
                  <a:t>模型设计上：</a:t>
                </a:r>
                <a:endParaRPr lang="en-US" altLang="zh-CN" dirty="0">
                  <a:latin typeface="Consolas" panose="020B0609020204030204" pitchFamily="49" charset="0"/>
                  <a:ea typeface="楷体" panose="02010609060101010101" pitchFamily="49" charset="-122"/>
                </a:endParaRPr>
              </a:p>
              <a:p>
                <a:pPr marL="1200150" lvl="2" indent="-285750">
                  <a:lnSpc>
                    <a:spcPct val="150000"/>
                  </a:lnSpc>
                  <a:spcAft>
                    <a:spcPts val="600"/>
                  </a:spcAft>
                  <a:buFont typeface="Arial" panose="020B0604020202020204" pitchFamily="34" charset="0"/>
                  <a:buChar char="•"/>
                </a:pPr>
                <a:r>
                  <a:rPr lang="zh-CN" altLang="en-US" b="1" dirty="0">
                    <a:solidFill>
                      <a:srgbClr val="FF9900"/>
                    </a:solidFill>
                    <a:latin typeface="Consolas" panose="020B0609020204030204" pitchFamily="49" charset="0"/>
                    <a:ea typeface="楷体" panose="02010609060101010101" pitchFamily="49" charset="-122"/>
                  </a:rPr>
                  <a:t>将多样性偏好分布引入目标函数，归一化容忍系数</a:t>
                </a:r>
                <a14:m>
                  <m:oMath xmlns:m="http://schemas.openxmlformats.org/officeDocument/2006/math">
                    <m:r>
                      <a:rPr lang="zh-CN" altLang="en-US" i="1">
                        <a:solidFill>
                          <a:srgbClr val="FF9900"/>
                        </a:solidFill>
                        <a:latin typeface="Cambria Math" panose="02040503050406030204" pitchFamily="18" charset="0"/>
                        <a:ea typeface="楷体" panose="02010609060101010101" pitchFamily="49" charset="-122"/>
                      </a:rPr>
                      <m:t>𝜏</m:t>
                    </m:r>
                  </m:oMath>
                </a14:m>
                <a:r>
                  <a:rPr lang="zh-CN" altLang="en-US" b="1" dirty="0">
                    <a:solidFill>
                      <a:srgbClr val="FF9900"/>
                    </a:solidFill>
                    <a:latin typeface="Consolas" panose="020B0609020204030204" pitchFamily="49" charset="0"/>
                    <a:ea typeface="楷体" panose="02010609060101010101" pitchFamily="49" charset="-122"/>
                  </a:rPr>
                  <a:t>作为权重：</a:t>
                </a:r>
                <a14:m>
                  <m:oMath xmlns:m="http://schemas.openxmlformats.org/officeDocument/2006/math">
                    <m:d>
                      <m:dPr>
                        <m:ctrlPr>
                          <a:rPr lang="en-US" altLang="zh-CN" i="1">
                            <a:solidFill>
                              <a:srgbClr val="FF9900"/>
                            </a:solidFill>
                            <a:latin typeface="Cambria Math" panose="02040503050406030204" pitchFamily="18" charset="0"/>
                            <a:ea typeface="楷体" panose="02010609060101010101" pitchFamily="49" charset="-122"/>
                          </a:rPr>
                        </m:ctrlPr>
                      </m:dPr>
                      <m:e>
                        <m:r>
                          <a:rPr lang="en-US" altLang="zh-CN" i="1">
                            <a:solidFill>
                              <a:srgbClr val="FF9900"/>
                            </a:solidFill>
                            <a:latin typeface="Cambria Math" panose="02040503050406030204" pitchFamily="18" charset="0"/>
                            <a:ea typeface="楷体" panose="02010609060101010101" pitchFamily="49" charset="-122"/>
                          </a:rPr>
                          <m:t>1−</m:t>
                        </m:r>
                        <m:r>
                          <a:rPr lang="zh-CN" altLang="en-US" i="1">
                            <a:solidFill>
                              <a:srgbClr val="FF9900"/>
                            </a:solidFill>
                            <a:latin typeface="Cambria Math" panose="02040503050406030204" pitchFamily="18" charset="0"/>
                            <a:ea typeface="楷体" panose="02010609060101010101" pitchFamily="49" charset="-122"/>
                          </a:rPr>
                          <m:t>𝜎</m:t>
                        </m:r>
                        <m:r>
                          <a:rPr lang="en-US" altLang="zh-CN" i="1">
                            <a:solidFill>
                              <a:srgbClr val="FF9900"/>
                            </a:solidFill>
                            <a:latin typeface="Cambria Math" panose="02040503050406030204" pitchFamily="18" charset="0"/>
                            <a:ea typeface="楷体" panose="02010609060101010101" pitchFamily="49" charset="-122"/>
                          </a:rPr>
                          <m:t>(</m:t>
                        </m:r>
                        <m:r>
                          <a:rPr lang="zh-CN" altLang="en-US" i="1">
                            <a:solidFill>
                              <a:srgbClr val="FF9900"/>
                            </a:solidFill>
                            <a:latin typeface="Cambria Math" panose="02040503050406030204" pitchFamily="18" charset="0"/>
                            <a:ea typeface="楷体" panose="02010609060101010101" pitchFamily="49" charset="-122"/>
                          </a:rPr>
                          <m:t>𝜏</m:t>
                        </m:r>
                        <m:r>
                          <a:rPr lang="en-US" altLang="zh-CN" i="1">
                            <a:solidFill>
                              <a:srgbClr val="FF9900"/>
                            </a:solidFill>
                            <a:latin typeface="Cambria Math" panose="02040503050406030204" pitchFamily="18" charset="0"/>
                            <a:ea typeface="楷体" panose="02010609060101010101" pitchFamily="49" charset="-122"/>
                          </a:rPr>
                          <m:t>)</m:t>
                        </m:r>
                      </m:e>
                    </m:d>
                    <m:r>
                      <a:rPr lang="zh-CN" altLang="en-US" i="1">
                        <a:solidFill>
                          <a:srgbClr val="FF9900"/>
                        </a:solidFill>
                        <a:latin typeface="Cambria Math" panose="02040503050406030204" pitchFamily="18" charset="0"/>
                        <a:ea typeface="楷体" panose="02010609060101010101" pitchFamily="49" charset="-122"/>
                      </a:rPr>
                      <m:t> </m:t>
                    </m:r>
                    <m:r>
                      <a:rPr lang="en-US" altLang="zh-CN">
                        <a:solidFill>
                          <a:srgbClr val="FF9900"/>
                        </a:solidFill>
                        <a:latin typeface="Cambria Math" panose="02040503050406030204" pitchFamily="18" charset="0"/>
                        <a:ea typeface="楷体" panose="02010609060101010101" pitchFamily="49" charset="-122"/>
                      </a:rPr>
                      <m:t>∗</m:t>
                    </m:r>
                    <m:r>
                      <a:rPr lang="en-US" altLang="zh-CN" i="1">
                        <a:solidFill>
                          <a:srgbClr val="FF9900"/>
                        </a:solidFill>
                        <a:latin typeface="Cambria Math" panose="02040503050406030204" pitchFamily="18" charset="0"/>
                        <a:ea typeface="楷体" panose="02010609060101010101" pitchFamily="49" charset="-122"/>
                      </a:rPr>
                      <m:t>𝐷𝑝</m:t>
                    </m:r>
                    <m:r>
                      <a:rPr lang="en-US" altLang="zh-CN">
                        <a:solidFill>
                          <a:srgbClr val="FF9900"/>
                        </a:solidFill>
                        <a:latin typeface="Cambria Math" panose="02040503050406030204" pitchFamily="18" charset="0"/>
                        <a:ea typeface="楷体" panose="02010609060101010101" pitchFamily="49" charset="-122"/>
                      </a:rPr>
                      <m:t>+</m:t>
                    </m:r>
                    <m:r>
                      <a:rPr lang="zh-CN" altLang="en-US" i="1">
                        <a:solidFill>
                          <a:srgbClr val="FF9900"/>
                        </a:solidFill>
                        <a:latin typeface="Cambria Math" panose="02040503050406030204" pitchFamily="18" charset="0"/>
                        <a:ea typeface="楷体" panose="02010609060101010101" pitchFamily="49" charset="-122"/>
                      </a:rPr>
                      <m:t>𝜎</m:t>
                    </m:r>
                    <m:r>
                      <a:rPr lang="en-US" altLang="zh-CN" i="1">
                        <a:solidFill>
                          <a:srgbClr val="FF9900"/>
                        </a:solidFill>
                        <a:latin typeface="Cambria Math" panose="02040503050406030204" pitchFamily="18" charset="0"/>
                        <a:ea typeface="楷体" panose="02010609060101010101" pitchFamily="49" charset="-122"/>
                      </a:rPr>
                      <m:t>(</m:t>
                    </m:r>
                    <m:r>
                      <a:rPr lang="zh-CN" altLang="en-US" i="1">
                        <a:solidFill>
                          <a:srgbClr val="FF9900"/>
                        </a:solidFill>
                        <a:latin typeface="Cambria Math" panose="02040503050406030204" pitchFamily="18" charset="0"/>
                        <a:ea typeface="楷体" panose="02010609060101010101" pitchFamily="49" charset="-122"/>
                      </a:rPr>
                      <m:t>𝜏</m:t>
                    </m:r>
                    <m:r>
                      <a:rPr lang="en-US" altLang="zh-CN">
                        <a:solidFill>
                          <a:srgbClr val="FF9900"/>
                        </a:solidFill>
                        <a:latin typeface="Cambria Math" panose="02040503050406030204" pitchFamily="18" charset="0"/>
                        <a:ea typeface="楷体" panose="02010609060101010101" pitchFamily="49" charset="-122"/>
                      </a:rPr>
                      <m:t>)∗</m:t>
                    </m:r>
                    <m:r>
                      <a:rPr lang="en-US" altLang="zh-CN" i="1">
                        <a:solidFill>
                          <a:srgbClr val="FF9900"/>
                        </a:solidFill>
                        <a:latin typeface="Cambria Math" panose="02040503050406030204" pitchFamily="18" charset="0"/>
                        <a:ea typeface="楷体" panose="02010609060101010101" pitchFamily="49" charset="-122"/>
                      </a:rPr>
                      <m:t>𝐹</m:t>
                    </m:r>
                  </m:oMath>
                </a14:m>
                <a:endParaRPr lang="en-US" altLang="zh-CN" b="1" dirty="0">
                  <a:solidFill>
                    <a:srgbClr val="FF9900"/>
                  </a:solidFill>
                  <a:latin typeface="Consolas" panose="020B0609020204030204" pitchFamily="49" charset="0"/>
                  <a:ea typeface="楷体" panose="02010609060101010101" pitchFamily="49" charset="-122"/>
                </a:endParaRPr>
              </a:p>
              <a:p>
                <a:pPr marL="1200150" lvl="2" indent="-285750">
                  <a:lnSpc>
                    <a:spcPct val="150000"/>
                  </a:lnSpc>
                  <a:spcAft>
                    <a:spcPts val="600"/>
                  </a:spcAft>
                  <a:buFont typeface="Arial" panose="020B0604020202020204" pitchFamily="34" charset="0"/>
                  <a:buChar char="•"/>
                </a:pPr>
                <a:r>
                  <a:rPr lang="zh-CN" altLang="en-US" b="1" baseline="0" dirty="0">
                    <a:solidFill>
                      <a:srgbClr val="FF9900"/>
                    </a:solidFill>
                    <a:latin typeface="Times New Roman" panose="02020603050405020304" pitchFamily="18" charset="0"/>
                    <a:ea typeface="楷体" panose="02010609060101010101" pitchFamily="49" charset="-122"/>
                  </a:rPr>
                  <a:t>偏好分数</a:t>
                </a:r>
                <a14:m>
                  <m:oMath xmlns:m="http://schemas.openxmlformats.org/officeDocument/2006/math">
                    <m:r>
                      <a:rPr lang="en-US" altLang="zh-CN" b="1" i="1" baseline="0" smtClean="0">
                        <a:solidFill>
                          <a:srgbClr val="FF9900"/>
                        </a:solidFill>
                        <a:latin typeface="Cambria Math" panose="02040503050406030204" pitchFamily="18" charset="0"/>
                        <a:ea typeface="楷体" panose="02010609060101010101" pitchFamily="49" charset="-122"/>
                      </a:rPr>
                      <m:t>𝒔</m:t>
                    </m:r>
                  </m:oMath>
                </a14:m>
                <a:r>
                  <a:rPr lang="zh-CN" altLang="en-US" b="1" dirty="0">
                    <a:solidFill>
                      <a:srgbClr val="FF9900"/>
                    </a:solidFill>
                    <a:latin typeface="Consolas" panose="020B0609020204030204" pitchFamily="49" charset="0"/>
                    <a:ea typeface="楷体" panose="02010609060101010101" pitchFamily="49" charset="-122"/>
                  </a:rPr>
                  <a:t>的</a:t>
                </a:r>
                <a14:m>
                  <m:oMath xmlns:m="http://schemas.openxmlformats.org/officeDocument/2006/math">
                    <m:r>
                      <a:rPr lang="zh-CN" altLang="en-US" b="1" i="1" dirty="0" smtClean="0">
                        <a:solidFill>
                          <a:srgbClr val="FF9900"/>
                        </a:solidFill>
                        <a:latin typeface="Cambria Math" panose="02040503050406030204" pitchFamily="18" charset="0"/>
                        <a:ea typeface="楷体" panose="02010609060101010101" pitchFamily="49" charset="-122"/>
                      </a:rPr>
                      <m:t>𝜶</m:t>
                    </m:r>
                  </m:oMath>
                </a14:m>
                <a:r>
                  <a:rPr lang="zh-CN" altLang="en-US" b="1" dirty="0">
                    <a:solidFill>
                      <a:srgbClr val="FF9900"/>
                    </a:solidFill>
                    <a:latin typeface="Consolas" panose="020B0609020204030204" pitchFamily="49" charset="0"/>
                    <a:ea typeface="楷体" panose="02010609060101010101" pitchFamily="49" charset="-122"/>
                  </a:rPr>
                  <a:t>分位数为阈值，将推荐准确性转为约束</a:t>
                </a:r>
                <a:endParaRPr lang="en-US" altLang="zh-CN" b="1" dirty="0">
                  <a:solidFill>
                    <a:srgbClr val="FF9900"/>
                  </a:solidFill>
                  <a:latin typeface="Consolas" panose="020B0609020204030204" pitchFamily="49" charset="0"/>
                  <a:ea typeface="楷体" panose="02010609060101010101" pitchFamily="49" charset="-122"/>
                </a:endParaRPr>
              </a:p>
              <a:p>
                <a:pPr marL="742950" lvl="1" indent="-285750">
                  <a:lnSpc>
                    <a:spcPct val="150000"/>
                  </a:lnSpc>
                  <a:spcAft>
                    <a:spcPts val="600"/>
                  </a:spcAft>
                  <a:buFont typeface="Wingdings" panose="05000000000000000000" pitchFamily="2" charset="2"/>
                  <a:buChar char="Ø"/>
                </a:pPr>
                <a:r>
                  <a:rPr lang="zh-CN" altLang="en-US" dirty="0">
                    <a:latin typeface="Consolas" panose="020B0609020204030204" pitchFamily="49" charset="0"/>
                    <a:ea typeface="楷体" panose="02010609060101010101" pitchFamily="49" charset="-122"/>
                  </a:rPr>
                  <a:t>模型求解上：</a:t>
                </a:r>
                <a:r>
                  <a:rPr lang="zh-CN" altLang="en-US" dirty="0">
                    <a:solidFill>
                      <a:srgbClr val="0D0D0D"/>
                    </a:solidFill>
                    <a:latin typeface="Consolas" panose="020B0609020204030204" pitchFamily="49" charset="0"/>
                    <a:ea typeface="楷体" panose="02010609060101010101" pitchFamily="49" charset="-122"/>
                  </a:rPr>
                  <a:t>将</a:t>
                </a:r>
                <a:r>
                  <a:rPr lang="en-US" altLang="zh-CN" dirty="0">
                    <a:solidFill>
                      <a:srgbClr val="0D0D0D"/>
                    </a:solidFill>
                    <a:latin typeface="Consolas" panose="020B0609020204030204" pitchFamily="49" charset="0"/>
                    <a:ea typeface="楷体" panose="02010609060101010101" pitchFamily="49" charset="-122"/>
                  </a:rPr>
                  <a:t>FDA-PR</a:t>
                </a:r>
                <a:r>
                  <a:rPr lang="zh-CN" altLang="en-US" dirty="0">
                    <a:solidFill>
                      <a:srgbClr val="0D0D0D"/>
                    </a:solidFill>
                    <a:latin typeface="Consolas" panose="020B0609020204030204" pitchFamily="49" charset="0"/>
                    <a:ea typeface="楷体" panose="02010609060101010101" pitchFamily="49" charset="-122"/>
                  </a:rPr>
                  <a:t>问题转化为凸优化问题求解</a:t>
                </a:r>
                <a:r>
                  <a:rPr lang="en-US" altLang="zh-CN" baseline="30000" dirty="0">
                    <a:solidFill>
                      <a:srgbClr val="0D0D0D"/>
                    </a:solidFill>
                    <a:latin typeface="Consolas" panose="020B0609020204030204" pitchFamily="49" charset="0"/>
                    <a:ea typeface="楷体" panose="02010609060101010101" pitchFamily="49" charset="-122"/>
                  </a:rPr>
                  <a:t>2</a:t>
                </a:r>
                <a:r>
                  <a:rPr lang="zh-CN" altLang="en-US" dirty="0">
                    <a:solidFill>
                      <a:srgbClr val="0D0D0D"/>
                    </a:solidFill>
                    <a:latin typeface="Consolas" panose="020B0609020204030204" pitchFamily="49" charset="0"/>
                    <a:ea typeface="楷体" panose="02010609060101010101" pitchFamily="49" charset="-122"/>
                  </a:rPr>
                  <a:t>，</a:t>
                </a:r>
                <a:r>
                  <a:rPr lang="zh-CN" altLang="en-US" b="1" dirty="0">
                    <a:solidFill>
                      <a:srgbClr val="FF9900"/>
                    </a:solidFill>
                    <a:latin typeface="Consolas" panose="020B0609020204030204" pitchFamily="49" charset="0"/>
                    <a:ea typeface="楷体" panose="02010609060101010101" pitchFamily="49" charset="-122"/>
                  </a:rPr>
                  <a:t>使最优解稳定性更好、求解效率更高</a:t>
                </a:r>
                <a:endParaRPr lang="en-US" altLang="zh-CN" b="1" dirty="0">
                  <a:solidFill>
                    <a:srgbClr val="FF9900"/>
                  </a:solidFill>
                  <a:latin typeface="Consolas" panose="020B0609020204030204" pitchFamily="49" charset="0"/>
                  <a:ea typeface="楷体" panose="02010609060101010101" pitchFamily="49" charset="-122"/>
                </a:endParaRPr>
              </a:p>
              <a:p>
                <a:pPr marL="742950" lvl="1" indent="-285750">
                  <a:lnSpc>
                    <a:spcPct val="150000"/>
                  </a:lnSpc>
                  <a:spcAft>
                    <a:spcPts val="600"/>
                  </a:spcAft>
                  <a:buFont typeface="Wingdings" panose="05000000000000000000" pitchFamily="2" charset="2"/>
                  <a:buChar char="Ø"/>
                </a:pPr>
                <a:r>
                  <a:rPr lang="zh-CN" altLang="en-US" b="1" dirty="0">
                    <a:solidFill>
                      <a:srgbClr val="FF9900"/>
                    </a:solidFill>
                    <a:latin typeface="Consolas" panose="020B0609020204030204" pitchFamily="49" charset="0"/>
                    <a:ea typeface="楷体" panose="02010609060101010101" pitchFamily="49" charset="-122"/>
                  </a:rPr>
                  <a:t>实践层面：</a:t>
                </a:r>
                <a:r>
                  <a:rPr lang="zh-CN" altLang="en-US" b="1" dirty="0">
                    <a:solidFill>
                      <a:srgbClr val="FF9900"/>
                    </a:solidFill>
                    <a:latin typeface="楷体" panose="02010609060101010101" pitchFamily="49" charset="-122"/>
                    <a:ea typeface="楷体" panose="02010609060101010101" pitchFamily="49" charset="-122"/>
                  </a:rPr>
                  <a:t>确定推荐准确性的最低水平易于确定推荐准确性与公平性之间的权重。</a:t>
                </a:r>
                <a:endParaRPr lang="en-US" altLang="zh-CN" u="sng" dirty="0">
                  <a:solidFill>
                    <a:srgbClr val="0D0D0D"/>
                  </a:solidFill>
                  <a:latin typeface="Consolas" panose="020B0609020204030204" pitchFamily="49" charset="0"/>
                  <a:ea typeface="楷体" panose="02010609060101010101" pitchFamily="49" charset="-122"/>
                </a:endParaRPr>
              </a:p>
              <a:p>
                <a:pPr marL="285750" indent="-285750" algn="l">
                  <a:lnSpc>
                    <a:spcPct val="150000"/>
                  </a:lnSpc>
                  <a:spcAft>
                    <a:spcPts val="600"/>
                  </a:spcAft>
                  <a:buFont typeface="Wingdings" panose="05000000000000000000" pitchFamily="2" charset="2"/>
                  <a:buChar char="u"/>
                </a:pPr>
                <a:r>
                  <a:rPr lang="zh-CN" altLang="en-US" b="1" i="0" u="none" strike="noStrike" dirty="0">
                    <a:solidFill>
                      <a:srgbClr val="014385"/>
                    </a:solidFill>
                    <a:effectLst/>
                    <a:latin typeface="Consolas" panose="020B0609020204030204" pitchFamily="49" charset="0"/>
                    <a:ea typeface="楷体" panose="02010609060101010101" pitchFamily="49" charset="-122"/>
                  </a:rPr>
                  <a:t>真实数据集上的实验证明</a:t>
                </a:r>
                <a:r>
                  <a:rPr lang="en-US" altLang="zh-CN" b="1" i="0" u="none" strike="noStrike" dirty="0">
                    <a:solidFill>
                      <a:srgbClr val="014385"/>
                    </a:solidFill>
                    <a:effectLst/>
                    <a:latin typeface="Consolas" panose="020B0609020204030204" pitchFamily="49" charset="0"/>
                    <a:ea typeface="楷体" panose="02010609060101010101" pitchFamily="49" charset="-122"/>
                  </a:rPr>
                  <a:t>FDA-PR</a:t>
                </a:r>
                <a:r>
                  <a:rPr lang="zh-CN" altLang="en-US" b="1" i="0" u="none" strike="noStrike" dirty="0">
                    <a:solidFill>
                      <a:srgbClr val="014385"/>
                    </a:solidFill>
                    <a:effectLst/>
                    <a:latin typeface="Consolas" panose="020B0609020204030204" pitchFamily="49" charset="0"/>
                    <a:ea typeface="楷体" panose="02010609060101010101" pitchFamily="49" charset="-122"/>
                  </a:rPr>
                  <a:t>方法设计合理、推荐性能好，平均</a:t>
                </a:r>
                <a:r>
                  <a:rPr lang="en-US" altLang="zh-CN" b="1" i="0" u="none" strike="noStrike" dirty="0">
                    <a:solidFill>
                      <a:srgbClr val="014385"/>
                    </a:solidFill>
                    <a:effectLst/>
                    <a:latin typeface="Consolas" panose="020B0609020204030204" pitchFamily="49" charset="0"/>
                    <a:ea typeface="楷体" panose="02010609060101010101" pitchFamily="49" charset="-122"/>
                  </a:rPr>
                  <a:t>1.23</a:t>
                </a:r>
                <a:r>
                  <a:rPr lang="zh-CN" altLang="en-US" b="1" i="0" u="none" strike="noStrike" dirty="0">
                    <a:solidFill>
                      <a:srgbClr val="014385"/>
                    </a:solidFill>
                    <a:effectLst/>
                    <a:latin typeface="Consolas" panose="020B0609020204030204" pitchFamily="49" charset="0"/>
                    <a:ea typeface="楷体" panose="02010609060101010101" pitchFamily="49" charset="-122"/>
                  </a:rPr>
                  <a:t>秒生成一个用户的重排列表</a:t>
                </a:r>
                <a:endParaRPr lang="en-US" altLang="zh-CN" b="1" i="0" u="none" strike="noStrike" dirty="0">
                  <a:solidFill>
                    <a:srgbClr val="014385"/>
                  </a:solidFill>
                  <a:effectLst/>
                  <a:latin typeface="Consolas" panose="020B0609020204030204" pitchFamily="49" charset="0"/>
                  <a:ea typeface="楷体" panose="02010609060101010101" pitchFamily="49" charset="-122"/>
                </a:endParaRPr>
              </a:p>
            </p:txBody>
          </p:sp>
        </mc:Choice>
        <mc:Fallback>
          <p:sp>
            <p:nvSpPr>
              <p:cNvPr id="4" name="文本框 8">
                <a:extLst>
                  <a:ext uri="{FF2B5EF4-FFF2-40B4-BE49-F238E27FC236}">
                    <a16:creationId xmlns:a16="http://schemas.microsoft.com/office/drawing/2014/main" id="{B5861A62-5F84-8E5A-18D1-B1E82FEDBED8}"/>
                  </a:ext>
                </a:extLst>
              </p:cNvPr>
              <p:cNvSpPr txBox="1">
                <a:spLocks noRot="1" noChangeAspect="1" noMove="1" noResize="1" noEditPoints="1" noAdjustHandles="1" noChangeArrowheads="1" noChangeShapeType="1" noTextEdit="1"/>
              </p:cNvSpPr>
              <p:nvPr/>
            </p:nvSpPr>
            <p:spPr>
              <a:xfrm>
                <a:off x="386311" y="908974"/>
                <a:ext cx="11157261" cy="4814267"/>
              </a:xfrm>
              <a:prstGeom prst="rect">
                <a:avLst/>
              </a:prstGeom>
              <a:blipFill>
                <a:blip r:embed="rId3"/>
                <a:stretch>
                  <a:fillRect l="-328" b="-1139"/>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EEBA0769-F648-FB35-6C72-F91322AB6C26}"/>
              </a:ext>
            </a:extLst>
          </p:cNvPr>
          <p:cNvSpPr txBox="1"/>
          <p:nvPr/>
        </p:nvSpPr>
        <p:spPr>
          <a:xfrm>
            <a:off x="386311" y="5972552"/>
            <a:ext cx="9730331" cy="584775"/>
          </a:xfrm>
          <a:prstGeom prst="rect">
            <a:avLst/>
          </a:prstGeom>
          <a:noFill/>
        </p:spPr>
        <p:txBody>
          <a:bodyPr wrap="square">
            <a:spAutoFit/>
          </a:bodyPr>
          <a:lstStyle/>
          <a:p>
            <a:r>
              <a:rPr lang="en-US" altLang="zh-CN" sz="1600" baseline="30000" dirty="0">
                <a:latin typeface="Times New Roman" panose="02020603050405020304" pitchFamily="18" charset="0"/>
                <a:ea typeface="楷体" panose="02010609060101010101" pitchFamily="49" charset="-122"/>
              </a:rPr>
              <a:t>1 </a:t>
            </a:r>
            <a:r>
              <a:rPr lang="en-US" altLang="zh-CN" sz="1600" baseline="30000" dirty="0" err="1">
                <a:latin typeface="Times New Roman" panose="02020603050405020304" pitchFamily="18" charset="0"/>
                <a:ea typeface="楷体" panose="02010609060101010101" pitchFamily="49" charset="-122"/>
              </a:rPr>
              <a:t>Geyik</a:t>
            </a:r>
            <a:r>
              <a:rPr lang="en-US" altLang="zh-CN" sz="1600" baseline="30000" dirty="0">
                <a:latin typeface="Times New Roman" panose="02020603050405020304" pitchFamily="18" charset="0"/>
                <a:ea typeface="楷体" panose="02010609060101010101" pitchFamily="49" charset="-122"/>
              </a:rPr>
              <a:t>, S. C., Ambler, S., &amp; </a:t>
            </a:r>
            <a:r>
              <a:rPr lang="en-US" altLang="zh-CN" sz="1600" baseline="30000" dirty="0" err="1">
                <a:latin typeface="Times New Roman" panose="02020603050405020304" pitchFamily="18" charset="0"/>
                <a:ea typeface="楷体" panose="02010609060101010101" pitchFamily="49" charset="-122"/>
              </a:rPr>
              <a:t>Kenthapadi</a:t>
            </a:r>
            <a:r>
              <a:rPr lang="en-US" altLang="zh-CN" sz="1600" baseline="30000" dirty="0">
                <a:latin typeface="Times New Roman" panose="02020603050405020304" pitchFamily="18" charset="0"/>
                <a:ea typeface="楷体" panose="02010609060101010101" pitchFamily="49" charset="-122"/>
              </a:rPr>
              <a:t>, K. (2019). Fairness-Aware Ranking in Search &amp; Recommendation Systems with Application to LinkedIn Talent Search. Proceedings of the 25th ACM SIGKDD International Conference on Knowledge Discovery &amp; Data Mining, 2221–2231.</a:t>
            </a:r>
          </a:p>
          <a:p>
            <a:r>
              <a:rPr lang="en-US" altLang="zh-CN" sz="1600" baseline="30000" dirty="0">
                <a:latin typeface="Times New Roman" panose="02020603050405020304" pitchFamily="18" charset="0"/>
                <a:ea typeface="楷体" panose="02010609060101010101" pitchFamily="49" charset="-122"/>
              </a:rPr>
              <a:t>2 Yin, K., Fang, X., Chen, B., &amp; Liu Sheng, O. R. (2022). Diversity Preference-Aware Link Recommendation for Online Social Networks. Information Systems Research.</a:t>
            </a:r>
            <a:endParaRPr lang="zh-CN" altLang="en-US" sz="1600" baseline="30000" dirty="0">
              <a:latin typeface="Times New Roman" panose="02020603050405020304" pitchFamily="18" charset="0"/>
            </a:endParaRPr>
          </a:p>
        </p:txBody>
      </p:sp>
      <p:cxnSp>
        <p:nvCxnSpPr>
          <p:cNvPr id="10" name="直接连接符 9">
            <a:extLst>
              <a:ext uri="{FF2B5EF4-FFF2-40B4-BE49-F238E27FC236}">
                <a16:creationId xmlns:a16="http://schemas.microsoft.com/office/drawing/2014/main" id="{0A418B29-9F14-160B-AC74-242C0DDF092E}"/>
              </a:ext>
            </a:extLst>
          </p:cNvPr>
          <p:cNvCxnSpPr>
            <a:cxnSpLocks/>
          </p:cNvCxnSpPr>
          <p:nvPr/>
        </p:nvCxnSpPr>
        <p:spPr>
          <a:xfrm>
            <a:off x="467056" y="5871775"/>
            <a:ext cx="4048763"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5966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680559" y="-1423051"/>
            <a:ext cx="7277728" cy="10136825"/>
            <a:chOff x="0" y="0"/>
            <a:chExt cx="14555456" cy="20273650"/>
          </a:xfrm>
        </p:grpSpPr>
        <p:pic>
          <p:nvPicPr>
            <p:cNvPr id="3" name="Picture 3"/>
            <p:cNvPicPr>
              <a:picLocks noChangeAspect="1"/>
            </p:cNvPicPr>
            <p:nvPr/>
          </p:nvPicPr>
          <p:blipFill>
            <a:blip r:embed="rId3"/>
            <a:srcRect t="95462"/>
            <a:stretch>
              <a:fillRect/>
            </a:stretch>
          </p:blipFill>
          <p:spPr>
            <a:xfrm rot="-2700000">
              <a:off x="4296739" y="4129592"/>
              <a:ext cx="11849542" cy="408708"/>
            </a:xfrm>
            <a:prstGeom prst="rect">
              <a:avLst/>
            </a:prstGeom>
          </p:spPr>
        </p:pic>
        <p:grpSp>
          <p:nvGrpSpPr>
            <p:cNvPr id="4" name="Group 4"/>
            <p:cNvGrpSpPr/>
            <p:nvPr/>
          </p:nvGrpSpPr>
          <p:grpSpPr>
            <a:xfrm rot="-2700000">
              <a:off x="4515645" y="2123772"/>
              <a:ext cx="7407561" cy="3381412"/>
              <a:chOff x="0" y="0"/>
              <a:chExt cx="1463222" cy="667933"/>
            </a:xfrm>
          </p:grpSpPr>
          <p:sp>
            <p:nvSpPr>
              <p:cNvPr id="5" name="Freeform 5"/>
              <p:cNvSpPr/>
              <p:nvPr/>
            </p:nvSpPr>
            <p:spPr>
              <a:xfrm>
                <a:off x="0" y="0"/>
                <a:ext cx="1463222" cy="667933"/>
              </a:xfrm>
              <a:custGeom>
                <a:avLst/>
                <a:gdLst/>
                <a:ahLst/>
                <a:cxnLst/>
                <a:rect l="l" t="t" r="r" b="b"/>
                <a:pathLst>
                  <a:path w="1463222" h="667933">
                    <a:moveTo>
                      <a:pt x="0" y="0"/>
                    </a:moveTo>
                    <a:lnTo>
                      <a:pt x="1463222" y="0"/>
                    </a:lnTo>
                    <a:lnTo>
                      <a:pt x="1463222" y="667933"/>
                    </a:lnTo>
                    <a:lnTo>
                      <a:pt x="0" y="667933"/>
                    </a:lnTo>
                    <a:close/>
                  </a:path>
                </a:pathLst>
              </a:custGeom>
              <a:solidFill>
                <a:srgbClr val="FFFFFF"/>
              </a:solidFill>
            </p:spPr>
            <p:txBody>
              <a:bodyPr/>
              <a:lstStyle/>
              <a:p>
                <a:endParaRPr lang="zh-CN" altLang="en-US"/>
              </a:p>
            </p:txBody>
          </p:sp>
          <p:sp>
            <p:nvSpPr>
              <p:cNvPr id="6" name="TextBox 6"/>
              <p:cNvSpPr txBox="1"/>
              <p:nvPr/>
            </p:nvSpPr>
            <p:spPr>
              <a:xfrm>
                <a:off x="0" y="-28575"/>
                <a:ext cx="812800" cy="841375"/>
              </a:xfrm>
              <a:prstGeom prst="rect">
                <a:avLst/>
              </a:prstGeom>
            </p:spPr>
            <p:txBody>
              <a:bodyPr lIns="33867" tIns="33867" rIns="33867" bIns="33867" rtlCol="0" anchor="ctr"/>
              <a:lstStyle/>
              <a:p>
                <a:pPr algn="ctr">
                  <a:lnSpc>
                    <a:spcPts val="1775"/>
                  </a:lnSpc>
                </a:pPr>
                <a:endParaRPr sz="1200">
                  <a:solidFill>
                    <a:srgbClr val="C3D6A8"/>
                  </a:solidFill>
                </a:endParaRPr>
              </a:p>
            </p:txBody>
          </p:sp>
        </p:grpSp>
        <p:pic>
          <p:nvPicPr>
            <p:cNvPr id="7" name="Picture 7"/>
            <p:cNvPicPr>
              <a:picLocks noChangeAspect="1"/>
            </p:cNvPicPr>
            <p:nvPr/>
          </p:nvPicPr>
          <p:blipFill>
            <a:blip r:embed="rId3"/>
            <a:srcRect t="95462"/>
            <a:stretch>
              <a:fillRect/>
            </a:stretch>
          </p:blipFill>
          <p:spPr>
            <a:xfrm rot="-2700000">
              <a:off x="1436346" y="15735350"/>
              <a:ext cx="11849542" cy="408708"/>
            </a:xfrm>
            <a:prstGeom prst="rect">
              <a:avLst/>
            </a:prstGeom>
          </p:spPr>
        </p:pic>
        <p:grpSp>
          <p:nvGrpSpPr>
            <p:cNvPr id="8" name="Group 8"/>
            <p:cNvGrpSpPr/>
            <p:nvPr/>
          </p:nvGrpSpPr>
          <p:grpSpPr>
            <a:xfrm rot="-8100000">
              <a:off x="2217585" y="7748741"/>
              <a:ext cx="7714034" cy="7714034"/>
              <a:chOff x="0" y="0"/>
              <a:chExt cx="812800" cy="812800"/>
            </a:xfrm>
          </p:grpSpPr>
          <p:sp>
            <p:nvSpPr>
              <p:cNvPr id="9" name="Freeform 9"/>
              <p:cNvSpPr/>
              <p:nvPr/>
            </p:nvSpPr>
            <p:spPr>
              <a:xfrm>
                <a:off x="0" y="0"/>
                <a:ext cx="812800" cy="812800"/>
              </a:xfrm>
              <a:custGeom>
                <a:avLst/>
                <a:gdLst/>
                <a:ahLst/>
                <a:cxnLst/>
                <a:rect l="l" t="t" r="r" b="b"/>
                <a:pathLst>
                  <a:path w="812800" h="812800">
                    <a:moveTo>
                      <a:pt x="46835" y="0"/>
                    </a:moveTo>
                    <a:lnTo>
                      <a:pt x="765965" y="0"/>
                    </a:lnTo>
                    <a:cubicBezTo>
                      <a:pt x="778386" y="0"/>
                      <a:pt x="790299" y="4934"/>
                      <a:pt x="799082" y="13718"/>
                    </a:cubicBezTo>
                    <a:cubicBezTo>
                      <a:pt x="807866" y="22501"/>
                      <a:pt x="812800" y="34414"/>
                      <a:pt x="812800" y="46835"/>
                    </a:cubicBezTo>
                    <a:lnTo>
                      <a:pt x="812800" y="765965"/>
                    </a:lnTo>
                    <a:cubicBezTo>
                      <a:pt x="812800" y="778386"/>
                      <a:pt x="807866" y="790299"/>
                      <a:pt x="799082" y="799082"/>
                    </a:cubicBezTo>
                    <a:cubicBezTo>
                      <a:pt x="790299" y="807866"/>
                      <a:pt x="778386" y="812800"/>
                      <a:pt x="765965" y="812800"/>
                    </a:cubicBezTo>
                    <a:lnTo>
                      <a:pt x="46835" y="812800"/>
                    </a:lnTo>
                    <a:cubicBezTo>
                      <a:pt x="34414" y="812800"/>
                      <a:pt x="22501" y="807866"/>
                      <a:pt x="13718" y="799082"/>
                    </a:cubicBezTo>
                    <a:cubicBezTo>
                      <a:pt x="4934" y="790299"/>
                      <a:pt x="0" y="778386"/>
                      <a:pt x="0" y="765965"/>
                    </a:cubicBezTo>
                    <a:lnTo>
                      <a:pt x="0" y="46835"/>
                    </a:lnTo>
                    <a:cubicBezTo>
                      <a:pt x="0" y="34414"/>
                      <a:pt x="4934" y="22501"/>
                      <a:pt x="13718" y="13718"/>
                    </a:cubicBezTo>
                    <a:cubicBezTo>
                      <a:pt x="22501" y="4934"/>
                      <a:pt x="34414" y="0"/>
                      <a:pt x="46835" y="0"/>
                    </a:cubicBezTo>
                    <a:close/>
                  </a:path>
                </a:pathLst>
              </a:custGeom>
              <a:solidFill>
                <a:srgbClr val="014385"/>
              </a:solidFill>
              <a:ln>
                <a:noFill/>
              </a:ln>
            </p:spPr>
            <p:txBody>
              <a:bodyPr/>
              <a:lstStyle/>
              <a:p>
                <a:endParaRPr lang="zh-CN" altLang="en-US" dirty="0">
                  <a:solidFill>
                    <a:srgbClr val="5A7353"/>
                  </a:solidFill>
                </a:endParaRPr>
              </a:p>
            </p:txBody>
          </p:sp>
          <p:sp>
            <p:nvSpPr>
              <p:cNvPr id="10" name="TextBox 10"/>
              <p:cNvSpPr txBox="1"/>
              <p:nvPr/>
            </p:nvSpPr>
            <p:spPr>
              <a:xfrm>
                <a:off x="0" y="-28575"/>
                <a:ext cx="812800" cy="841375"/>
              </a:xfrm>
              <a:prstGeom prst="rect">
                <a:avLst/>
              </a:prstGeom>
            </p:spPr>
            <p:txBody>
              <a:bodyPr lIns="33867" tIns="33867" rIns="33867" bIns="33867" rtlCol="0" anchor="ctr"/>
              <a:lstStyle/>
              <a:p>
                <a:pPr algn="ctr">
                  <a:lnSpc>
                    <a:spcPts val="1775"/>
                  </a:lnSpc>
                </a:pPr>
                <a:endParaRPr sz="1200">
                  <a:solidFill>
                    <a:srgbClr val="C3D6A8"/>
                  </a:solidFill>
                </a:endParaRPr>
              </a:p>
            </p:txBody>
          </p:sp>
        </p:grpSp>
        <p:pic>
          <p:nvPicPr>
            <p:cNvPr id="11" name="Picture 11"/>
            <p:cNvPicPr>
              <a:picLocks noChangeAspect="1"/>
            </p:cNvPicPr>
            <p:nvPr/>
          </p:nvPicPr>
          <p:blipFill>
            <a:blip r:embed="rId3"/>
            <a:srcRect t="95462"/>
            <a:stretch>
              <a:fillRect/>
            </a:stretch>
          </p:blipFill>
          <p:spPr>
            <a:xfrm rot="-2700000">
              <a:off x="962521" y="13830256"/>
              <a:ext cx="11849542" cy="408708"/>
            </a:xfrm>
            <a:prstGeom prst="rect">
              <a:avLst/>
            </a:prstGeom>
          </p:spPr>
        </p:pic>
        <p:grpSp>
          <p:nvGrpSpPr>
            <p:cNvPr id="12" name="Group 12"/>
            <p:cNvGrpSpPr/>
            <p:nvPr/>
          </p:nvGrpSpPr>
          <p:grpSpPr>
            <a:xfrm rot="2700000">
              <a:off x="4189249" y="6828674"/>
              <a:ext cx="5743981" cy="5743981"/>
              <a:chOff x="0" y="0"/>
              <a:chExt cx="812800" cy="812800"/>
            </a:xfrm>
          </p:grpSpPr>
          <p:sp>
            <p:nvSpPr>
              <p:cNvPr id="13" name="Freeform 13"/>
              <p:cNvSpPr/>
              <p:nvPr/>
            </p:nvSpPr>
            <p:spPr>
              <a:xfrm>
                <a:off x="0" y="0"/>
                <a:ext cx="812800" cy="812800"/>
              </a:xfrm>
              <a:custGeom>
                <a:avLst/>
                <a:gdLst/>
                <a:ahLst/>
                <a:cxnLst/>
                <a:rect l="l" t="t" r="r" b="b"/>
                <a:pathLst>
                  <a:path w="812800" h="812800">
                    <a:moveTo>
                      <a:pt x="62899" y="0"/>
                    </a:moveTo>
                    <a:lnTo>
                      <a:pt x="749901" y="0"/>
                    </a:lnTo>
                    <a:cubicBezTo>
                      <a:pt x="784639" y="0"/>
                      <a:pt x="812800" y="28161"/>
                      <a:pt x="812800" y="62899"/>
                    </a:cubicBezTo>
                    <a:lnTo>
                      <a:pt x="812800" y="749901"/>
                    </a:lnTo>
                    <a:cubicBezTo>
                      <a:pt x="812800" y="784639"/>
                      <a:pt x="784639" y="812800"/>
                      <a:pt x="749901" y="812800"/>
                    </a:cubicBezTo>
                    <a:lnTo>
                      <a:pt x="62899" y="812800"/>
                    </a:lnTo>
                    <a:cubicBezTo>
                      <a:pt x="28161" y="812800"/>
                      <a:pt x="0" y="784639"/>
                      <a:pt x="0" y="749901"/>
                    </a:cubicBezTo>
                    <a:lnTo>
                      <a:pt x="0" y="62899"/>
                    </a:lnTo>
                    <a:cubicBezTo>
                      <a:pt x="0" y="28161"/>
                      <a:pt x="28161" y="0"/>
                      <a:pt x="62899" y="0"/>
                    </a:cubicBezTo>
                    <a:close/>
                  </a:path>
                </a:pathLst>
              </a:custGeom>
              <a:solidFill>
                <a:srgbClr val="608AC8"/>
              </a:solidFill>
              <a:ln>
                <a:noFill/>
              </a:ln>
            </p:spPr>
            <p:txBody>
              <a:bodyPr/>
              <a:lstStyle/>
              <a:p>
                <a:endParaRPr lang="zh-CN" altLang="en-US"/>
              </a:p>
            </p:txBody>
          </p:sp>
          <p:sp>
            <p:nvSpPr>
              <p:cNvPr id="14" name="TextBox 14"/>
              <p:cNvSpPr txBox="1"/>
              <p:nvPr/>
            </p:nvSpPr>
            <p:spPr>
              <a:xfrm>
                <a:off x="0" y="-28575"/>
                <a:ext cx="812800" cy="841375"/>
              </a:xfrm>
              <a:prstGeom prst="rect">
                <a:avLst/>
              </a:prstGeom>
            </p:spPr>
            <p:txBody>
              <a:bodyPr lIns="33867" tIns="33867" rIns="33867" bIns="33867" rtlCol="0" anchor="ctr"/>
              <a:lstStyle/>
              <a:p>
                <a:pPr algn="ctr">
                  <a:lnSpc>
                    <a:spcPts val="1775"/>
                  </a:lnSpc>
                </a:pPr>
                <a:endParaRPr sz="1200">
                  <a:solidFill>
                    <a:srgbClr val="C3D6A8"/>
                  </a:solidFill>
                </a:endParaRPr>
              </a:p>
            </p:txBody>
          </p:sp>
        </p:grpSp>
        <p:pic>
          <p:nvPicPr>
            <p:cNvPr id="15" name="Picture 15"/>
            <p:cNvPicPr>
              <a:picLocks noChangeAspect="1"/>
            </p:cNvPicPr>
            <p:nvPr/>
          </p:nvPicPr>
          <p:blipFill>
            <a:blip r:embed="rId3"/>
            <a:srcRect t="95462"/>
            <a:stretch>
              <a:fillRect/>
            </a:stretch>
          </p:blipFill>
          <p:spPr>
            <a:xfrm rot="-2700000">
              <a:off x="-1152704" y="13830256"/>
              <a:ext cx="11849542" cy="408708"/>
            </a:xfrm>
            <a:prstGeom prst="rect">
              <a:avLst/>
            </a:prstGeom>
          </p:spPr>
        </p:pic>
        <p:grpSp>
          <p:nvGrpSpPr>
            <p:cNvPr id="16" name="Group 16"/>
            <p:cNvGrpSpPr/>
            <p:nvPr/>
          </p:nvGrpSpPr>
          <p:grpSpPr>
            <a:xfrm rot="2700000">
              <a:off x="1302620" y="6559301"/>
              <a:ext cx="6289604" cy="6289604"/>
              <a:chOff x="0" y="0"/>
              <a:chExt cx="812800" cy="812800"/>
            </a:xfrm>
          </p:grpSpPr>
          <p:sp>
            <p:nvSpPr>
              <p:cNvPr id="17" name="Freeform 17"/>
              <p:cNvSpPr/>
              <p:nvPr/>
            </p:nvSpPr>
            <p:spPr>
              <a:xfrm>
                <a:off x="0" y="0"/>
                <a:ext cx="812800" cy="812800"/>
              </a:xfrm>
              <a:custGeom>
                <a:avLst/>
                <a:gdLst/>
                <a:ahLst/>
                <a:cxnLst/>
                <a:rect l="l" t="t" r="r" b="b"/>
                <a:pathLst>
                  <a:path w="812800" h="812800">
                    <a:moveTo>
                      <a:pt x="57442" y="0"/>
                    </a:moveTo>
                    <a:lnTo>
                      <a:pt x="755358" y="0"/>
                    </a:lnTo>
                    <a:cubicBezTo>
                      <a:pt x="770592" y="0"/>
                      <a:pt x="785203" y="6052"/>
                      <a:pt x="795976" y="16824"/>
                    </a:cubicBezTo>
                    <a:cubicBezTo>
                      <a:pt x="806748" y="27597"/>
                      <a:pt x="812800" y="42208"/>
                      <a:pt x="812800" y="57442"/>
                    </a:cubicBezTo>
                    <a:lnTo>
                      <a:pt x="812800" y="755358"/>
                    </a:lnTo>
                    <a:cubicBezTo>
                      <a:pt x="812800" y="770592"/>
                      <a:pt x="806748" y="785203"/>
                      <a:pt x="795976" y="795976"/>
                    </a:cubicBezTo>
                    <a:cubicBezTo>
                      <a:pt x="785203" y="806748"/>
                      <a:pt x="770592" y="812800"/>
                      <a:pt x="755358" y="812800"/>
                    </a:cubicBezTo>
                    <a:lnTo>
                      <a:pt x="57442" y="812800"/>
                    </a:lnTo>
                    <a:cubicBezTo>
                      <a:pt x="42208" y="812800"/>
                      <a:pt x="27597" y="806748"/>
                      <a:pt x="16824" y="795976"/>
                    </a:cubicBezTo>
                    <a:cubicBezTo>
                      <a:pt x="6052" y="785203"/>
                      <a:pt x="0" y="770592"/>
                      <a:pt x="0" y="755358"/>
                    </a:cubicBezTo>
                    <a:lnTo>
                      <a:pt x="0" y="57442"/>
                    </a:lnTo>
                    <a:cubicBezTo>
                      <a:pt x="0" y="42208"/>
                      <a:pt x="6052" y="27597"/>
                      <a:pt x="16824" y="16824"/>
                    </a:cubicBezTo>
                    <a:cubicBezTo>
                      <a:pt x="27597" y="6052"/>
                      <a:pt x="42208" y="0"/>
                      <a:pt x="57442" y="0"/>
                    </a:cubicBezTo>
                    <a:close/>
                  </a:path>
                </a:pathLst>
              </a:custGeom>
              <a:solidFill>
                <a:srgbClr val="FFFFFF"/>
              </a:solidFill>
              <a:ln>
                <a:noFill/>
              </a:ln>
            </p:spPr>
            <p:txBody>
              <a:bodyPr/>
              <a:lstStyle/>
              <a:p>
                <a:endParaRPr lang="zh-CN" altLang="en-US"/>
              </a:p>
            </p:txBody>
          </p:sp>
          <p:sp>
            <p:nvSpPr>
              <p:cNvPr id="18" name="TextBox 18"/>
              <p:cNvSpPr txBox="1"/>
              <p:nvPr/>
            </p:nvSpPr>
            <p:spPr>
              <a:xfrm>
                <a:off x="0" y="-28575"/>
                <a:ext cx="812800" cy="841375"/>
              </a:xfrm>
              <a:prstGeom prst="rect">
                <a:avLst/>
              </a:prstGeom>
            </p:spPr>
            <p:txBody>
              <a:bodyPr lIns="33867" tIns="33867" rIns="33867" bIns="33867" rtlCol="0" anchor="ctr"/>
              <a:lstStyle/>
              <a:p>
                <a:pPr algn="ctr">
                  <a:lnSpc>
                    <a:spcPts val="1775"/>
                  </a:lnSpc>
                </a:pPr>
                <a:endParaRPr sz="1200">
                  <a:solidFill>
                    <a:srgbClr val="C3D6A8"/>
                  </a:solidFill>
                </a:endParaRPr>
              </a:p>
            </p:txBody>
          </p:sp>
        </p:grpSp>
      </p:grpSp>
      <p:sp>
        <p:nvSpPr>
          <p:cNvPr id="19" name="TextBox 19"/>
          <p:cNvSpPr txBox="1"/>
          <p:nvPr/>
        </p:nvSpPr>
        <p:spPr>
          <a:xfrm>
            <a:off x="2129587" y="558801"/>
            <a:ext cx="2181180" cy="1105559"/>
          </a:xfrm>
          <a:prstGeom prst="rect">
            <a:avLst/>
          </a:prstGeom>
        </p:spPr>
        <p:txBody>
          <a:bodyPr lIns="0" tIns="0" rIns="0" bIns="0" rtlCol="0" anchor="t">
            <a:spAutoFit/>
          </a:bodyPr>
          <a:lstStyle/>
          <a:p>
            <a:pPr>
              <a:lnSpc>
                <a:spcPts val="9335"/>
              </a:lnSpc>
              <a:spcBef>
                <a:spcPct val="0"/>
              </a:spcBef>
            </a:pPr>
            <a:r>
              <a:rPr lang="en-US" sz="6665" spc="166" dirty="0" err="1">
                <a:solidFill>
                  <a:srgbClr val="014385"/>
                </a:solidFill>
                <a:ea typeface="思源黑体-粗体 Bold"/>
              </a:rPr>
              <a:t>目录</a:t>
            </a:r>
            <a:endParaRPr lang="en-US" sz="6665" spc="166" dirty="0">
              <a:solidFill>
                <a:srgbClr val="014385"/>
              </a:solidFill>
              <a:ea typeface="思源黑体-粗体 Bold"/>
            </a:endParaRPr>
          </a:p>
        </p:txBody>
      </p:sp>
      <p:sp>
        <p:nvSpPr>
          <p:cNvPr id="20" name="TextBox 20"/>
          <p:cNvSpPr txBox="1"/>
          <p:nvPr/>
        </p:nvSpPr>
        <p:spPr>
          <a:xfrm>
            <a:off x="2222085" y="1743711"/>
            <a:ext cx="1996184" cy="614655"/>
          </a:xfrm>
          <a:prstGeom prst="rect">
            <a:avLst/>
          </a:prstGeom>
        </p:spPr>
        <p:txBody>
          <a:bodyPr lIns="0" tIns="0" rIns="0" bIns="0" rtlCol="0" anchor="t">
            <a:spAutoFit/>
          </a:bodyPr>
          <a:lstStyle/>
          <a:p>
            <a:pPr>
              <a:lnSpc>
                <a:spcPts val="5135"/>
              </a:lnSpc>
              <a:spcBef>
                <a:spcPct val="0"/>
              </a:spcBef>
            </a:pPr>
            <a:r>
              <a:rPr lang="en-US" sz="3665" dirty="0">
                <a:solidFill>
                  <a:srgbClr val="014385"/>
                </a:solidFill>
                <a:latin typeface="思源黑体 1"/>
              </a:rPr>
              <a:t>Contents</a:t>
            </a:r>
          </a:p>
        </p:txBody>
      </p:sp>
      <p:grpSp>
        <p:nvGrpSpPr>
          <p:cNvPr id="44" name="组合 43"/>
          <p:cNvGrpSpPr/>
          <p:nvPr/>
        </p:nvGrpSpPr>
        <p:grpSpPr>
          <a:xfrm>
            <a:off x="5256980" y="2007722"/>
            <a:ext cx="4205261" cy="642997"/>
            <a:chOff x="5346142" y="1631544"/>
            <a:chExt cx="4205261" cy="561590"/>
          </a:xfrm>
        </p:grpSpPr>
        <p:sp>
          <p:nvSpPr>
            <p:cNvPr id="21" name="TextBox 21"/>
            <p:cNvSpPr txBox="1"/>
            <p:nvPr/>
          </p:nvSpPr>
          <p:spPr>
            <a:xfrm>
              <a:off x="7180868" y="1790095"/>
              <a:ext cx="2370535" cy="386023"/>
            </a:xfrm>
            <a:prstGeom prst="rect">
              <a:avLst/>
            </a:prstGeom>
          </p:spPr>
          <p:txBody>
            <a:bodyPr lIns="0" tIns="0" rIns="0" bIns="0" rtlCol="0" anchor="ctr" anchorCtr="0">
              <a:spAutoFit/>
            </a:bodyPr>
            <a:lstStyle/>
            <a:p>
              <a:pPr algn="ctr">
                <a:lnSpc>
                  <a:spcPts val="3735"/>
                </a:lnSpc>
                <a:spcBef>
                  <a:spcPct val="0"/>
                </a:spcBef>
              </a:pPr>
              <a:r>
                <a:rPr lang="zh-CN" altLang="en-US" sz="2600" b="1" dirty="0">
                  <a:solidFill>
                    <a:srgbClr val="014385"/>
                  </a:solidFill>
                  <a:ea typeface="思源黑体 1 Bold"/>
                </a:rPr>
                <a:t>研究介绍</a:t>
              </a:r>
            </a:p>
          </p:txBody>
        </p:sp>
        <p:sp>
          <p:nvSpPr>
            <p:cNvPr id="22" name="TextBox 22"/>
            <p:cNvSpPr txBox="1"/>
            <p:nvPr/>
          </p:nvSpPr>
          <p:spPr>
            <a:xfrm>
              <a:off x="5346142" y="1631544"/>
              <a:ext cx="1465000" cy="561590"/>
            </a:xfrm>
            <a:prstGeom prst="rect">
              <a:avLst/>
            </a:prstGeom>
          </p:spPr>
          <p:txBody>
            <a:bodyPr lIns="0" tIns="0" rIns="0" bIns="0" rtlCol="0" anchor="ctr" anchorCtr="0">
              <a:spAutoFit/>
            </a:bodyPr>
            <a:lstStyle/>
            <a:p>
              <a:pPr algn="ctr">
                <a:lnSpc>
                  <a:spcPts val="5740"/>
                </a:lnSpc>
                <a:spcBef>
                  <a:spcPct val="0"/>
                </a:spcBef>
              </a:pPr>
              <a:r>
                <a:rPr lang="en-US" sz="2800" b="1" spc="357" dirty="0">
                  <a:solidFill>
                    <a:srgbClr val="608AC8"/>
                  </a:solidFill>
                  <a:latin typeface="Agrandir Tight"/>
                </a:rPr>
                <a:t>01</a:t>
              </a:r>
            </a:p>
          </p:txBody>
        </p:sp>
      </p:grpSp>
      <p:sp>
        <p:nvSpPr>
          <p:cNvPr id="29" name="AutoShape 29"/>
          <p:cNvSpPr/>
          <p:nvPr/>
        </p:nvSpPr>
        <p:spPr>
          <a:xfrm rot="5400000" flipV="1">
            <a:off x="3059753" y="4166131"/>
            <a:ext cx="3957210" cy="3461"/>
          </a:xfrm>
          <a:prstGeom prst="line">
            <a:avLst/>
          </a:prstGeom>
          <a:ln w="38100" cap="flat">
            <a:solidFill>
              <a:srgbClr val="014385"/>
            </a:solidFill>
            <a:prstDash val="solid"/>
            <a:headEnd type="none" w="sm" len="sm"/>
            <a:tailEnd type="none" w="sm" len="sm"/>
          </a:ln>
        </p:spPr>
        <p:txBody>
          <a:bodyPr/>
          <a:lstStyle/>
          <a:p>
            <a:endParaRPr lang="zh-CN" altLang="en-US">
              <a:solidFill>
                <a:srgbClr val="014385"/>
              </a:solidFill>
            </a:endParaRPr>
          </a:p>
        </p:txBody>
      </p:sp>
      <p:pic>
        <p:nvPicPr>
          <p:cNvPr id="38" name="Picture 38"/>
          <p:cNvPicPr>
            <a:picLocks noChangeAspect="1"/>
          </p:cNvPicPr>
          <p:nvPr/>
        </p:nvPicPr>
        <p:blipFill>
          <a:blip r:embed="rId3"/>
          <a:srcRect t="95462"/>
          <a:stretch>
            <a:fillRect/>
          </a:stretch>
        </p:blipFill>
        <p:spPr>
          <a:xfrm rot="8100000">
            <a:off x="7625320" y="6070024"/>
            <a:ext cx="5924771" cy="204354"/>
          </a:xfrm>
          <a:prstGeom prst="rect">
            <a:avLst/>
          </a:prstGeom>
        </p:spPr>
      </p:pic>
      <p:grpSp>
        <p:nvGrpSpPr>
          <p:cNvPr id="39" name="Group 39"/>
          <p:cNvGrpSpPr/>
          <p:nvPr/>
        </p:nvGrpSpPr>
        <p:grpSpPr>
          <a:xfrm rot="8100000">
            <a:off x="9736857" y="5586581"/>
            <a:ext cx="3703780" cy="1690706"/>
            <a:chOff x="0" y="0"/>
            <a:chExt cx="1463222" cy="667933"/>
          </a:xfrm>
        </p:grpSpPr>
        <p:sp>
          <p:nvSpPr>
            <p:cNvPr id="40" name="Freeform 40"/>
            <p:cNvSpPr/>
            <p:nvPr/>
          </p:nvSpPr>
          <p:spPr>
            <a:xfrm>
              <a:off x="0" y="0"/>
              <a:ext cx="1463222" cy="667933"/>
            </a:xfrm>
            <a:custGeom>
              <a:avLst/>
              <a:gdLst/>
              <a:ahLst/>
              <a:cxnLst/>
              <a:rect l="l" t="t" r="r" b="b"/>
              <a:pathLst>
                <a:path w="1463222" h="667933">
                  <a:moveTo>
                    <a:pt x="0" y="0"/>
                  </a:moveTo>
                  <a:lnTo>
                    <a:pt x="1463222" y="0"/>
                  </a:lnTo>
                  <a:lnTo>
                    <a:pt x="1463222" y="667933"/>
                  </a:lnTo>
                  <a:lnTo>
                    <a:pt x="0" y="667933"/>
                  </a:lnTo>
                  <a:close/>
                </a:path>
              </a:pathLst>
            </a:custGeom>
            <a:solidFill>
              <a:srgbClr val="FFFFFF"/>
            </a:solidFill>
          </p:spPr>
          <p:txBody>
            <a:bodyPr/>
            <a:lstStyle/>
            <a:p>
              <a:endParaRPr lang="zh-CN" altLang="en-US"/>
            </a:p>
          </p:txBody>
        </p:sp>
        <p:sp>
          <p:nvSpPr>
            <p:cNvPr id="41" name="TextBox 41"/>
            <p:cNvSpPr txBox="1"/>
            <p:nvPr/>
          </p:nvSpPr>
          <p:spPr>
            <a:xfrm>
              <a:off x="0" y="-28575"/>
              <a:ext cx="812800" cy="841375"/>
            </a:xfrm>
            <a:prstGeom prst="rect">
              <a:avLst/>
            </a:prstGeom>
          </p:spPr>
          <p:txBody>
            <a:bodyPr lIns="33867" tIns="33867" rIns="33867" bIns="33867" rtlCol="0" anchor="ctr"/>
            <a:lstStyle/>
            <a:p>
              <a:pPr algn="ctr">
                <a:lnSpc>
                  <a:spcPts val="1775"/>
                </a:lnSpc>
              </a:pPr>
              <a:endParaRPr sz="1200"/>
            </a:p>
          </p:txBody>
        </p:sp>
      </p:grpSp>
      <p:grpSp>
        <p:nvGrpSpPr>
          <p:cNvPr id="24" name="组合 23">
            <a:extLst>
              <a:ext uri="{FF2B5EF4-FFF2-40B4-BE49-F238E27FC236}">
                <a16:creationId xmlns:a16="http://schemas.microsoft.com/office/drawing/2014/main" id="{C248EF75-DCE5-467A-E09A-D5248F648212}"/>
              </a:ext>
            </a:extLst>
          </p:cNvPr>
          <p:cNvGrpSpPr/>
          <p:nvPr/>
        </p:nvGrpSpPr>
        <p:grpSpPr>
          <a:xfrm>
            <a:off x="5256980" y="3071698"/>
            <a:ext cx="4797268" cy="921411"/>
            <a:chOff x="5256980" y="3071698"/>
            <a:chExt cx="4797268" cy="921411"/>
          </a:xfrm>
        </p:grpSpPr>
        <p:sp>
          <p:nvSpPr>
            <p:cNvPr id="23" name="圆角矩形 5">
              <a:extLst>
                <a:ext uri="{FF2B5EF4-FFF2-40B4-BE49-F238E27FC236}">
                  <a16:creationId xmlns:a16="http://schemas.microsoft.com/office/drawing/2014/main" id="{8E4E2BBF-686D-9AFE-0AAE-96FE6804D20D}"/>
                </a:ext>
              </a:extLst>
            </p:cNvPr>
            <p:cNvSpPr/>
            <p:nvPr/>
          </p:nvSpPr>
          <p:spPr>
            <a:xfrm>
              <a:off x="5394465" y="3071698"/>
              <a:ext cx="4659783" cy="921411"/>
            </a:xfrm>
            <a:prstGeom prst="roundRect">
              <a:avLst/>
            </a:prstGeom>
            <a:solidFill>
              <a:srgbClr val="014385"/>
            </a:solidFill>
            <a:ln w="19050" cap="rnd" cmpd="sng">
              <a:noFill/>
              <a:prstDash val="solid"/>
              <a:beve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sz="1400" dirty="0">
                <a:solidFill>
                  <a:schemeClr val="bg1"/>
                </a:solidFill>
                <a:latin typeface="楷体" panose="02010609060101010101" pitchFamily="49" charset="-122"/>
                <a:ea typeface="楷体" panose="02010609060101010101" pitchFamily="49" charset="-122"/>
                <a:sym typeface="+mn-ea"/>
              </a:endParaRPr>
            </a:p>
          </p:txBody>
        </p:sp>
        <p:grpSp>
          <p:nvGrpSpPr>
            <p:cNvPr id="30" name="组合 29"/>
            <p:cNvGrpSpPr/>
            <p:nvPr/>
          </p:nvGrpSpPr>
          <p:grpSpPr>
            <a:xfrm>
              <a:off x="5256980" y="3137278"/>
              <a:ext cx="4205261" cy="642997"/>
              <a:chOff x="5346142" y="1637168"/>
              <a:chExt cx="4205261" cy="561590"/>
            </a:xfrm>
          </p:grpSpPr>
          <p:sp>
            <p:nvSpPr>
              <p:cNvPr id="31" name="TextBox 21"/>
              <p:cNvSpPr txBox="1"/>
              <p:nvPr/>
            </p:nvSpPr>
            <p:spPr>
              <a:xfrm>
                <a:off x="7180868" y="1790094"/>
                <a:ext cx="2370535" cy="386023"/>
              </a:xfrm>
              <a:prstGeom prst="rect">
                <a:avLst/>
              </a:prstGeom>
            </p:spPr>
            <p:txBody>
              <a:bodyPr lIns="0" tIns="0" rIns="0" bIns="0" rtlCol="0" anchor="ctr" anchorCtr="0">
                <a:spAutoFit/>
              </a:bodyPr>
              <a:lstStyle/>
              <a:p>
                <a:pPr algn="ctr">
                  <a:lnSpc>
                    <a:spcPts val="3735"/>
                  </a:lnSpc>
                  <a:spcBef>
                    <a:spcPct val="0"/>
                  </a:spcBef>
                </a:pPr>
                <a:r>
                  <a:rPr lang="zh-CN" altLang="en-US" sz="2600" b="1" dirty="0">
                    <a:solidFill>
                      <a:schemeClr val="bg1"/>
                    </a:solidFill>
                    <a:ea typeface="思源黑体 1 Bold"/>
                  </a:rPr>
                  <a:t>模型设计</a:t>
                </a:r>
              </a:p>
            </p:txBody>
          </p:sp>
          <p:sp>
            <p:nvSpPr>
              <p:cNvPr id="32" name="TextBox 22"/>
              <p:cNvSpPr txBox="1"/>
              <p:nvPr/>
            </p:nvSpPr>
            <p:spPr>
              <a:xfrm>
                <a:off x="5346142" y="1637168"/>
                <a:ext cx="1465000" cy="561590"/>
              </a:xfrm>
              <a:prstGeom prst="rect">
                <a:avLst/>
              </a:prstGeom>
            </p:spPr>
            <p:txBody>
              <a:bodyPr lIns="0" tIns="0" rIns="0" bIns="0" rtlCol="0" anchor="ctr" anchorCtr="0">
                <a:spAutoFit/>
              </a:bodyPr>
              <a:lstStyle/>
              <a:p>
                <a:pPr algn="ctr">
                  <a:lnSpc>
                    <a:spcPts val="5740"/>
                  </a:lnSpc>
                  <a:spcBef>
                    <a:spcPct val="0"/>
                  </a:spcBef>
                </a:pPr>
                <a:r>
                  <a:rPr lang="en-US" sz="2800" b="1" spc="357" dirty="0">
                    <a:solidFill>
                      <a:schemeClr val="bg1"/>
                    </a:solidFill>
                    <a:latin typeface="Agrandir Tight"/>
                  </a:rPr>
                  <a:t>02</a:t>
                </a:r>
              </a:p>
            </p:txBody>
          </p:sp>
        </p:grpSp>
      </p:grpSp>
      <p:grpSp>
        <p:nvGrpSpPr>
          <p:cNvPr id="33" name="组合 32"/>
          <p:cNvGrpSpPr/>
          <p:nvPr/>
        </p:nvGrpSpPr>
        <p:grpSpPr>
          <a:xfrm>
            <a:off x="5259356" y="4205943"/>
            <a:ext cx="4205261" cy="642997"/>
            <a:chOff x="5346142" y="1581121"/>
            <a:chExt cx="4205261" cy="642997"/>
          </a:xfrm>
        </p:grpSpPr>
        <p:sp>
          <p:nvSpPr>
            <p:cNvPr id="34" name="TextBox 21"/>
            <p:cNvSpPr txBox="1"/>
            <p:nvPr/>
          </p:nvSpPr>
          <p:spPr>
            <a:xfrm>
              <a:off x="7180868" y="1762116"/>
              <a:ext cx="2370535" cy="441980"/>
            </a:xfrm>
            <a:prstGeom prst="rect">
              <a:avLst/>
            </a:prstGeom>
          </p:spPr>
          <p:txBody>
            <a:bodyPr lIns="0" tIns="0" rIns="0" bIns="0" rtlCol="0" anchor="ctr" anchorCtr="0">
              <a:spAutoFit/>
            </a:bodyPr>
            <a:lstStyle/>
            <a:p>
              <a:pPr algn="ctr">
                <a:lnSpc>
                  <a:spcPts val="3735"/>
                </a:lnSpc>
                <a:spcBef>
                  <a:spcPct val="0"/>
                </a:spcBef>
              </a:pPr>
              <a:r>
                <a:rPr lang="zh-CN" altLang="en-US" sz="2600" b="1" dirty="0">
                  <a:solidFill>
                    <a:srgbClr val="014385"/>
                  </a:solidFill>
                  <a:ea typeface="思源黑体 1 Bold"/>
                </a:rPr>
                <a:t>实验评估</a:t>
              </a:r>
            </a:p>
          </p:txBody>
        </p:sp>
        <p:sp>
          <p:nvSpPr>
            <p:cNvPr id="35" name="TextBox 22"/>
            <p:cNvSpPr txBox="1"/>
            <p:nvPr/>
          </p:nvSpPr>
          <p:spPr>
            <a:xfrm>
              <a:off x="5346142" y="1581121"/>
              <a:ext cx="1465000" cy="642997"/>
            </a:xfrm>
            <a:prstGeom prst="rect">
              <a:avLst/>
            </a:prstGeom>
          </p:spPr>
          <p:txBody>
            <a:bodyPr lIns="0" tIns="0" rIns="0" bIns="0" rtlCol="0" anchor="ctr" anchorCtr="0">
              <a:spAutoFit/>
            </a:bodyPr>
            <a:lstStyle/>
            <a:p>
              <a:pPr algn="ctr">
                <a:lnSpc>
                  <a:spcPts val="5740"/>
                </a:lnSpc>
                <a:spcBef>
                  <a:spcPct val="0"/>
                </a:spcBef>
              </a:pPr>
              <a:r>
                <a:rPr lang="en-US" sz="2800" b="1" spc="357" dirty="0">
                  <a:solidFill>
                    <a:srgbClr val="608AC8"/>
                  </a:solidFill>
                  <a:latin typeface="Agrandir Tight"/>
                </a:rPr>
                <a:t>03</a:t>
              </a:r>
            </a:p>
          </p:txBody>
        </p:sp>
      </p:grpSp>
      <p:sp>
        <p:nvSpPr>
          <p:cNvPr id="28" name="灯片编号占位符 8"/>
          <p:cNvSpPr>
            <a:spLocks noGrp="1"/>
          </p:cNvSpPr>
          <p:nvPr>
            <p:ph type="sldNum" sz="quarter" idx="4"/>
          </p:nvPr>
        </p:nvSpPr>
        <p:spPr>
          <a:xfrm>
            <a:off x="10940526" y="6356350"/>
            <a:ext cx="413274" cy="365125"/>
          </a:xfrm>
        </p:spPr>
        <p:txBody>
          <a:bodyPr/>
          <a:lstStyle/>
          <a:p>
            <a:fld id="{49AE70B2-8BF9-45C0-BB95-33D1B9D3A854}" type="slidenum">
              <a:rPr lang="zh-CN" altLang="en-US" smtClean="0">
                <a:solidFill>
                  <a:srgbClr val="014385"/>
                </a:solidFill>
              </a:rPr>
              <a:t>17</a:t>
            </a:fld>
            <a:endParaRPr lang="zh-CN" altLang="en-US" dirty="0">
              <a:solidFill>
                <a:srgbClr val="014385"/>
              </a:solidFill>
            </a:endParaRPr>
          </a:p>
        </p:txBody>
      </p:sp>
      <p:grpSp>
        <p:nvGrpSpPr>
          <p:cNvPr id="25" name="组合 24">
            <a:extLst>
              <a:ext uri="{FF2B5EF4-FFF2-40B4-BE49-F238E27FC236}">
                <a16:creationId xmlns:a16="http://schemas.microsoft.com/office/drawing/2014/main" id="{4CC5B969-D4AA-6AFC-8C9F-A834735F1077}"/>
              </a:ext>
            </a:extLst>
          </p:cNvPr>
          <p:cNvGrpSpPr/>
          <p:nvPr/>
        </p:nvGrpSpPr>
        <p:grpSpPr>
          <a:xfrm>
            <a:off x="5281889" y="5301068"/>
            <a:ext cx="4180351" cy="642997"/>
            <a:chOff x="5346142" y="1581121"/>
            <a:chExt cx="4180351" cy="642997"/>
          </a:xfrm>
        </p:grpSpPr>
        <p:sp>
          <p:nvSpPr>
            <p:cNvPr id="26" name="TextBox 21">
              <a:extLst>
                <a:ext uri="{FF2B5EF4-FFF2-40B4-BE49-F238E27FC236}">
                  <a16:creationId xmlns:a16="http://schemas.microsoft.com/office/drawing/2014/main" id="{BB9B5B93-F721-5E4E-3C98-9E468365A27C}"/>
                </a:ext>
              </a:extLst>
            </p:cNvPr>
            <p:cNvSpPr txBox="1"/>
            <p:nvPr/>
          </p:nvSpPr>
          <p:spPr>
            <a:xfrm>
              <a:off x="7155958" y="1738139"/>
              <a:ext cx="2370535" cy="441980"/>
            </a:xfrm>
            <a:prstGeom prst="rect">
              <a:avLst/>
            </a:prstGeom>
          </p:spPr>
          <p:txBody>
            <a:bodyPr lIns="0" tIns="0" rIns="0" bIns="0" rtlCol="0" anchor="ctr" anchorCtr="0">
              <a:spAutoFit/>
            </a:bodyPr>
            <a:lstStyle/>
            <a:p>
              <a:pPr algn="ctr">
                <a:lnSpc>
                  <a:spcPts val="3735"/>
                </a:lnSpc>
                <a:spcBef>
                  <a:spcPct val="0"/>
                </a:spcBef>
              </a:pPr>
              <a:r>
                <a:rPr lang="zh-CN" altLang="en-US" sz="2600" b="1" dirty="0">
                  <a:solidFill>
                    <a:srgbClr val="014385"/>
                  </a:solidFill>
                  <a:ea typeface="思源黑体 1 Bold"/>
                </a:rPr>
                <a:t>总结展望</a:t>
              </a:r>
            </a:p>
          </p:txBody>
        </p:sp>
        <p:sp>
          <p:nvSpPr>
            <p:cNvPr id="27" name="TextBox 22">
              <a:extLst>
                <a:ext uri="{FF2B5EF4-FFF2-40B4-BE49-F238E27FC236}">
                  <a16:creationId xmlns:a16="http://schemas.microsoft.com/office/drawing/2014/main" id="{655047F1-69FC-4EE1-4DCD-7247B64AD4AD}"/>
                </a:ext>
              </a:extLst>
            </p:cNvPr>
            <p:cNvSpPr txBox="1"/>
            <p:nvPr/>
          </p:nvSpPr>
          <p:spPr>
            <a:xfrm>
              <a:off x="5346142" y="1581121"/>
              <a:ext cx="1465000" cy="642997"/>
            </a:xfrm>
            <a:prstGeom prst="rect">
              <a:avLst/>
            </a:prstGeom>
          </p:spPr>
          <p:txBody>
            <a:bodyPr lIns="0" tIns="0" rIns="0" bIns="0" rtlCol="0" anchor="ctr" anchorCtr="0">
              <a:spAutoFit/>
            </a:bodyPr>
            <a:lstStyle/>
            <a:p>
              <a:pPr algn="ctr">
                <a:lnSpc>
                  <a:spcPts val="5740"/>
                </a:lnSpc>
                <a:spcBef>
                  <a:spcPct val="0"/>
                </a:spcBef>
              </a:pPr>
              <a:r>
                <a:rPr lang="en-US" sz="2800" b="1" spc="357" dirty="0">
                  <a:solidFill>
                    <a:srgbClr val="608AC8"/>
                  </a:solidFill>
                  <a:latin typeface="Agrandir Tight"/>
                </a:rPr>
                <a:t>04</a:t>
              </a:r>
            </a:p>
          </p:txBody>
        </p:sp>
      </p:grpSp>
    </p:spTree>
    <p:extLst>
      <p:ext uri="{BB962C8B-B14F-4D97-AF65-F5344CB8AC3E}">
        <p14:creationId xmlns:p14="http://schemas.microsoft.com/office/powerpoint/2010/main" val="3937427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4BF568E-19E9-9C06-15CD-92ECBA8A1E5C}"/>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1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t>18</a:t>
            </a:fld>
            <a:endParaRPr kumimoji="0" lang="zh-CN" altLang="en-US" sz="11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3" name="文本框 2">
            <a:extLst>
              <a:ext uri="{FF2B5EF4-FFF2-40B4-BE49-F238E27FC236}">
                <a16:creationId xmlns:a16="http://schemas.microsoft.com/office/drawing/2014/main" id="{2D0F94B2-7CE3-8802-CE93-CB7B62B33681}"/>
              </a:ext>
            </a:extLst>
          </p:cNvPr>
          <p:cNvSpPr txBox="1"/>
          <p:nvPr/>
        </p:nvSpPr>
        <p:spPr>
          <a:xfrm>
            <a:off x="388516" y="199177"/>
            <a:ext cx="9739774" cy="954107"/>
          </a:xfrm>
          <a:prstGeom prst="rect">
            <a:avLst/>
          </a:prstGeom>
          <a:noFill/>
        </p:spPr>
        <p:txBody>
          <a:bodyPr wrap="square" rtlCol="0" anchor="t">
            <a:spAutoFit/>
          </a:bodyPr>
          <a:lstStyle/>
          <a:p>
            <a:pPr algn="l">
              <a:buClrTx/>
              <a:buSzTx/>
              <a:buFontTx/>
            </a:pPr>
            <a:r>
              <a:rPr lang="en-US" altLang="zh-CN" sz="2800" dirty="0">
                <a:solidFill>
                  <a:srgbClr val="014385"/>
                </a:solidFill>
                <a:effectLst>
                  <a:outerShdw blurRad="38100" dist="38100" dir="2700000" algn="tl">
                    <a:srgbClr val="000000">
                      <a:alpha val="43137"/>
                    </a:srgbClr>
                  </a:outerShdw>
                </a:effectLst>
                <a:latin typeface="黑体" panose="02010609060101010101" charset="-122"/>
                <a:ea typeface="黑体" panose="02010609060101010101" charset="-122"/>
              </a:rPr>
              <a:t>FDA-PR</a:t>
            </a:r>
            <a:r>
              <a:rPr lang="zh-CN" altLang="en-US" sz="1400" dirty="0">
                <a:latin typeface="Consolas" panose="020B0609020204030204" pitchFamily="49" charset="0"/>
                <a:ea typeface="楷体" panose="02010609060101010101" pitchFamily="49" charset="-122"/>
              </a:rPr>
              <a:t>（</a:t>
            </a:r>
            <a:r>
              <a:rPr lang="en-US" altLang="zh-CN" sz="1400" dirty="0">
                <a:solidFill>
                  <a:srgbClr val="FF9900"/>
                </a:solidFill>
                <a:latin typeface="Consolas" panose="020B0609020204030204" pitchFamily="49" charset="0"/>
                <a:ea typeface="楷体" panose="02010609060101010101" pitchFamily="49" charset="-122"/>
              </a:rPr>
              <a:t>F</a:t>
            </a:r>
            <a:r>
              <a:rPr lang="en-US" altLang="zh-CN" sz="1400" dirty="0">
                <a:latin typeface="Consolas" panose="020B0609020204030204" pitchFamily="49" charset="0"/>
                <a:ea typeface="楷体" panose="02010609060101010101" pitchFamily="49" charset="-122"/>
              </a:rPr>
              <a:t>airness and </a:t>
            </a:r>
            <a:r>
              <a:rPr lang="en-US" altLang="zh-CN" sz="1400" dirty="0">
                <a:solidFill>
                  <a:srgbClr val="FF9900"/>
                </a:solidFill>
                <a:latin typeface="Consolas" panose="020B0609020204030204" pitchFamily="49" charset="0"/>
                <a:ea typeface="楷体" panose="02010609060101010101" pitchFamily="49" charset="-122"/>
              </a:rPr>
              <a:t>D</a:t>
            </a:r>
            <a:r>
              <a:rPr lang="en-US" altLang="zh-CN" sz="1400" dirty="0">
                <a:latin typeface="Consolas" panose="020B0609020204030204" pitchFamily="49" charset="0"/>
                <a:ea typeface="楷体" panose="02010609060101010101" pitchFamily="49" charset="-122"/>
              </a:rPr>
              <a:t>iversity Preference-</a:t>
            </a:r>
            <a:r>
              <a:rPr lang="en-US" altLang="zh-CN" sz="1400" dirty="0">
                <a:solidFill>
                  <a:srgbClr val="FF9900"/>
                </a:solidFill>
                <a:latin typeface="Consolas" panose="020B0609020204030204" pitchFamily="49" charset="0"/>
                <a:ea typeface="楷体" panose="02010609060101010101" pitchFamily="49" charset="-122"/>
              </a:rPr>
              <a:t>A</a:t>
            </a:r>
            <a:r>
              <a:rPr lang="en-US" altLang="zh-CN" sz="1400" dirty="0">
                <a:latin typeface="Consolas" panose="020B0609020204030204" pitchFamily="49" charset="0"/>
                <a:ea typeface="楷体" panose="02010609060101010101" pitchFamily="49" charset="-122"/>
              </a:rPr>
              <a:t>ware </a:t>
            </a:r>
            <a:r>
              <a:rPr lang="en-US" altLang="zh-CN" sz="1400" dirty="0">
                <a:solidFill>
                  <a:srgbClr val="FF9900"/>
                </a:solidFill>
                <a:latin typeface="Consolas" panose="020B0609020204030204" pitchFamily="49" charset="0"/>
                <a:ea typeface="楷体" panose="02010609060101010101" pitchFamily="49" charset="-122"/>
              </a:rPr>
              <a:t>P</a:t>
            </a:r>
            <a:r>
              <a:rPr lang="en-US" altLang="zh-CN" sz="1400" dirty="0">
                <a:latin typeface="Consolas" panose="020B0609020204030204" pitchFamily="49" charset="0"/>
                <a:ea typeface="楷体" panose="02010609060101010101" pitchFamily="49" charset="-122"/>
              </a:rPr>
              <a:t>ersonalized </a:t>
            </a:r>
            <a:r>
              <a:rPr lang="en-US" altLang="zh-CN" sz="1400" dirty="0">
                <a:solidFill>
                  <a:srgbClr val="FF9900"/>
                </a:solidFill>
                <a:latin typeface="Consolas" panose="020B0609020204030204" pitchFamily="49" charset="0"/>
                <a:ea typeface="楷体" panose="02010609060101010101" pitchFamily="49" charset="-122"/>
              </a:rPr>
              <a:t>R</a:t>
            </a:r>
            <a:r>
              <a:rPr lang="en-US" altLang="zh-CN" sz="1400" dirty="0">
                <a:latin typeface="Consolas" panose="020B0609020204030204" pitchFamily="49" charset="0"/>
                <a:ea typeface="楷体" panose="02010609060101010101" pitchFamily="49" charset="-122"/>
              </a:rPr>
              <a:t>e-ranking for Recommendation</a:t>
            </a:r>
            <a:r>
              <a:rPr lang="zh-CN" altLang="en-US" sz="1400" dirty="0">
                <a:latin typeface="Consolas" panose="020B0609020204030204" pitchFamily="49" charset="0"/>
                <a:ea typeface="楷体" panose="02010609060101010101" pitchFamily="49" charset="-122"/>
              </a:rPr>
              <a:t>）</a:t>
            </a:r>
            <a:endParaRPr lang="en-US" altLang="zh-CN" sz="1400" dirty="0">
              <a:latin typeface="Consolas" panose="020B0609020204030204" pitchFamily="49" charset="0"/>
              <a:ea typeface="楷体" panose="02010609060101010101" pitchFamily="49" charset="-122"/>
            </a:endParaRPr>
          </a:p>
          <a:p>
            <a:pPr algn="l">
              <a:buClrTx/>
              <a:buSzTx/>
              <a:buFontTx/>
            </a:pPr>
            <a:r>
              <a:rPr lang="zh-CN" altLang="en-US" sz="2800" dirty="0">
                <a:solidFill>
                  <a:srgbClr val="014385"/>
                </a:solidFill>
                <a:effectLst>
                  <a:outerShdw blurRad="38100" dist="38100" dir="2700000" algn="tl">
                    <a:srgbClr val="000000">
                      <a:alpha val="43137"/>
                    </a:srgbClr>
                  </a:outerShdw>
                </a:effectLst>
                <a:latin typeface="黑体" panose="02010609060101010101" charset="-122"/>
                <a:ea typeface="黑体" panose="02010609060101010101" charset="-122"/>
              </a:rPr>
              <a:t>问题描述</a:t>
            </a:r>
          </a:p>
        </p:txBody>
      </p:sp>
      <p:sp>
        <p:nvSpPr>
          <p:cNvPr id="8" name="矩形: 圆角 7">
            <a:extLst>
              <a:ext uri="{FF2B5EF4-FFF2-40B4-BE49-F238E27FC236}">
                <a16:creationId xmlns:a16="http://schemas.microsoft.com/office/drawing/2014/main" id="{01986F3F-C7F7-60F4-EEFD-C80F5AE782C5}"/>
              </a:ext>
            </a:extLst>
          </p:cNvPr>
          <p:cNvSpPr/>
          <p:nvPr/>
        </p:nvSpPr>
        <p:spPr>
          <a:xfrm>
            <a:off x="2689641" y="1909338"/>
            <a:ext cx="1878424" cy="1083504"/>
          </a:xfrm>
          <a:prstGeom prst="roundRect">
            <a:avLst/>
          </a:prstGeom>
          <a:solidFill>
            <a:schemeClr val="bg1"/>
          </a:solidFill>
          <a:ln>
            <a:solidFill>
              <a:schemeClr val="accent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楷体" panose="02010609060101010101" pitchFamily="49" charset="-122"/>
                <a:ea typeface="楷体" panose="02010609060101010101" pitchFamily="49" charset="-122"/>
              </a:rPr>
              <a:t>训</a:t>
            </a:r>
            <a:endParaRPr lang="en-US" altLang="zh-CN" sz="1600" dirty="0">
              <a:solidFill>
                <a:schemeClr val="tx1"/>
              </a:solidFill>
              <a:latin typeface="楷体" panose="02010609060101010101" pitchFamily="49" charset="-122"/>
              <a:ea typeface="楷体" panose="02010609060101010101" pitchFamily="49" charset="-122"/>
            </a:endParaRPr>
          </a:p>
          <a:p>
            <a:r>
              <a:rPr lang="zh-CN" altLang="en-US" sz="1600" dirty="0">
                <a:solidFill>
                  <a:schemeClr val="tx1"/>
                </a:solidFill>
                <a:latin typeface="楷体" panose="02010609060101010101" pitchFamily="49" charset="-122"/>
                <a:ea typeface="楷体" panose="02010609060101010101" pitchFamily="49" charset="-122"/>
              </a:rPr>
              <a:t>练</a:t>
            </a:r>
            <a:endParaRPr lang="en-US" altLang="zh-CN" sz="1600" dirty="0">
              <a:solidFill>
                <a:schemeClr val="tx1"/>
              </a:solidFill>
              <a:latin typeface="楷体" panose="02010609060101010101" pitchFamily="49" charset="-122"/>
              <a:ea typeface="楷体" panose="02010609060101010101" pitchFamily="49" charset="-122"/>
            </a:endParaRPr>
          </a:p>
          <a:p>
            <a:r>
              <a:rPr lang="zh-CN" altLang="en-US" sz="1600" dirty="0">
                <a:solidFill>
                  <a:schemeClr val="tx1"/>
                </a:solidFill>
                <a:latin typeface="楷体" panose="02010609060101010101" pitchFamily="49" charset="-122"/>
                <a:ea typeface="楷体" panose="02010609060101010101" pitchFamily="49" charset="-122"/>
              </a:rPr>
              <a:t>集</a:t>
            </a:r>
          </a:p>
        </p:txBody>
      </p:sp>
      <p:sp>
        <p:nvSpPr>
          <p:cNvPr id="9" name="矩形: 圆角 8">
            <a:extLst>
              <a:ext uri="{FF2B5EF4-FFF2-40B4-BE49-F238E27FC236}">
                <a16:creationId xmlns:a16="http://schemas.microsoft.com/office/drawing/2014/main" id="{99BFE5EF-F9E1-D6FE-624A-6DED92434289}"/>
              </a:ext>
            </a:extLst>
          </p:cNvPr>
          <p:cNvSpPr/>
          <p:nvPr/>
        </p:nvSpPr>
        <p:spPr>
          <a:xfrm>
            <a:off x="2319588" y="3173316"/>
            <a:ext cx="2758706" cy="1548948"/>
          </a:xfrm>
          <a:prstGeom prst="roundRect">
            <a:avLst/>
          </a:prstGeom>
          <a:solidFill>
            <a:schemeClr val="bg1"/>
          </a:solidFill>
          <a:ln>
            <a:solidFill>
              <a:schemeClr val="accent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楷体" panose="02010609060101010101" pitchFamily="49" charset="-122"/>
                <a:ea typeface="楷体" panose="02010609060101010101" pitchFamily="49" charset="-122"/>
              </a:rPr>
              <a:t>测</a:t>
            </a:r>
            <a:endParaRPr lang="en-US" altLang="zh-CN" sz="1600" dirty="0">
              <a:solidFill>
                <a:schemeClr val="tx1"/>
              </a:solidFill>
              <a:latin typeface="楷体" panose="02010609060101010101" pitchFamily="49" charset="-122"/>
              <a:ea typeface="楷体" panose="02010609060101010101" pitchFamily="49" charset="-122"/>
            </a:endParaRPr>
          </a:p>
          <a:p>
            <a:r>
              <a:rPr lang="zh-CN" altLang="en-US" sz="1600" dirty="0">
                <a:solidFill>
                  <a:schemeClr val="tx1"/>
                </a:solidFill>
                <a:latin typeface="楷体" panose="02010609060101010101" pitchFamily="49" charset="-122"/>
                <a:ea typeface="楷体" panose="02010609060101010101" pitchFamily="49" charset="-122"/>
              </a:rPr>
              <a:t>试</a:t>
            </a:r>
            <a:endParaRPr lang="en-US" altLang="zh-CN" sz="1600" dirty="0">
              <a:solidFill>
                <a:schemeClr val="tx1"/>
              </a:solidFill>
              <a:latin typeface="楷体" panose="02010609060101010101" pitchFamily="49" charset="-122"/>
              <a:ea typeface="楷体" panose="02010609060101010101" pitchFamily="49" charset="-122"/>
            </a:endParaRPr>
          </a:p>
          <a:p>
            <a:r>
              <a:rPr lang="zh-CN" altLang="en-US" sz="1600" dirty="0">
                <a:solidFill>
                  <a:schemeClr val="tx1"/>
                </a:solidFill>
                <a:latin typeface="楷体" panose="02010609060101010101" pitchFamily="49" charset="-122"/>
                <a:ea typeface="楷体" panose="02010609060101010101" pitchFamily="49" charset="-122"/>
              </a:rPr>
              <a:t>集</a:t>
            </a:r>
          </a:p>
        </p:txBody>
      </p:sp>
      <p:graphicFrame>
        <p:nvGraphicFramePr>
          <p:cNvPr id="11" name="表格 10">
            <a:extLst>
              <a:ext uri="{FF2B5EF4-FFF2-40B4-BE49-F238E27FC236}">
                <a16:creationId xmlns:a16="http://schemas.microsoft.com/office/drawing/2014/main" id="{11A4E066-5EB1-3746-031B-3E4F8E4BCEF8}"/>
              </a:ext>
            </a:extLst>
          </p:cNvPr>
          <p:cNvGraphicFramePr>
            <a:graphicFrameLocks noGrp="1"/>
          </p:cNvGraphicFramePr>
          <p:nvPr>
            <p:extLst>
              <p:ext uri="{D42A27DB-BD31-4B8C-83A1-F6EECF244321}">
                <p14:modId xmlns:p14="http://schemas.microsoft.com/office/powerpoint/2010/main" val="414081817"/>
              </p:ext>
            </p:extLst>
          </p:nvPr>
        </p:nvGraphicFramePr>
        <p:xfrm>
          <a:off x="3110043" y="2057817"/>
          <a:ext cx="1299286" cy="786546"/>
        </p:xfrm>
        <a:graphic>
          <a:graphicData uri="http://schemas.openxmlformats.org/drawingml/2006/table">
            <a:tbl>
              <a:tblPr firstRow="1" bandRow="1">
                <a:tableStyleId>{5C22544A-7EE6-4342-B048-85BDC9FD1C3A}</a:tableStyleId>
              </a:tblPr>
              <a:tblGrid>
                <a:gridCol w="507194">
                  <a:extLst>
                    <a:ext uri="{9D8B030D-6E8A-4147-A177-3AD203B41FA5}">
                      <a16:colId xmlns:a16="http://schemas.microsoft.com/office/drawing/2014/main" val="4209153323"/>
                    </a:ext>
                  </a:extLst>
                </a:gridCol>
                <a:gridCol w="792092">
                  <a:extLst>
                    <a:ext uri="{9D8B030D-6E8A-4147-A177-3AD203B41FA5}">
                      <a16:colId xmlns:a16="http://schemas.microsoft.com/office/drawing/2014/main" val="2501646910"/>
                    </a:ext>
                  </a:extLst>
                </a:gridCol>
              </a:tblGrid>
              <a:tr h="262182">
                <a:tc>
                  <a:txBody>
                    <a:bodyPr/>
                    <a:lstStyle/>
                    <a:p>
                      <a:pPr algn="ctr"/>
                      <a:r>
                        <a:rPr lang="zh-CN" altLang="en-US" sz="1050" b="1" baseline="0" dirty="0">
                          <a:solidFill>
                            <a:schemeClr val="tx1"/>
                          </a:solidFill>
                          <a:latin typeface="Consolas" panose="020B0609020204030204" pitchFamily="49" charset="0"/>
                          <a:ea typeface="楷体" panose="02010609060101010101" pitchFamily="49" charset="-122"/>
                        </a:rPr>
                        <a:t>用户</a:t>
                      </a:r>
                      <a:endParaRPr lang="en-US" altLang="zh-CN" sz="1050" b="1"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050" b="1" baseline="0" dirty="0">
                          <a:solidFill>
                            <a:schemeClr val="tx1"/>
                          </a:solidFill>
                          <a:latin typeface="Consolas" panose="020B0609020204030204" pitchFamily="49" charset="0"/>
                          <a:ea typeface="楷体" panose="02010609060101010101" pitchFamily="49" charset="-122"/>
                        </a:rPr>
                        <a:t>交互记录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2498990"/>
                  </a:ext>
                </a:extLst>
              </a:tr>
              <a:tr h="262182">
                <a:tc>
                  <a:txBody>
                    <a:bodyPr/>
                    <a:lstStyle/>
                    <a:p>
                      <a:pPr algn="ctr"/>
                      <a:r>
                        <a:rPr lang="en-US" altLang="zh-CN" sz="1050" b="0" baseline="0" dirty="0">
                          <a:solidFill>
                            <a:schemeClr val="tx1"/>
                          </a:solidFill>
                          <a:latin typeface="Consolas" panose="020B0609020204030204" pitchFamily="49" charset="0"/>
                          <a:ea typeface="楷体" panose="02010609060101010101" pitchFamily="49" charset="-122"/>
                        </a:rPr>
                        <a:t>1</a:t>
                      </a:r>
                      <a:endParaRPr lang="zh-CN" altLang="en-US" sz="1050" b="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50" b="0" baseline="0" dirty="0">
                          <a:solidFill>
                            <a:schemeClr val="tx1"/>
                          </a:solidFill>
                          <a:latin typeface="Consolas" panose="020B0609020204030204" pitchFamily="49" charset="0"/>
                          <a:ea typeface="楷体" panose="02010609060101010101" pitchFamily="49" charset="-122"/>
                        </a:rPr>
                        <a:t>[1,2,3,4]</a:t>
                      </a:r>
                      <a:endParaRPr lang="zh-CN" altLang="en-US" sz="1050" b="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5179369"/>
                  </a:ext>
                </a:extLst>
              </a:tr>
              <a:tr h="262182">
                <a:tc>
                  <a:txBody>
                    <a:bodyPr/>
                    <a:lstStyle/>
                    <a:p>
                      <a:pPr algn="ctr"/>
                      <a:r>
                        <a:rPr lang="en-US" altLang="zh-CN" sz="1050" b="0" baseline="0" dirty="0">
                          <a:solidFill>
                            <a:schemeClr val="tx1"/>
                          </a:solidFill>
                          <a:latin typeface="Consolas" panose="020B0609020204030204" pitchFamily="49" charset="0"/>
                          <a:ea typeface="楷体" panose="02010609060101010101" pitchFamily="49" charset="-122"/>
                        </a:rPr>
                        <a:t>…</a:t>
                      </a:r>
                      <a:endParaRPr lang="zh-CN" altLang="en-US" sz="1050" b="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50" b="0" baseline="0" dirty="0">
                          <a:solidFill>
                            <a:schemeClr val="tx1"/>
                          </a:solidFill>
                          <a:latin typeface="Consolas" panose="020B0609020204030204" pitchFamily="49" charset="0"/>
                          <a:ea typeface="楷体" panose="02010609060101010101" pitchFamily="49" charset="-122"/>
                        </a:rPr>
                        <a:t>…</a:t>
                      </a:r>
                      <a:endParaRPr lang="zh-CN" altLang="en-US" sz="1050" b="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3563847"/>
                  </a:ext>
                </a:extLst>
              </a:tr>
            </a:tbl>
          </a:graphicData>
        </a:graphic>
      </p:graphicFrame>
      <p:graphicFrame>
        <p:nvGraphicFramePr>
          <p:cNvPr id="12" name="表格 11">
            <a:extLst>
              <a:ext uri="{FF2B5EF4-FFF2-40B4-BE49-F238E27FC236}">
                <a16:creationId xmlns:a16="http://schemas.microsoft.com/office/drawing/2014/main" id="{8B45818D-8335-775E-1B1C-4F52E2A77ED4}"/>
              </a:ext>
            </a:extLst>
          </p:cNvPr>
          <p:cNvGraphicFramePr>
            <a:graphicFrameLocks noGrp="1"/>
          </p:cNvGraphicFramePr>
          <p:nvPr>
            <p:extLst>
              <p:ext uri="{D42A27DB-BD31-4B8C-83A1-F6EECF244321}">
                <p14:modId xmlns:p14="http://schemas.microsoft.com/office/powerpoint/2010/main" val="3013085993"/>
              </p:ext>
            </p:extLst>
          </p:nvPr>
        </p:nvGraphicFramePr>
        <p:xfrm>
          <a:off x="2749178" y="3290690"/>
          <a:ext cx="2193062" cy="1310910"/>
        </p:xfrm>
        <a:graphic>
          <a:graphicData uri="http://schemas.openxmlformats.org/drawingml/2006/table">
            <a:tbl>
              <a:tblPr firstRow="1" bandRow="1">
                <a:tableStyleId>{5C22544A-7EE6-4342-B048-85BDC9FD1C3A}</a:tableStyleId>
              </a:tblPr>
              <a:tblGrid>
                <a:gridCol w="464310">
                  <a:extLst>
                    <a:ext uri="{9D8B030D-6E8A-4147-A177-3AD203B41FA5}">
                      <a16:colId xmlns:a16="http://schemas.microsoft.com/office/drawing/2014/main" val="4209153323"/>
                    </a:ext>
                  </a:extLst>
                </a:gridCol>
                <a:gridCol w="1001528">
                  <a:extLst>
                    <a:ext uri="{9D8B030D-6E8A-4147-A177-3AD203B41FA5}">
                      <a16:colId xmlns:a16="http://schemas.microsoft.com/office/drawing/2014/main" val="2501646910"/>
                    </a:ext>
                  </a:extLst>
                </a:gridCol>
                <a:gridCol w="727224">
                  <a:extLst>
                    <a:ext uri="{9D8B030D-6E8A-4147-A177-3AD203B41FA5}">
                      <a16:colId xmlns:a16="http://schemas.microsoft.com/office/drawing/2014/main" val="4235608351"/>
                    </a:ext>
                  </a:extLst>
                </a:gridCol>
              </a:tblGrid>
              <a:tr h="262182">
                <a:tc>
                  <a:txBody>
                    <a:bodyPr/>
                    <a:lstStyle/>
                    <a:p>
                      <a:pPr algn="ctr"/>
                      <a:r>
                        <a:rPr lang="zh-CN" altLang="en-US" sz="1050" b="1" baseline="0" dirty="0">
                          <a:solidFill>
                            <a:schemeClr val="tx1"/>
                          </a:solidFill>
                          <a:latin typeface="Consolas" panose="020B0609020204030204" pitchFamily="49" charset="0"/>
                          <a:ea typeface="楷体" panose="02010609060101010101" pitchFamily="49" charset="-122"/>
                        </a:rPr>
                        <a:t>用户</a:t>
                      </a:r>
                      <a:endParaRPr lang="en-US" altLang="zh-CN" sz="1050" b="1"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050" b="1" baseline="0" dirty="0">
                          <a:solidFill>
                            <a:schemeClr val="tx1"/>
                          </a:solidFill>
                          <a:latin typeface="Consolas" panose="020B0609020204030204" pitchFamily="49" charset="0"/>
                          <a:ea typeface="楷体" panose="02010609060101010101" pitchFamily="49" charset="-122"/>
                        </a:rPr>
                        <a:t>交互记录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050" baseline="0" dirty="0">
                          <a:solidFill>
                            <a:schemeClr val="tx1"/>
                          </a:solidFill>
                          <a:latin typeface="Consolas" panose="020B0609020204030204" pitchFamily="49" charset="0"/>
                          <a:ea typeface="楷体" panose="02010609060101010101" pitchFamily="49" charset="-122"/>
                        </a:rPr>
                        <a:t>电影</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2498990"/>
                  </a:ext>
                </a:extLst>
              </a:tr>
              <a:tr h="262182">
                <a:tc>
                  <a:txBody>
                    <a:bodyPr/>
                    <a:lstStyle/>
                    <a:p>
                      <a:pPr algn="ctr"/>
                      <a:r>
                        <a:rPr lang="en-US" altLang="zh-CN" sz="1050" baseline="0" dirty="0">
                          <a:solidFill>
                            <a:schemeClr val="tx1"/>
                          </a:solidFill>
                          <a:latin typeface="Consolas" panose="020B0609020204030204" pitchFamily="49" charset="0"/>
                          <a:ea typeface="楷体" panose="02010609060101010101" pitchFamily="49" charset="-122"/>
                        </a:rPr>
                        <a:t>1</a:t>
                      </a:r>
                      <a:endParaRPr lang="zh-CN" altLang="en-US" sz="105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50" baseline="0" dirty="0">
                          <a:solidFill>
                            <a:schemeClr val="tx1"/>
                          </a:solidFill>
                          <a:latin typeface="Consolas" panose="020B0609020204030204" pitchFamily="49" charset="0"/>
                          <a:ea typeface="楷体" panose="02010609060101010101" pitchFamily="49" charset="-122"/>
                        </a:rPr>
                        <a:t>[1,2,3,4,5]</a:t>
                      </a:r>
                      <a:endParaRPr lang="zh-CN" altLang="en-US" sz="105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50" baseline="0" dirty="0">
                          <a:solidFill>
                            <a:schemeClr val="tx1"/>
                          </a:solidFill>
                          <a:latin typeface="Consolas" panose="020B0609020204030204" pitchFamily="49" charset="0"/>
                          <a:ea typeface="楷体" panose="02010609060101010101" pitchFamily="49" charset="-122"/>
                        </a:rPr>
                        <a:t>1</a:t>
                      </a:r>
                      <a:endParaRPr lang="zh-CN" altLang="en-US" sz="105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5179369"/>
                  </a:ext>
                </a:extLst>
              </a:tr>
              <a:tr h="262182">
                <a:tc>
                  <a:txBody>
                    <a:bodyPr/>
                    <a:lstStyle/>
                    <a:p>
                      <a:pPr algn="ctr"/>
                      <a:r>
                        <a:rPr lang="en-US" altLang="zh-CN" sz="1050" baseline="0" dirty="0">
                          <a:solidFill>
                            <a:schemeClr val="tx1"/>
                          </a:solidFill>
                          <a:latin typeface="Consolas" panose="020B0609020204030204" pitchFamily="49" charset="0"/>
                          <a:ea typeface="楷体" panose="02010609060101010101" pitchFamily="49" charset="-122"/>
                        </a:rPr>
                        <a:t>…</a:t>
                      </a:r>
                      <a:endParaRPr lang="zh-CN" altLang="en-US" sz="105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50" baseline="0" dirty="0">
                          <a:solidFill>
                            <a:schemeClr val="tx1"/>
                          </a:solidFill>
                          <a:latin typeface="Consolas" panose="020B0609020204030204" pitchFamily="49" charset="0"/>
                          <a:ea typeface="楷体" panose="02010609060101010101" pitchFamily="49" charset="-122"/>
                        </a:rPr>
                        <a:t>…</a:t>
                      </a:r>
                      <a:endParaRPr lang="zh-CN" altLang="en-US" sz="105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50" baseline="0" dirty="0">
                          <a:solidFill>
                            <a:schemeClr val="tx1"/>
                          </a:solidFill>
                          <a:latin typeface="Consolas" panose="020B0609020204030204" pitchFamily="49" charset="0"/>
                          <a:ea typeface="楷体" panose="02010609060101010101" pitchFamily="49" charset="-122"/>
                        </a:rPr>
                        <a:t>…</a:t>
                      </a:r>
                      <a:endParaRPr lang="zh-CN" altLang="en-US" sz="105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3563847"/>
                  </a:ext>
                </a:extLst>
              </a:tr>
              <a:tr h="262182">
                <a:tc>
                  <a:txBody>
                    <a:bodyPr/>
                    <a:lstStyle/>
                    <a:p>
                      <a:pPr algn="ctr"/>
                      <a:r>
                        <a:rPr lang="en-US" altLang="zh-CN" sz="1050" baseline="0" dirty="0">
                          <a:solidFill>
                            <a:schemeClr val="tx1"/>
                          </a:solidFill>
                          <a:latin typeface="Consolas" panose="020B0609020204030204" pitchFamily="49" charset="0"/>
                          <a:ea typeface="楷体" panose="02010609060101010101" pitchFamily="49" charset="-122"/>
                        </a:rPr>
                        <a:t>1</a:t>
                      </a:r>
                      <a:endParaRPr lang="zh-CN" altLang="en-US" sz="105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50" baseline="0" dirty="0">
                          <a:solidFill>
                            <a:schemeClr val="tx1"/>
                          </a:solidFill>
                          <a:latin typeface="Consolas" panose="020B0609020204030204" pitchFamily="49" charset="0"/>
                          <a:ea typeface="楷体" panose="02010609060101010101" pitchFamily="49" charset="-122"/>
                        </a:rPr>
                        <a:t>[1,2,3,4,5]</a:t>
                      </a:r>
                      <a:endParaRPr lang="zh-CN" altLang="en-US" sz="105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50" baseline="0" dirty="0">
                          <a:solidFill>
                            <a:schemeClr val="tx1"/>
                          </a:solidFill>
                          <a:latin typeface="Consolas" panose="020B0609020204030204" pitchFamily="49" charset="0"/>
                          <a:ea typeface="楷体" panose="02010609060101010101" pitchFamily="49" charset="-122"/>
                        </a:rPr>
                        <a:t>12914</a:t>
                      </a:r>
                      <a:endParaRPr lang="zh-CN" altLang="en-US" sz="105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1417200"/>
                  </a:ext>
                </a:extLst>
              </a:tr>
              <a:tr h="262182">
                <a:tc>
                  <a:txBody>
                    <a:bodyPr/>
                    <a:lstStyle/>
                    <a:p>
                      <a:pPr algn="ctr"/>
                      <a:r>
                        <a:rPr lang="en-US" altLang="zh-CN" sz="1050" baseline="0" dirty="0">
                          <a:solidFill>
                            <a:schemeClr val="tx1"/>
                          </a:solidFill>
                          <a:latin typeface="Consolas" panose="020B0609020204030204" pitchFamily="49" charset="0"/>
                          <a:ea typeface="楷体" panose="02010609060101010101" pitchFamily="49" charset="-122"/>
                        </a:rPr>
                        <a:t>…</a:t>
                      </a:r>
                      <a:endParaRPr lang="zh-CN" altLang="en-US" sz="105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50" baseline="0" dirty="0">
                          <a:solidFill>
                            <a:schemeClr val="tx1"/>
                          </a:solidFill>
                          <a:latin typeface="Consolas" panose="020B0609020204030204" pitchFamily="49" charset="0"/>
                          <a:ea typeface="楷体" panose="02010609060101010101" pitchFamily="49" charset="-122"/>
                        </a:rPr>
                        <a:t>…</a:t>
                      </a:r>
                      <a:endParaRPr lang="zh-CN" altLang="en-US" sz="105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50" baseline="0" dirty="0">
                          <a:solidFill>
                            <a:schemeClr val="tx1"/>
                          </a:solidFill>
                          <a:latin typeface="Consolas" panose="020B0609020204030204" pitchFamily="49" charset="0"/>
                          <a:ea typeface="楷体" panose="02010609060101010101" pitchFamily="49" charset="-122"/>
                        </a:rPr>
                        <a:t>…</a:t>
                      </a:r>
                      <a:endParaRPr lang="zh-CN" altLang="en-US" sz="105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7230304"/>
                  </a:ext>
                </a:extLst>
              </a:tr>
            </a:tbl>
          </a:graphicData>
        </a:graphic>
      </p:graphicFrame>
      <p:sp>
        <p:nvSpPr>
          <p:cNvPr id="13" name="箭头: 右 12">
            <a:extLst>
              <a:ext uri="{FF2B5EF4-FFF2-40B4-BE49-F238E27FC236}">
                <a16:creationId xmlns:a16="http://schemas.microsoft.com/office/drawing/2014/main" id="{94F75203-0470-FBB0-E70C-B3B307BEDB95}"/>
              </a:ext>
            </a:extLst>
          </p:cNvPr>
          <p:cNvSpPr/>
          <p:nvPr/>
        </p:nvSpPr>
        <p:spPr>
          <a:xfrm rot="12525292" flipH="1">
            <a:off x="4575717" y="2530950"/>
            <a:ext cx="1029849" cy="288826"/>
          </a:xfrm>
          <a:prstGeom prst="rightArrow">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4" name="文本框 13">
            <a:extLst>
              <a:ext uri="{FF2B5EF4-FFF2-40B4-BE49-F238E27FC236}">
                <a16:creationId xmlns:a16="http://schemas.microsoft.com/office/drawing/2014/main" id="{3FF987C5-49F1-6F63-CF95-CB2E42C80CDC}"/>
              </a:ext>
            </a:extLst>
          </p:cNvPr>
          <p:cNvSpPr txBox="1"/>
          <p:nvPr/>
        </p:nvSpPr>
        <p:spPr>
          <a:xfrm>
            <a:off x="4999719" y="2333144"/>
            <a:ext cx="1393268" cy="307777"/>
          </a:xfrm>
          <a:prstGeom prst="rect">
            <a:avLst/>
          </a:prstGeom>
          <a:noFill/>
        </p:spPr>
        <p:txBody>
          <a:bodyPr wrap="square">
            <a:spAutoFit/>
          </a:bodyPr>
          <a:lstStyle/>
          <a:p>
            <a:pPr algn="ctr"/>
            <a:r>
              <a:rPr lang="zh-CN" altLang="en-US" sz="1400" b="1" dirty="0">
                <a:solidFill>
                  <a:srgbClr val="FF9900"/>
                </a:solidFill>
                <a:latin typeface="Consolas" panose="020B0609020204030204" pitchFamily="49" charset="0"/>
                <a:ea typeface="楷体" panose="02010609060101010101" pitchFamily="49" charset="-122"/>
              </a:rPr>
              <a:t>①训练集训练</a:t>
            </a:r>
          </a:p>
        </p:txBody>
      </p:sp>
      <p:sp>
        <p:nvSpPr>
          <p:cNvPr id="15" name="立方体 14">
            <a:extLst>
              <a:ext uri="{FF2B5EF4-FFF2-40B4-BE49-F238E27FC236}">
                <a16:creationId xmlns:a16="http://schemas.microsoft.com/office/drawing/2014/main" id="{D4E9B791-18B0-F1F0-8471-CBFAA1DE6D54}"/>
              </a:ext>
            </a:extLst>
          </p:cNvPr>
          <p:cNvSpPr/>
          <p:nvPr/>
        </p:nvSpPr>
        <p:spPr>
          <a:xfrm>
            <a:off x="5650417" y="2881101"/>
            <a:ext cx="1173533" cy="488211"/>
          </a:xfrm>
          <a:prstGeom prst="cube">
            <a:avLst/>
          </a:prstGeom>
          <a:solidFill>
            <a:srgbClr val="608AC8"/>
          </a:solidFill>
          <a:ln>
            <a:solidFill>
              <a:schemeClr val="accent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FDFDFD"/>
                </a:solidFill>
                <a:latin typeface="Consolas" panose="020B0609020204030204" pitchFamily="49" charset="0"/>
                <a:ea typeface="楷体" panose="02010609060101010101" pitchFamily="49" charset="-122"/>
              </a:rPr>
              <a:t>精排算法</a:t>
            </a:r>
          </a:p>
        </p:txBody>
      </p:sp>
      <p:sp>
        <p:nvSpPr>
          <p:cNvPr id="16" name="圆柱体 15">
            <a:extLst>
              <a:ext uri="{FF2B5EF4-FFF2-40B4-BE49-F238E27FC236}">
                <a16:creationId xmlns:a16="http://schemas.microsoft.com/office/drawing/2014/main" id="{7EFC418B-32C3-8A12-7937-889E7C3E9157}"/>
              </a:ext>
            </a:extLst>
          </p:cNvPr>
          <p:cNvSpPr/>
          <p:nvPr/>
        </p:nvSpPr>
        <p:spPr>
          <a:xfrm>
            <a:off x="299096" y="2810711"/>
            <a:ext cx="1253583" cy="488211"/>
          </a:xfrm>
          <a:prstGeom prst="can">
            <a:avLst/>
          </a:prstGeom>
          <a:solidFill>
            <a:srgbClr val="608AC8"/>
          </a:solidFill>
          <a:ln>
            <a:solidFill>
              <a:schemeClr val="accent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楷体" panose="02010609060101010101" pitchFamily="49" charset="-122"/>
                <a:ea typeface="楷体" panose="02010609060101010101" pitchFamily="49" charset="-122"/>
              </a:rPr>
              <a:t>原始数据集</a:t>
            </a:r>
          </a:p>
        </p:txBody>
      </p:sp>
      <p:sp>
        <p:nvSpPr>
          <p:cNvPr id="17" name="箭头: 右 16">
            <a:extLst>
              <a:ext uri="{FF2B5EF4-FFF2-40B4-BE49-F238E27FC236}">
                <a16:creationId xmlns:a16="http://schemas.microsoft.com/office/drawing/2014/main" id="{A2CF18E5-A7B1-73D8-0DE2-710FAE45EB22}"/>
              </a:ext>
            </a:extLst>
          </p:cNvPr>
          <p:cNvSpPr/>
          <p:nvPr/>
        </p:nvSpPr>
        <p:spPr>
          <a:xfrm>
            <a:off x="1771271" y="2943311"/>
            <a:ext cx="486716" cy="288826"/>
          </a:xfrm>
          <a:prstGeom prst="rightArrow">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8" name="文本框 17">
            <a:extLst>
              <a:ext uri="{FF2B5EF4-FFF2-40B4-BE49-F238E27FC236}">
                <a16:creationId xmlns:a16="http://schemas.microsoft.com/office/drawing/2014/main" id="{65F6DBA8-45E5-E495-F5C3-81D2140EE0A1}"/>
              </a:ext>
            </a:extLst>
          </p:cNvPr>
          <p:cNvSpPr txBox="1"/>
          <p:nvPr/>
        </p:nvSpPr>
        <p:spPr>
          <a:xfrm>
            <a:off x="1595680" y="2672211"/>
            <a:ext cx="807857" cy="307777"/>
          </a:xfrm>
          <a:prstGeom prst="rect">
            <a:avLst/>
          </a:prstGeom>
          <a:noFill/>
        </p:spPr>
        <p:txBody>
          <a:bodyPr wrap="square">
            <a:spAutoFit/>
          </a:bodyPr>
          <a:lstStyle/>
          <a:p>
            <a:pPr algn="ctr"/>
            <a:r>
              <a:rPr lang="zh-CN" altLang="en-US" sz="1400" b="1" dirty="0">
                <a:solidFill>
                  <a:srgbClr val="FF9900"/>
                </a:solidFill>
                <a:latin typeface="Consolas" panose="020B0609020204030204" pitchFamily="49" charset="0"/>
                <a:ea typeface="楷体" panose="02010609060101010101" pitchFamily="49" charset="-122"/>
              </a:rPr>
              <a:t>预处理</a:t>
            </a:r>
          </a:p>
        </p:txBody>
      </p:sp>
      <p:sp>
        <p:nvSpPr>
          <p:cNvPr id="29" name="立方体 28">
            <a:extLst>
              <a:ext uri="{FF2B5EF4-FFF2-40B4-BE49-F238E27FC236}">
                <a16:creationId xmlns:a16="http://schemas.microsoft.com/office/drawing/2014/main" id="{5CA315CB-D392-0F23-8EA3-C10F74A41FE3}"/>
              </a:ext>
            </a:extLst>
          </p:cNvPr>
          <p:cNvSpPr/>
          <p:nvPr/>
        </p:nvSpPr>
        <p:spPr>
          <a:xfrm>
            <a:off x="9003971" y="3374637"/>
            <a:ext cx="1390677" cy="488211"/>
          </a:xfrm>
          <a:prstGeom prst="cube">
            <a:avLst/>
          </a:prstGeom>
          <a:solidFill>
            <a:srgbClr val="608AC8"/>
          </a:solidFill>
          <a:ln>
            <a:solidFill>
              <a:schemeClr val="accent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FDFDFD"/>
                </a:solidFill>
                <a:latin typeface="Consolas" panose="020B0609020204030204" pitchFamily="49" charset="0"/>
                <a:ea typeface="楷体" panose="02010609060101010101" pitchFamily="49" charset="-122"/>
              </a:rPr>
              <a:t>FDA-PR</a:t>
            </a:r>
            <a:r>
              <a:rPr lang="zh-CN" altLang="en-US" sz="1400" dirty="0">
                <a:solidFill>
                  <a:srgbClr val="FDFDFD"/>
                </a:solidFill>
                <a:latin typeface="Consolas" panose="020B0609020204030204" pitchFamily="49" charset="0"/>
                <a:ea typeface="楷体" panose="02010609060101010101" pitchFamily="49" charset="-122"/>
              </a:rPr>
              <a:t>算法</a:t>
            </a:r>
          </a:p>
        </p:txBody>
      </p:sp>
      <p:sp>
        <p:nvSpPr>
          <p:cNvPr id="30" name="箭头: 右 29">
            <a:extLst>
              <a:ext uri="{FF2B5EF4-FFF2-40B4-BE49-F238E27FC236}">
                <a16:creationId xmlns:a16="http://schemas.microsoft.com/office/drawing/2014/main" id="{526A0B73-D104-1CD6-41C9-0511A6F9339D}"/>
              </a:ext>
            </a:extLst>
          </p:cNvPr>
          <p:cNvSpPr/>
          <p:nvPr/>
        </p:nvSpPr>
        <p:spPr>
          <a:xfrm rot="19251056">
            <a:off x="5141880" y="3528697"/>
            <a:ext cx="707313" cy="288826"/>
          </a:xfrm>
          <a:prstGeom prst="rightArrow">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1" name="文本框 30">
            <a:extLst>
              <a:ext uri="{FF2B5EF4-FFF2-40B4-BE49-F238E27FC236}">
                <a16:creationId xmlns:a16="http://schemas.microsoft.com/office/drawing/2014/main" id="{AAA18D11-CDDD-773F-D1E6-D8EEF4F5FCF3}"/>
              </a:ext>
            </a:extLst>
          </p:cNvPr>
          <p:cNvSpPr txBox="1"/>
          <p:nvPr/>
        </p:nvSpPr>
        <p:spPr>
          <a:xfrm>
            <a:off x="5450159" y="3700604"/>
            <a:ext cx="1489395" cy="307777"/>
          </a:xfrm>
          <a:prstGeom prst="rect">
            <a:avLst/>
          </a:prstGeom>
          <a:noFill/>
        </p:spPr>
        <p:txBody>
          <a:bodyPr wrap="square">
            <a:spAutoFit/>
          </a:bodyPr>
          <a:lstStyle/>
          <a:p>
            <a:pPr algn="ctr"/>
            <a:r>
              <a:rPr lang="zh-CN" altLang="en-US" sz="1400" b="1" dirty="0">
                <a:solidFill>
                  <a:srgbClr val="FF9900"/>
                </a:solidFill>
                <a:latin typeface="Consolas" panose="020B0609020204030204" pitchFamily="49" charset="0"/>
                <a:ea typeface="楷体" panose="02010609060101010101" pitchFamily="49" charset="-122"/>
              </a:rPr>
              <a:t>②测试集输入</a:t>
            </a:r>
          </a:p>
        </p:txBody>
      </p:sp>
      <p:sp>
        <p:nvSpPr>
          <p:cNvPr id="32" name="箭头: 右 31">
            <a:extLst>
              <a:ext uri="{FF2B5EF4-FFF2-40B4-BE49-F238E27FC236}">
                <a16:creationId xmlns:a16="http://schemas.microsoft.com/office/drawing/2014/main" id="{AB7B715E-2341-58E4-038D-F91D55E11468}"/>
              </a:ext>
            </a:extLst>
          </p:cNvPr>
          <p:cNvSpPr/>
          <p:nvPr/>
        </p:nvSpPr>
        <p:spPr>
          <a:xfrm rot="19782420">
            <a:off x="6871647" y="2659473"/>
            <a:ext cx="828604" cy="288826"/>
          </a:xfrm>
          <a:prstGeom prst="rightArrow">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3" name="文本框 32">
            <a:extLst>
              <a:ext uri="{FF2B5EF4-FFF2-40B4-BE49-F238E27FC236}">
                <a16:creationId xmlns:a16="http://schemas.microsoft.com/office/drawing/2014/main" id="{52069D60-9F9C-7333-9EE4-B5F9E736918D}"/>
              </a:ext>
            </a:extLst>
          </p:cNvPr>
          <p:cNvSpPr txBox="1"/>
          <p:nvPr/>
        </p:nvSpPr>
        <p:spPr>
          <a:xfrm rot="19769123">
            <a:off x="6664660" y="2445693"/>
            <a:ext cx="858280" cy="307777"/>
          </a:xfrm>
          <a:prstGeom prst="rect">
            <a:avLst/>
          </a:prstGeom>
          <a:noFill/>
        </p:spPr>
        <p:txBody>
          <a:bodyPr wrap="square">
            <a:spAutoFit/>
          </a:bodyPr>
          <a:lstStyle/>
          <a:p>
            <a:pPr algn="ctr"/>
            <a:r>
              <a:rPr lang="zh-CN" altLang="en-US" sz="1400" b="1" dirty="0">
                <a:solidFill>
                  <a:srgbClr val="FF9900"/>
                </a:solidFill>
                <a:latin typeface="Consolas" panose="020B0609020204030204" pitchFamily="49" charset="0"/>
                <a:ea typeface="楷体" panose="02010609060101010101" pitchFamily="49" charset="-122"/>
              </a:rPr>
              <a:t>③输出</a:t>
            </a:r>
          </a:p>
        </p:txBody>
      </p:sp>
      <p:sp>
        <p:nvSpPr>
          <p:cNvPr id="39" name="矩形: 圆角 38">
            <a:extLst>
              <a:ext uri="{FF2B5EF4-FFF2-40B4-BE49-F238E27FC236}">
                <a16:creationId xmlns:a16="http://schemas.microsoft.com/office/drawing/2014/main" id="{EBCD6253-6B97-0717-2C9B-939C0A5D1005}"/>
              </a:ext>
            </a:extLst>
          </p:cNvPr>
          <p:cNvSpPr/>
          <p:nvPr/>
        </p:nvSpPr>
        <p:spPr>
          <a:xfrm>
            <a:off x="7719423" y="1354166"/>
            <a:ext cx="3809903" cy="1308427"/>
          </a:xfrm>
          <a:prstGeom prst="roundRect">
            <a:avLst/>
          </a:prstGeom>
          <a:solidFill>
            <a:schemeClr val="bg1"/>
          </a:solidFill>
          <a:ln w="19050">
            <a:solidFill>
              <a:schemeClr val="accent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楷体" panose="02010609060101010101" pitchFamily="49" charset="-122"/>
                <a:ea typeface="楷体" panose="02010609060101010101" pitchFamily="49" charset="-122"/>
              </a:rPr>
              <a:t>候</a:t>
            </a:r>
            <a:endParaRPr lang="en-US" altLang="zh-CN" sz="1600" dirty="0">
              <a:solidFill>
                <a:schemeClr val="tx1"/>
              </a:solidFill>
              <a:latin typeface="楷体" panose="02010609060101010101" pitchFamily="49" charset="-122"/>
              <a:ea typeface="楷体" panose="02010609060101010101" pitchFamily="49" charset="-122"/>
            </a:endParaRPr>
          </a:p>
          <a:p>
            <a:r>
              <a:rPr lang="zh-CN" altLang="en-US" sz="1600" dirty="0">
                <a:solidFill>
                  <a:schemeClr val="tx1"/>
                </a:solidFill>
                <a:latin typeface="楷体" panose="02010609060101010101" pitchFamily="49" charset="-122"/>
                <a:ea typeface="楷体" panose="02010609060101010101" pitchFamily="49" charset="-122"/>
              </a:rPr>
              <a:t>选</a:t>
            </a:r>
            <a:endParaRPr lang="en-US" altLang="zh-CN" sz="1600" dirty="0">
              <a:solidFill>
                <a:schemeClr val="tx1"/>
              </a:solidFill>
              <a:latin typeface="楷体" panose="02010609060101010101" pitchFamily="49" charset="-122"/>
              <a:ea typeface="楷体" panose="02010609060101010101" pitchFamily="49" charset="-122"/>
            </a:endParaRPr>
          </a:p>
          <a:p>
            <a:r>
              <a:rPr lang="zh-CN" altLang="en-US" sz="1600" dirty="0">
                <a:solidFill>
                  <a:schemeClr val="tx1"/>
                </a:solidFill>
                <a:latin typeface="楷体" panose="02010609060101010101" pitchFamily="49" charset="-122"/>
                <a:ea typeface="楷体" panose="02010609060101010101" pitchFamily="49" charset="-122"/>
              </a:rPr>
              <a:t>集</a:t>
            </a:r>
          </a:p>
        </p:txBody>
      </p:sp>
      <p:graphicFrame>
        <p:nvGraphicFramePr>
          <p:cNvPr id="40" name="表格 39">
            <a:extLst>
              <a:ext uri="{FF2B5EF4-FFF2-40B4-BE49-F238E27FC236}">
                <a16:creationId xmlns:a16="http://schemas.microsoft.com/office/drawing/2014/main" id="{AB4BDF75-A17F-D9D3-B60C-CF13130C8409}"/>
              </a:ext>
            </a:extLst>
          </p:cNvPr>
          <p:cNvGraphicFramePr>
            <a:graphicFrameLocks noGrp="1"/>
          </p:cNvGraphicFramePr>
          <p:nvPr>
            <p:extLst>
              <p:ext uri="{D42A27DB-BD31-4B8C-83A1-F6EECF244321}">
                <p14:modId xmlns:p14="http://schemas.microsoft.com/office/powerpoint/2010/main" val="2770942410"/>
              </p:ext>
            </p:extLst>
          </p:nvPr>
        </p:nvGraphicFramePr>
        <p:xfrm>
          <a:off x="8113888" y="1497047"/>
          <a:ext cx="3239911" cy="1048728"/>
        </p:xfrm>
        <a:graphic>
          <a:graphicData uri="http://schemas.openxmlformats.org/drawingml/2006/table">
            <a:tbl>
              <a:tblPr firstRow="1" bandRow="1">
                <a:tableStyleId>{5C22544A-7EE6-4342-B048-85BDC9FD1C3A}</a:tableStyleId>
              </a:tblPr>
              <a:tblGrid>
                <a:gridCol w="489991">
                  <a:extLst>
                    <a:ext uri="{9D8B030D-6E8A-4147-A177-3AD203B41FA5}">
                      <a16:colId xmlns:a16="http://schemas.microsoft.com/office/drawing/2014/main" val="4209153323"/>
                    </a:ext>
                  </a:extLst>
                </a:gridCol>
                <a:gridCol w="1374960">
                  <a:extLst>
                    <a:ext uri="{9D8B030D-6E8A-4147-A177-3AD203B41FA5}">
                      <a16:colId xmlns:a16="http://schemas.microsoft.com/office/drawing/2014/main" val="2501646910"/>
                    </a:ext>
                  </a:extLst>
                </a:gridCol>
                <a:gridCol w="1374960">
                  <a:extLst>
                    <a:ext uri="{9D8B030D-6E8A-4147-A177-3AD203B41FA5}">
                      <a16:colId xmlns:a16="http://schemas.microsoft.com/office/drawing/2014/main" val="3267710434"/>
                    </a:ext>
                  </a:extLst>
                </a:gridCol>
              </a:tblGrid>
              <a:tr h="262182">
                <a:tc>
                  <a:txBody>
                    <a:bodyPr/>
                    <a:lstStyle/>
                    <a:p>
                      <a:pPr algn="ctr"/>
                      <a:r>
                        <a:rPr lang="zh-CN" altLang="en-US" sz="1050" b="1" baseline="0" dirty="0">
                          <a:solidFill>
                            <a:schemeClr val="tx1"/>
                          </a:solidFill>
                          <a:latin typeface="Consolas" panose="020B0609020204030204" pitchFamily="49" charset="0"/>
                          <a:ea typeface="楷体" panose="02010609060101010101" pitchFamily="49" charset="-122"/>
                        </a:rPr>
                        <a:t>用户</a:t>
                      </a:r>
                      <a:endParaRPr lang="en-US" altLang="zh-CN" sz="1050" b="1"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50" b="1" baseline="0" dirty="0">
                          <a:solidFill>
                            <a:schemeClr val="tx1"/>
                          </a:solidFill>
                          <a:latin typeface="Consolas" panose="020B0609020204030204" pitchFamily="49" charset="0"/>
                          <a:ea typeface="楷体" panose="02010609060101010101" pitchFamily="49" charset="-122"/>
                        </a:rPr>
                        <a:t>Top5000</a:t>
                      </a:r>
                      <a:endParaRPr lang="zh-CN" altLang="en-US" sz="1050" b="1"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050" b="1" baseline="0" dirty="0">
                          <a:solidFill>
                            <a:schemeClr val="tx1"/>
                          </a:solidFill>
                          <a:latin typeface="Consolas" panose="020B0609020204030204" pitchFamily="49" charset="0"/>
                          <a:ea typeface="楷体" panose="02010609060101010101" pitchFamily="49" charset="-122"/>
                        </a:rPr>
                        <a:t>得分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2498990"/>
                  </a:ext>
                </a:extLst>
              </a:tr>
              <a:tr h="262182">
                <a:tc>
                  <a:txBody>
                    <a:bodyPr/>
                    <a:lstStyle/>
                    <a:p>
                      <a:pPr algn="ctr"/>
                      <a:r>
                        <a:rPr lang="en-US" altLang="zh-CN" sz="1050" baseline="0" dirty="0">
                          <a:solidFill>
                            <a:schemeClr val="tx1"/>
                          </a:solidFill>
                          <a:latin typeface="Consolas" panose="020B0609020204030204" pitchFamily="49" charset="0"/>
                          <a:ea typeface="楷体" panose="02010609060101010101" pitchFamily="49" charset="-122"/>
                        </a:rPr>
                        <a:t>1</a:t>
                      </a:r>
                      <a:endParaRPr lang="zh-CN" altLang="en-US" sz="105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50" baseline="0" dirty="0">
                          <a:solidFill>
                            <a:schemeClr val="tx1"/>
                          </a:solidFill>
                          <a:latin typeface="Consolas" panose="020B0609020204030204" pitchFamily="49" charset="0"/>
                          <a:ea typeface="楷体" panose="02010609060101010101" pitchFamily="49" charset="-122"/>
                        </a:rPr>
                        <a:t>[10,12,…,500]</a:t>
                      </a:r>
                      <a:endParaRPr lang="zh-CN" altLang="en-US" sz="105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50" baseline="0" dirty="0">
                          <a:solidFill>
                            <a:schemeClr val="tx1"/>
                          </a:solidFill>
                          <a:latin typeface="Consolas" panose="020B0609020204030204" pitchFamily="49" charset="0"/>
                          <a:ea typeface="楷体" panose="02010609060101010101" pitchFamily="49" charset="-122"/>
                        </a:rPr>
                        <a:t>[0.9,0.8,…,0.5]</a:t>
                      </a:r>
                      <a:endParaRPr lang="zh-CN" altLang="en-US" sz="105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5179369"/>
                  </a:ext>
                </a:extLst>
              </a:tr>
              <a:tr h="262182">
                <a:tc>
                  <a:txBody>
                    <a:bodyPr/>
                    <a:lstStyle/>
                    <a:p>
                      <a:pPr algn="ctr"/>
                      <a:r>
                        <a:rPr lang="en-US" altLang="zh-CN" sz="1050" baseline="0" dirty="0">
                          <a:solidFill>
                            <a:schemeClr val="tx1"/>
                          </a:solidFill>
                          <a:latin typeface="Consolas" panose="020B0609020204030204" pitchFamily="49" charset="0"/>
                          <a:ea typeface="楷体" panose="02010609060101010101" pitchFamily="49" charset="-122"/>
                        </a:rPr>
                        <a:t>…</a:t>
                      </a:r>
                      <a:endParaRPr lang="zh-CN" altLang="en-US" sz="105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50" baseline="0" dirty="0">
                          <a:solidFill>
                            <a:schemeClr val="tx1"/>
                          </a:solidFill>
                          <a:latin typeface="Consolas" panose="020B0609020204030204" pitchFamily="49" charset="0"/>
                          <a:ea typeface="楷体" panose="02010609060101010101" pitchFamily="49" charset="-122"/>
                        </a:rPr>
                        <a:t>…</a:t>
                      </a:r>
                      <a:endParaRPr lang="zh-CN" altLang="en-US" sz="105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50" baseline="0" dirty="0">
                          <a:solidFill>
                            <a:schemeClr val="tx1"/>
                          </a:solidFill>
                          <a:latin typeface="Consolas" panose="020B0609020204030204" pitchFamily="49" charset="0"/>
                          <a:ea typeface="楷体" panose="02010609060101010101" pitchFamily="49" charset="-122"/>
                        </a:rPr>
                        <a:t>…</a:t>
                      </a:r>
                      <a:endParaRPr lang="zh-CN" altLang="en-US" sz="105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1417200"/>
                  </a:ext>
                </a:extLst>
              </a:tr>
              <a:tr h="262182">
                <a:tc>
                  <a:txBody>
                    <a:bodyPr/>
                    <a:lstStyle/>
                    <a:p>
                      <a:pPr algn="ctr"/>
                      <a:r>
                        <a:rPr lang="en-US" altLang="zh-CN" sz="1050" baseline="0" dirty="0">
                          <a:solidFill>
                            <a:schemeClr val="tx1"/>
                          </a:solidFill>
                          <a:latin typeface="Consolas" panose="020B0609020204030204" pitchFamily="49" charset="0"/>
                          <a:ea typeface="楷体" panose="02010609060101010101" pitchFamily="49" charset="-122"/>
                        </a:rPr>
                        <a:t>233</a:t>
                      </a:r>
                      <a:endParaRPr lang="zh-CN" altLang="en-US" sz="105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50" baseline="0" dirty="0">
                          <a:solidFill>
                            <a:schemeClr val="tx1"/>
                          </a:solidFill>
                          <a:latin typeface="Consolas" panose="020B0609020204030204" pitchFamily="49" charset="0"/>
                          <a:ea typeface="楷体" panose="02010609060101010101" pitchFamily="49" charset="-122"/>
                        </a:rPr>
                        <a:t>[1,73,…,9]</a:t>
                      </a:r>
                      <a:endParaRPr lang="zh-CN" altLang="en-US" sz="105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50" baseline="0" dirty="0">
                          <a:solidFill>
                            <a:schemeClr val="tx1"/>
                          </a:solidFill>
                          <a:latin typeface="Consolas" panose="020B0609020204030204" pitchFamily="49" charset="0"/>
                          <a:ea typeface="楷体" panose="02010609060101010101" pitchFamily="49" charset="-122"/>
                        </a:rPr>
                        <a:t>[0.9,0.85,…,0.4]</a:t>
                      </a:r>
                      <a:endParaRPr lang="zh-CN" altLang="en-US" sz="105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7230304"/>
                  </a:ext>
                </a:extLst>
              </a:tr>
            </a:tbl>
          </a:graphicData>
        </a:graphic>
      </p:graphicFrame>
      <p:sp>
        <p:nvSpPr>
          <p:cNvPr id="57" name="文本框 56">
            <a:extLst>
              <a:ext uri="{FF2B5EF4-FFF2-40B4-BE49-F238E27FC236}">
                <a16:creationId xmlns:a16="http://schemas.microsoft.com/office/drawing/2014/main" id="{BF417333-CA25-B4BE-3234-E691E0C66025}"/>
              </a:ext>
            </a:extLst>
          </p:cNvPr>
          <p:cNvSpPr txBox="1"/>
          <p:nvPr/>
        </p:nvSpPr>
        <p:spPr>
          <a:xfrm>
            <a:off x="9699309" y="2812464"/>
            <a:ext cx="1040095" cy="307777"/>
          </a:xfrm>
          <a:prstGeom prst="rect">
            <a:avLst/>
          </a:prstGeom>
          <a:noFill/>
        </p:spPr>
        <p:txBody>
          <a:bodyPr wrap="square">
            <a:spAutoFit/>
          </a:bodyPr>
          <a:lstStyle/>
          <a:p>
            <a:pPr algn="ctr"/>
            <a:r>
              <a:rPr lang="zh-CN" altLang="en-US" sz="1400" b="1" dirty="0">
                <a:solidFill>
                  <a:srgbClr val="FF9900"/>
                </a:solidFill>
                <a:latin typeface="Consolas" panose="020B0609020204030204" pitchFamily="49" charset="0"/>
                <a:ea typeface="楷体" panose="02010609060101010101" pitchFamily="49" charset="-122"/>
              </a:rPr>
              <a:t>算法输入</a:t>
            </a:r>
          </a:p>
        </p:txBody>
      </p:sp>
      <p:sp>
        <p:nvSpPr>
          <p:cNvPr id="100" name="文本框 99">
            <a:extLst>
              <a:ext uri="{FF2B5EF4-FFF2-40B4-BE49-F238E27FC236}">
                <a16:creationId xmlns:a16="http://schemas.microsoft.com/office/drawing/2014/main" id="{32422D1B-51DD-1BEB-4246-6927A0026AA8}"/>
              </a:ext>
            </a:extLst>
          </p:cNvPr>
          <p:cNvSpPr txBox="1"/>
          <p:nvPr/>
        </p:nvSpPr>
        <p:spPr>
          <a:xfrm>
            <a:off x="9770816" y="4087369"/>
            <a:ext cx="934998" cy="307777"/>
          </a:xfrm>
          <a:prstGeom prst="rect">
            <a:avLst/>
          </a:prstGeom>
          <a:noFill/>
        </p:spPr>
        <p:txBody>
          <a:bodyPr wrap="square">
            <a:spAutoFit/>
          </a:bodyPr>
          <a:lstStyle/>
          <a:p>
            <a:pPr algn="ctr"/>
            <a:r>
              <a:rPr lang="zh-CN" altLang="en-US" sz="1400" b="1" dirty="0">
                <a:solidFill>
                  <a:srgbClr val="FF9900"/>
                </a:solidFill>
                <a:latin typeface="Consolas" panose="020B0609020204030204" pitchFamily="49" charset="0"/>
                <a:ea typeface="楷体" panose="02010609060101010101" pitchFamily="49" charset="-122"/>
              </a:rPr>
              <a:t>算法输出</a:t>
            </a:r>
          </a:p>
        </p:txBody>
      </p:sp>
      <p:sp>
        <p:nvSpPr>
          <p:cNvPr id="101" name="矩形: 圆角 100">
            <a:extLst>
              <a:ext uri="{FF2B5EF4-FFF2-40B4-BE49-F238E27FC236}">
                <a16:creationId xmlns:a16="http://schemas.microsoft.com/office/drawing/2014/main" id="{B12BDEEB-496B-AAD2-A834-852873D01B71}"/>
              </a:ext>
            </a:extLst>
          </p:cNvPr>
          <p:cNvSpPr/>
          <p:nvPr/>
        </p:nvSpPr>
        <p:spPr>
          <a:xfrm>
            <a:off x="8379882" y="4574085"/>
            <a:ext cx="2638854" cy="1246379"/>
          </a:xfrm>
          <a:prstGeom prst="roundRect">
            <a:avLst/>
          </a:prstGeom>
          <a:solidFill>
            <a:schemeClr val="bg1"/>
          </a:solidFill>
          <a:ln w="19050">
            <a:solidFill>
              <a:srgbClr val="FF9900"/>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楷体" panose="02010609060101010101" pitchFamily="49" charset="-122"/>
                <a:ea typeface="楷体" panose="02010609060101010101" pitchFamily="49" charset="-122"/>
              </a:rPr>
              <a:t>重</a:t>
            </a:r>
            <a:endParaRPr lang="en-US" altLang="zh-CN" sz="1400" dirty="0">
              <a:solidFill>
                <a:schemeClr val="tx1"/>
              </a:solidFill>
              <a:latin typeface="楷体" panose="02010609060101010101" pitchFamily="49" charset="-122"/>
              <a:ea typeface="楷体" panose="02010609060101010101" pitchFamily="49" charset="-122"/>
            </a:endParaRPr>
          </a:p>
          <a:p>
            <a:r>
              <a:rPr lang="zh-CN" altLang="en-US" sz="1400" dirty="0">
                <a:solidFill>
                  <a:schemeClr val="tx1"/>
                </a:solidFill>
                <a:latin typeface="楷体" panose="02010609060101010101" pitchFamily="49" charset="-122"/>
                <a:ea typeface="楷体" panose="02010609060101010101" pitchFamily="49" charset="-122"/>
              </a:rPr>
              <a:t>排</a:t>
            </a:r>
            <a:endParaRPr lang="en-US" altLang="zh-CN" sz="1400" dirty="0">
              <a:solidFill>
                <a:schemeClr val="tx1"/>
              </a:solidFill>
              <a:latin typeface="楷体" panose="02010609060101010101" pitchFamily="49" charset="-122"/>
              <a:ea typeface="楷体" panose="02010609060101010101" pitchFamily="49" charset="-122"/>
            </a:endParaRPr>
          </a:p>
          <a:p>
            <a:r>
              <a:rPr lang="zh-CN" altLang="en-US" sz="1400" dirty="0">
                <a:solidFill>
                  <a:schemeClr val="tx1"/>
                </a:solidFill>
                <a:latin typeface="楷体" panose="02010609060101010101" pitchFamily="49" charset="-122"/>
                <a:ea typeface="楷体" panose="02010609060101010101" pitchFamily="49" charset="-122"/>
              </a:rPr>
              <a:t>列</a:t>
            </a:r>
            <a:endParaRPr lang="en-US" altLang="zh-CN" sz="1400" dirty="0">
              <a:solidFill>
                <a:schemeClr val="tx1"/>
              </a:solidFill>
              <a:latin typeface="楷体" panose="02010609060101010101" pitchFamily="49" charset="-122"/>
              <a:ea typeface="楷体" panose="02010609060101010101" pitchFamily="49" charset="-122"/>
            </a:endParaRPr>
          </a:p>
          <a:p>
            <a:r>
              <a:rPr lang="zh-CN" altLang="en-US" sz="1400" dirty="0">
                <a:solidFill>
                  <a:schemeClr val="tx1"/>
                </a:solidFill>
                <a:latin typeface="楷体" panose="02010609060101010101" pitchFamily="49" charset="-122"/>
                <a:ea typeface="楷体" panose="02010609060101010101" pitchFamily="49" charset="-122"/>
              </a:rPr>
              <a:t>表</a:t>
            </a:r>
          </a:p>
        </p:txBody>
      </p:sp>
      <p:graphicFrame>
        <p:nvGraphicFramePr>
          <p:cNvPr id="102" name="表格 101">
            <a:extLst>
              <a:ext uri="{FF2B5EF4-FFF2-40B4-BE49-F238E27FC236}">
                <a16:creationId xmlns:a16="http://schemas.microsoft.com/office/drawing/2014/main" id="{4C6418BA-8FCA-6FE2-B121-7ADE841E4F2D}"/>
              </a:ext>
            </a:extLst>
          </p:cNvPr>
          <p:cNvGraphicFramePr>
            <a:graphicFrameLocks noGrp="1"/>
          </p:cNvGraphicFramePr>
          <p:nvPr>
            <p:extLst>
              <p:ext uri="{D42A27DB-BD31-4B8C-83A1-F6EECF244321}">
                <p14:modId xmlns:p14="http://schemas.microsoft.com/office/powerpoint/2010/main" val="1571611113"/>
              </p:ext>
            </p:extLst>
          </p:nvPr>
        </p:nvGraphicFramePr>
        <p:xfrm>
          <a:off x="8776586" y="4654918"/>
          <a:ext cx="2085294" cy="1048728"/>
        </p:xfrm>
        <a:graphic>
          <a:graphicData uri="http://schemas.openxmlformats.org/drawingml/2006/table">
            <a:tbl>
              <a:tblPr firstRow="1" bandRow="1">
                <a:tableStyleId>{5C22544A-7EE6-4342-B048-85BDC9FD1C3A}</a:tableStyleId>
              </a:tblPr>
              <a:tblGrid>
                <a:gridCol w="471777">
                  <a:extLst>
                    <a:ext uri="{9D8B030D-6E8A-4147-A177-3AD203B41FA5}">
                      <a16:colId xmlns:a16="http://schemas.microsoft.com/office/drawing/2014/main" val="4209153323"/>
                    </a:ext>
                  </a:extLst>
                </a:gridCol>
                <a:gridCol w="1613517">
                  <a:extLst>
                    <a:ext uri="{9D8B030D-6E8A-4147-A177-3AD203B41FA5}">
                      <a16:colId xmlns:a16="http://schemas.microsoft.com/office/drawing/2014/main" val="2501646910"/>
                    </a:ext>
                  </a:extLst>
                </a:gridCol>
              </a:tblGrid>
              <a:tr h="262182">
                <a:tc>
                  <a:txBody>
                    <a:bodyPr/>
                    <a:lstStyle/>
                    <a:p>
                      <a:pPr algn="ctr"/>
                      <a:r>
                        <a:rPr lang="zh-CN" altLang="en-US" sz="1050" b="1" baseline="0" dirty="0">
                          <a:solidFill>
                            <a:schemeClr val="tx1"/>
                          </a:solidFill>
                          <a:latin typeface="Consolas" panose="020B0609020204030204" pitchFamily="49" charset="0"/>
                          <a:ea typeface="楷体" panose="02010609060101010101" pitchFamily="49" charset="-122"/>
                        </a:rPr>
                        <a:t>用户</a:t>
                      </a:r>
                      <a:endParaRPr lang="en-US" altLang="zh-CN" sz="1050" b="1"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50" b="1" baseline="0" dirty="0">
                          <a:solidFill>
                            <a:schemeClr val="tx1"/>
                          </a:solidFill>
                          <a:latin typeface="Consolas" panose="020B0609020204030204" pitchFamily="49" charset="0"/>
                          <a:ea typeface="楷体" panose="02010609060101010101" pitchFamily="49" charset="-122"/>
                        </a:rPr>
                        <a:t>Top10</a:t>
                      </a:r>
                      <a:r>
                        <a:rPr lang="zh-CN" altLang="en-US" sz="1050" b="1" baseline="0" dirty="0">
                          <a:solidFill>
                            <a:schemeClr val="tx1"/>
                          </a:solidFill>
                          <a:latin typeface="Consolas" panose="020B0609020204030204" pitchFamily="49" charset="0"/>
                          <a:ea typeface="楷体" panose="02010609060101010101" pitchFamily="49" charset="-122"/>
                        </a:rPr>
                        <a:t>（</a:t>
                      </a:r>
                      <a:r>
                        <a:rPr lang="en-US" altLang="zh-CN" sz="1050" b="1" baseline="0" dirty="0">
                          <a:solidFill>
                            <a:schemeClr val="tx1"/>
                          </a:solidFill>
                          <a:latin typeface="Consolas" panose="020B0609020204030204" pitchFamily="49" charset="0"/>
                          <a:ea typeface="楷体" panose="02010609060101010101" pitchFamily="49" charset="-122"/>
                        </a:rPr>
                        <a:t>re-ranked</a:t>
                      </a:r>
                      <a:r>
                        <a:rPr lang="zh-CN" altLang="en-US" sz="1050" b="1" baseline="0" dirty="0">
                          <a:solidFill>
                            <a:schemeClr val="tx1"/>
                          </a:solidFill>
                          <a:latin typeface="Consolas" panose="020B0609020204030204" pitchFamily="49" charset="0"/>
                          <a:ea typeface="楷体" panose="02010609060101010101" pitchFamily="49" charset="-122"/>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2498990"/>
                  </a:ext>
                </a:extLst>
              </a:tr>
              <a:tr h="262182">
                <a:tc>
                  <a:txBody>
                    <a:bodyPr/>
                    <a:lstStyle/>
                    <a:p>
                      <a:pPr algn="ctr"/>
                      <a:r>
                        <a:rPr lang="en-US" altLang="zh-CN" sz="1050" baseline="0" dirty="0">
                          <a:solidFill>
                            <a:schemeClr val="tx1"/>
                          </a:solidFill>
                          <a:latin typeface="Consolas" panose="020B0609020204030204" pitchFamily="49" charset="0"/>
                          <a:ea typeface="楷体" panose="02010609060101010101" pitchFamily="49" charset="-122"/>
                        </a:rPr>
                        <a:t>1</a:t>
                      </a:r>
                      <a:endParaRPr lang="zh-CN" altLang="en-US" sz="105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50" baseline="0" dirty="0">
                          <a:solidFill>
                            <a:schemeClr val="tx1"/>
                          </a:solidFill>
                          <a:latin typeface="Consolas" panose="020B0609020204030204" pitchFamily="49" charset="0"/>
                          <a:ea typeface="楷体" panose="02010609060101010101" pitchFamily="49" charset="-122"/>
                        </a:rPr>
                        <a:t>[12,10,…,499]</a:t>
                      </a:r>
                      <a:endParaRPr lang="zh-CN" altLang="en-US" sz="105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5179369"/>
                  </a:ext>
                </a:extLst>
              </a:tr>
              <a:tr h="262182">
                <a:tc>
                  <a:txBody>
                    <a:bodyPr/>
                    <a:lstStyle/>
                    <a:p>
                      <a:pPr algn="ctr"/>
                      <a:r>
                        <a:rPr lang="en-US" altLang="zh-CN" sz="1050" baseline="0" dirty="0">
                          <a:solidFill>
                            <a:schemeClr val="tx1"/>
                          </a:solidFill>
                          <a:latin typeface="Consolas" panose="020B0609020204030204" pitchFamily="49" charset="0"/>
                          <a:ea typeface="楷体" panose="02010609060101010101" pitchFamily="49" charset="-122"/>
                        </a:rPr>
                        <a:t>…</a:t>
                      </a:r>
                      <a:endParaRPr lang="zh-CN" altLang="en-US" sz="105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50" baseline="0" dirty="0">
                          <a:solidFill>
                            <a:schemeClr val="tx1"/>
                          </a:solidFill>
                          <a:latin typeface="Consolas" panose="020B0609020204030204" pitchFamily="49" charset="0"/>
                          <a:ea typeface="楷体" panose="02010609060101010101" pitchFamily="49" charset="-122"/>
                        </a:rPr>
                        <a:t>…</a:t>
                      </a:r>
                      <a:endParaRPr lang="zh-CN" altLang="en-US" sz="105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1417200"/>
                  </a:ext>
                </a:extLst>
              </a:tr>
              <a:tr h="262182">
                <a:tc>
                  <a:txBody>
                    <a:bodyPr/>
                    <a:lstStyle/>
                    <a:p>
                      <a:pPr algn="ctr"/>
                      <a:r>
                        <a:rPr lang="en-US" altLang="zh-CN" sz="1050" baseline="0" dirty="0">
                          <a:solidFill>
                            <a:schemeClr val="tx1"/>
                          </a:solidFill>
                          <a:latin typeface="Consolas" panose="020B0609020204030204" pitchFamily="49" charset="0"/>
                          <a:ea typeface="楷体" panose="02010609060101010101" pitchFamily="49" charset="-122"/>
                        </a:rPr>
                        <a:t>233</a:t>
                      </a:r>
                      <a:endParaRPr lang="zh-CN" altLang="en-US" sz="105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50" baseline="0" dirty="0">
                          <a:solidFill>
                            <a:schemeClr val="tx1"/>
                          </a:solidFill>
                          <a:latin typeface="Consolas" panose="020B0609020204030204" pitchFamily="49" charset="0"/>
                          <a:ea typeface="楷体" panose="02010609060101010101" pitchFamily="49" charset="-122"/>
                        </a:rPr>
                        <a:t>[1,73,…,6000]</a:t>
                      </a:r>
                      <a:endParaRPr lang="zh-CN" altLang="en-US" sz="105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7230304"/>
                  </a:ext>
                </a:extLst>
              </a:tr>
            </a:tbl>
          </a:graphicData>
        </a:graphic>
      </p:graphicFrame>
      <p:sp>
        <p:nvSpPr>
          <p:cNvPr id="4" name="箭头: 右 3">
            <a:extLst>
              <a:ext uri="{FF2B5EF4-FFF2-40B4-BE49-F238E27FC236}">
                <a16:creationId xmlns:a16="http://schemas.microsoft.com/office/drawing/2014/main" id="{78DBAECE-3A03-353E-33A9-1AD6D6268113}"/>
              </a:ext>
            </a:extLst>
          </p:cNvPr>
          <p:cNvSpPr/>
          <p:nvPr/>
        </p:nvSpPr>
        <p:spPr>
          <a:xfrm rot="5400000">
            <a:off x="9457647" y="2866302"/>
            <a:ext cx="486716" cy="288826"/>
          </a:xfrm>
          <a:prstGeom prst="rightArrow">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箭头: 右 4">
            <a:extLst>
              <a:ext uri="{FF2B5EF4-FFF2-40B4-BE49-F238E27FC236}">
                <a16:creationId xmlns:a16="http://schemas.microsoft.com/office/drawing/2014/main" id="{8E120233-917C-EE58-EF09-A0FEE55EDAFB}"/>
              </a:ext>
            </a:extLst>
          </p:cNvPr>
          <p:cNvSpPr/>
          <p:nvPr/>
        </p:nvSpPr>
        <p:spPr>
          <a:xfrm rot="5400000">
            <a:off x="9457647" y="4082357"/>
            <a:ext cx="486716" cy="288826"/>
          </a:xfrm>
          <a:prstGeom prst="rightArrow">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矩形: 圆角 5">
            <a:extLst>
              <a:ext uri="{FF2B5EF4-FFF2-40B4-BE49-F238E27FC236}">
                <a16:creationId xmlns:a16="http://schemas.microsoft.com/office/drawing/2014/main" id="{2A43AD85-4C73-8D8C-3ED8-A602C6515CA5}"/>
              </a:ext>
            </a:extLst>
          </p:cNvPr>
          <p:cNvSpPr/>
          <p:nvPr/>
        </p:nvSpPr>
        <p:spPr>
          <a:xfrm>
            <a:off x="7508514" y="1153284"/>
            <a:ext cx="4248057" cy="5203066"/>
          </a:xfrm>
          <a:prstGeom prst="roundRect">
            <a:avLst>
              <a:gd name="adj" fmla="val 4876"/>
            </a:avLst>
          </a:prstGeom>
          <a:noFill/>
          <a:ln w="28575">
            <a:solidFill>
              <a:schemeClr val="bg1">
                <a:lumMod val="8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5FDCEFDF-341F-B914-620E-0B978CD12B8C}"/>
              </a:ext>
            </a:extLst>
          </p:cNvPr>
          <p:cNvSpPr txBox="1"/>
          <p:nvPr/>
        </p:nvSpPr>
        <p:spPr>
          <a:xfrm>
            <a:off x="8151042" y="5901297"/>
            <a:ext cx="3336381" cy="369332"/>
          </a:xfrm>
          <a:prstGeom prst="rect">
            <a:avLst/>
          </a:prstGeom>
          <a:noFill/>
        </p:spPr>
        <p:txBody>
          <a:bodyPr wrap="square">
            <a:spAutoFit/>
          </a:bodyPr>
          <a:lstStyle/>
          <a:p>
            <a:r>
              <a:rPr lang="zh-CN" altLang="en-US" dirty="0">
                <a:latin typeface="Consolas" panose="020B0609020204030204" pitchFamily="49" charset="0"/>
                <a:ea typeface="楷体" panose="02010609060101010101" pitchFamily="49" charset="-122"/>
              </a:rPr>
              <a:t>准确性↑多样性偏好↑公平性↑</a:t>
            </a:r>
            <a:endParaRPr lang="zh-CN" altLang="en-US" dirty="0"/>
          </a:p>
        </p:txBody>
      </p:sp>
    </p:spTree>
    <p:extLst>
      <p:ext uri="{BB962C8B-B14F-4D97-AF65-F5344CB8AC3E}">
        <p14:creationId xmlns:p14="http://schemas.microsoft.com/office/powerpoint/2010/main" val="79777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1593B49-6070-5F02-AA40-4E75480929D7}"/>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1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t>19</a:t>
            </a:fld>
            <a:endParaRPr kumimoji="0" lang="zh-CN" altLang="en-US" sz="11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xmlns:a14="http://schemas.microsoft.com/office/drawing/2010/main">
        <mc:Choice Requires="a14">
          <p:graphicFrame>
            <p:nvGraphicFramePr>
              <p:cNvPr id="4" name="表格 3">
                <a:extLst>
                  <a:ext uri="{FF2B5EF4-FFF2-40B4-BE49-F238E27FC236}">
                    <a16:creationId xmlns:a16="http://schemas.microsoft.com/office/drawing/2014/main" id="{C1101064-8AAB-BCED-7849-70218CF28BBB}"/>
                  </a:ext>
                </a:extLst>
              </p:cNvPr>
              <p:cNvGraphicFramePr>
                <a:graphicFrameLocks noGrp="1"/>
              </p:cNvGraphicFramePr>
              <p:nvPr>
                <p:extLst>
                  <p:ext uri="{D42A27DB-BD31-4B8C-83A1-F6EECF244321}">
                    <p14:modId xmlns:p14="http://schemas.microsoft.com/office/powerpoint/2010/main" val="2731799404"/>
                  </p:ext>
                </p:extLst>
              </p:nvPr>
            </p:nvGraphicFramePr>
            <p:xfrm>
              <a:off x="558893" y="2145713"/>
              <a:ext cx="2397447" cy="614998"/>
            </p:xfrm>
            <a:graphic>
              <a:graphicData uri="http://schemas.openxmlformats.org/drawingml/2006/table">
                <a:tbl>
                  <a:tblPr firstRow="1" bandRow="1">
                    <a:tableStyleId>{5C22544A-7EE6-4342-B048-85BDC9FD1C3A}</a:tableStyleId>
                  </a:tblPr>
                  <a:tblGrid>
                    <a:gridCol w="987102">
                      <a:extLst>
                        <a:ext uri="{9D8B030D-6E8A-4147-A177-3AD203B41FA5}">
                          <a16:colId xmlns:a16="http://schemas.microsoft.com/office/drawing/2014/main" val="4209153323"/>
                        </a:ext>
                      </a:extLst>
                    </a:gridCol>
                    <a:gridCol w="1410345">
                      <a:extLst>
                        <a:ext uri="{9D8B030D-6E8A-4147-A177-3AD203B41FA5}">
                          <a16:colId xmlns:a16="http://schemas.microsoft.com/office/drawing/2014/main" val="2501646910"/>
                        </a:ext>
                      </a:extLst>
                    </a:gridCol>
                  </a:tblGrid>
                  <a:tr h="297090">
                    <a:tc>
                      <a:txBody>
                        <a:bodyPr/>
                        <a:lstStyle/>
                        <a:p>
                          <a:pPr algn="ctr"/>
                          <a:r>
                            <a:rPr lang="zh-CN" altLang="en-US" sz="1400" b="1" baseline="0" dirty="0">
                              <a:solidFill>
                                <a:schemeClr val="tx1"/>
                              </a:solidFill>
                              <a:latin typeface="Consolas" panose="020B0609020204030204" pitchFamily="49" charset="0"/>
                              <a:ea typeface="楷体" panose="02010609060101010101" pitchFamily="49" charset="-122"/>
                            </a:rPr>
                            <a:t>用户</a:t>
                          </a:r>
                          <a14:m>
                            <m:oMath xmlns:m="http://schemas.openxmlformats.org/officeDocument/2006/math">
                              <m:sSub>
                                <m:sSubPr>
                                  <m:ctrlPr>
                                    <a:rPr lang="en-US" altLang="zh-CN" sz="1400" b="1" i="1" baseline="0" smtClean="0">
                                      <a:solidFill>
                                        <a:schemeClr val="tx1"/>
                                      </a:solidFill>
                                      <a:latin typeface="Cambria Math" panose="02040503050406030204" pitchFamily="18" charset="0"/>
                                      <a:ea typeface="楷体" panose="02010609060101010101" pitchFamily="49" charset="-122"/>
                                    </a:rPr>
                                  </m:ctrlPr>
                                </m:sSubPr>
                                <m:e>
                                  <m:r>
                                    <a:rPr lang="en-US" altLang="zh-CN" sz="1400" b="1" i="1" baseline="0" smtClean="0">
                                      <a:solidFill>
                                        <a:schemeClr val="tx1"/>
                                      </a:solidFill>
                                      <a:latin typeface="Cambria Math" panose="02040503050406030204" pitchFamily="18" charset="0"/>
                                      <a:ea typeface="楷体" panose="02010609060101010101" pitchFamily="49" charset="-122"/>
                                    </a:rPr>
                                    <m:t>𝒖</m:t>
                                  </m:r>
                                </m:e>
                                <m:sub>
                                  <m:r>
                                    <a:rPr lang="en-US" altLang="zh-CN" sz="1400" b="1" i="1" baseline="0" smtClean="0">
                                      <a:solidFill>
                                        <a:schemeClr val="tx1"/>
                                      </a:solidFill>
                                      <a:latin typeface="Cambria Math" panose="02040503050406030204" pitchFamily="18" charset="0"/>
                                      <a:ea typeface="楷体" panose="02010609060101010101" pitchFamily="49" charset="-122"/>
                                    </a:rPr>
                                    <m:t>𝒊</m:t>
                                  </m:r>
                                </m:sub>
                              </m:sSub>
                            </m:oMath>
                          </a14:m>
                          <a:endParaRPr lang="en-US" altLang="zh-CN" sz="1400" b="1"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b="1" baseline="0" dirty="0">
                              <a:solidFill>
                                <a:schemeClr val="tx1"/>
                              </a:solidFill>
                              <a:latin typeface="Consolas" panose="020B0609020204030204" pitchFamily="49" charset="0"/>
                              <a:ea typeface="楷体" panose="02010609060101010101" pitchFamily="49" charset="-122"/>
                            </a:rPr>
                            <a:t>交互记录</a:t>
                          </a:r>
                          <a14:m>
                            <m:oMath xmlns:m="http://schemas.openxmlformats.org/officeDocument/2006/math">
                              <m:sSup>
                                <m:sSupPr>
                                  <m:ctrlPr>
                                    <a:rPr lang="en-US" altLang="zh-CN" sz="1400" b="1" i="1" baseline="0" smtClean="0">
                                      <a:solidFill>
                                        <a:schemeClr val="tx1"/>
                                      </a:solidFill>
                                      <a:latin typeface="Cambria Math" panose="02040503050406030204" pitchFamily="18" charset="0"/>
                                      <a:ea typeface="楷体" panose="02010609060101010101" pitchFamily="49" charset="-122"/>
                                    </a:rPr>
                                  </m:ctrlPr>
                                </m:sSupPr>
                                <m:e>
                                  <m:r>
                                    <a:rPr lang="en-US" altLang="zh-CN" sz="1400" b="1" i="1" baseline="0" smtClean="0">
                                      <a:solidFill>
                                        <a:schemeClr val="tx1"/>
                                      </a:solidFill>
                                      <a:latin typeface="Cambria Math" panose="02040503050406030204" pitchFamily="18" charset="0"/>
                                      <a:ea typeface="楷体" panose="02010609060101010101" pitchFamily="49" charset="-122"/>
                                    </a:rPr>
                                    <m:t>𝑺</m:t>
                                  </m:r>
                                </m:e>
                                <m:sup>
                                  <m:r>
                                    <a:rPr lang="en-US" altLang="zh-CN" sz="1400" b="1" i="1" baseline="0" smtClean="0">
                                      <a:solidFill>
                                        <a:schemeClr val="tx1"/>
                                      </a:solidFill>
                                      <a:latin typeface="Cambria Math" panose="02040503050406030204" pitchFamily="18" charset="0"/>
                                      <a:ea typeface="楷体" panose="02010609060101010101" pitchFamily="49" charset="-122"/>
                                    </a:rPr>
                                    <m:t>𝒊</m:t>
                                  </m:r>
                                </m:sup>
                              </m:sSup>
                            </m:oMath>
                          </a14:m>
                          <a:endParaRPr lang="zh-CN" altLang="en-US" sz="1400" b="1"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2498990"/>
                      </a:ext>
                    </a:extLst>
                  </a:tr>
                  <a:tr h="297090">
                    <a:tc>
                      <a:txBody>
                        <a:bodyPr/>
                        <a:lstStyle/>
                        <a:p>
                          <a:pPr algn="ctr"/>
                          <a:r>
                            <a:rPr lang="en-US" altLang="zh-CN" sz="1400" b="0" baseline="0" dirty="0">
                              <a:solidFill>
                                <a:schemeClr val="tx1"/>
                              </a:solidFill>
                              <a:latin typeface="Consolas" panose="020B0609020204030204" pitchFamily="49" charset="0"/>
                              <a:ea typeface="楷体" panose="02010609060101010101" pitchFamily="49" charset="-122"/>
                            </a:rPr>
                            <a:t>Jimmy</a:t>
                          </a:r>
                          <a:endParaRPr lang="zh-CN" altLang="en-US" sz="1400" b="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0" baseline="0" dirty="0">
                              <a:solidFill>
                                <a:schemeClr val="tx1"/>
                              </a:solidFill>
                              <a:latin typeface="Consolas" panose="020B0609020204030204" pitchFamily="49" charset="0"/>
                              <a:ea typeface="楷体" panose="02010609060101010101" pitchFamily="49" charset="-122"/>
                            </a:rPr>
                            <a:t>[1,2,3,4,5]</a:t>
                          </a:r>
                          <a:endParaRPr lang="zh-CN" altLang="en-US" sz="1400" b="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5179369"/>
                      </a:ext>
                    </a:extLst>
                  </a:tr>
                </a:tbl>
              </a:graphicData>
            </a:graphic>
          </p:graphicFrame>
        </mc:Choice>
        <mc:Fallback xmlns="">
          <p:graphicFrame>
            <p:nvGraphicFramePr>
              <p:cNvPr id="4" name="表格 3">
                <a:extLst>
                  <a:ext uri="{FF2B5EF4-FFF2-40B4-BE49-F238E27FC236}">
                    <a16:creationId xmlns:a16="http://schemas.microsoft.com/office/drawing/2014/main" id="{C1101064-8AAB-BCED-7849-70218CF28BBB}"/>
                  </a:ext>
                </a:extLst>
              </p:cNvPr>
              <p:cNvGraphicFramePr>
                <a:graphicFrameLocks noGrp="1"/>
              </p:cNvGraphicFramePr>
              <p:nvPr>
                <p:extLst>
                  <p:ext uri="{D42A27DB-BD31-4B8C-83A1-F6EECF244321}">
                    <p14:modId xmlns:p14="http://schemas.microsoft.com/office/powerpoint/2010/main" val="2731799404"/>
                  </p:ext>
                </p:extLst>
              </p:nvPr>
            </p:nvGraphicFramePr>
            <p:xfrm>
              <a:off x="558893" y="2145713"/>
              <a:ext cx="2397447" cy="614998"/>
            </p:xfrm>
            <a:graphic>
              <a:graphicData uri="http://schemas.openxmlformats.org/drawingml/2006/table">
                <a:tbl>
                  <a:tblPr firstRow="1" bandRow="1">
                    <a:tableStyleId>{5C22544A-7EE6-4342-B048-85BDC9FD1C3A}</a:tableStyleId>
                  </a:tblPr>
                  <a:tblGrid>
                    <a:gridCol w="987102">
                      <a:extLst>
                        <a:ext uri="{9D8B030D-6E8A-4147-A177-3AD203B41FA5}">
                          <a16:colId xmlns:a16="http://schemas.microsoft.com/office/drawing/2014/main" val="4209153323"/>
                        </a:ext>
                      </a:extLst>
                    </a:gridCol>
                    <a:gridCol w="1410345">
                      <a:extLst>
                        <a:ext uri="{9D8B030D-6E8A-4147-A177-3AD203B41FA5}">
                          <a16:colId xmlns:a16="http://schemas.microsoft.com/office/drawing/2014/main" val="2501646910"/>
                        </a:ext>
                      </a:extLst>
                    </a:gridCol>
                  </a:tblGrid>
                  <a:tr h="310198">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17" t="-3922" r="-145062" b="-119608"/>
                          </a:stretch>
                        </a:blip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0259" t="-3922" r="-1293" b="-119608"/>
                          </a:stretch>
                        </a:blipFill>
                      </a:tcPr>
                    </a:tc>
                    <a:extLst>
                      <a:ext uri="{0D108BD9-81ED-4DB2-BD59-A6C34878D82A}">
                        <a16:rowId xmlns:a16="http://schemas.microsoft.com/office/drawing/2014/main" val="2112498990"/>
                      </a:ext>
                    </a:extLst>
                  </a:tr>
                  <a:tr h="304800">
                    <a:tc>
                      <a:txBody>
                        <a:bodyPr/>
                        <a:lstStyle/>
                        <a:p>
                          <a:pPr algn="ctr"/>
                          <a:r>
                            <a:rPr lang="en-US" altLang="zh-CN" sz="1400" b="0" baseline="0" dirty="0">
                              <a:solidFill>
                                <a:schemeClr val="tx1"/>
                              </a:solidFill>
                              <a:latin typeface="Consolas" panose="020B0609020204030204" pitchFamily="49" charset="0"/>
                              <a:ea typeface="楷体" panose="02010609060101010101" pitchFamily="49" charset="-122"/>
                            </a:rPr>
                            <a:t>Jimmy</a:t>
                          </a:r>
                          <a:endParaRPr lang="zh-CN" altLang="en-US" sz="1400" b="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0" baseline="0" dirty="0">
                              <a:solidFill>
                                <a:schemeClr val="tx1"/>
                              </a:solidFill>
                              <a:latin typeface="Consolas" panose="020B0609020204030204" pitchFamily="49" charset="0"/>
                              <a:ea typeface="楷体" panose="02010609060101010101" pitchFamily="49" charset="-122"/>
                            </a:rPr>
                            <a:t>[1,2,3,4,5]</a:t>
                          </a:r>
                          <a:endParaRPr lang="zh-CN" altLang="en-US" sz="1400" b="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517936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表格 4">
                <a:extLst>
                  <a:ext uri="{FF2B5EF4-FFF2-40B4-BE49-F238E27FC236}">
                    <a16:creationId xmlns:a16="http://schemas.microsoft.com/office/drawing/2014/main" id="{579478DD-65DC-8848-42B5-15BEE4D08C9E}"/>
                  </a:ext>
                </a:extLst>
              </p:cNvPr>
              <p:cNvGraphicFramePr>
                <a:graphicFrameLocks noGrp="1"/>
              </p:cNvGraphicFramePr>
              <p:nvPr>
                <p:extLst>
                  <p:ext uri="{D42A27DB-BD31-4B8C-83A1-F6EECF244321}">
                    <p14:modId xmlns:p14="http://schemas.microsoft.com/office/powerpoint/2010/main" val="1510027040"/>
                  </p:ext>
                </p:extLst>
              </p:nvPr>
            </p:nvGraphicFramePr>
            <p:xfrm>
              <a:off x="572123" y="3818141"/>
              <a:ext cx="2397445" cy="629793"/>
            </p:xfrm>
            <a:graphic>
              <a:graphicData uri="http://schemas.openxmlformats.org/drawingml/2006/table">
                <a:tbl>
                  <a:tblPr firstRow="1" bandRow="1">
                    <a:tableStyleId>{5C22544A-7EE6-4342-B048-85BDC9FD1C3A}</a:tableStyleId>
                  </a:tblPr>
                  <a:tblGrid>
                    <a:gridCol w="889927">
                      <a:extLst>
                        <a:ext uri="{9D8B030D-6E8A-4147-A177-3AD203B41FA5}">
                          <a16:colId xmlns:a16="http://schemas.microsoft.com/office/drawing/2014/main" val="4209153323"/>
                        </a:ext>
                      </a:extLst>
                    </a:gridCol>
                    <a:gridCol w="753759">
                      <a:extLst>
                        <a:ext uri="{9D8B030D-6E8A-4147-A177-3AD203B41FA5}">
                          <a16:colId xmlns:a16="http://schemas.microsoft.com/office/drawing/2014/main" val="2501646910"/>
                        </a:ext>
                      </a:extLst>
                    </a:gridCol>
                    <a:gridCol w="753759">
                      <a:extLst>
                        <a:ext uri="{9D8B030D-6E8A-4147-A177-3AD203B41FA5}">
                          <a16:colId xmlns:a16="http://schemas.microsoft.com/office/drawing/2014/main" val="3815113526"/>
                        </a:ext>
                      </a:extLst>
                    </a:gridCol>
                  </a:tblGrid>
                  <a:tr h="262182">
                    <a:tc>
                      <a:txBody>
                        <a:bodyPr/>
                        <a:lstStyle/>
                        <a:p>
                          <a:pPr algn="ctr"/>
                          <a:r>
                            <a:rPr lang="zh-CN" altLang="en-US" sz="1400" b="1" baseline="0" dirty="0">
                              <a:solidFill>
                                <a:schemeClr val="tx1"/>
                              </a:solidFill>
                              <a:latin typeface="Consolas" panose="020B0609020204030204" pitchFamily="49" charset="0"/>
                              <a:ea typeface="楷体" panose="02010609060101010101" pitchFamily="49" charset="-122"/>
                            </a:rPr>
                            <a:t>项目</a:t>
                          </a:r>
                          <a14:m>
                            <m:oMath xmlns:m="http://schemas.openxmlformats.org/officeDocument/2006/math">
                              <m:sSub>
                                <m:sSubPr>
                                  <m:ctrlPr>
                                    <a:rPr lang="en-US" altLang="zh-CN" sz="1400" b="1" i="1" baseline="0" smtClean="0">
                                      <a:solidFill>
                                        <a:schemeClr val="tx1"/>
                                      </a:solidFill>
                                      <a:latin typeface="Cambria Math" panose="02040503050406030204" pitchFamily="18" charset="0"/>
                                      <a:ea typeface="楷体" panose="02010609060101010101" pitchFamily="49" charset="-122"/>
                                    </a:rPr>
                                  </m:ctrlPr>
                                </m:sSubPr>
                                <m:e>
                                  <m:r>
                                    <a:rPr lang="en-US" altLang="zh-CN" sz="1400" b="1" i="1" baseline="0" smtClean="0">
                                      <a:solidFill>
                                        <a:schemeClr val="tx1"/>
                                      </a:solidFill>
                                      <a:latin typeface="Cambria Math" panose="02040503050406030204" pitchFamily="18" charset="0"/>
                                      <a:ea typeface="楷体" panose="02010609060101010101" pitchFamily="49" charset="-122"/>
                                    </a:rPr>
                                    <m:t>𝒑</m:t>
                                  </m:r>
                                </m:e>
                                <m:sub>
                                  <m:r>
                                    <a:rPr lang="en-US" altLang="zh-CN" sz="1400" b="1" i="1" baseline="0" smtClean="0">
                                      <a:solidFill>
                                        <a:schemeClr val="tx1"/>
                                      </a:solidFill>
                                      <a:latin typeface="Cambria Math" panose="02040503050406030204" pitchFamily="18" charset="0"/>
                                      <a:ea typeface="楷体" panose="02010609060101010101" pitchFamily="49" charset="-122"/>
                                    </a:rPr>
                                    <m:t>𝒋</m:t>
                                  </m:r>
                                </m:sub>
                              </m:sSub>
                            </m:oMath>
                          </a14:m>
                          <a:endParaRPr lang="en-US" altLang="zh-CN" sz="1400" b="1"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baseline="0" dirty="0">
                              <a:solidFill>
                                <a:schemeClr val="tx1"/>
                              </a:solidFill>
                              <a:latin typeface="Consolas" panose="020B0609020204030204" pitchFamily="49" charset="0"/>
                              <a:ea typeface="楷体" panose="02010609060101010101" pitchFamily="49" charset="-122"/>
                            </a:rPr>
                            <a:t>pop</a:t>
                          </a:r>
                          <a:endParaRPr lang="zh-CN" altLang="en-US" sz="1400" b="1"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b="1" baseline="0" dirty="0">
                              <a:solidFill>
                                <a:schemeClr val="tx1"/>
                              </a:solidFill>
                              <a:latin typeface="Consolas" panose="020B0609020204030204" pitchFamily="49" charset="0"/>
                              <a:ea typeface="楷体" panose="02010609060101010101" pitchFamily="49" charset="-122"/>
                            </a:rPr>
                            <a:t>属性</a:t>
                          </a:r>
                          <a14:m>
                            <m:oMath xmlns:m="http://schemas.openxmlformats.org/officeDocument/2006/math">
                              <m:r>
                                <a:rPr lang="en-US" altLang="zh-CN" sz="1400" b="1" i="1" baseline="0" smtClean="0">
                                  <a:solidFill>
                                    <a:schemeClr val="tx1"/>
                                  </a:solidFill>
                                  <a:latin typeface="Cambria Math" panose="02040503050406030204" pitchFamily="18" charset="0"/>
                                  <a:ea typeface="楷体" panose="02010609060101010101" pitchFamily="49" charset="-122"/>
                                </a:rPr>
                                <m:t>𝒉</m:t>
                              </m:r>
                            </m:oMath>
                          </a14:m>
                          <a:endParaRPr lang="zh-CN" altLang="en-US" sz="1400" b="1"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2498990"/>
                      </a:ext>
                    </a:extLst>
                  </a:tr>
                  <a:tr h="262182">
                    <a:tc>
                      <a:txBody>
                        <a:bodyPr/>
                        <a:lstStyle/>
                        <a:p>
                          <a:pPr algn="ctr"/>
                          <a:r>
                            <a:rPr lang="en-US" altLang="zh-CN" sz="1400" b="0" baseline="0" dirty="0">
                              <a:solidFill>
                                <a:schemeClr val="tx1"/>
                              </a:solidFill>
                              <a:latin typeface="Consolas" panose="020B0609020204030204" pitchFamily="49" charset="0"/>
                              <a:ea typeface="楷体" panose="02010609060101010101" pitchFamily="49" charset="-122"/>
                            </a:rPr>
                            <a:t>1</a:t>
                          </a:r>
                          <a:endParaRPr lang="zh-CN" altLang="en-US" sz="1400" b="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0" baseline="0" dirty="0">
                              <a:solidFill>
                                <a:schemeClr val="tx1"/>
                              </a:solidFill>
                              <a:latin typeface="Consolas" panose="020B0609020204030204" pitchFamily="49" charset="0"/>
                              <a:ea typeface="楷体" panose="02010609060101010101" pitchFamily="49" charset="-122"/>
                            </a:rPr>
                            <a:t>0</a:t>
                          </a:r>
                          <a:endParaRPr lang="zh-CN" altLang="en-US" sz="1400" b="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0" baseline="0" dirty="0">
                              <a:solidFill>
                                <a:schemeClr val="tx1"/>
                              </a:solidFill>
                              <a:latin typeface="Consolas" panose="020B0609020204030204" pitchFamily="49" charset="0"/>
                              <a:ea typeface="楷体" panose="02010609060101010101" pitchFamily="49" charset="-122"/>
                            </a:rPr>
                            <a:t>11</a:t>
                          </a:r>
                          <a:endParaRPr lang="zh-CN" altLang="en-US" sz="1400" b="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5179369"/>
                      </a:ext>
                    </a:extLst>
                  </a:tr>
                </a:tbl>
              </a:graphicData>
            </a:graphic>
          </p:graphicFrame>
        </mc:Choice>
        <mc:Fallback xmlns="">
          <p:graphicFrame>
            <p:nvGraphicFramePr>
              <p:cNvPr id="5" name="表格 4">
                <a:extLst>
                  <a:ext uri="{FF2B5EF4-FFF2-40B4-BE49-F238E27FC236}">
                    <a16:creationId xmlns:a16="http://schemas.microsoft.com/office/drawing/2014/main" id="{579478DD-65DC-8848-42B5-15BEE4D08C9E}"/>
                  </a:ext>
                </a:extLst>
              </p:cNvPr>
              <p:cNvGraphicFramePr>
                <a:graphicFrameLocks noGrp="1"/>
              </p:cNvGraphicFramePr>
              <p:nvPr>
                <p:extLst>
                  <p:ext uri="{D42A27DB-BD31-4B8C-83A1-F6EECF244321}">
                    <p14:modId xmlns:p14="http://schemas.microsoft.com/office/powerpoint/2010/main" val="1510027040"/>
                  </p:ext>
                </p:extLst>
              </p:nvPr>
            </p:nvGraphicFramePr>
            <p:xfrm>
              <a:off x="572123" y="3818141"/>
              <a:ext cx="2397445" cy="629793"/>
            </p:xfrm>
            <a:graphic>
              <a:graphicData uri="http://schemas.openxmlformats.org/drawingml/2006/table">
                <a:tbl>
                  <a:tblPr firstRow="1" bandRow="1">
                    <a:tableStyleId>{5C22544A-7EE6-4342-B048-85BDC9FD1C3A}</a:tableStyleId>
                  </a:tblPr>
                  <a:tblGrid>
                    <a:gridCol w="889927">
                      <a:extLst>
                        <a:ext uri="{9D8B030D-6E8A-4147-A177-3AD203B41FA5}">
                          <a16:colId xmlns:a16="http://schemas.microsoft.com/office/drawing/2014/main" val="4209153323"/>
                        </a:ext>
                      </a:extLst>
                    </a:gridCol>
                    <a:gridCol w="753759">
                      <a:extLst>
                        <a:ext uri="{9D8B030D-6E8A-4147-A177-3AD203B41FA5}">
                          <a16:colId xmlns:a16="http://schemas.microsoft.com/office/drawing/2014/main" val="2501646910"/>
                        </a:ext>
                      </a:extLst>
                    </a:gridCol>
                    <a:gridCol w="753759">
                      <a:extLst>
                        <a:ext uri="{9D8B030D-6E8A-4147-A177-3AD203B41FA5}">
                          <a16:colId xmlns:a16="http://schemas.microsoft.com/office/drawing/2014/main" val="3815113526"/>
                        </a:ext>
                      </a:extLst>
                    </a:gridCol>
                  </a:tblGrid>
                  <a:tr h="324993">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680" t="-5556" r="-170068" b="-111111"/>
                          </a:stretch>
                        </a:blipFill>
                      </a:tcPr>
                    </a:tc>
                    <a:tc>
                      <a:txBody>
                        <a:bodyPr/>
                        <a:lstStyle/>
                        <a:p>
                          <a:pPr algn="ctr"/>
                          <a:r>
                            <a:rPr lang="en-US" altLang="zh-CN" sz="1400" b="1" baseline="0" dirty="0">
                              <a:solidFill>
                                <a:schemeClr val="tx1"/>
                              </a:solidFill>
                              <a:latin typeface="Consolas" panose="020B0609020204030204" pitchFamily="49" charset="0"/>
                              <a:ea typeface="楷体" panose="02010609060101010101" pitchFamily="49" charset="-122"/>
                            </a:rPr>
                            <a:t>pop</a:t>
                          </a:r>
                          <a:endParaRPr lang="zh-CN" altLang="en-US" sz="1400" b="1"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19355" t="-5556" r="-1613" b="-111111"/>
                          </a:stretch>
                        </a:blipFill>
                      </a:tcPr>
                    </a:tc>
                    <a:extLst>
                      <a:ext uri="{0D108BD9-81ED-4DB2-BD59-A6C34878D82A}">
                        <a16:rowId xmlns:a16="http://schemas.microsoft.com/office/drawing/2014/main" val="2112498990"/>
                      </a:ext>
                    </a:extLst>
                  </a:tr>
                  <a:tr h="304800">
                    <a:tc>
                      <a:txBody>
                        <a:bodyPr/>
                        <a:lstStyle/>
                        <a:p>
                          <a:pPr algn="ctr"/>
                          <a:r>
                            <a:rPr lang="en-US" altLang="zh-CN" sz="1400" b="0" baseline="0" dirty="0">
                              <a:solidFill>
                                <a:schemeClr val="tx1"/>
                              </a:solidFill>
                              <a:latin typeface="Consolas" panose="020B0609020204030204" pitchFamily="49" charset="0"/>
                              <a:ea typeface="楷体" panose="02010609060101010101" pitchFamily="49" charset="-122"/>
                            </a:rPr>
                            <a:t>1</a:t>
                          </a:r>
                          <a:endParaRPr lang="zh-CN" altLang="en-US" sz="1400" b="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0" baseline="0" dirty="0">
                              <a:solidFill>
                                <a:schemeClr val="tx1"/>
                              </a:solidFill>
                              <a:latin typeface="Consolas" panose="020B0609020204030204" pitchFamily="49" charset="0"/>
                              <a:ea typeface="楷体" panose="02010609060101010101" pitchFamily="49" charset="-122"/>
                            </a:rPr>
                            <a:t>0</a:t>
                          </a:r>
                          <a:endParaRPr lang="zh-CN" altLang="en-US" sz="1400" b="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0" baseline="0" dirty="0">
                              <a:solidFill>
                                <a:schemeClr val="tx1"/>
                              </a:solidFill>
                              <a:latin typeface="Consolas" panose="020B0609020204030204" pitchFamily="49" charset="0"/>
                              <a:ea typeface="楷体" panose="02010609060101010101" pitchFamily="49" charset="-122"/>
                            </a:rPr>
                            <a:t>11</a:t>
                          </a:r>
                          <a:endParaRPr lang="zh-CN" altLang="en-US" sz="1400" b="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5179369"/>
                      </a:ext>
                    </a:extLst>
                  </a:tr>
                </a:tbl>
              </a:graphicData>
            </a:graphic>
          </p:graphicFrame>
        </mc:Fallback>
      </mc:AlternateContent>
      <p:grpSp>
        <p:nvGrpSpPr>
          <p:cNvPr id="7" name="组合 6">
            <a:extLst>
              <a:ext uri="{FF2B5EF4-FFF2-40B4-BE49-F238E27FC236}">
                <a16:creationId xmlns:a16="http://schemas.microsoft.com/office/drawing/2014/main" id="{A4309D48-203C-E4BE-A832-50424A9773B6}"/>
              </a:ext>
            </a:extLst>
          </p:cNvPr>
          <p:cNvGrpSpPr/>
          <p:nvPr/>
        </p:nvGrpSpPr>
        <p:grpSpPr>
          <a:xfrm>
            <a:off x="4187619" y="1893805"/>
            <a:ext cx="1908380" cy="1226752"/>
            <a:chOff x="2540186" y="3554812"/>
            <a:chExt cx="1554346" cy="1071888"/>
          </a:xfrm>
        </p:grpSpPr>
        <p:sp>
          <p:nvSpPr>
            <p:cNvPr id="9" name="文本框 8">
              <a:extLst>
                <a:ext uri="{FF2B5EF4-FFF2-40B4-BE49-F238E27FC236}">
                  <a16:creationId xmlns:a16="http://schemas.microsoft.com/office/drawing/2014/main" id="{2B44A418-9EC9-C5D5-D2C8-E7268390D16E}"/>
                </a:ext>
              </a:extLst>
            </p:cNvPr>
            <p:cNvSpPr txBox="1"/>
            <p:nvPr/>
          </p:nvSpPr>
          <p:spPr>
            <a:xfrm>
              <a:off x="3411687" y="3554812"/>
              <a:ext cx="551546" cy="268924"/>
            </a:xfrm>
            <a:prstGeom prst="rect">
              <a:avLst/>
            </a:prstGeom>
            <a:noFill/>
          </p:spPr>
          <p:txBody>
            <a:bodyPr wrap="square">
              <a:spAutoFit/>
            </a:bodyPr>
            <a:lstStyle/>
            <a:p>
              <a:pPr algn="ctr"/>
              <a:r>
                <a:rPr lang="en-US" altLang="zh-CN" sz="1400" dirty="0" err="1">
                  <a:latin typeface="Consolas" panose="020B0609020204030204" pitchFamily="49" charset="0"/>
                  <a:ea typeface="楷体" panose="02010609060101010101" pitchFamily="49" charset="-122"/>
                </a:rPr>
                <a:t>unpop</a:t>
              </a:r>
              <a:endParaRPr lang="en-US" altLang="zh-CN" sz="1400" dirty="0">
                <a:latin typeface="Consolas" panose="020B0609020204030204" pitchFamily="49" charset="0"/>
                <a:ea typeface="楷体" panose="02010609060101010101" pitchFamily="49" charset="-122"/>
              </a:endParaRPr>
            </a:p>
          </p:txBody>
        </p:sp>
        <p:grpSp>
          <p:nvGrpSpPr>
            <p:cNvPr id="8" name="组合 7">
              <a:extLst>
                <a:ext uri="{FF2B5EF4-FFF2-40B4-BE49-F238E27FC236}">
                  <a16:creationId xmlns:a16="http://schemas.microsoft.com/office/drawing/2014/main" id="{9C515071-F0F4-1609-F58F-0C567BF83E15}"/>
                </a:ext>
              </a:extLst>
            </p:cNvPr>
            <p:cNvGrpSpPr/>
            <p:nvPr/>
          </p:nvGrpSpPr>
          <p:grpSpPr>
            <a:xfrm>
              <a:off x="2540186" y="3556977"/>
              <a:ext cx="1554346" cy="1069723"/>
              <a:chOff x="2540186" y="3556977"/>
              <a:chExt cx="1554346" cy="1069723"/>
            </a:xfrm>
          </p:grpSpPr>
          <p:sp>
            <p:nvSpPr>
              <p:cNvPr id="15" name="文本框 14">
                <a:extLst>
                  <a:ext uri="{FF2B5EF4-FFF2-40B4-BE49-F238E27FC236}">
                    <a16:creationId xmlns:a16="http://schemas.microsoft.com/office/drawing/2014/main" id="{F74A7136-3A8C-8C0A-CD51-B0A9BE5AF1B0}"/>
                  </a:ext>
                </a:extLst>
              </p:cNvPr>
              <p:cNvSpPr txBox="1"/>
              <p:nvPr/>
            </p:nvSpPr>
            <p:spPr>
              <a:xfrm>
                <a:off x="2991166" y="3556977"/>
                <a:ext cx="484055" cy="268924"/>
              </a:xfrm>
              <a:prstGeom prst="rect">
                <a:avLst/>
              </a:prstGeom>
              <a:noFill/>
            </p:spPr>
            <p:txBody>
              <a:bodyPr wrap="square">
                <a:spAutoFit/>
              </a:bodyPr>
              <a:lstStyle/>
              <a:p>
                <a:pPr algn="ctr"/>
                <a:r>
                  <a:rPr lang="en-US" altLang="zh-CN" sz="1400" dirty="0">
                    <a:latin typeface="Consolas" panose="020B0609020204030204" pitchFamily="49" charset="0"/>
                    <a:ea typeface="楷体" panose="02010609060101010101" pitchFamily="49" charset="-122"/>
                  </a:rPr>
                  <a:t>pop</a:t>
                </a:r>
              </a:p>
            </p:txBody>
          </p:sp>
          <p:graphicFrame>
            <p:nvGraphicFramePr>
              <p:cNvPr id="10" name="对象 9">
                <a:extLst>
                  <a:ext uri="{FF2B5EF4-FFF2-40B4-BE49-F238E27FC236}">
                    <a16:creationId xmlns:a16="http://schemas.microsoft.com/office/drawing/2014/main" id="{EED7086B-B0B4-1E29-877C-ADA777114094}"/>
                  </a:ext>
                </a:extLst>
              </p:cNvPr>
              <p:cNvGraphicFramePr>
                <a:graphicFrameLocks noChangeAspect="1"/>
              </p:cNvGraphicFramePr>
              <p:nvPr>
                <p:extLst>
                  <p:ext uri="{D42A27DB-BD31-4B8C-83A1-F6EECF244321}">
                    <p14:modId xmlns:p14="http://schemas.microsoft.com/office/powerpoint/2010/main" val="1989487246"/>
                  </p:ext>
                </p:extLst>
              </p:nvPr>
            </p:nvGraphicFramePr>
            <p:xfrm>
              <a:off x="2540186" y="4013404"/>
              <a:ext cx="1234810" cy="224710"/>
            </p:xfrm>
            <a:graphic>
              <a:graphicData uri="http://schemas.openxmlformats.org/presentationml/2006/ole">
                <mc:AlternateContent xmlns:mc="http://schemas.openxmlformats.org/markup-compatibility/2006">
                  <mc:Choice xmlns:v="urn:schemas-microsoft-com:vml" Requires="v">
                    <p:oleObj name="AxMath" r:id="rId5" imgW="1262880" imgH="216000" progId="Equation.AxMath">
                      <p:embed/>
                    </p:oleObj>
                  </mc:Choice>
                  <mc:Fallback>
                    <p:oleObj name="AxMath" r:id="rId5" imgW="1262880" imgH="216000" progId="Equation.AxMath">
                      <p:embed/>
                      <p:pic>
                        <p:nvPicPr>
                          <p:cNvPr id="130" name="对象 129">
                            <a:extLst>
                              <a:ext uri="{FF2B5EF4-FFF2-40B4-BE49-F238E27FC236}">
                                <a16:creationId xmlns:a16="http://schemas.microsoft.com/office/drawing/2014/main" id="{97FC460C-C426-A656-815C-CA44486AF6B7}"/>
                              </a:ext>
                            </a:extLst>
                          </p:cNvPr>
                          <p:cNvPicPr>
                            <a:picLocks noChangeAspect="1" noChangeArrowheads="1"/>
                          </p:cNvPicPr>
                          <p:nvPr/>
                        </p:nvPicPr>
                        <p:blipFill>
                          <a:blip r:embed="rId6"/>
                          <a:srcRect/>
                          <a:stretch>
                            <a:fillRect/>
                          </a:stretch>
                        </p:blipFill>
                        <p:spPr bwMode="auto">
                          <a:xfrm>
                            <a:off x="2540186" y="4013404"/>
                            <a:ext cx="1234810" cy="224710"/>
                          </a:xfrm>
                          <a:prstGeom prst="rect">
                            <a:avLst/>
                          </a:prstGeom>
                          <a:noFill/>
                        </p:spPr>
                      </p:pic>
                    </p:oleObj>
                  </mc:Fallback>
                </mc:AlternateContent>
              </a:graphicData>
            </a:graphic>
          </p:graphicFrame>
          <p:sp>
            <p:nvSpPr>
              <p:cNvPr id="11" name="左大括号 10">
                <a:extLst>
                  <a:ext uri="{FF2B5EF4-FFF2-40B4-BE49-F238E27FC236}">
                    <a16:creationId xmlns:a16="http://schemas.microsoft.com/office/drawing/2014/main" id="{7B252496-4C32-5390-D09E-1C7B88656032}"/>
                  </a:ext>
                </a:extLst>
              </p:cNvPr>
              <p:cNvSpPr/>
              <p:nvPr/>
            </p:nvSpPr>
            <p:spPr>
              <a:xfrm rot="16200000">
                <a:off x="3454997" y="4087998"/>
                <a:ext cx="45719" cy="347844"/>
              </a:xfrm>
              <a:prstGeom prst="leftBrace">
                <a:avLst>
                  <a:gd name="adj1" fmla="val 32881"/>
                  <a:gd name="adj2" fmla="val 50000"/>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lt1"/>
                  </a:solidFill>
                </a:endParaRPr>
              </a:p>
            </p:txBody>
          </p:sp>
          <p:sp>
            <p:nvSpPr>
              <p:cNvPr id="12" name="文本框 11">
                <a:extLst>
                  <a:ext uri="{FF2B5EF4-FFF2-40B4-BE49-F238E27FC236}">
                    <a16:creationId xmlns:a16="http://schemas.microsoft.com/office/drawing/2014/main" id="{9A85C7A4-7557-2093-53A9-4B29EE2675DB}"/>
                  </a:ext>
                </a:extLst>
              </p:cNvPr>
              <p:cNvSpPr txBox="1"/>
              <p:nvPr/>
            </p:nvSpPr>
            <p:spPr>
              <a:xfrm>
                <a:off x="3140438" y="4330885"/>
                <a:ext cx="954094" cy="295815"/>
              </a:xfrm>
              <a:prstGeom prst="rect">
                <a:avLst/>
              </a:prstGeom>
              <a:noFill/>
            </p:spPr>
            <p:txBody>
              <a:bodyPr wrap="square">
                <a:spAutoFit/>
              </a:bodyPr>
              <a:lstStyle/>
              <a:p>
                <a:r>
                  <a:rPr lang="zh-CN" altLang="en-US" sz="1600" dirty="0">
                    <a:latin typeface="Consolas" panose="020B0609020204030204" pitchFamily="49" charset="0"/>
                    <a:ea typeface="楷体" panose="02010609060101010101" pitchFamily="49" charset="-122"/>
                  </a:rPr>
                  <a:t>两类项目</a:t>
                </a:r>
                <a:endParaRPr lang="en-US" altLang="zh-CN" sz="1600" dirty="0">
                  <a:latin typeface="Consolas" panose="020B0609020204030204" pitchFamily="49" charset="0"/>
                  <a:ea typeface="楷体" panose="02010609060101010101" pitchFamily="49" charset="-122"/>
                </a:endParaRPr>
              </a:p>
            </p:txBody>
          </p:sp>
          <p:cxnSp>
            <p:nvCxnSpPr>
              <p:cNvPr id="13" name="直接箭头连接符 12">
                <a:extLst>
                  <a:ext uri="{FF2B5EF4-FFF2-40B4-BE49-F238E27FC236}">
                    <a16:creationId xmlns:a16="http://schemas.microsoft.com/office/drawing/2014/main" id="{322DCFF6-A377-252A-AFE6-A43CAFB378AC}"/>
                  </a:ext>
                </a:extLst>
              </p:cNvPr>
              <p:cNvCxnSpPr>
                <a:cxnSpLocks/>
                <a:stCxn id="15" idx="2"/>
              </p:cNvCxnSpPr>
              <p:nvPr/>
            </p:nvCxnSpPr>
            <p:spPr>
              <a:xfrm>
                <a:off x="3233193" y="3825901"/>
                <a:ext cx="93741" cy="167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74404F00-E904-8F7B-020F-5BEC3CC5B032}"/>
                  </a:ext>
                </a:extLst>
              </p:cNvPr>
              <p:cNvCxnSpPr>
                <a:cxnSpLocks/>
                <a:stCxn id="9" idx="2"/>
              </p:cNvCxnSpPr>
              <p:nvPr/>
            </p:nvCxnSpPr>
            <p:spPr>
              <a:xfrm flipH="1">
                <a:off x="3602708" y="3823735"/>
                <a:ext cx="84753" cy="169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aphicFrame>
        <p:nvGraphicFramePr>
          <p:cNvPr id="18" name="表格 40">
            <a:extLst>
              <a:ext uri="{FF2B5EF4-FFF2-40B4-BE49-F238E27FC236}">
                <a16:creationId xmlns:a16="http://schemas.microsoft.com/office/drawing/2014/main" id="{D5350E23-7E46-521B-E0D4-44514FCBB6C8}"/>
              </a:ext>
            </a:extLst>
          </p:cNvPr>
          <p:cNvGraphicFramePr>
            <a:graphicFrameLocks noGrp="1"/>
          </p:cNvGraphicFramePr>
          <p:nvPr>
            <p:extLst>
              <p:ext uri="{D42A27DB-BD31-4B8C-83A1-F6EECF244321}">
                <p14:modId xmlns:p14="http://schemas.microsoft.com/office/powerpoint/2010/main" val="2919793444"/>
              </p:ext>
            </p:extLst>
          </p:nvPr>
        </p:nvGraphicFramePr>
        <p:xfrm>
          <a:off x="5608927" y="5449466"/>
          <a:ext cx="1857282" cy="914400"/>
        </p:xfrm>
        <a:graphic>
          <a:graphicData uri="http://schemas.openxmlformats.org/drawingml/2006/table">
            <a:tbl>
              <a:tblPr firstRow="1" bandRow="1">
                <a:tableStyleId>{2D5ABB26-0587-4C30-8999-92F81FD0307C}</a:tableStyleId>
              </a:tblPr>
              <a:tblGrid>
                <a:gridCol w="719772">
                  <a:extLst>
                    <a:ext uri="{9D8B030D-6E8A-4147-A177-3AD203B41FA5}">
                      <a16:colId xmlns:a16="http://schemas.microsoft.com/office/drawing/2014/main" val="2857799646"/>
                    </a:ext>
                  </a:extLst>
                </a:gridCol>
                <a:gridCol w="379170">
                  <a:extLst>
                    <a:ext uri="{9D8B030D-6E8A-4147-A177-3AD203B41FA5}">
                      <a16:colId xmlns:a16="http://schemas.microsoft.com/office/drawing/2014/main" val="880958440"/>
                    </a:ext>
                  </a:extLst>
                </a:gridCol>
                <a:gridCol w="379170">
                  <a:extLst>
                    <a:ext uri="{9D8B030D-6E8A-4147-A177-3AD203B41FA5}">
                      <a16:colId xmlns:a16="http://schemas.microsoft.com/office/drawing/2014/main" val="3908990040"/>
                    </a:ext>
                  </a:extLst>
                </a:gridCol>
                <a:gridCol w="379170">
                  <a:extLst>
                    <a:ext uri="{9D8B030D-6E8A-4147-A177-3AD203B41FA5}">
                      <a16:colId xmlns:a16="http://schemas.microsoft.com/office/drawing/2014/main" val="1018963599"/>
                    </a:ext>
                  </a:extLst>
                </a:gridCol>
              </a:tblGrid>
              <a:tr h="286787">
                <a:tc>
                  <a:txBody>
                    <a:bodyPr/>
                    <a:lstStyle/>
                    <a:p>
                      <a:pPr algn="ctr"/>
                      <a:endParaRPr lang="zh-CN" alt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dirty="0"/>
                        <a:t>10</a:t>
                      </a:r>
                      <a:endParaRPr lang="zh-CN" alt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dirty="0"/>
                        <a:t>12</a:t>
                      </a:r>
                      <a:endParaRPr lang="zh-CN" alt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dirty="0"/>
                        <a:t>18</a:t>
                      </a:r>
                      <a:endParaRPr lang="zh-CN" alt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59518477"/>
                  </a:ext>
                </a:extLst>
              </a:tr>
              <a:tr h="286787">
                <a:tc>
                  <a:txBody>
                    <a:bodyPr/>
                    <a:lstStyle/>
                    <a:p>
                      <a:pPr algn="ctr"/>
                      <a:r>
                        <a:rPr lang="en-US" altLang="zh-CN" sz="1400" dirty="0"/>
                        <a:t>pop</a:t>
                      </a:r>
                      <a:endParaRPr lang="zh-CN" altLang="en-US" sz="14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1400" kern="1200" dirty="0">
                          <a:solidFill>
                            <a:schemeClr val="tx1"/>
                          </a:solidFill>
                          <a:latin typeface="+mn-lt"/>
                          <a:ea typeface="+mn-ea"/>
                          <a:cs typeface="+mn-cs"/>
                        </a:rPr>
                        <a:t>0</a:t>
                      </a:r>
                      <a:endParaRPr lang="zh-CN" altLang="en-US" sz="14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dirty="0"/>
                        <a:t>1</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dirty="0"/>
                        <a:t>1</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46549604"/>
                  </a:ext>
                </a:extLst>
              </a:tr>
              <a:tr h="286787">
                <a:tc>
                  <a:txBody>
                    <a:bodyPr/>
                    <a:lstStyle/>
                    <a:p>
                      <a:pPr algn="ctr"/>
                      <a:r>
                        <a:rPr lang="en-US" altLang="zh-CN" sz="1400" dirty="0" err="1"/>
                        <a:t>unpop</a:t>
                      </a:r>
                      <a:endParaRPr lang="zh-CN" altLang="en-US" sz="14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dirty="0"/>
                        <a:t>1</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3305134"/>
                  </a:ext>
                </a:extLst>
              </a:tr>
            </a:tbl>
          </a:graphicData>
        </a:graphic>
      </p:graphicFrame>
      <mc:AlternateContent xmlns:mc="http://schemas.openxmlformats.org/markup-compatibility/2006" xmlns:a14="http://schemas.microsoft.com/office/drawing/2010/main">
        <mc:Choice Requires="a14">
          <p:graphicFrame>
            <p:nvGraphicFramePr>
              <p:cNvPr id="24" name="表格 23">
                <a:extLst>
                  <a:ext uri="{FF2B5EF4-FFF2-40B4-BE49-F238E27FC236}">
                    <a16:creationId xmlns:a16="http://schemas.microsoft.com/office/drawing/2014/main" id="{0B946F34-7FE3-20BB-025C-CB22F834955C}"/>
                  </a:ext>
                </a:extLst>
              </p:cNvPr>
              <p:cNvGraphicFramePr>
                <a:graphicFrameLocks noGrp="1"/>
              </p:cNvGraphicFramePr>
              <p:nvPr>
                <p:extLst>
                  <p:ext uri="{D42A27DB-BD31-4B8C-83A1-F6EECF244321}">
                    <p14:modId xmlns:p14="http://schemas.microsoft.com/office/powerpoint/2010/main" val="1627611956"/>
                  </p:ext>
                </p:extLst>
              </p:nvPr>
            </p:nvGraphicFramePr>
            <p:xfrm>
              <a:off x="545667" y="5523792"/>
              <a:ext cx="3518333" cy="616458"/>
            </p:xfrm>
            <a:graphic>
              <a:graphicData uri="http://schemas.openxmlformats.org/drawingml/2006/table">
                <a:tbl>
                  <a:tblPr firstRow="1" bandRow="1">
                    <a:tableStyleId>{5C22544A-7EE6-4342-B048-85BDC9FD1C3A}</a:tableStyleId>
                  </a:tblPr>
                  <a:tblGrid>
                    <a:gridCol w="775133">
                      <a:extLst>
                        <a:ext uri="{9D8B030D-6E8A-4147-A177-3AD203B41FA5}">
                          <a16:colId xmlns:a16="http://schemas.microsoft.com/office/drawing/2014/main" val="4209153323"/>
                        </a:ext>
                      </a:extLst>
                    </a:gridCol>
                    <a:gridCol w="1229360">
                      <a:extLst>
                        <a:ext uri="{9D8B030D-6E8A-4147-A177-3AD203B41FA5}">
                          <a16:colId xmlns:a16="http://schemas.microsoft.com/office/drawing/2014/main" val="2501646910"/>
                        </a:ext>
                      </a:extLst>
                    </a:gridCol>
                    <a:gridCol w="1513840">
                      <a:extLst>
                        <a:ext uri="{9D8B030D-6E8A-4147-A177-3AD203B41FA5}">
                          <a16:colId xmlns:a16="http://schemas.microsoft.com/office/drawing/2014/main" val="451753637"/>
                        </a:ext>
                      </a:extLst>
                    </a:gridCol>
                  </a:tblGrid>
                  <a:tr h="262182">
                    <a:tc>
                      <a:txBody>
                        <a:bodyPr/>
                        <a:lstStyle/>
                        <a:p>
                          <a:pPr algn="ctr"/>
                          <a:r>
                            <a:rPr lang="zh-CN" altLang="en-US" sz="1400" b="1" baseline="0" dirty="0">
                              <a:solidFill>
                                <a:schemeClr val="tx1"/>
                              </a:solidFill>
                              <a:latin typeface="Consolas" panose="020B0609020204030204" pitchFamily="49" charset="0"/>
                              <a:ea typeface="楷体" panose="02010609060101010101" pitchFamily="49" charset="-122"/>
                            </a:rPr>
                            <a:t>用户</a:t>
                          </a:r>
                          <a14:m>
                            <m:oMath xmlns:m="http://schemas.openxmlformats.org/officeDocument/2006/math">
                              <m:sSub>
                                <m:sSubPr>
                                  <m:ctrlPr>
                                    <a:rPr lang="en-US" altLang="zh-CN" sz="1400" b="1" i="1" baseline="0" smtClean="0">
                                      <a:solidFill>
                                        <a:schemeClr val="tx1"/>
                                      </a:solidFill>
                                      <a:latin typeface="Cambria Math" panose="02040503050406030204" pitchFamily="18" charset="0"/>
                                      <a:ea typeface="楷体" panose="02010609060101010101" pitchFamily="49" charset="-122"/>
                                    </a:rPr>
                                  </m:ctrlPr>
                                </m:sSubPr>
                                <m:e>
                                  <m:r>
                                    <a:rPr lang="en-US" altLang="zh-CN" sz="1400" b="1" i="1" baseline="0" smtClean="0">
                                      <a:solidFill>
                                        <a:schemeClr val="tx1"/>
                                      </a:solidFill>
                                      <a:latin typeface="Cambria Math" panose="02040503050406030204" pitchFamily="18" charset="0"/>
                                      <a:ea typeface="楷体" panose="02010609060101010101" pitchFamily="49" charset="-122"/>
                                    </a:rPr>
                                    <m:t>𝒖</m:t>
                                  </m:r>
                                </m:e>
                                <m:sub>
                                  <m:r>
                                    <a:rPr lang="en-US" altLang="zh-CN" sz="1400" b="1" i="1" baseline="0" smtClean="0">
                                      <a:solidFill>
                                        <a:schemeClr val="tx1"/>
                                      </a:solidFill>
                                      <a:latin typeface="Cambria Math" panose="02040503050406030204" pitchFamily="18" charset="0"/>
                                      <a:ea typeface="楷体" panose="02010609060101010101" pitchFamily="49" charset="-122"/>
                                    </a:rPr>
                                    <m:t>𝒊</m:t>
                                  </m:r>
                                </m:sub>
                              </m:sSub>
                            </m:oMath>
                          </a14:m>
                          <a:endParaRPr lang="en-US" altLang="zh-CN" sz="1400" b="1"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baseline="0" dirty="0">
                              <a:solidFill>
                                <a:schemeClr val="tx1"/>
                              </a:solidFill>
                              <a:latin typeface="Consolas" panose="020B0609020204030204" pitchFamily="49" charset="0"/>
                              <a:ea typeface="楷体" panose="02010609060101010101" pitchFamily="49" charset="-122"/>
                            </a:rPr>
                            <a:t>Top</a:t>
                          </a:r>
                          <a14:m>
                            <m:oMath xmlns:m="http://schemas.openxmlformats.org/officeDocument/2006/math">
                              <m:r>
                                <a:rPr lang="en-US" altLang="zh-CN" sz="1400" b="1" i="1" baseline="0" smtClean="0">
                                  <a:solidFill>
                                    <a:schemeClr val="tx1"/>
                                  </a:solidFill>
                                  <a:latin typeface="Cambria Math" panose="02040503050406030204" pitchFamily="18" charset="0"/>
                                  <a:ea typeface="楷体" panose="02010609060101010101" pitchFamily="49" charset="-122"/>
                                </a:rPr>
                                <m:t>𝑲</m:t>
                              </m:r>
                            </m:oMath>
                          </a14:m>
                          <a:endParaRPr lang="zh-CN" altLang="en-US" sz="1400" b="1"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b="1" baseline="0" dirty="0">
                              <a:solidFill>
                                <a:schemeClr val="tx1"/>
                              </a:solidFill>
                              <a:latin typeface="Consolas" panose="020B0609020204030204" pitchFamily="49" charset="0"/>
                              <a:ea typeface="楷体" panose="02010609060101010101" pitchFamily="49" charset="-122"/>
                            </a:rPr>
                            <a:t>用户</a:t>
                          </a:r>
                          <a:r>
                            <a:rPr lang="en-US" altLang="zh-CN" sz="1400" b="1" baseline="0" dirty="0">
                              <a:solidFill>
                                <a:schemeClr val="tx1"/>
                              </a:solidFill>
                              <a:latin typeface="Consolas" panose="020B0609020204030204" pitchFamily="49" charset="0"/>
                              <a:ea typeface="楷体" panose="02010609060101010101" pitchFamily="49" charset="-122"/>
                            </a:rPr>
                            <a:t>-</a:t>
                          </a:r>
                          <a:r>
                            <a:rPr lang="zh-CN" altLang="en-US" sz="1400" b="1" baseline="0" dirty="0">
                              <a:solidFill>
                                <a:schemeClr val="tx1"/>
                              </a:solidFill>
                              <a:latin typeface="Consolas" panose="020B0609020204030204" pitchFamily="49" charset="0"/>
                              <a:ea typeface="楷体" panose="02010609060101010101" pitchFamily="49" charset="-122"/>
                            </a:rPr>
                            <a:t>项目得分</a:t>
                          </a:r>
                          <a14:m>
                            <m:oMath xmlns:m="http://schemas.openxmlformats.org/officeDocument/2006/math">
                              <m:sSup>
                                <m:sSupPr>
                                  <m:ctrlPr>
                                    <a:rPr lang="en-US" altLang="zh-CN" sz="1400" i="1" smtClean="0">
                                      <a:solidFill>
                                        <a:schemeClr val="tx1"/>
                                      </a:solidFill>
                                      <a:latin typeface="Cambria Math" panose="02040503050406030204" pitchFamily="18" charset="0"/>
                                      <a:ea typeface="楷体" panose="02010609060101010101" pitchFamily="49" charset="-122"/>
                                    </a:rPr>
                                  </m:ctrlPr>
                                </m:sSupPr>
                                <m:e>
                                  <m:r>
                                    <a:rPr lang="en-US" altLang="zh-CN" sz="1400" b="0" i="1" smtClean="0">
                                      <a:solidFill>
                                        <a:schemeClr val="tx1"/>
                                      </a:solidFill>
                                      <a:latin typeface="Cambria Math" panose="02040503050406030204" pitchFamily="18" charset="0"/>
                                      <a:ea typeface="楷体" panose="02010609060101010101" pitchFamily="49" charset="-122"/>
                                    </a:rPr>
                                    <m:t>𝑠</m:t>
                                  </m:r>
                                </m:e>
                                <m:sup>
                                  <m:r>
                                    <a:rPr lang="en-US" altLang="zh-CN" sz="1400" b="0" i="1" smtClean="0">
                                      <a:solidFill>
                                        <a:schemeClr val="tx1"/>
                                      </a:solidFill>
                                      <a:latin typeface="Cambria Math" panose="02040503050406030204" pitchFamily="18" charset="0"/>
                                      <a:ea typeface="楷体" panose="02010609060101010101" pitchFamily="49" charset="-122"/>
                                    </a:rPr>
                                    <m:t>𝑖</m:t>
                                  </m:r>
                                </m:sup>
                              </m:sSup>
                            </m:oMath>
                          </a14:m>
                          <a:endParaRPr lang="zh-CN" altLang="en-US" sz="1400" b="1"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2498990"/>
                      </a:ext>
                    </a:extLst>
                  </a:tr>
                  <a:tr h="262182">
                    <a:tc>
                      <a:txBody>
                        <a:bodyPr/>
                        <a:lstStyle/>
                        <a:p>
                          <a:pPr algn="ctr"/>
                          <a:r>
                            <a:rPr lang="en-US" altLang="zh-CN" sz="1400" baseline="0" dirty="0">
                              <a:solidFill>
                                <a:schemeClr val="tx1"/>
                              </a:solidFill>
                              <a:latin typeface="Consolas" panose="020B0609020204030204" pitchFamily="49" charset="0"/>
                              <a:ea typeface="楷体" panose="02010609060101010101" pitchFamily="49" charset="-122"/>
                            </a:rPr>
                            <a:t>1</a:t>
                          </a:r>
                          <a:endParaRPr lang="zh-CN" altLang="en-US" sz="140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aseline="0" dirty="0">
                              <a:solidFill>
                                <a:schemeClr val="tx1"/>
                              </a:solidFill>
                              <a:latin typeface="Consolas" panose="020B0609020204030204" pitchFamily="49" charset="0"/>
                              <a:ea typeface="楷体" panose="02010609060101010101" pitchFamily="49" charset="-122"/>
                            </a:rPr>
                            <a:t>[10,12,8]</a:t>
                          </a:r>
                          <a:endParaRPr lang="zh-CN" altLang="en-US" sz="140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aseline="0" dirty="0">
                              <a:solidFill>
                                <a:schemeClr val="tx1"/>
                              </a:solidFill>
                              <a:latin typeface="Consolas" panose="020B0609020204030204" pitchFamily="49" charset="0"/>
                              <a:ea typeface="楷体" panose="02010609060101010101" pitchFamily="49" charset="-122"/>
                            </a:rPr>
                            <a:t>[0.9,0.8,0.7]</a:t>
                          </a:r>
                          <a:endParaRPr lang="zh-CN" altLang="en-US" sz="140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5179369"/>
                      </a:ext>
                    </a:extLst>
                  </a:tr>
                </a:tbl>
              </a:graphicData>
            </a:graphic>
          </p:graphicFrame>
        </mc:Choice>
        <mc:Fallback xmlns="">
          <p:graphicFrame>
            <p:nvGraphicFramePr>
              <p:cNvPr id="24" name="表格 23">
                <a:extLst>
                  <a:ext uri="{FF2B5EF4-FFF2-40B4-BE49-F238E27FC236}">
                    <a16:creationId xmlns:a16="http://schemas.microsoft.com/office/drawing/2014/main" id="{0B946F34-7FE3-20BB-025C-CB22F834955C}"/>
                  </a:ext>
                </a:extLst>
              </p:cNvPr>
              <p:cNvGraphicFramePr>
                <a:graphicFrameLocks noGrp="1"/>
              </p:cNvGraphicFramePr>
              <p:nvPr>
                <p:extLst>
                  <p:ext uri="{D42A27DB-BD31-4B8C-83A1-F6EECF244321}">
                    <p14:modId xmlns:p14="http://schemas.microsoft.com/office/powerpoint/2010/main" val="1627611956"/>
                  </p:ext>
                </p:extLst>
              </p:nvPr>
            </p:nvGraphicFramePr>
            <p:xfrm>
              <a:off x="545667" y="5523792"/>
              <a:ext cx="3518333" cy="616458"/>
            </p:xfrm>
            <a:graphic>
              <a:graphicData uri="http://schemas.openxmlformats.org/drawingml/2006/table">
                <a:tbl>
                  <a:tblPr firstRow="1" bandRow="1">
                    <a:tableStyleId>{5C22544A-7EE6-4342-B048-85BDC9FD1C3A}</a:tableStyleId>
                  </a:tblPr>
                  <a:tblGrid>
                    <a:gridCol w="775133">
                      <a:extLst>
                        <a:ext uri="{9D8B030D-6E8A-4147-A177-3AD203B41FA5}">
                          <a16:colId xmlns:a16="http://schemas.microsoft.com/office/drawing/2014/main" val="4209153323"/>
                        </a:ext>
                      </a:extLst>
                    </a:gridCol>
                    <a:gridCol w="1229360">
                      <a:extLst>
                        <a:ext uri="{9D8B030D-6E8A-4147-A177-3AD203B41FA5}">
                          <a16:colId xmlns:a16="http://schemas.microsoft.com/office/drawing/2014/main" val="2501646910"/>
                        </a:ext>
                      </a:extLst>
                    </a:gridCol>
                    <a:gridCol w="1513840">
                      <a:extLst>
                        <a:ext uri="{9D8B030D-6E8A-4147-A177-3AD203B41FA5}">
                          <a16:colId xmlns:a16="http://schemas.microsoft.com/office/drawing/2014/main" val="451753637"/>
                        </a:ext>
                      </a:extLst>
                    </a:gridCol>
                  </a:tblGrid>
                  <a:tr h="311658">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787" t="-5769" r="-356693" b="-115385"/>
                          </a:stretch>
                        </a:blip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63366" t="-5769" r="-124257" b="-115385"/>
                          </a:stretch>
                        </a:blip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132530" t="-5769" r="-803" b="-115385"/>
                          </a:stretch>
                        </a:blipFill>
                      </a:tcPr>
                    </a:tc>
                    <a:extLst>
                      <a:ext uri="{0D108BD9-81ED-4DB2-BD59-A6C34878D82A}">
                        <a16:rowId xmlns:a16="http://schemas.microsoft.com/office/drawing/2014/main" val="2112498990"/>
                      </a:ext>
                    </a:extLst>
                  </a:tr>
                  <a:tr h="304800">
                    <a:tc>
                      <a:txBody>
                        <a:bodyPr/>
                        <a:lstStyle/>
                        <a:p>
                          <a:pPr algn="ctr"/>
                          <a:r>
                            <a:rPr lang="en-US" altLang="zh-CN" sz="1400" baseline="0" dirty="0">
                              <a:solidFill>
                                <a:schemeClr val="tx1"/>
                              </a:solidFill>
                              <a:latin typeface="Consolas" panose="020B0609020204030204" pitchFamily="49" charset="0"/>
                              <a:ea typeface="楷体" panose="02010609060101010101" pitchFamily="49" charset="-122"/>
                            </a:rPr>
                            <a:t>1</a:t>
                          </a:r>
                          <a:endParaRPr lang="zh-CN" altLang="en-US" sz="140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aseline="0" dirty="0">
                              <a:solidFill>
                                <a:schemeClr val="tx1"/>
                              </a:solidFill>
                              <a:latin typeface="Consolas" panose="020B0609020204030204" pitchFamily="49" charset="0"/>
                              <a:ea typeface="楷体" panose="02010609060101010101" pitchFamily="49" charset="-122"/>
                            </a:rPr>
                            <a:t>[10,12,8]</a:t>
                          </a:r>
                          <a:endParaRPr lang="zh-CN" altLang="en-US" sz="140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aseline="0" dirty="0">
                              <a:solidFill>
                                <a:schemeClr val="tx1"/>
                              </a:solidFill>
                              <a:latin typeface="Consolas" panose="020B0609020204030204" pitchFamily="49" charset="0"/>
                              <a:ea typeface="楷体" panose="02010609060101010101" pitchFamily="49" charset="-122"/>
                            </a:rPr>
                            <a:t>[0.9,0.8,0.7]</a:t>
                          </a:r>
                          <a:endParaRPr lang="zh-CN" altLang="en-US" sz="140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5179369"/>
                      </a:ext>
                    </a:extLst>
                  </a:tr>
                </a:tbl>
              </a:graphicData>
            </a:graphic>
          </p:graphicFrame>
        </mc:Fallback>
      </mc:AlternateContent>
      <p:sp>
        <p:nvSpPr>
          <p:cNvPr id="31" name="圆角矩形 4">
            <a:extLst>
              <a:ext uri="{FF2B5EF4-FFF2-40B4-BE49-F238E27FC236}">
                <a16:creationId xmlns:a16="http://schemas.microsoft.com/office/drawing/2014/main" id="{C1B78309-7DAE-4118-F9ED-64989BEE9632}"/>
              </a:ext>
            </a:extLst>
          </p:cNvPr>
          <p:cNvSpPr/>
          <p:nvPr/>
        </p:nvSpPr>
        <p:spPr>
          <a:xfrm>
            <a:off x="539953" y="1674849"/>
            <a:ext cx="2423903" cy="384726"/>
          </a:xfrm>
          <a:prstGeom prst="roundRect">
            <a:avLst/>
          </a:prstGeom>
          <a:solidFill>
            <a:srgbClr val="014385"/>
          </a:solidFill>
          <a:ln w="19050" cap="rnd" cmpd="sng">
            <a:solidFill>
              <a:srgbClr val="014385"/>
            </a:solidFill>
            <a:prstDash val="solid"/>
            <a:beve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b="1" dirty="0">
                <a:solidFill>
                  <a:schemeClr val="bg1"/>
                </a:solidFill>
                <a:latin typeface="楷体" panose="02010609060101010101" pitchFamily="49" charset="-122"/>
                <a:ea typeface="楷体" panose="02010609060101010101" pitchFamily="49" charset="-122"/>
              </a:rPr>
              <a:t>用户历史交互记录</a:t>
            </a:r>
          </a:p>
        </p:txBody>
      </p:sp>
      <p:sp>
        <p:nvSpPr>
          <p:cNvPr id="32" name="圆角矩形 4">
            <a:extLst>
              <a:ext uri="{FF2B5EF4-FFF2-40B4-BE49-F238E27FC236}">
                <a16:creationId xmlns:a16="http://schemas.microsoft.com/office/drawing/2014/main" id="{41FB4B34-76F7-1242-6372-8BC28FA551F3}"/>
              </a:ext>
            </a:extLst>
          </p:cNvPr>
          <p:cNvSpPr/>
          <p:nvPr/>
        </p:nvSpPr>
        <p:spPr>
          <a:xfrm>
            <a:off x="558893" y="3362098"/>
            <a:ext cx="2423903" cy="384726"/>
          </a:xfrm>
          <a:prstGeom prst="roundRect">
            <a:avLst/>
          </a:prstGeom>
          <a:solidFill>
            <a:srgbClr val="014385"/>
          </a:solidFill>
          <a:ln w="19050" cap="rnd" cmpd="sng">
            <a:solidFill>
              <a:srgbClr val="014385"/>
            </a:solidFill>
            <a:prstDash val="solid"/>
            <a:beve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b="1" dirty="0">
                <a:solidFill>
                  <a:schemeClr val="bg1"/>
                </a:solidFill>
                <a:latin typeface="楷体" panose="02010609060101010101" pitchFamily="49" charset="-122"/>
                <a:ea typeface="楷体" panose="02010609060101010101" pitchFamily="49" charset="-122"/>
              </a:rPr>
              <a:t>项目属性</a:t>
            </a:r>
          </a:p>
        </p:txBody>
      </p:sp>
      <p:sp>
        <p:nvSpPr>
          <p:cNvPr id="33" name="圆角矩形 4">
            <a:extLst>
              <a:ext uri="{FF2B5EF4-FFF2-40B4-BE49-F238E27FC236}">
                <a16:creationId xmlns:a16="http://schemas.microsoft.com/office/drawing/2014/main" id="{64D4A99C-EDB9-2439-4EA3-3FD2F02AFB04}"/>
              </a:ext>
            </a:extLst>
          </p:cNvPr>
          <p:cNvSpPr/>
          <p:nvPr/>
        </p:nvSpPr>
        <p:spPr>
          <a:xfrm>
            <a:off x="545667" y="5038154"/>
            <a:ext cx="3518333" cy="363855"/>
          </a:xfrm>
          <a:prstGeom prst="roundRect">
            <a:avLst/>
          </a:prstGeom>
          <a:solidFill>
            <a:srgbClr val="014385"/>
          </a:solidFill>
          <a:ln w="19050" cap="rnd" cmpd="sng">
            <a:solidFill>
              <a:srgbClr val="014385"/>
            </a:solidFill>
            <a:prstDash val="solid"/>
            <a:beve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b="1" dirty="0">
                <a:solidFill>
                  <a:schemeClr val="bg1"/>
                </a:solidFill>
                <a:latin typeface="楷体" panose="02010609060101010101" pitchFamily="49" charset="-122"/>
                <a:ea typeface="楷体" panose="02010609060101010101" pitchFamily="49" charset="-122"/>
              </a:rPr>
              <a:t>初始推荐列表𝑹</a:t>
            </a:r>
          </a:p>
        </p:txBody>
      </p:sp>
      <p:graphicFrame>
        <p:nvGraphicFramePr>
          <p:cNvPr id="38" name="对象 37">
            <a:extLst>
              <a:ext uri="{FF2B5EF4-FFF2-40B4-BE49-F238E27FC236}">
                <a16:creationId xmlns:a16="http://schemas.microsoft.com/office/drawing/2014/main" id="{24EEAAB4-950E-723D-EE72-BDE21728ED42}"/>
              </a:ext>
            </a:extLst>
          </p:cNvPr>
          <p:cNvGraphicFramePr>
            <a:graphicFrameLocks noChangeAspect="1"/>
          </p:cNvGraphicFramePr>
          <p:nvPr>
            <p:extLst>
              <p:ext uri="{D42A27DB-BD31-4B8C-83A1-F6EECF244321}">
                <p14:modId xmlns:p14="http://schemas.microsoft.com/office/powerpoint/2010/main" val="4084720239"/>
              </p:ext>
            </p:extLst>
          </p:nvPr>
        </p:nvGraphicFramePr>
        <p:xfrm>
          <a:off x="7062788" y="1992313"/>
          <a:ext cx="4752975" cy="246062"/>
        </p:xfrm>
        <a:graphic>
          <a:graphicData uri="http://schemas.openxmlformats.org/presentationml/2006/ole">
            <mc:AlternateContent xmlns:mc="http://schemas.openxmlformats.org/markup-compatibility/2006">
              <mc:Choice xmlns:v="urn:schemas-microsoft-com:vml" Requires="v">
                <p:oleObj name="AxMath" r:id="rId8" imgW="3799440" imgH="197640" progId="Equation.AxMath">
                  <p:embed/>
                </p:oleObj>
              </mc:Choice>
              <mc:Fallback>
                <p:oleObj name="AxMath" r:id="rId8" imgW="3799440" imgH="197640" progId="Equation.AxMath">
                  <p:embed/>
                  <p:pic>
                    <p:nvPicPr>
                      <p:cNvPr id="0" name=""/>
                      <p:cNvPicPr/>
                      <p:nvPr/>
                    </p:nvPicPr>
                    <p:blipFill>
                      <a:blip r:embed="rId9"/>
                      <a:stretch>
                        <a:fillRect/>
                      </a:stretch>
                    </p:blipFill>
                    <p:spPr>
                      <a:xfrm>
                        <a:off x="7062788" y="1992313"/>
                        <a:ext cx="4752975" cy="246062"/>
                      </a:xfrm>
                      <a:prstGeom prst="rect">
                        <a:avLst/>
                      </a:prstGeom>
                    </p:spPr>
                  </p:pic>
                </p:oleObj>
              </mc:Fallback>
            </mc:AlternateContent>
          </a:graphicData>
        </a:graphic>
      </p:graphicFrame>
      <p:graphicFrame>
        <p:nvGraphicFramePr>
          <p:cNvPr id="43" name="对象 42">
            <a:extLst>
              <a:ext uri="{FF2B5EF4-FFF2-40B4-BE49-F238E27FC236}">
                <a16:creationId xmlns:a16="http://schemas.microsoft.com/office/drawing/2014/main" id="{6CF93592-4DD8-24F4-4040-E8CDFE843994}"/>
              </a:ext>
            </a:extLst>
          </p:cNvPr>
          <p:cNvGraphicFramePr>
            <a:graphicFrameLocks noChangeAspect="1"/>
          </p:cNvGraphicFramePr>
          <p:nvPr>
            <p:extLst>
              <p:ext uri="{D42A27DB-BD31-4B8C-83A1-F6EECF244321}">
                <p14:modId xmlns:p14="http://schemas.microsoft.com/office/powerpoint/2010/main" val="1559453712"/>
              </p:ext>
            </p:extLst>
          </p:nvPr>
        </p:nvGraphicFramePr>
        <p:xfrm>
          <a:off x="7077319" y="2330135"/>
          <a:ext cx="3187000" cy="268319"/>
        </p:xfrm>
        <a:graphic>
          <a:graphicData uri="http://schemas.openxmlformats.org/presentationml/2006/ole">
            <mc:AlternateContent xmlns:mc="http://schemas.openxmlformats.org/markup-compatibility/2006">
              <mc:Choice xmlns:v="urn:schemas-microsoft-com:vml" Requires="v">
                <p:oleObj name="AxMath" r:id="rId10" imgW="2590560" imgH="217080" progId="Equation.AxMath">
                  <p:embed/>
                </p:oleObj>
              </mc:Choice>
              <mc:Fallback>
                <p:oleObj name="AxMath" r:id="rId10" imgW="2590560" imgH="217080" progId="Equation.AxMath">
                  <p:embed/>
                  <p:pic>
                    <p:nvPicPr>
                      <p:cNvPr id="0" name=""/>
                      <p:cNvPicPr/>
                      <p:nvPr/>
                    </p:nvPicPr>
                    <p:blipFill>
                      <a:blip r:embed="rId11"/>
                      <a:stretch>
                        <a:fillRect/>
                      </a:stretch>
                    </p:blipFill>
                    <p:spPr>
                      <a:xfrm>
                        <a:off x="7077319" y="2330135"/>
                        <a:ext cx="3187000" cy="268319"/>
                      </a:xfrm>
                      <a:prstGeom prst="rect">
                        <a:avLst/>
                      </a:prstGeom>
                    </p:spPr>
                  </p:pic>
                </p:oleObj>
              </mc:Fallback>
            </mc:AlternateContent>
          </a:graphicData>
        </a:graphic>
      </p:graphicFrame>
      <p:sp>
        <p:nvSpPr>
          <p:cNvPr id="46" name="文本框 45">
            <a:extLst>
              <a:ext uri="{FF2B5EF4-FFF2-40B4-BE49-F238E27FC236}">
                <a16:creationId xmlns:a16="http://schemas.microsoft.com/office/drawing/2014/main" id="{80AB1A00-A399-642F-324C-0882E373AE01}"/>
              </a:ext>
            </a:extLst>
          </p:cNvPr>
          <p:cNvSpPr txBox="1"/>
          <p:nvPr/>
        </p:nvSpPr>
        <p:spPr>
          <a:xfrm>
            <a:off x="7189780" y="2740960"/>
            <a:ext cx="1273067" cy="307777"/>
          </a:xfrm>
          <a:prstGeom prst="rect">
            <a:avLst/>
          </a:prstGeom>
          <a:noFill/>
        </p:spPr>
        <p:txBody>
          <a:bodyPr wrap="square">
            <a:spAutoFit/>
          </a:bodyPr>
          <a:lstStyle/>
          <a:p>
            <a:pPr algn="ctr"/>
            <a:r>
              <a:rPr lang="en-US" altLang="zh-CN" sz="1400" dirty="0">
                <a:latin typeface="Consolas" panose="020B0609020204030204" pitchFamily="49" charset="0"/>
                <a:ea typeface="楷体" panose="02010609060101010101" pitchFamily="49" charset="-122"/>
              </a:rPr>
              <a:t>sigmoid</a:t>
            </a:r>
            <a:r>
              <a:rPr lang="zh-CN" altLang="en-US" sz="1400" dirty="0">
                <a:latin typeface="Consolas" panose="020B0609020204030204" pitchFamily="49" charset="0"/>
                <a:ea typeface="楷体" panose="02010609060101010101" pitchFamily="49" charset="-122"/>
              </a:rPr>
              <a:t>函数</a:t>
            </a:r>
            <a:endParaRPr lang="en-US" altLang="zh-CN" sz="1400" dirty="0">
              <a:latin typeface="Consolas" panose="020B0609020204030204" pitchFamily="49" charset="0"/>
              <a:ea typeface="楷体" panose="02010609060101010101" pitchFamily="49" charset="-122"/>
            </a:endParaRPr>
          </a:p>
        </p:txBody>
      </p:sp>
      <p:cxnSp>
        <p:nvCxnSpPr>
          <p:cNvPr id="47" name="直接箭头连接符 46">
            <a:extLst>
              <a:ext uri="{FF2B5EF4-FFF2-40B4-BE49-F238E27FC236}">
                <a16:creationId xmlns:a16="http://schemas.microsoft.com/office/drawing/2014/main" id="{A25CB7A6-8126-BDBE-5F19-C1312CB827C9}"/>
              </a:ext>
            </a:extLst>
          </p:cNvPr>
          <p:cNvCxnSpPr>
            <a:cxnSpLocks/>
            <a:stCxn id="46" idx="0"/>
          </p:cNvCxnSpPr>
          <p:nvPr/>
        </p:nvCxnSpPr>
        <p:spPr>
          <a:xfrm flipV="1">
            <a:off x="7826314" y="2542586"/>
            <a:ext cx="0" cy="198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3C8604DE-93DC-1288-183E-F4F47EB18C1A}"/>
              </a:ext>
            </a:extLst>
          </p:cNvPr>
          <p:cNvSpPr txBox="1"/>
          <p:nvPr/>
        </p:nvSpPr>
        <p:spPr>
          <a:xfrm>
            <a:off x="381296" y="248443"/>
            <a:ext cx="3242737" cy="584775"/>
          </a:xfrm>
          <a:prstGeom prst="rect">
            <a:avLst/>
          </a:prstGeom>
          <a:noFill/>
        </p:spPr>
        <p:txBody>
          <a:bodyPr wrap="square" rtlCol="0" anchor="t">
            <a:spAutoFit/>
          </a:bodyPr>
          <a:lstStyle/>
          <a:p>
            <a:r>
              <a:rPr lang="en-US" altLang="zh-CN" sz="3200" dirty="0">
                <a:solidFill>
                  <a:srgbClr val="014385"/>
                </a:solidFill>
                <a:effectLst>
                  <a:outerShdw blurRad="38100" dist="38100" dir="2700000" algn="tl">
                    <a:srgbClr val="000000">
                      <a:alpha val="43137"/>
                    </a:srgbClr>
                  </a:outerShdw>
                </a:effectLst>
                <a:latin typeface="黑体" panose="02010609060101010101" charset="-122"/>
                <a:ea typeface="黑体" panose="02010609060101010101" charset="-122"/>
              </a:rPr>
              <a:t>FDA-PR</a:t>
            </a:r>
            <a:r>
              <a:rPr lang="zh-CN" altLang="en-US" sz="3200" dirty="0">
                <a:solidFill>
                  <a:srgbClr val="014385"/>
                </a:solidFill>
                <a:effectLst>
                  <a:outerShdw blurRad="38100" dist="38100" dir="2700000" algn="tl">
                    <a:srgbClr val="000000">
                      <a:alpha val="43137"/>
                    </a:srgbClr>
                  </a:outerShdw>
                </a:effectLst>
                <a:latin typeface="黑体" panose="02010609060101010101" charset="-122"/>
                <a:ea typeface="黑体" panose="02010609060101010101" charset="-122"/>
              </a:rPr>
              <a:t>问题建模</a:t>
            </a:r>
          </a:p>
        </p:txBody>
      </p:sp>
      <p:sp>
        <p:nvSpPr>
          <p:cNvPr id="59" name="矩形: 圆角 58">
            <a:extLst>
              <a:ext uri="{FF2B5EF4-FFF2-40B4-BE49-F238E27FC236}">
                <a16:creationId xmlns:a16="http://schemas.microsoft.com/office/drawing/2014/main" id="{8713BBBE-7C4B-A036-751C-95980ECD8AEA}"/>
              </a:ext>
            </a:extLst>
          </p:cNvPr>
          <p:cNvSpPr/>
          <p:nvPr/>
        </p:nvSpPr>
        <p:spPr>
          <a:xfrm>
            <a:off x="430298" y="1578059"/>
            <a:ext cx="2717728" cy="1310464"/>
          </a:xfrm>
          <a:prstGeom prst="roundRect">
            <a:avLst>
              <a:gd name="adj" fmla="val 6055"/>
            </a:avLst>
          </a:prstGeom>
          <a:noFill/>
          <a:ln w="28575">
            <a:solidFill>
              <a:schemeClr val="bg1">
                <a:lumMod val="8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圆角 61">
            <a:extLst>
              <a:ext uri="{FF2B5EF4-FFF2-40B4-BE49-F238E27FC236}">
                <a16:creationId xmlns:a16="http://schemas.microsoft.com/office/drawing/2014/main" id="{15A16E9B-6D80-A890-8F78-D6FCFFBA83F5}"/>
              </a:ext>
            </a:extLst>
          </p:cNvPr>
          <p:cNvSpPr/>
          <p:nvPr/>
        </p:nvSpPr>
        <p:spPr>
          <a:xfrm>
            <a:off x="430298" y="3252700"/>
            <a:ext cx="3757318" cy="1335755"/>
          </a:xfrm>
          <a:prstGeom prst="roundRect">
            <a:avLst>
              <a:gd name="adj" fmla="val 6055"/>
            </a:avLst>
          </a:prstGeom>
          <a:noFill/>
          <a:ln w="28575">
            <a:solidFill>
              <a:schemeClr val="bg1">
                <a:lumMod val="8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圆角 63">
            <a:extLst>
              <a:ext uri="{FF2B5EF4-FFF2-40B4-BE49-F238E27FC236}">
                <a16:creationId xmlns:a16="http://schemas.microsoft.com/office/drawing/2014/main" id="{5B0C6426-FA7F-EBED-117E-B055016F5155}"/>
              </a:ext>
            </a:extLst>
          </p:cNvPr>
          <p:cNvSpPr/>
          <p:nvPr/>
        </p:nvSpPr>
        <p:spPr>
          <a:xfrm>
            <a:off x="430298" y="4931245"/>
            <a:ext cx="3757318" cy="1335755"/>
          </a:xfrm>
          <a:prstGeom prst="roundRect">
            <a:avLst>
              <a:gd name="adj" fmla="val 6055"/>
            </a:avLst>
          </a:prstGeom>
          <a:noFill/>
          <a:ln w="28575">
            <a:solidFill>
              <a:schemeClr val="bg1">
                <a:lumMod val="8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a:extLst>
              <a:ext uri="{FF2B5EF4-FFF2-40B4-BE49-F238E27FC236}">
                <a16:creationId xmlns:a16="http://schemas.microsoft.com/office/drawing/2014/main" id="{ECE22708-B505-CF9D-E691-8492D1FE107C}"/>
              </a:ext>
            </a:extLst>
          </p:cNvPr>
          <p:cNvSpPr txBox="1"/>
          <p:nvPr/>
        </p:nvSpPr>
        <p:spPr>
          <a:xfrm>
            <a:off x="381296" y="941075"/>
            <a:ext cx="8430724" cy="400110"/>
          </a:xfrm>
          <a:prstGeom prst="rect">
            <a:avLst/>
          </a:prstGeom>
          <a:noFill/>
        </p:spPr>
        <p:txBody>
          <a:bodyPr wrap="square">
            <a:spAutoFit/>
          </a:bodyPr>
          <a:lstStyle/>
          <a:p>
            <a:pPr>
              <a:spcAft>
                <a:spcPts val="600"/>
              </a:spcAft>
            </a:pPr>
            <a:r>
              <a:rPr lang="zh-CN" altLang="en-US" sz="2000" b="1" dirty="0">
                <a:solidFill>
                  <a:srgbClr val="014385"/>
                </a:solidFill>
                <a:latin typeface="Consolas" panose="020B0609020204030204" pitchFamily="49" charset="0"/>
                <a:ea typeface="楷体" panose="02010609060101010101" pitchFamily="49" charset="-122"/>
              </a:rPr>
              <a:t>已知用户历史交互记录、项目属性、初始推荐列表，分别计算：</a:t>
            </a:r>
          </a:p>
        </p:txBody>
      </p:sp>
      <p:sp>
        <p:nvSpPr>
          <p:cNvPr id="66" name="箭头: 右 65">
            <a:extLst>
              <a:ext uri="{FF2B5EF4-FFF2-40B4-BE49-F238E27FC236}">
                <a16:creationId xmlns:a16="http://schemas.microsoft.com/office/drawing/2014/main" id="{20AF15D5-0D3F-3861-C66C-D8C8F092BDC0}"/>
              </a:ext>
            </a:extLst>
          </p:cNvPr>
          <p:cNvSpPr/>
          <p:nvPr/>
        </p:nvSpPr>
        <p:spPr>
          <a:xfrm>
            <a:off x="3317552" y="2105726"/>
            <a:ext cx="279642" cy="288826"/>
          </a:xfrm>
          <a:prstGeom prst="rightArrow">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mc:AlternateContent xmlns:mc="http://schemas.openxmlformats.org/markup-compatibility/2006" xmlns:a14="http://schemas.microsoft.com/office/drawing/2010/main">
        <mc:Choice Requires="a14">
          <p:sp>
            <p:nvSpPr>
              <p:cNvPr id="68" name="圆角矩形 4">
                <a:extLst>
                  <a:ext uri="{FF2B5EF4-FFF2-40B4-BE49-F238E27FC236}">
                    <a16:creationId xmlns:a16="http://schemas.microsoft.com/office/drawing/2014/main" id="{F30CDB79-EDA1-10F4-91C7-D037204730F1}"/>
                  </a:ext>
                </a:extLst>
              </p:cNvPr>
              <p:cNvSpPr/>
              <p:nvPr/>
            </p:nvSpPr>
            <p:spPr>
              <a:xfrm>
                <a:off x="3783849" y="1455991"/>
                <a:ext cx="3071348" cy="384726"/>
              </a:xfrm>
              <a:prstGeom prst="roundRect">
                <a:avLst/>
              </a:prstGeom>
              <a:noFill/>
              <a:ln w="19050" cap="rnd" cmpd="sng">
                <a:solidFill>
                  <a:srgbClr val="014385"/>
                </a:solidFill>
                <a:prstDash val="solid"/>
                <a:beve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600" b="1" dirty="0">
                    <a:solidFill>
                      <a:schemeClr val="tx1"/>
                    </a:solidFill>
                    <a:latin typeface="楷体" panose="02010609060101010101" pitchFamily="49" charset="-122"/>
                    <a:ea typeface="楷体" panose="02010609060101010101" pitchFamily="49" charset="-122"/>
                  </a:rPr>
                  <a:t>①用户多样性偏好分布</a:t>
                </a:r>
                <a14:m>
                  <m:oMath xmlns:m="http://schemas.openxmlformats.org/officeDocument/2006/math">
                    <m:sSup>
                      <m:sSupPr>
                        <m:ctrlPr>
                          <a:rPr lang="en-US" altLang="zh-CN" sz="1600" b="1" i="1" smtClean="0">
                            <a:solidFill>
                              <a:srgbClr val="0D0D0D"/>
                            </a:solidFill>
                            <a:latin typeface="Cambria Math" panose="02040503050406030204" pitchFamily="18" charset="0"/>
                            <a:ea typeface="楷体" panose="02010609060101010101" pitchFamily="49" charset="-122"/>
                          </a:rPr>
                        </m:ctrlPr>
                      </m:sSupPr>
                      <m:e>
                        <m:r>
                          <a:rPr lang="en-US" altLang="zh-CN" sz="1600" b="1" i="1" smtClean="0">
                            <a:solidFill>
                              <a:srgbClr val="0D0D0D"/>
                            </a:solidFill>
                            <a:latin typeface="Cambria Math" panose="02040503050406030204" pitchFamily="18" charset="0"/>
                            <a:ea typeface="楷体" panose="02010609060101010101" pitchFamily="49" charset="-122"/>
                          </a:rPr>
                          <m:t>𝒅</m:t>
                        </m:r>
                      </m:e>
                      <m:sup>
                        <m:r>
                          <a:rPr lang="en-US" altLang="zh-CN" sz="1600" b="1" i="1" smtClean="0">
                            <a:solidFill>
                              <a:srgbClr val="0D0D0D"/>
                            </a:solidFill>
                            <a:latin typeface="Cambria Math" panose="02040503050406030204" pitchFamily="18" charset="0"/>
                            <a:ea typeface="楷体" panose="02010609060101010101" pitchFamily="49" charset="-122"/>
                          </a:rPr>
                          <m:t>𝒊</m:t>
                        </m:r>
                        <m:r>
                          <a:rPr lang="en-US" altLang="zh-CN" sz="1600" b="1" i="1" smtClean="0">
                            <a:solidFill>
                              <a:srgbClr val="0D0D0D"/>
                            </a:solidFill>
                            <a:latin typeface="Cambria Math" panose="02040503050406030204" pitchFamily="18" charset="0"/>
                            <a:ea typeface="楷体" panose="02010609060101010101" pitchFamily="49" charset="-122"/>
                          </a:rPr>
                          <m:t>,</m:t>
                        </m:r>
                        <m:r>
                          <a:rPr lang="en-US" altLang="zh-CN" sz="1600" b="1" i="1" smtClean="0">
                            <a:solidFill>
                              <a:srgbClr val="0D0D0D"/>
                            </a:solidFill>
                            <a:latin typeface="Cambria Math" panose="02040503050406030204" pitchFamily="18" charset="0"/>
                            <a:ea typeface="楷体" panose="02010609060101010101" pitchFamily="49" charset="-122"/>
                          </a:rPr>
                          <m:t>𝒉</m:t>
                        </m:r>
                      </m:sup>
                    </m:sSup>
                    <m:r>
                      <a:rPr lang="zh-CN" altLang="en-US" sz="1600" i="1">
                        <a:solidFill>
                          <a:srgbClr val="0D0D0D"/>
                        </a:solidFill>
                        <a:latin typeface="Cambria Math" panose="02040503050406030204" pitchFamily="18" charset="0"/>
                        <a:ea typeface="楷体" panose="02010609060101010101" pitchFamily="49" charset="-122"/>
                      </a:rPr>
                      <m:t>𝜖</m:t>
                    </m:r>
                    <m:sSup>
                      <m:sSupPr>
                        <m:ctrlPr>
                          <a:rPr lang="en-US" altLang="zh-CN" sz="1600" i="1">
                            <a:solidFill>
                              <a:srgbClr val="0D0D0D"/>
                            </a:solidFill>
                            <a:latin typeface="Cambria Math" panose="02040503050406030204" pitchFamily="18" charset="0"/>
                            <a:ea typeface="楷体" panose="02010609060101010101" pitchFamily="49" charset="-122"/>
                          </a:rPr>
                        </m:ctrlPr>
                      </m:sSupPr>
                      <m:e>
                        <m:r>
                          <a:rPr lang="en-US" altLang="zh-CN" sz="1600" i="1">
                            <a:solidFill>
                              <a:srgbClr val="0D0D0D"/>
                            </a:solidFill>
                            <a:latin typeface="Cambria Math" panose="02040503050406030204" pitchFamily="18" charset="0"/>
                            <a:ea typeface="楷体" panose="02010609060101010101" pitchFamily="49" charset="-122"/>
                          </a:rPr>
                          <m:t>𝑅</m:t>
                        </m:r>
                      </m:e>
                      <m:sup>
                        <m:sSub>
                          <m:sSubPr>
                            <m:ctrlPr>
                              <a:rPr lang="en-US" altLang="zh-CN" sz="1600" i="1">
                                <a:solidFill>
                                  <a:srgbClr val="0D0D0D"/>
                                </a:solidFill>
                                <a:latin typeface="Cambria Math" panose="02040503050406030204" pitchFamily="18" charset="0"/>
                                <a:ea typeface="楷体" panose="02010609060101010101" pitchFamily="49" charset="-122"/>
                              </a:rPr>
                            </m:ctrlPr>
                          </m:sSubPr>
                          <m:e>
                            <m:r>
                              <a:rPr lang="en-US" altLang="zh-CN" sz="1600" i="1">
                                <a:solidFill>
                                  <a:srgbClr val="0D0D0D"/>
                                </a:solidFill>
                                <a:latin typeface="Cambria Math" panose="02040503050406030204" pitchFamily="18" charset="0"/>
                                <a:ea typeface="楷体" panose="02010609060101010101" pitchFamily="49" charset="-122"/>
                              </a:rPr>
                              <m:t>𝐿</m:t>
                            </m:r>
                          </m:e>
                          <m:sub>
                            <m:r>
                              <a:rPr lang="en-US" altLang="zh-CN" sz="1600" i="1">
                                <a:solidFill>
                                  <a:srgbClr val="0D0D0D"/>
                                </a:solidFill>
                                <a:latin typeface="Cambria Math" panose="02040503050406030204" pitchFamily="18" charset="0"/>
                                <a:ea typeface="楷体" panose="02010609060101010101" pitchFamily="49" charset="-122"/>
                              </a:rPr>
                              <m:t>h</m:t>
                            </m:r>
                          </m:sub>
                        </m:sSub>
                      </m:sup>
                    </m:sSup>
                  </m:oMath>
                </a14:m>
                <a:endParaRPr lang="zh-CN" altLang="en-US" sz="1600" b="1" dirty="0">
                  <a:solidFill>
                    <a:schemeClr val="tx1"/>
                  </a:solidFill>
                  <a:latin typeface="楷体" panose="02010609060101010101" pitchFamily="49" charset="-122"/>
                  <a:ea typeface="楷体" panose="02010609060101010101" pitchFamily="49" charset="-122"/>
                </a:endParaRPr>
              </a:p>
            </p:txBody>
          </p:sp>
        </mc:Choice>
        <mc:Fallback xmlns="">
          <p:sp>
            <p:nvSpPr>
              <p:cNvPr id="68" name="圆角矩形 4">
                <a:extLst>
                  <a:ext uri="{FF2B5EF4-FFF2-40B4-BE49-F238E27FC236}">
                    <a16:creationId xmlns:a16="http://schemas.microsoft.com/office/drawing/2014/main" id="{F30CDB79-EDA1-10F4-91C7-D037204730F1}"/>
                  </a:ext>
                </a:extLst>
              </p:cNvPr>
              <p:cNvSpPr>
                <a:spLocks noRot="1" noChangeAspect="1" noMove="1" noResize="1" noEditPoints="1" noAdjustHandles="1" noChangeArrowheads="1" noChangeShapeType="1" noTextEdit="1"/>
              </p:cNvSpPr>
              <p:nvPr/>
            </p:nvSpPr>
            <p:spPr>
              <a:xfrm>
                <a:off x="3783849" y="1455991"/>
                <a:ext cx="3071348" cy="384726"/>
              </a:xfrm>
              <a:prstGeom prst="roundRect">
                <a:avLst/>
              </a:prstGeom>
              <a:blipFill>
                <a:blip r:embed="rId12"/>
                <a:stretch>
                  <a:fillRect b="-9091"/>
                </a:stretch>
              </a:blipFill>
              <a:ln w="19050" cap="rnd" cmpd="sng">
                <a:solidFill>
                  <a:srgbClr val="014385"/>
                </a:solidFill>
                <a:prstDash val="solid"/>
                <a:beve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圆角矩形 4">
                <a:extLst>
                  <a:ext uri="{FF2B5EF4-FFF2-40B4-BE49-F238E27FC236}">
                    <a16:creationId xmlns:a16="http://schemas.microsoft.com/office/drawing/2014/main" id="{7879F1E5-C590-6A33-3A83-8DF399BA35AA}"/>
                  </a:ext>
                </a:extLst>
              </p:cNvPr>
              <p:cNvSpPr/>
              <p:nvPr/>
            </p:nvSpPr>
            <p:spPr>
              <a:xfrm>
                <a:off x="7039367" y="1443207"/>
                <a:ext cx="3035362" cy="384726"/>
              </a:xfrm>
              <a:prstGeom prst="roundRect">
                <a:avLst/>
              </a:prstGeom>
              <a:noFill/>
              <a:ln w="19050" cap="rnd" cmpd="sng">
                <a:solidFill>
                  <a:srgbClr val="014385"/>
                </a:solidFill>
                <a:prstDash val="solid"/>
                <a:beve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600" b="1" dirty="0">
                    <a:solidFill>
                      <a:schemeClr val="tx1"/>
                    </a:solidFill>
                    <a:latin typeface="楷体" panose="02010609060101010101" pitchFamily="49" charset="-122"/>
                    <a:ea typeface="楷体" panose="02010609060101010101" pitchFamily="49" charset="-122"/>
                  </a:rPr>
                  <a:t>②用户多样性容忍系数</a:t>
                </a:r>
                <a14:m>
                  <m:oMath xmlns:m="http://schemas.openxmlformats.org/officeDocument/2006/math">
                    <m:sSubSup>
                      <m:sSubSupPr>
                        <m:ctrlPr>
                          <a:rPr lang="en-US" altLang="zh-CN" sz="1600" b="1" i="1" smtClean="0">
                            <a:solidFill>
                              <a:schemeClr val="tx1"/>
                            </a:solidFill>
                            <a:latin typeface="Cambria Math" panose="02040503050406030204" pitchFamily="18" charset="0"/>
                            <a:ea typeface="楷体" panose="02010609060101010101" pitchFamily="49" charset="-122"/>
                          </a:rPr>
                        </m:ctrlPr>
                      </m:sSubSupPr>
                      <m:e>
                        <m:r>
                          <a:rPr lang="zh-CN" altLang="en-US" sz="1600" b="1" i="1" smtClean="0">
                            <a:solidFill>
                              <a:schemeClr val="tx1"/>
                            </a:solidFill>
                            <a:latin typeface="Cambria Math" panose="02040503050406030204" pitchFamily="18" charset="0"/>
                            <a:ea typeface="楷体" panose="02010609060101010101" pitchFamily="49" charset="-122"/>
                          </a:rPr>
                          <m:t>𝝉</m:t>
                        </m:r>
                      </m:e>
                      <m:sub>
                        <m:r>
                          <a:rPr lang="en-US" altLang="zh-CN" sz="1600" b="1" i="1" smtClean="0">
                            <a:solidFill>
                              <a:schemeClr val="tx1"/>
                            </a:solidFill>
                            <a:latin typeface="Cambria Math" panose="02040503050406030204" pitchFamily="18" charset="0"/>
                            <a:ea typeface="楷体" panose="02010609060101010101" pitchFamily="49" charset="-122"/>
                          </a:rPr>
                          <m:t>𝒊</m:t>
                        </m:r>
                      </m:sub>
                      <m:sup>
                        <m:r>
                          <a:rPr lang="en-US" altLang="zh-CN" sz="1600" b="1" i="1" smtClean="0">
                            <a:solidFill>
                              <a:schemeClr val="tx1"/>
                            </a:solidFill>
                            <a:latin typeface="Cambria Math" panose="02040503050406030204" pitchFamily="18" charset="0"/>
                            <a:ea typeface="楷体" panose="02010609060101010101" pitchFamily="49" charset="-122"/>
                          </a:rPr>
                          <m:t>𝒉</m:t>
                        </m:r>
                      </m:sup>
                    </m:sSubSup>
                    <m:r>
                      <a:rPr lang="zh-CN" altLang="en-US" sz="1600" i="1">
                        <a:solidFill>
                          <a:srgbClr val="0D0D0D"/>
                        </a:solidFill>
                        <a:latin typeface="Cambria Math" panose="02040503050406030204" pitchFamily="18" charset="0"/>
                        <a:ea typeface="楷体" panose="02010609060101010101" pitchFamily="49" charset="-122"/>
                      </a:rPr>
                      <m:t>𝜖</m:t>
                    </m:r>
                    <m:r>
                      <a:rPr lang="en-US" altLang="zh-CN" sz="1600" i="1">
                        <a:solidFill>
                          <a:srgbClr val="0D0D0D"/>
                        </a:solidFill>
                        <a:latin typeface="Cambria Math" panose="02040503050406030204" pitchFamily="18" charset="0"/>
                        <a:ea typeface="楷体" panose="02010609060101010101" pitchFamily="49" charset="-122"/>
                      </a:rPr>
                      <m:t>𝑅</m:t>
                    </m:r>
                  </m:oMath>
                </a14:m>
                <a:endParaRPr lang="zh-CN" altLang="en-US" sz="1600" b="1" dirty="0">
                  <a:solidFill>
                    <a:schemeClr val="tx1"/>
                  </a:solidFill>
                  <a:latin typeface="楷体" panose="02010609060101010101" pitchFamily="49" charset="-122"/>
                  <a:ea typeface="楷体" panose="02010609060101010101" pitchFamily="49" charset="-122"/>
                </a:endParaRPr>
              </a:p>
            </p:txBody>
          </p:sp>
        </mc:Choice>
        <mc:Fallback xmlns="">
          <p:sp>
            <p:nvSpPr>
              <p:cNvPr id="69" name="圆角矩形 4">
                <a:extLst>
                  <a:ext uri="{FF2B5EF4-FFF2-40B4-BE49-F238E27FC236}">
                    <a16:creationId xmlns:a16="http://schemas.microsoft.com/office/drawing/2014/main" id="{7879F1E5-C590-6A33-3A83-8DF399BA35AA}"/>
                  </a:ext>
                </a:extLst>
              </p:cNvPr>
              <p:cNvSpPr>
                <a:spLocks noRot="1" noChangeAspect="1" noMove="1" noResize="1" noEditPoints="1" noAdjustHandles="1" noChangeArrowheads="1" noChangeShapeType="1" noTextEdit="1"/>
              </p:cNvSpPr>
              <p:nvPr/>
            </p:nvSpPr>
            <p:spPr>
              <a:xfrm>
                <a:off x="7039367" y="1443207"/>
                <a:ext cx="3035362" cy="384726"/>
              </a:xfrm>
              <a:prstGeom prst="roundRect">
                <a:avLst/>
              </a:prstGeom>
              <a:blipFill>
                <a:blip r:embed="rId13"/>
                <a:stretch>
                  <a:fillRect b="-9091"/>
                </a:stretch>
              </a:blipFill>
              <a:ln w="19050" cap="rnd" cmpd="sng">
                <a:solidFill>
                  <a:srgbClr val="014385"/>
                </a:solidFill>
                <a:prstDash val="solid"/>
                <a:bevel/>
              </a:ln>
              <a:effectLst/>
            </p:spPr>
            <p:txBody>
              <a:bodyPr/>
              <a:lstStyle/>
              <a:p>
                <a:r>
                  <a:rPr lang="zh-CN" altLang="en-US">
                    <a:noFill/>
                  </a:rPr>
                  <a:t> </a:t>
                </a:r>
              </a:p>
            </p:txBody>
          </p:sp>
        </mc:Fallback>
      </mc:AlternateContent>
      <p:sp>
        <p:nvSpPr>
          <p:cNvPr id="71" name="箭头: 右 70">
            <a:extLst>
              <a:ext uri="{FF2B5EF4-FFF2-40B4-BE49-F238E27FC236}">
                <a16:creationId xmlns:a16="http://schemas.microsoft.com/office/drawing/2014/main" id="{458B2B56-D3DE-A99C-4E1C-9CDAF87202F4}"/>
              </a:ext>
            </a:extLst>
          </p:cNvPr>
          <p:cNvSpPr/>
          <p:nvPr/>
        </p:nvSpPr>
        <p:spPr>
          <a:xfrm>
            <a:off x="4383953" y="3792366"/>
            <a:ext cx="279642" cy="288826"/>
          </a:xfrm>
          <a:prstGeom prst="rightArrow">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mc:AlternateContent xmlns:mc="http://schemas.openxmlformats.org/markup-compatibility/2006" xmlns:a14="http://schemas.microsoft.com/office/drawing/2010/main">
        <mc:Choice Requires="a14">
          <p:sp>
            <p:nvSpPr>
              <p:cNvPr id="72" name="圆角矩形 4">
                <a:extLst>
                  <a:ext uri="{FF2B5EF4-FFF2-40B4-BE49-F238E27FC236}">
                    <a16:creationId xmlns:a16="http://schemas.microsoft.com/office/drawing/2014/main" id="{FCF6787B-988E-C1DC-6E54-96DEFC8A4DFB}"/>
                  </a:ext>
                </a:extLst>
              </p:cNvPr>
              <p:cNvSpPr/>
              <p:nvPr/>
            </p:nvSpPr>
            <p:spPr>
              <a:xfrm>
                <a:off x="5399289" y="3236637"/>
                <a:ext cx="3071348" cy="384726"/>
              </a:xfrm>
              <a:prstGeom prst="roundRect">
                <a:avLst/>
              </a:prstGeom>
              <a:noFill/>
              <a:ln w="19050" cap="rnd" cmpd="sng">
                <a:solidFill>
                  <a:srgbClr val="014385"/>
                </a:solidFill>
                <a:prstDash val="solid"/>
                <a:beve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600" b="1" dirty="0">
                    <a:solidFill>
                      <a:schemeClr val="tx1"/>
                    </a:solidFill>
                    <a:latin typeface="楷体" panose="02010609060101010101" pitchFamily="49" charset="-122"/>
                    <a:ea typeface="楷体" panose="02010609060101010101" pitchFamily="49" charset="-122"/>
                  </a:rPr>
                  <a:t>③项目组期望分布</a:t>
                </a:r>
                <a14:m>
                  <m:oMath xmlns:m="http://schemas.openxmlformats.org/officeDocument/2006/math">
                    <m:sSup>
                      <m:sSupPr>
                        <m:ctrlPr>
                          <a:rPr lang="en-US" altLang="zh-CN" sz="1600" b="1" i="1" smtClean="0">
                            <a:solidFill>
                              <a:srgbClr val="0D0D0D"/>
                            </a:solidFill>
                            <a:latin typeface="Cambria Math" panose="02040503050406030204" pitchFamily="18" charset="0"/>
                            <a:ea typeface="楷体" panose="02010609060101010101" pitchFamily="49" charset="-122"/>
                          </a:rPr>
                        </m:ctrlPr>
                      </m:sSupPr>
                      <m:e>
                        <m:r>
                          <a:rPr lang="en-US" altLang="zh-CN" sz="1600" b="1" i="1" smtClean="0">
                            <a:solidFill>
                              <a:srgbClr val="0D0D0D"/>
                            </a:solidFill>
                            <a:latin typeface="Cambria Math" panose="02040503050406030204" pitchFamily="18" charset="0"/>
                            <a:ea typeface="楷体" panose="02010609060101010101" pitchFamily="49" charset="-122"/>
                          </a:rPr>
                          <m:t>𝒆</m:t>
                        </m:r>
                      </m:e>
                      <m:sup>
                        <m:r>
                          <a:rPr lang="en-US" altLang="zh-CN" sz="1600" b="1" i="1" smtClean="0">
                            <a:solidFill>
                              <a:srgbClr val="0D0D0D"/>
                            </a:solidFill>
                            <a:latin typeface="Cambria Math" panose="02040503050406030204" pitchFamily="18" charset="0"/>
                            <a:ea typeface="楷体" panose="02010609060101010101" pitchFamily="49" charset="-122"/>
                          </a:rPr>
                          <m:t>𝒉</m:t>
                        </m:r>
                      </m:sup>
                    </m:sSup>
                    <m:r>
                      <a:rPr lang="zh-CN" altLang="en-US" sz="1600" i="1">
                        <a:solidFill>
                          <a:srgbClr val="0D0D0D"/>
                        </a:solidFill>
                        <a:latin typeface="Cambria Math" panose="02040503050406030204" pitchFamily="18" charset="0"/>
                        <a:ea typeface="楷体" panose="02010609060101010101" pitchFamily="49" charset="-122"/>
                      </a:rPr>
                      <m:t>𝜖</m:t>
                    </m:r>
                    <m:sSup>
                      <m:sSupPr>
                        <m:ctrlPr>
                          <a:rPr lang="en-US" altLang="zh-CN" sz="1600" i="1">
                            <a:solidFill>
                              <a:srgbClr val="0D0D0D"/>
                            </a:solidFill>
                            <a:latin typeface="Cambria Math" panose="02040503050406030204" pitchFamily="18" charset="0"/>
                            <a:ea typeface="楷体" panose="02010609060101010101" pitchFamily="49" charset="-122"/>
                          </a:rPr>
                        </m:ctrlPr>
                      </m:sSupPr>
                      <m:e>
                        <m:r>
                          <a:rPr lang="en-US" altLang="zh-CN" sz="1600" i="1">
                            <a:solidFill>
                              <a:srgbClr val="0D0D0D"/>
                            </a:solidFill>
                            <a:latin typeface="Cambria Math" panose="02040503050406030204" pitchFamily="18" charset="0"/>
                            <a:ea typeface="楷体" panose="02010609060101010101" pitchFamily="49" charset="-122"/>
                          </a:rPr>
                          <m:t>𝑅</m:t>
                        </m:r>
                      </m:e>
                      <m:sup>
                        <m:sSub>
                          <m:sSubPr>
                            <m:ctrlPr>
                              <a:rPr lang="en-US" altLang="zh-CN" sz="1600" i="1">
                                <a:solidFill>
                                  <a:srgbClr val="0D0D0D"/>
                                </a:solidFill>
                                <a:latin typeface="Cambria Math" panose="02040503050406030204" pitchFamily="18" charset="0"/>
                                <a:ea typeface="楷体" panose="02010609060101010101" pitchFamily="49" charset="-122"/>
                              </a:rPr>
                            </m:ctrlPr>
                          </m:sSubPr>
                          <m:e>
                            <m:r>
                              <a:rPr lang="en-US" altLang="zh-CN" sz="1600" i="1">
                                <a:solidFill>
                                  <a:srgbClr val="0D0D0D"/>
                                </a:solidFill>
                                <a:latin typeface="Cambria Math" panose="02040503050406030204" pitchFamily="18" charset="0"/>
                                <a:ea typeface="楷体" panose="02010609060101010101" pitchFamily="49" charset="-122"/>
                              </a:rPr>
                              <m:t>𝐿</m:t>
                            </m:r>
                          </m:e>
                          <m:sub>
                            <m:r>
                              <a:rPr lang="en-US" altLang="zh-CN" sz="1600" i="1">
                                <a:solidFill>
                                  <a:srgbClr val="0D0D0D"/>
                                </a:solidFill>
                                <a:latin typeface="Cambria Math" panose="02040503050406030204" pitchFamily="18" charset="0"/>
                                <a:ea typeface="楷体" panose="02010609060101010101" pitchFamily="49" charset="-122"/>
                              </a:rPr>
                              <m:t>h</m:t>
                            </m:r>
                          </m:sub>
                        </m:sSub>
                      </m:sup>
                    </m:sSup>
                  </m:oMath>
                </a14:m>
                <a:endParaRPr lang="zh-CN" altLang="en-US" sz="1600" b="1" dirty="0">
                  <a:solidFill>
                    <a:schemeClr val="tx1"/>
                  </a:solidFill>
                  <a:latin typeface="楷体" panose="02010609060101010101" pitchFamily="49" charset="-122"/>
                  <a:ea typeface="楷体" panose="02010609060101010101" pitchFamily="49" charset="-122"/>
                </a:endParaRPr>
              </a:p>
            </p:txBody>
          </p:sp>
        </mc:Choice>
        <mc:Fallback xmlns="">
          <p:sp>
            <p:nvSpPr>
              <p:cNvPr id="72" name="圆角矩形 4">
                <a:extLst>
                  <a:ext uri="{FF2B5EF4-FFF2-40B4-BE49-F238E27FC236}">
                    <a16:creationId xmlns:a16="http://schemas.microsoft.com/office/drawing/2014/main" id="{FCF6787B-988E-C1DC-6E54-96DEFC8A4DFB}"/>
                  </a:ext>
                </a:extLst>
              </p:cNvPr>
              <p:cNvSpPr>
                <a:spLocks noRot="1" noChangeAspect="1" noMove="1" noResize="1" noEditPoints="1" noAdjustHandles="1" noChangeArrowheads="1" noChangeShapeType="1" noTextEdit="1"/>
              </p:cNvSpPr>
              <p:nvPr/>
            </p:nvSpPr>
            <p:spPr>
              <a:xfrm>
                <a:off x="5399289" y="3236637"/>
                <a:ext cx="3071348" cy="384726"/>
              </a:xfrm>
              <a:prstGeom prst="roundRect">
                <a:avLst/>
              </a:prstGeom>
              <a:blipFill>
                <a:blip r:embed="rId14"/>
                <a:stretch>
                  <a:fillRect b="-9091"/>
                </a:stretch>
              </a:blipFill>
              <a:ln w="19050" cap="rnd" cmpd="sng">
                <a:solidFill>
                  <a:srgbClr val="014385"/>
                </a:solidFill>
                <a:prstDash val="solid"/>
                <a:bevel/>
              </a:ln>
              <a:effectLst/>
            </p:spPr>
            <p:txBody>
              <a:bodyPr/>
              <a:lstStyle/>
              <a:p>
                <a:r>
                  <a:rPr lang="zh-CN" altLang="en-US">
                    <a:noFill/>
                  </a:rPr>
                  <a:t> </a:t>
                </a:r>
              </a:p>
            </p:txBody>
          </p:sp>
        </mc:Fallback>
      </mc:AlternateContent>
      <p:graphicFrame>
        <p:nvGraphicFramePr>
          <p:cNvPr id="73" name="对象 72">
            <a:extLst>
              <a:ext uri="{FF2B5EF4-FFF2-40B4-BE49-F238E27FC236}">
                <a16:creationId xmlns:a16="http://schemas.microsoft.com/office/drawing/2014/main" id="{B5909656-D2F7-E5E8-5EF3-E11F33988B9C}"/>
              </a:ext>
            </a:extLst>
          </p:cNvPr>
          <p:cNvGraphicFramePr>
            <a:graphicFrameLocks noChangeAspect="1"/>
          </p:cNvGraphicFramePr>
          <p:nvPr>
            <p:extLst>
              <p:ext uri="{D42A27DB-BD31-4B8C-83A1-F6EECF244321}">
                <p14:modId xmlns:p14="http://schemas.microsoft.com/office/powerpoint/2010/main" val="3626204921"/>
              </p:ext>
            </p:extLst>
          </p:nvPr>
        </p:nvGraphicFramePr>
        <p:xfrm>
          <a:off x="5844361" y="3803813"/>
          <a:ext cx="1477962" cy="257175"/>
        </p:xfrm>
        <a:graphic>
          <a:graphicData uri="http://schemas.openxmlformats.org/presentationml/2006/ole">
            <mc:AlternateContent xmlns:mc="http://schemas.openxmlformats.org/markup-compatibility/2006">
              <mc:Choice xmlns:v="urn:schemas-microsoft-com:vml" Requires="v">
                <p:oleObj name="AxMath" r:id="rId15" imgW="1231560" imgH="216000" progId="Equation.AxMath">
                  <p:embed/>
                </p:oleObj>
              </mc:Choice>
              <mc:Fallback>
                <p:oleObj name="AxMath" r:id="rId15" imgW="1231560" imgH="216000" progId="Equation.AxMath">
                  <p:embed/>
                  <p:pic>
                    <p:nvPicPr>
                      <p:cNvPr id="10" name="对象 9">
                        <a:extLst>
                          <a:ext uri="{FF2B5EF4-FFF2-40B4-BE49-F238E27FC236}">
                            <a16:creationId xmlns:a16="http://schemas.microsoft.com/office/drawing/2014/main" id="{EED7086B-B0B4-1E29-877C-ADA777114094}"/>
                          </a:ext>
                        </a:extLst>
                      </p:cNvPr>
                      <p:cNvPicPr>
                        <a:picLocks noChangeAspect="1" noChangeArrowheads="1"/>
                      </p:cNvPicPr>
                      <p:nvPr/>
                    </p:nvPicPr>
                    <p:blipFill>
                      <a:blip r:embed="rId16"/>
                      <a:srcRect/>
                      <a:stretch>
                        <a:fillRect/>
                      </a:stretch>
                    </p:blipFill>
                    <p:spPr bwMode="auto">
                      <a:xfrm>
                        <a:off x="5844361" y="3803813"/>
                        <a:ext cx="1477962" cy="257175"/>
                      </a:xfrm>
                      <a:prstGeom prst="rect">
                        <a:avLst/>
                      </a:prstGeom>
                      <a:noFill/>
                    </p:spPr>
                  </p:pic>
                </p:oleObj>
              </mc:Fallback>
            </mc:AlternateContent>
          </a:graphicData>
        </a:graphic>
      </p:graphicFrame>
      <p:cxnSp>
        <p:nvCxnSpPr>
          <p:cNvPr id="74" name="直接箭头连接符 73">
            <a:extLst>
              <a:ext uri="{FF2B5EF4-FFF2-40B4-BE49-F238E27FC236}">
                <a16:creationId xmlns:a16="http://schemas.microsoft.com/office/drawing/2014/main" id="{F9F765B0-6685-7592-0BFF-A45F8EC9ED5C}"/>
              </a:ext>
            </a:extLst>
          </p:cNvPr>
          <p:cNvCxnSpPr>
            <a:cxnSpLocks/>
            <a:endCxn id="76" idx="0"/>
          </p:cNvCxnSpPr>
          <p:nvPr/>
        </p:nvCxnSpPr>
        <p:spPr>
          <a:xfrm>
            <a:off x="6976619" y="4041521"/>
            <a:ext cx="0" cy="236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90B7EE5A-8242-8870-6BA3-5F74B7B6020D}"/>
              </a:ext>
            </a:extLst>
          </p:cNvPr>
          <p:cNvSpPr txBox="1"/>
          <p:nvPr/>
        </p:nvSpPr>
        <p:spPr>
          <a:xfrm>
            <a:off x="6356759" y="4278319"/>
            <a:ext cx="1239719" cy="523220"/>
          </a:xfrm>
          <a:prstGeom prst="rect">
            <a:avLst/>
          </a:prstGeom>
          <a:noFill/>
        </p:spPr>
        <p:txBody>
          <a:bodyPr wrap="square">
            <a:spAutoFit/>
          </a:bodyPr>
          <a:lstStyle/>
          <a:p>
            <a:pPr algn="ctr"/>
            <a:r>
              <a:rPr lang="en-US" altLang="zh-CN" sz="1400" dirty="0">
                <a:latin typeface="Consolas" panose="020B0609020204030204" pitchFamily="49" charset="0"/>
                <a:ea typeface="楷体" panose="02010609060101010101" pitchFamily="49" charset="-122"/>
              </a:rPr>
              <a:t>100</a:t>
            </a:r>
            <a:r>
              <a:rPr lang="zh-CN" altLang="en-US" sz="1400" dirty="0">
                <a:latin typeface="Consolas" panose="020B0609020204030204" pitchFamily="49" charset="0"/>
                <a:ea typeface="楷体" panose="02010609060101010101" pitchFamily="49" charset="-122"/>
              </a:rPr>
              <a:t>个项目里</a:t>
            </a:r>
            <a:r>
              <a:rPr lang="en-US" altLang="zh-CN" sz="1400" dirty="0">
                <a:latin typeface="Consolas" panose="020B0609020204030204" pitchFamily="49" charset="0"/>
                <a:ea typeface="楷体" panose="02010609060101010101" pitchFamily="49" charset="-122"/>
              </a:rPr>
              <a:t>20</a:t>
            </a:r>
            <a:r>
              <a:rPr lang="zh-CN" altLang="en-US" sz="1400" dirty="0">
                <a:latin typeface="Consolas" panose="020B0609020204030204" pitchFamily="49" charset="0"/>
                <a:ea typeface="楷体" panose="02010609060101010101" pitchFamily="49" charset="-122"/>
              </a:rPr>
              <a:t>个是</a:t>
            </a:r>
            <a:r>
              <a:rPr lang="en-US" altLang="zh-CN" sz="1400" dirty="0" err="1">
                <a:latin typeface="Consolas" panose="020B0609020204030204" pitchFamily="49" charset="0"/>
                <a:ea typeface="楷体" panose="02010609060101010101" pitchFamily="49" charset="-122"/>
              </a:rPr>
              <a:t>unpop</a:t>
            </a:r>
            <a:endParaRPr lang="en-US" altLang="zh-CN" sz="1400" dirty="0">
              <a:latin typeface="Consolas" panose="020B0609020204030204" pitchFamily="49" charset="0"/>
              <a:ea typeface="楷体" panose="02010609060101010101" pitchFamily="49" charset="-122"/>
            </a:endParaRPr>
          </a:p>
        </p:txBody>
      </p:sp>
      <p:sp>
        <p:nvSpPr>
          <p:cNvPr id="77" name="箭头: 右 76">
            <a:extLst>
              <a:ext uri="{FF2B5EF4-FFF2-40B4-BE49-F238E27FC236}">
                <a16:creationId xmlns:a16="http://schemas.microsoft.com/office/drawing/2014/main" id="{3061E708-0AC0-A812-22AA-B1AB90B3B584}"/>
              </a:ext>
            </a:extLst>
          </p:cNvPr>
          <p:cNvSpPr/>
          <p:nvPr/>
        </p:nvSpPr>
        <p:spPr>
          <a:xfrm>
            <a:off x="4383953" y="5438597"/>
            <a:ext cx="279642" cy="288826"/>
          </a:xfrm>
          <a:prstGeom prst="rightArrow">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mc:AlternateContent xmlns:mc="http://schemas.openxmlformats.org/markup-compatibility/2006" xmlns:a14="http://schemas.microsoft.com/office/drawing/2010/main">
        <mc:Choice Requires="a14">
          <p:sp>
            <p:nvSpPr>
              <p:cNvPr id="78" name="圆角矩形 4">
                <a:extLst>
                  <a:ext uri="{FF2B5EF4-FFF2-40B4-BE49-F238E27FC236}">
                    <a16:creationId xmlns:a16="http://schemas.microsoft.com/office/drawing/2014/main" id="{9E0B6FA4-4321-CBA0-28A3-175AC8A74B4F}"/>
                  </a:ext>
                </a:extLst>
              </p:cNvPr>
              <p:cNvSpPr/>
              <p:nvPr/>
            </p:nvSpPr>
            <p:spPr>
              <a:xfrm>
                <a:off x="5399289" y="4931245"/>
                <a:ext cx="3700080" cy="384726"/>
              </a:xfrm>
              <a:prstGeom prst="roundRect">
                <a:avLst/>
              </a:prstGeom>
              <a:noFill/>
              <a:ln w="19050" cap="rnd" cmpd="sng">
                <a:solidFill>
                  <a:srgbClr val="014385"/>
                </a:solidFill>
                <a:prstDash val="solid"/>
                <a:beve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600" b="1" dirty="0">
                    <a:solidFill>
                      <a:schemeClr val="tx1"/>
                    </a:solidFill>
                    <a:latin typeface="楷体" panose="02010609060101010101" pitchFamily="49" charset="-122"/>
                    <a:ea typeface="楷体" panose="02010609060101010101" pitchFamily="49" charset="-122"/>
                  </a:rPr>
                  <a:t>④初始列表项目组分布矩阵</a:t>
                </a:r>
                <a14:m>
                  <m:oMath xmlns:m="http://schemas.openxmlformats.org/officeDocument/2006/math">
                    <m:sSup>
                      <m:sSupPr>
                        <m:ctrlPr>
                          <a:rPr lang="en-US" altLang="zh-CN" sz="1600" b="1" i="1" smtClean="0">
                            <a:solidFill>
                              <a:srgbClr val="0D0D0D"/>
                            </a:solidFill>
                            <a:latin typeface="Cambria Math" panose="02040503050406030204" pitchFamily="18" charset="0"/>
                            <a:ea typeface="楷体" panose="02010609060101010101" pitchFamily="49" charset="-122"/>
                          </a:rPr>
                        </m:ctrlPr>
                      </m:sSupPr>
                      <m:e>
                        <m:r>
                          <a:rPr lang="en-US" altLang="zh-CN" sz="1600" b="1" i="1" smtClean="0">
                            <a:solidFill>
                              <a:srgbClr val="0D0D0D"/>
                            </a:solidFill>
                            <a:latin typeface="Cambria Math" panose="02040503050406030204" pitchFamily="18" charset="0"/>
                            <a:ea typeface="楷体" panose="02010609060101010101" pitchFamily="49" charset="-122"/>
                          </a:rPr>
                          <m:t>𝑪</m:t>
                        </m:r>
                      </m:e>
                      <m:sup>
                        <m:r>
                          <a:rPr lang="en-US" altLang="zh-CN" sz="1600" b="1" i="1" smtClean="0">
                            <a:solidFill>
                              <a:srgbClr val="0D0D0D"/>
                            </a:solidFill>
                            <a:latin typeface="Cambria Math" panose="02040503050406030204" pitchFamily="18" charset="0"/>
                            <a:ea typeface="楷体" panose="02010609060101010101" pitchFamily="49" charset="-122"/>
                          </a:rPr>
                          <m:t>𝒊</m:t>
                        </m:r>
                        <m:r>
                          <a:rPr lang="en-US" altLang="zh-CN" sz="1600" b="1" i="1" smtClean="0">
                            <a:solidFill>
                              <a:srgbClr val="0D0D0D"/>
                            </a:solidFill>
                            <a:latin typeface="Cambria Math" panose="02040503050406030204" pitchFamily="18" charset="0"/>
                            <a:ea typeface="楷体" panose="02010609060101010101" pitchFamily="49" charset="-122"/>
                          </a:rPr>
                          <m:t>,</m:t>
                        </m:r>
                        <m:r>
                          <a:rPr lang="en-US" altLang="zh-CN" sz="1600" b="1" i="1" smtClean="0">
                            <a:solidFill>
                              <a:srgbClr val="0D0D0D"/>
                            </a:solidFill>
                            <a:latin typeface="Cambria Math" panose="02040503050406030204" pitchFamily="18" charset="0"/>
                            <a:ea typeface="楷体" panose="02010609060101010101" pitchFamily="49" charset="-122"/>
                          </a:rPr>
                          <m:t>𝒉</m:t>
                        </m:r>
                      </m:sup>
                    </m:sSup>
                    <m:r>
                      <a:rPr lang="zh-CN" altLang="en-US" sz="1600" i="1">
                        <a:solidFill>
                          <a:srgbClr val="0D0D0D"/>
                        </a:solidFill>
                        <a:latin typeface="Cambria Math" panose="02040503050406030204" pitchFamily="18" charset="0"/>
                        <a:ea typeface="楷体" panose="02010609060101010101" pitchFamily="49" charset="-122"/>
                      </a:rPr>
                      <m:t>𝜖</m:t>
                    </m:r>
                    <m:sSup>
                      <m:sSupPr>
                        <m:ctrlPr>
                          <a:rPr lang="en-US" altLang="zh-CN" sz="1600" i="1">
                            <a:solidFill>
                              <a:srgbClr val="0D0D0D"/>
                            </a:solidFill>
                            <a:latin typeface="Cambria Math" panose="02040503050406030204" pitchFamily="18" charset="0"/>
                            <a:ea typeface="楷体" panose="02010609060101010101" pitchFamily="49" charset="-122"/>
                          </a:rPr>
                        </m:ctrlPr>
                      </m:sSupPr>
                      <m:e>
                        <m:r>
                          <a:rPr lang="en-US" altLang="zh-CN" sz="1600" i="1">
                            <a:solidFill>
                              <a:srgbClr val="0D0D0D"/>
                            </a:solidFill>
                            <a:latin typeface="Cambria Math" panose="02040503050406030204" pitchFamily="18" charset="0"/>
                            <a:ea typeface="楷体" panose="02010609060101010101" pitchFamily="49" charset="-122"/>
                          </a:rPr>
                          <m:t>𝑅</m:t>
                        </m:r>
                      </m:e>
                      <m:sup>
                        <m:sSub>
                          <m:sSubPr>
                            <m:ctrlPr>
                              <a:rPr lang="en-US" altLang="zh-CN" sz="1600" i="1">
                                <a:solidFill>
                                  <a:srgbClr val="0D0D0D"/>
                                </a:solidFill>
                                <a:latin typeface="Cambria Math" panose="02040503050406030204" pitchFamily="18" charset="0"/>
                                <a:ea typeface="楷体" panose="02010609060101010101" pitchFamily="49" charset="-122"/>
                              </a:rPr>
                            </m:ctrlPr>
                          </m:sSubPr>
                          <m:e>
                            <m:r>
                              <a:rPr lang="en-US" altLang="zh-CN" sz="1600" i="1">
                                <a:solidFill>
                                  <a:srgbClr val="0D0D0D"/>
                                </a:solidFill>
                                <a:latin typeface="Cambria Math" panose="02040503050406030204" pitchFamily="18" charset="0"/>
                                <a:ea typeface="楷体" panose="02010609060101010101" pitchFamily="49" charset="-122"/>
                              </a:rPr>
                              <m:t>𝐿</m:t>
                            </m:r>
                          </m:e>
                          <m:sub>
                            <m:r>
                              <a:rPr lang="en-US" altLang="zh-CN" sz="1600" i="1">
                                <a:solidFill>
                                  <a:srgbClr val="0D0D0D"/>
                                </a:solidFill>
                                <a:latin typeface="Cambria Math" panose="02040503050406030204" pitchFamily="18" charset="0"/>
                                <a:ea typeface="楷体" panose="02010609060101010101" pitchFamily="49" charset="-122"/>
                              </a:rPr>
                              <m:t>h</m:t>
                            </m:r>
                          </m:sub>
                        </m:sSub>
                        <m:r>
                          <a:rPr lang="en-US" altLang="zh-CN" sz="1600" i="1">
                            <a:solidFill>
                              <a:srgbClr val="0D0D0D"/>
                            </a:solidFill>
                            <a:latin typeface="Cambria Math" panose="02040503050406030204" pitchFamily="18" charset="0"/>
                            <a:ea typeface="Cambria Math" panose="02040503050406030204" pitchFamily="18" charset="0"/>
                          </a:rPr>
                          <m:t>×</m:t>
                        </m:r>
                        <m:r>
                          <a:rPr lang="en-US" altLang="zh-CN" sz="1600" i="1">
                            <a:solidFill>
                              <a:srgbClr val="0D0D0D"/>
                            </a:solidFill>
                            <a:latin typeface="Cambria Math" panose="02040503050406030204" pitchFamily="18" charset="0"/>
                            <a:ea typeface="Cambria Math" panose="02040503050406030204" pitchFamily="18" charset="0"/>
                          </a:rPr>
                          <m:t>𝐾</m:t>
                        </m:r>
                      </m:sup>
                    </m:sSup>
                  </m:oMath>
                </a14:m>
                <a:endParaRPr lang="zh-CN" altLang="en-US" sz="1600" b="1" dirty="0">
                  <a:solidFill>
                    <a:schemeClr val="tx1"/>
                  </a:solidFill>
                  <a:latin typeface="楷体" panose="02010609060101010101" pitchFamily="49" charset="-122"/>
                  <a:ea typeface="楷体" panose="02010609060101010101" pitchFamily="49" charset="-122"/>
                </a:endParaRPr>
              </a:p>
            </p:txBody>
          </p:sp>
        </mc:Choice>
        <mc:Fallback xmlns="">
          <p:sp>
            <p:nvSpPr>
              <p:cNvPr id="78" name="圆角矩形 4">
                <a:extLst>
                  <a:ext uri="{FF2B5EF4-FFF2-40B4-BE49-F238E27FC236}">
                    <a16:creationId xmlns:a16="http://schemas.microsoft.com/office/drawing/2014/main" id="{9E0B6FA4-4321-CBA0-28A3-175AC8A74B4F}"/>
                  </a:ext>
                </a:extLst>
              </p:cNvPr>
              <p:cNvSpPr>
                <a:spLocks noRot="1" noChangeAspect="1" noMove="1" noResize="1" noEditPoints="1" noAdjustHandles="1" noChangeArrowheads="1" noChangeShapeType="1" noTextEdit="1"/>
              </p:cNvSpPr>
              <p:nvPr/>
            </p:nvSpPr>
            <p:spPr>
              <a:xfrm>
                <a:off x="5399289" y="4931245"/>
                <a:ext cx="3700080" cy="384726"/>
              </a:xfrm>
              <a:prstGeom prst="roundRect">
                <a:avLst/>
              </a:prstGeom>
              <a:blipFill>
                <a:blip r:embed="rId17"/>
                <a:stretch>
                  <a:fillRect b="-9091"/>
                </a:stretch>
              </a:blipFill>
              <a:ln w="19050" cap="rnd" cmpd="sng">
                <a:solidFill>
                  <a:srgbClr val="014385"/>
                </a:solidFill>
                <a:prstDash val="solid"/>
                <a:bevel/>
              </a:ln>
              <a:effectLst/>
            </p:spPr>
            <p:txBody>
              <a:bodyPr/>
              <a:lstStyle/>
              <a:p>
                <a:r>
                  <a:rPr lang="zh-CN" altLang="en-US">
                    <a:noFill/>
                  </a:rPr>
                  <a:t> </a:t>
                </a:r>
              </a:p>
            </p:txBody>
          </p:sp>
        </mc:Fallback>
      </mc:AlternateContent>
      <p:cxnSp>
        <p:nvCxnSpPr>
          <p:cNvPr id="16" name="直接箭头连接符 15">
            <a:extLst>
              <a:ext uri="{FF2B5EF4-FFF2-40B4-BE49-F238E27FC236}">
                <a16:creationId xmlns:a16="http://schemas.microsoft.com/office/drawing/2014/main" id="{C2C1E1CC-9C5D-5765-637C-D7FCA2B7008E}"/>
              </a:ext>
            </a:extLst>
          </p:cNvPr>
          <p:cNvCxnSpPr>
            <a:cxnSpLocks/>
            <a:endCxn id="21" idx="1"/>
          </p:cNvCxnSpPr>
          <p:nvPr/>
        </p:nvCxnSpPr>
        <p:spPr>
          <a:xfrm>
            <a:off x="2915527" y="3971090"/>
            <a:ext cx="293267" cy="6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70D77A61-6118-7A43-FDE8-921130D5A282}"/>
                  </a:ext>
                </a:extLst>
              </p:cNvPr>
              <p:cNvSpPr txBox="1"/>
              <p:nvPr/>
            </p:nvSpPr>
            <p:spPr>
              <a:xfrm>
                <a:off x="3208794" y="3823871"/>
                <a:ext cx="1200209" cy="307777"/>
              </a:xfrm>
              <a:prstGeom prst="rect">
                <a:avLst/>
              </a:prstGeom>
              <a:noFill/>
            </p:spPr>
            <p:txBody>
              <a:bodyPr wrap="square">
                <a:spAutoFit/>
              </a:bodyPr>
              <a:lstStyle/>
              <a:p>
                <a14:m>
                  <m:oMath xmlns:m="http://schemas.openxmlformats.org/officeDocument/2006/math">
                    <m:sSub>
                      <m:sSubPr>
                        <m:ctrlPr>
                          <a:rPr lang="en-US" altLang="zh-CN" sz="1400" i="1" smtClean="0">
                            <a:solidFill>
                              <a:srgbClr val="0D0D0D"/>
                            </a:solidFill>
                            <a:latin typeface="Cambria Math" panose="02040503050406030204" pitchFamily="18" charset="0"/>
                            <a:ea typeface="楷体" panose="02010609060101010101" pitchFamily="49" charset="-122"/>
                          </a:rPr>
                        </m:ctrlPr>
                      </m:sSubPr>
                      <m:e>
                        <m:r>
                          <a:rPr lang="en-US" altLang="zh-CN" sz="1400" i="1">
                            <a:solidFill>
                              <a:srgbClr val="0D0D0D"/>
                            </a:solidFill>
                            <a:latin typeface="Cambria Math" panose="02040503050406030204" pitchFamily="18" charset="0"/>
                            <a:ea typeface="楷体" panose="02010609060101010101" pitchFamily="49" charset="-122"/>
                          </a:rPr>
                          <m:t>𝐿</m:t>
                        </m:r>
                      </m:e>
                      <m:sub>
                        <m:r>
                          <a:rPr lang="en-US" altLang="zh-CN" sz="1400" i="1">
                            <a:solidFill>
                              <a:srgbClr val="0D0D0D"/>
                            </a:solidFill>
                            <a:latin typeface="Cambria Math" panose="02040503050406030204" pitchFamily="18" charset="0"/>
                            <a:ea typeface="楷体" panose="02010609060101010101" pitchFamily="49" charset="-122"/>
                          </a:rPr>
                          <m:t>h</m:t>
                        </m:r>
                      </m:sub>
                    </m:sSub>
                    <m:r>
                      <a:rPr lang="zh-CN" altLang="en-US" sz="1400" i="1">
                        <a:solidFill>
                          <a:srgbClr val="0D0D0D"/>
                        </a:solidFill>
                        <a:latin typeface="Cambria Math" panose="02040503050406030204" pitchFamily="18" charset="0"/>
                        <a:ea typeface="楷体" panose="02010609060101010101" pitchFamily="49" charset="-122"/>
                      </a:rPr>
                      <m:t>种</m:t>
                    </m:r>
                  </m:oMath>
                </a14:m>
                <a:r>
                  <a:rPr lang="zh-CN" altLang="en-US" sz="1400" dirty="0">
                    <a:latin typeface="楷体" panose="02010609060101010101" pitchFamily="49" charset="-122"/>
                    <a:ea typeface="楷体" panose="02010609060101010101" pitchFamily="49" charset="-122"/>
                  </a:rPr>
                  <a:t>取值</a:t>
                </a:r>
              </a:p>
            </p:txBody>
          </p:sp>
        </mc:Choice>
        <mc:Fallback xmlns="">
          <p:sp>
            <p:nvSpPr>
              <p:cNvPr id="21" name="文本框 20">
                <a:extLst>
                  <a:ext uri="{FF2B5EF4-FFF2-40B4-BE49-F238E27FC236}">
                    <a16:creationId xmlns:a16="http://schemas.microsoft.com/office/drawing/2014/main" id="{70D77A61-6118-7A43-FDE8-921130D5A282}"/>
                  </a:ext>
                </a:extLst>
              </p:cNvPr>
              <p:cNvSpPr txBox="1">
                <a:spLocks noRot="1" noChangeAspect="1" noMove="1" noResize="1" noEditPoints="1" noAdjustHandles="1" noChangeArrowheads="1" noChangeShapeType="1" noTextEdit="1"/>
              </p:cNvSpPr>
              <p:nvPr/>
            </p:nvSpPr>
            <p:spPr>
              <a:xfrm>
                <a:off x="3208794" y="3823871"/>
                <a:ext cx="1200209" cy="307777"/>
              </a:xfrm>
              <a:prstGeom prst="rect">
                <a:avLst/>
              </a:prstGeom>
              <a:blipFill>
                <a:blip r:embed="rId18"/>
                <a:stretch>
                  <a:fillRect t="-3922" b="-176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29989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680559" y="-1423051"/>
            <a:ext cx="7277728" cy="10136825"/>
            <a:chOff x="0" y="0"/>
            <a:chExt cx="14555456" cy="20273650"/>
          </a:xfrm>
        </p:grpSpPr>
        <p:pic>
          <p:nvPicPr>
            <p:cNvPr id="3" name="Picture 3"/>
            <p:cNvPicPr>
              <a:picLocks noChangeAspect="1"/>
            </p:cNvPicPr>
            <p:nvPr/>
          </p:nvPicPr>
          <p:blipFill>
            <a:blip r:embed="rId3"/>
            <a:srcRect t="95462"/>
            <a:stretch>
              <a:fillRect/>
            </a:stretch>
          </p:blipFill>
          <p:spPr>
            <a:xfrm rot="-2700000">
              <a:off x="4296739" y="4129592"/>
              <a:ext cx="11849542" cy="408708"/>
            </a:xfrm>
            <a:prstGeom prst="rect">
              <a:avLst/>
            </a:prstGeom>
          </p:spPr>
        </p:pic>
        <p:grpSp>
          <p:nvGrpSpPr>
            <p:cNvPr id="4" name="Group 4"/>
            <p:cNvGrpSpPr/>
            <p:nvPr/>
          </p:nvGrpSpPr>
          <p:grpSpPr>
            <a:xfrm rot="-2700000">
              <a:off x="4515645" y="2123772"/>
              <a:ext cx="7407561" cy="3381412"/>
              <a:chOff x="0" y="0"/>
              <a:chExt cx="1463222" cy="667933"/>
            </a:xfrm>
          </p:grpSpPr>
          <p:sp>
            <p:nvSpPr>
              <p:cNvPr id="5" name="Freeform 5"/>
              <p:cNvSpPr/>
              <p:nvPr/>
            </p:nvSpPr>
            <p:spPr>
              <a:xfrm>
                <a:off x="0" y="0"/>
                <a:ext cx="1463222" cy="667933"/>
              </a:xfrm>
              <a:custGeom>
                <a:avLst/>
                <a:gdLst/>
                <a:ahLst/>
                <a:cxnLst/>
                <a:rect l="l" t="t" r="r" b="b"/>
                <a:pathLst>
                  <a:path w="1463222" h="667933">
                    <a:moveTo>
                      <a:pt x="0" y="0"/>
                    </a:moveTo>
                    <a:lnTo>
                      <a:pt x="1463222" y="0"/>
                    </a:lnTo>
                    <a:lnTo>
                      <a:pt x="1463222" y="667933"/>
                    </a:lnTo>
                    <a:lnTo>
                      <a:pt x="0" y="667933"/>
                    </a:lnTo>
                    <a:close/>
                  </a:path>
                </a:pathLst>
              </a:custGeom>
              <a:solidFill>
                <a:srgbClr val="FFFFFF"/>
              </a:solidFill>
            </p:spPr>
            <p:txBody>
              <a:bodyPr/>
              <a:lstStyle/>
              <a:p>
                <a:endParaRPr lang="zh-CN" altLang="en-US"/>
              </a:p>
            </p:txBody>
          </p:sp>
          <p:sp>
            <p:nvSpPr>
              <p:cNvPr id="6" name="TextBox 6"/>
              <p:cNvSpPr txBox="1"/>
              <p:nvPr/>
            </p:nvSpPr>
            <p:spPr>
              <a:xfrm>
                <a:off x="0" y="-28575"/>
                <a:ext cx="812800" cy="841375"/>
              </a:xfrm>
              <a:prstGeom prst="rect">
                <a:avLst/>
              </a:prstGeom>
            </p:spPr>
            <p:txBody>
              <a:bodyPr lIns="33867" tIns="33867" rIns="33867" bIns="33867" rtlCol="0" anchor="ctr"/>
              <a:lstStyle/>
              <a:p>
                <a:pPr algn="ctr">
                  <a:lnSpc>
                    <a:spcPts val="1775"/>
                  </a:lnSpc>
                </a:pPr>
                <a:endParaRPr sz="1200">
                  <a:solidFill>
                    <a:srgbClr val="C3D6A8"/>
                  </a:solidFill>
                </a:endParaRPr>
              </a:p>
            </p:txBody>
          </p:sp>
        </p:grpSp>
        <p:pic>
          <p:nvPicPr>
            <p:cNvPr id="7" name="Picture 7"/>
            <p:cNvPicPr>
              <a:picLocks noChangeAspect="1"/>
            </p:cNvPicPr>
            <p:nvPr/>
          </p:nvPicPr>
          <p:blipFill>
            <a:blip r:embed="rId3"/>
            <a:srcRect t="95462"/>
            <a:stretch>
              <a:fillRect/>
            </a:stretch>
          </p:blipFill>
          <p:spPr>
            <a:xfrm rot="-2700000">
              <a:off x="1436346" y="15735350"/>
              <a:ext cx="11849542" cy="408708"/>
            </a:xfrm>
            <a:prstGeom prst="rect">
              <a:avLst/>
            </a:prstGeom>
          </p:spPr>
        </p:pic>
        <p:grpSp>
          <p:nvGrpSpPr>
            <p:cNvPr id="8" name="Group 8"/>
            <p:cNvGrpSpPr/>
            <p:nvPr/>
          </p:nvGrpSpPr>
          <p:grpSpPr>
            <a:xfrm rot="-8100000">
              <a:off x="2217585" y="7748741"/>
              <a:ext cx="7714034" cy="7714034"/>
              <a:chOff x="0" y="0"/>
              <a:chExt cx="812800" cy="812800"/>
            </a:xfrm>
          </p:grpSpPr>
          <p:sp>
            <p:nvSpPr>
              <p:cNvPr id="9" name="Freeform 9"/>
              <p:cNvSpPr/>
              <p:nvPr/>
            </p:nvSpPr>
            <p:spPr>
              <a:xfrm>
                <a:off x="0" y="0"/>
                <a:ext cx="812800" cy="812800"/>
              </a:xfrm>
              <a:custGeom>
                <a:avLst/>
                <a:gdLst/>
                <a:ahLst/>
                <a:cxnLst/>
                <a:rect l="l" t="t" r="r" b="b"/>
                <a:pathLst>
                  <a:path w="812800" h="812800">
                    <a:moveTo>
                      <a:pt x="46835" y="0"/>
                    </a:moveTo>
                    <a:lnTo>
                      <a:pt x="765965" y="0"/>
                    </a:lnTo>
                    <a:cubicBezTo>
                      <a:pt x="778386" y="0"/>
                      <a:pt x="790299" y="4934"/>
                      <a:pt x="799082" y="13718"/>
                    </a:cubicBezTo>
                    <a:cubicBezTo>
                      <a:pt x="807866" y="22501"/>
                      <a:pt x="812800" y="34414"/>
                      <a:pt x="812800" y="46835"/>
                    </a:cubicBezTo>
                    <a:lnTo>
                      <a:pt x="812800" y="765965"/>
                    </a:lnTo>
                    <a:cubicBezTo>
                      <a:pt x="812800" y="778386"/>
                      <a:pt x="807866" y="790299"/>
                      <a:pt x="799082" y="799082"/>
                    </a:cubicBezTo>
                    <a:cubicBezTo>
                      <a:pt x="790299" y="807866"/>
                      <a:pt x="778386" y="812800"/>
                      <a:pt x="765965" y="812800"/>
                    </a:cubicBezTo>
                    <a:lnTo>
                      <a:pt x="46835" y="812800"/>
                    </a:lnTo>
                    <a:cubicBezTo>
                      <a:pt x="34414" y="812800"/>
                      <a:pt x="22501" y="807866"/>
                      <a:pt x="13718" y="799082"/>
                    </a:cubicBezTo>
                    <a:cubicBezTo>
                      <a:pt x="4934" y="790299"/>
                      <a:pt x="0" y="778386"/>
                      <a:pt x="0" y="765965"/>
                    </a:cubicBezTo>
                    <a:lnTo>
                      <a:pt x="0" y="46835"/>
                    </a:lnTo>
                    <a:cubicBezTo>
                      <a:pt x="0" y="34414"/>
                      <a:pt x="4934" y="22501"/>
                      <a:pt x="13718" y="13718"/>
                    </a:cubicBezTo>
                    <a:cubicBezTo>
                      <a:pt x="22501" y="4934"/>
                      <a:pt x="34414" y="0"/>
                      <a:pt x="46835" y="0"/>
                    </a:cubicBezTo>
                    <a:close/>
                  </a:path>
                </a:pathLst>
              </a:custGeom>
              <a:solidFill>
                <a:srgbClr val="014385"/>
              </a:solidFill>
              <a:ln>
                <a:noFill/>
              </a:ln>
            </p:spPr>
            <p:txBody>
              <a:bodyPr/>
              <a:lstStyle/>
              <a:p>
                <a:endParaRPr lang="zh-CN" altLang="en-US" dirty="0">
                  <a:solidFill>
                    <a:srgbClr val="5A7353"/>
                  </a:solidFill>
                </a:endParaRPr>
              </a:p>
            </p:txBody>
          </p:sp>
          <p:sp>
            <p:nvSpPr>
              <p:cNvPr id="10" name="TextBox 10"/>
              <p:cNvSpPr txBox="1"/>
              <p:nvPr/>
            </p:nvSpPr>
            <p:spPr>
              <a:xfrm>
                <a:off x="0" y="-28575"/>
                <a:ext cx="812800" cy="841375"/>
              </a:xfrm>
              <a:prstGeom prst="rect">
                <a:avLst/>
              </a:prstGeom>
            </p:spPr>
            <p:txBody>
              <a:bodyPr lIns="33867" tIns="33867" rIns="33867" bIns="33867" rtlCol="0" anchor="ctr"/>
              <a:lstStyle/>
              <a:p>
                <a:pPr algn="ctr">
                  <a:lnSpc>
                    <a:spcPts val="1775"/>
                  </a:lnSpc>
                </a:pPr>
                <a:endParaRPr sz="1200">
                  <a:solidFill>
                    <a:srgbClr val="C3D6A8"/>
                  </a:solidFill>
                </a:endParaRPr>
              </a:p>
            </p:txBody>
          </p:sp>
        </p:grpSp>
        <p:pic>
          <p:nvPicPr>
            <p:cNvPr id="11" name="Picture 11"/>
            <p:cNvPicPr>
              <a:picLocks noChangeAspect="1"/>
            </p:cNvPicPr>
            <p:nvPr/>
          </p:nvPicPr>
          <p:blipFill>
            <a:blip r:embed="rId3"/>
            <a:srcRect t="95462"/>
            <a:stretch>
              <a:fillRect/>
            </a:stretch>
          </p:blipFill>
          <p:spPr>
            <a:xfrm rot="-2700000">
              <a:off x="962521" y="13830256"/>
              <a:ext cx="11849542" cy="408708"/>
            </a:xfrm>
            <a:prstGeom prst="rect">
              <a:avLst/>
            </a:prstGeom>
          </p:spPr>
        </p:pic>
        <p:grpSp>
          <p:nvGrpSpPr>
            <p:cNvPr id="12" name="Group 12"/>
            <p:cNvGrpSpPr/>
            <p:nvPr/>
          </p:nvGrpSpPr>
          <p:grpSpPr>
            <a:xfrm rot="2700000">
              <a:off x="4189249" y="6828674"/>
              <a:ext cx="5743981" cy="5743981"/>
              <a:chOff x="0" y="0"/>
              <a:chExt cx="812800" cy="812800"/>
            </a:xfrm>
          </p:grpSpPr>
          <p:sp>
            <p:nvSpPr>
              <p:cNvPr id="13" name="Freeform 13"/>
              <p:cNvSpPr/>
              <p:nvPr/>
            </p:nvSpPr>
            <p:spPr>
              <a:xfrm>
                <a:off x="0" y="0"/>
                <a:ext cx="812800" cy="812800"/>
              </a:xfrm>
              <a:custGeom>
                <a:avLst/>
                <a:gdLst/>
                <a:ahLst/>
                <a:cxnLst/>
                <a:rect l="l" t="t" r="r" b="b"/>
                <a:pathLst>
                  <a:path w="812800" h="812800">
                    <a:moveTo>
                      <a:pt x="62899" y="0"/>
                    </a:moveTo>
                    <a:lnTo>
                      <a:pt x="749901" y="0"/>
                    </a:lnTo>
                    <a:cubicBezTo>
                      <a:pt x="784639" y="0"/>
                      <a:pt x="812800" y="28161"/>
                      <a:pt x="812800" y="62899"/>
                    </a:cubicBezTo>
                    <a:lnTo>
                      <a:pt x="812800" y="749901"/>
                    </a:lnTo>
                    <a:cubicBezTo>
                      <a:pt x="812800" y="784639"/>
                      <a:pt x="784639" y="812800"/>
                      <a:pt x="749901" y="812800"/>
                    </a:cubicBezTo>
                    <a:lnTo>
                      <a:pt x="62899" y="812800"/>
                    </a:lnTo>
                    <a:cubicBezTo>
                      <a:pt x="28161" y="812800"/>
                      <a:pt x="0" y="784639"/>
                      <a:pt x="0" y="749901"/>
                    </a:cubicBezTo>
                    <a:lnTo>
                      <a:pt x="0" y="62899"/>
                    </a:lnTo>
                    <a:cubicBezTo>
                      <a:pt x="0" y="28161"/>
                      <a:pt x="28161" y="0"/>
                      <a:pt x="62899" y="0"/>
                    </a:cubicBezTo>
                    <a:close/>
                  </a:path>
                </a:pathLst>
              </a:custGeom>
              <a:solidFill>
                <a:srgbClr val="608AC8"/>
              </a:solidFill>
              <a:ln>
                <a:noFill/>
              </a:ln>
            </p:spPr>
            <p:txBody>
              <a:bodyPr/>
              <a:lstStyle/>
              <a:p>
                <a:endParaRPr lang="zh-CN" altLang="en-US"/>
              </a:p>
            </p:txBody>
          </p:sp>
          <p:sp>
            <p:nvSpPr>
              <p:cNvPr id="14" name="TextBox 14"/>
              <p:cNvSpPr txBox="1"/>
              <p:nvPr/>
            </p:nvSpPr>
            <p:spPr>
              <a:xfrm>
                <a:off x="0" y="-28575"/>
                <a:ext cx="812800" cy="841375"/>
              </a:xfrm>
              <a:prstGeom prst="rect">
                <a:avLst/>
              </a:prstGeom>
            </p:spPr>
            <p:txBody>
              <a:bodyPr lIns="33867" tIns="33867" rIns="33867" bIns="33867" rtlCol="0" anchor="ctr"/>
              <a:lstStyle/>
              <a:p>
                <a:pPr algn="ctr">
                  <a:lnSpc>
                    <a:spcPts val="1775"/>
                  </a:lnSpc>
                </a:pPr>
                <a:endParaRPr sz="1200">
                  <a:solidFill>
                    <a:srgbClr val="C3D6A8"/>
                  </a:solidFill>
                </a:endParaRPr>
              </a:p>
            </p:txBody>
          </p:sp>
        </p:grpSp>
        <p:pic>
          <p:nvPicPr>
            <p:cNvPr id="15" name="Picture 15"/>
            <p:cNvPicPr>
              <a:picLocks noChangeAspect="1"/>
            </p:cNvPicPr>
            <p:nvPr/>
          </p:nvPicPr>
          <p:blipFill>
            <a:blip r:embed="rId3"/>
            <a:srcRect t="95462"/>
            <a:stretch>
              <a:fillRect/>
            </a:stretch>
          </p:blipFill>
          <p:spPr>
            <a:xfrm rot="-2700000">
              <a:off x="-1152704" y="13830256"/>
              <a:ext cx="11849542" cy="408708"/>
            </a:xfrm>
            <a:prstGeom prst="rect">
              <a:avLst/>
            </a:prstGeom>
          </p:spPr>
        </p:pic>
        <p:grpSp>
          <p:nvGrpSpPr>
            <p:cNvPr id="16" name="Group 16"/>
            <p:cNvGrpSpPr/>
            <p:nvPr/>
          </p:nvGrpSpPr>
          <p:grpSpPr>
            <a:xfrm rot="2700000">
              <a:off x="1302620" y="6559301"/>
              <a:ext cx="6289604" cy="6289604"/>
              <a:chOff x="0" y="0"/>
              <a:chExt cx="812800" cy="812800"/>
            </a:xfrm>
          </p:grpSpPr>
          <p:sp>
            <p:nvSpPr>
              <p:cNvPr id="17" name="Freeform 17"/>
              <p:cNvSpPr/>
              <p:nvPr/>
            </p:nvSpPr>
            <p:spPr>
              <a:xfrm>
                <a:off x="0" y="0"/>
                <a:ext cx="812800" cy="812800"/>
              </a:xfrm>
              <a:custGeom>
                <a:avLst/>
                <a:gdLst/>
                <a:ahLst/>
                <a:cxnLst/>
                <a:rect l="l" t="t" r="r" b="b"/>
                <a:pathLst>
                  <a:path w="812800" h="812800">
                    <a:moveTo>
                      <a:pt x="57442" y="0"/>
                    </a:moveTo>
                    <a:lnTo>
                      <a:pt x="755358" y="0"/>
                    </a:lnTo>
                    <a:cubicBezTo>
                      <a:pt x="770592" y="0"/>
                      <a:pt x="785203" y="6052"/>
                      <a:pt x="795976" y="16824"/>
                    </a:cubicBezTo>
                    <a:cubicBezTo>
                      <a:pt x="806748" y="27597"/>
                      <a:pt x="812800" y="42208"/>
                      <a:pt x="812800" y="57442"/>
                    </a:cubicBezTo>
                    <a:lnTo>
                      <a:pt x="812800" y="755358"/>
                    </a:lnTo>
                    <a:cubicBezTo>
                      <a:pt x="812800" y="770592"/>
                      <a:pt x="806748" y="785203"/>
                      <a:pt x="795976" y="795976"/>
                    </a:cubicBezTo>
                    <a:cubicBezTo>
                      <a:pt x="785203" y="806748"/>
                      <a:pt x="770592" y="812800"/>
                      <a:pt x="755358" y="812800"/>
                    </a:cubicBezTo>
                    <a:lnTo>
                      <a:pt x="57442" y="812800"/>
                    </a:lnTo>
                    <a:cubicBezTo>
                      <a:pt x="42208" y="812800"/>
                      <a:pt x="27597" y="806748"/>
                      <a:pt x="16824" y="795976"/>
                    </a:cubicBezTo>
                    <a:cubicBezTo>
                      <a:pt x="6052" y="785203"/>
                      <a:pt x="0" y="770592"/>
                      <a:pt x="0" y="755358"/>
                    </a:cubicBezTo>
                    <a:lnTo>
                      <a:pt x="0" y="57442"/>
                    </a:lnTo>
                    <a:cubicBezTo>
                      <a:pt x="0" y="42208"/>
                      <a:pt x="6052" y="27597"/>
                      <a:pt x="16824" y="16824"/>
                    </a:cubicBezTo>
                    <a:cubicBezTo>
                      <a:pt x="27597" y="6052"/>
                      <a:pt x="42208" y="0"/>
                      <a:pt x="57442" y="0"/>
                    </a:cubicBezTo>
                    <a:close/>
                  </a:path>
                </a:pathLst>
              </a:custGeom>
              <a:solidFill>
                <a:srgbClr val="FFFFFF"/>
              </a:solidFill>
              <a:ln>
                <a:noFill/>
              </a:ln>
            </p:spPr>
            <p:txBody>
              <a:bodyPr/>
              <a:lstStyle/>
              <a:p>
                <a:endParaRPr lang="zh-CN" altLang="en-US"/>
              </a:p>
            </p:txBody>
          </p:sp>
          <p:sp>
            <p:nvSpPr>
              <p:cNvPr id="18" name="TextBox 18"/>
              <p:cNvSpPr txBox="1"/>
              <p:nvPr/>
            </p:nvSpPr>
            <p:spPr>
              <a:xfrm>
                <a:off x="0" y="-28575"/>
                <a:ext cx="812800" cy="841375"/>
              </a:xfrm>
              <a:prstGeom prst="rect">
                <a:avLst/>
              </a:prstGeom>
            </p:spPr>
            <p:txBody>
              <a:bodyPr lIns="33867" tIns="33867" rIns="33867" bIns="33867" rtlCol="0" anchor="ctr"/>
              <a:lstStyle/>
              <a:p>
                <a:pPr algn="ctr">
                  <a:lnSpc>
                    <a:spcPts val="1775"/>
                  </a:lnSpc>
                </a:pPr>
                <a:endParaRPr sz="1200">
                  <a:solidFill>
                    <a:srgbClr val="C3D6A8"/>
                  </a:solidFill>
                </a:endParaRPr>
              </a:p>
            </p:txBody>
          </p:sp>
        </p:grpSp>
      </p:grpSp>
      <p:sp>
        <p:nvSpPr>
          <p:cNvPr id="19" name="TextBox 19"/>
          <p:cNvSpPr txBox="1"/>
          <p:nvPr/>
        </p:nvSpPr>
        <p:spPr>
          <a:xfrm>
            <a:off x="2129587" y="558801"/>
            <a:ext cx="2181180" cy="1105559"/>
          </a:xfrm>
          <a:prstGeom prst="rect">
            <a:avLst/>
          </a:prstGeom>
        </p:spPr>
        <p:txBody>
          <a:bodyPr lIns="0" tIns="0" rIns="0" bIns="0" rtlCol="0" anchor="t">
            <a:spAutoFit/>
          </a:bodyPr>
          <a:lstStyle/>
          <a:p>
            <a:pPr>
              <a:lnSpc>
                <a:spcPts val="9335"/>
              </a:lnSpc>
              <a:spcBef>
                <a:spcPct val="0"/>
              </a:spcBef>
            </a:pPr>
            <a:r>
              <a:rPr lang="en-US" sz="6665" spc="166" dirty="0" err="1">
                <a:solidFill>
                  <a:srgbClr val="014385"/>
                </a:solidFill>
                <a:ea typeface="思源黑体-粗体 Bold"/>
              </a:rPr>
              <a:t>目录</a:t>
            </a:r>
            <a:endParaRPr lang="en-US" sz="6665" spc="166" dirty="0">
              <a:solidFill>
                <a:srgbClr val="014385"/>
              </a:solidFill>
              <a:ea typeface="思源黑体-粗体 Bold"/>
            </a:endParaRPr>
          </a:p>
        </p:txBody>
      </p:sp>
      <p:sp>
        <p:nvSpPr>
          <p:cNvPr id="20" name="TextBox 20"/>
          <p:cNvSpPr txBox="1"/>
          <p:nvPr/>
        </p:nvSpPr>
        <p:spPr>
          <a:xfrm>
            <a:off x="2222085" y="1743711"/>
            <a:ext cx="1996184" cy="614655"/>
          </a:xfrm>
          <a:prstGeom prst="rect">
            <a:avLst/>
          </a:prstGeom>
        </p:spPr>
        <p:txBody>
          <a:bodyPr lIns="0" tIns="0" rIns="0" bIns="0" rtlCol="0" anchor="t">
            <a:spAutoFit/>
          </a:bodyPr>
          <a:lstStyle/>
          <a:p>
            <a:pPr>
              <a:lnSpc>
                <a:spcPts val="5135"/>
              </a:lnSpc>
              <a:spcBef>
                <a:spcPct val="0"/>
              </a:spcBef>
            </a:pPr>
            <a:r>
              <a:rPr lang="en-US" sz="3665" dirty="0">
                <a:solidFill>
                  <a:srgbClr val="014385"/>
                </a:solidFill>
                <a:latin typeface="思源黑体 1"/>
              </a:rPr>
              <a:t>Contents</a:t>
            </a:r>
          </a:p>
        </p:txBody>
      </p:sp>
      <p:grpSp>
        <p:nvGrpSpPr>
          <p:cNvPr id="44" name="组合 43"/>
          <p:cNvGrpSpPr/>
          <p:nvPr/>
        </p:nvGrpSpPr>
        <p:grpSpPr>
          <a:xfrm>
            <a:off x="5256980" y="2007722"/>
            <a:ext cx="4205261" cy="642997"/>
            <a:chOff x="5346142" y="1631544"/>
            <a:chExt cx="4205261" cy="561590"/>
          </a:xfrm>
        </p:grpSpPr>
        <p:sp>
          <p:nvSpPr>
            <p:cNvPr id="21" name="TextBox 21"/>
            <p:cNvSpPr txBox="1"/>
            <p:nvPr/>
          </p:nvSpPr>
          <p:spPr>
            <a:xfrm>
              <a:off x="7180868" y="1790095"/>
              <a:ext cx="2370535" cy="386023"/>
            </a:xfrm>
            <a:prstGeom prst="rect">
              <a:avLst/>
            </a:prstGeom>
          </p:spPr>
          <p:txBody>
            <a:bodyPr lIns="0" tIns="0" rIns="0" bIns="0" rtlCol="0" anchor="ctr" anchorCtr="0">
              <a:spAutoFit/>
            </a:bodyPr>
            <a:lstStyle/>
            <a:p>
              <a:pPr algn="ctr">
                <a:lnSpc>
                  <a:spcPts val="3735"/>
                </a:lnSpc>
                <a:spcBef>
                  <a:spcPct val="0"/>
                </a:spcBef>
              </a:pPr>
              <a:r>
                <a:rPr lang="zh-CN" altLang="en-US" sz="2600" b="1" dirty="0">
                  <a:solidFill>
                    <a:srgbClr val="014385"/>
                  </a:solidFill>
                  <a:ea typeface="思源黑体 1 Bold"/>
                </a:rPr>
                <a:t>研究介绍</a:t>
              </a:r>
            </a:p>
          </p:txBody>
        </p:sp>
        <p:sp>
          <p:nvSpPr>
            <p:cNvPr id="22" name="TextBox 22"/>
            <p:cNvSpPr txBox="1"/>
            <p:nvPr/>
          </p:nvSpPr>
          <p:spPr>
            <a:xfrm>
              <a:off x="5346142" y="1631544"/>
              <a:ext cx="1465000" cy="561590"/>
            </a:xfrm>
            <a:prstGeom prst="rect">
              <a:avLst/>
            </a:prstGeom>
          </p:spPr>
          <p:txBody>
            <a:bodyPr lIns="0" tIns="0" rIns="0" bIns="0" rtlCol="0" anchor="ctr" anchorCtr="0">
              <a:spAutoFit/>
            </a:bodyPr>
            <a:lstStyle/>
            <a:p>
              <a:pPr algn="ctr">
                <a:lnSpc>
                  <a:spcPts val="5740"/>
                </a:lnSpc>
                <a:spcBef>
                  <a:spcPct val="0"/>
                </a:spcBef>
              </a:pPr>
              <a:r>
                <a:rPr lang="en-US" sz="2800" b="1" spc="357" dirty="0">
                  <a:solidFill>
                    <a:srgbClr val="608AC8"/>
                  </a:solidFill>
                  <a:latin typeface="Agrandir Tight"/>
                </a:rPr>
                <a:t>01</a:t>
              </a:r>
            </a:p>
          </p:txBody>
        </p:sp>
      </p:grpSp>
      <p:sp>
        <p:nvSpPr>
          <p:cNvPr id="29" name="AutoShape 29"/>
          <p:cNvSpPr/>
          <p:nvPr/>
        </p:nvSpPr>
        <p:spPr>
          <a:xfrm rot="5400000" flipV="1">
            <a:off x="3059753" y="4166131"/>
            <a:ext cx="3957210" cy="3461"/>
          </a:xfrm>
          <a:prstGeom prst="line">
            <a:avLst/>
          </a:prstGeom>
          <a:ln w="38100" cap="flat">
            <a:solidFill>
              <a:srgbClr val="014385"/>
            </a:solidFill>
            <a:prstDash val="solid"/>
            <a:headEnd type="none" w="sm" len="sm"/>
            <a:tailEnd type="none" w="sm" len="sm"/>
          </a:ln>
        </p:spPr>
        <p:txBody>
          <a:bodyPr/>
          <a:lstStyle/>
          <a:p>
            <a:endParaRPr lang="zh-CN" altLang="en-US">
              <a:solidFill>
                <a:srgbClr val="014385"/>
              </a:solidFill>
            </a:endParaRPr>
          </a:p>
        </p:txBody>
      </p:sp>
      <p:pic>
        <p:nvPicPr>
          <p:cNvPr id="38" name="Picture 38"/>
          <p:cNvPicPr>
            <a:picLocks noChangeAspect="1"/>
          </p:cNvPicPr>
          <p:nvPr/>
        </p:nvPicPr>
        <p:blipFill>
          <a:blip r:embed="rId3"/>
          <a:srcRect t="95462"/>
          <a:stretch>
            <a:fillRect/>
          </a:stretch>
        </p:blipFill>
        <p:spPr>
          <a:xfrm rot="8100000">
            <a:off x="7625320" y="6070024"/>
            <a:ext cx="5924771" cy="204354"/>
          </a:xfrm>
          <a:prstGeom prst="rect">
            <a:avLst/>
          </a:prstGeom>
        </p:spPr>
      </p:pic>
      <p:grpSp>
        <p:nvGrpSpPr>
          <p:cNvPr id="39" name="Group 39"/>
          <p:cNvGrpSpPr/>
          <p:nvPr/>
        </p:nvGrpSpPr>
        <p:grpSpPr>
          <a:xfrm rot="8100000">
            <a:off x="9736857" y="5586581"/>
            <a:ext cx="3703780" cy="1690706"/>
            <a:chOff x="0" y="0"/>
            <a:chExt cx="1463222" cy="667933"/>
          </a:xfrm>
        </p:grpSpPr>
        <p:sp>
          <p:nvSpPr>
            <p:cNvPr id="40" name="Freeform 40"/>
            <p:cNvSpPr/>
            <p:nvPr/>
          </p:nvSpPr>
          <p:spPr>
            <a:xfrm>
              <a:off x="0" y="0"/>
              <a:ext cx="1463222" cy="667933"/>
            </a:xfrm>
            <a:custGeom>
              <a:avLst/>
              <a:gdLst/>
              <a:ahLst/>
              <a:cxnLst/>
              <a:rect l="l" t="t" r="r" b="b"/>
              <a:pathLst>
                <a:path w="1463222" h="667933">
                  <a:moveTo>
                    <a:pt x="0" y="0"/>
                  </a:moveTo>
                  <a:lnTo>
                    <a:pt x="1463222" y="0"/>
                  </a:lnTo>
                  <a:lnTo>
                    <a:pt x="1463222" y="667933"/>
                  </a:lnTo>
                  <a:lnTo>
                    <a:pt x="0" y="667933"/>
                  </a:lnTo>
                  <a:close/>
                </a:path>
              </a:pathLst>
            </a:custGeom>
            <a:solidFill>
              <a:srgbClr val="FFFFFF"/>
            </a:solidFill>
          </p:spPr>
          <p:txBody>
            <a:bodyPr/>
            <a:lstStyle/>
            <a:p>
              <a:endParaRPr lang="zh-CN" altLang="en-US"/>
            </a:p>
          </p:txBody>
        </p:sp>
        <p:sp>
          <p:nvSpPr>
            <p:cNvPr id="41" name="TextBox 41"/>
            <p:cNvSpPr txBox="1"/>
            <p:nvPr/>
          </p:nvSpPr>
          <p:spPr>
            <a:xfrm>
              <a:off x="0" y="-28575"/>
              <a:ext cx="812800" cy="841375"/>
            </a:xfrm>
            <a:prstGeom prst="rect">
              <a:avLst/>
            </a:prstGeom>
          </p:spPr>
          <p:txBody>
            <a:bodyPr lIns="33867" tIns="33867" rIns="33867" bIns="33867" rtlCol="0" anchor="ctr"/>
            <a:lstStyle/>
            <a:p>
              <a:pPr algn="ctr">
                <a:lnSpc>
                  <a:spcPts val="1775"/>
                </a:lnSpc>
              </a:pPr>
              <a:endParaRPr sz="1200"/>
            </a:p>
          </p:txBody>
        </p:sp>
      </p:grpSp>
      <p:grpSp>
        <p:nvGrpSpPr>
          <p:cNvPr id="30" name="组合 29"/>
          <p:cNvGrpSpPr/>
          <p:nvPr/>
        </p:nvGrpSpPr>
        <p:grpSpPr>
          <a:xfrm>
            <a:off x="5256980" y="3137278"/>
            <a:ext cx="4205261" cy="642997"/>
            <a:chOff x="5346142" y="1637168"/>
            <a:chExt cx="4205261" cy="561590"/>
          </a:xfrm>
        </p:grpSpPr>
        <p:sp>
          <p:nvSpPr>
            <p:cNvPr id="31" name="TextBox 21"/>
            <p:cNvSpPr txBox="1"/>
            <p:nvPr/>
          </p:nvSpPr>
          <p:spPr>
            <a:xfrm>
              <a:off x="7180868" y="1790094"/>
              <a:ext cx="2370535" cy="386023"/>
            </a:xfrm>
            <a:prstGeom prst="rect">
              <a:avLst/>
            </a:prstGeom>
          </p:spPr>
          <p:txBody>
            <a:bodyPr lIns="0" tIns="0" rIns="0" bIns="0" rtlCol="0" anchor="ctr" anchorCtr="0">
              <a:spAutoFit/>
            </a:bodyPr>
            <a:lstStyle/>
            <a:p>
              <a:pPr algn="ctr">
                <a:lnSpc>
                  <a:spcPts val="3735"/>
                </a:lnSpc>
                <a:spcBef>
                  <a:spcPct val="0"/>
                </a:spcBef>
              </a:pPr>
              <a:r>
                <a:rPr lang="zh-CN" altLang="en-US" sz="2600" b="1" dirty="0">
                  <a:solidFill>
                    <a:srgbClr val="014385"/>
                  </a:solidFill>
                  <a:ea typeface="思源黑体 1 Bold"/>
                </a:rPr>
                <a:t>模型设计</a:t>
              </a:r>
            </a:p>
          </p:txBody>
        </p:sp>
        <p:sp>
          <p:nvSpPr>
            <p:cNvPr id="32" name="TextBox 22"/>
            <p:cNvSpPr txBox="1"/>
            <p:nvPr/>
          </p:nvSpPr>
          <p:spPr>
            <a:xfrm>
              <a:off x="5346142" y="1637168"/>
              <a:ext cx="1465000" cy="561590"/>
            </a:xfrm>
            <a:prstGeom prst="rect">
              <a:avLst/>
            </a:prstGeom>
          </p:spPr>
          <p:txBody>
            <a:bodyPr lIns="0" tIns="0" rIns="0" bIns="0" rtlCol="0" anchor="ctr" anchorCtr="0">
              <a:spAutoFit/>
            </a:bodyPr>
            <a:lstStyle/>
            <a:p>
              <a:pPr algn="ctr">
                <a:lnSpc>
                  <a:spcPts val="5740"/>
                </a:lnSpc>
                <a:spcBef>
                  <a:spcPct val="0"/>
                </a:spcBef>
              </a:pPr>
              <a:r>
                <a:rPr lang="en-US" sz="2800" b="1" spc="357" dirty="0">
                  <a:solidFill>
                    <a:srgbClr val="608AC8"/>
                  </a:solidFill>
                  <a:latin typeface="Agrandir Tight"/>
                </a:rPr>
                <a:t>02</a:t>
              </a:r>
            </a:p>
          </p:txBody>
        </p:sp>
      </p:grpSp>
      <p:grpSp>
        <p:nvGrpSpPr>
          <p:cNvPr id="33" name="组合 32"/>
          <p:cNvGrpSpPr/>
          <p:nvPr/>
        </p:nvGrpSpPr>
        <p:grpSpPr>
          <a:xfrm>
            <a:off x="5259356" y="4205943"/>
            <a:ext cx="4205261" cy="642997"/>
            <a:chOff x="5346142" y="1581121"/>
            <a:chExt cx="4205261" cy="642997"/>
          </a:xfrm>
        </p:grpSpPr>
        <p:sp>
          <p:nvSpPr>
            <p:cNvPr id="34" name="TextBox 21"/>
            <p:cNvSpPr txBox="1"/>
            <p:nvPr/>
          </p:nvSpPr>
          <p:spPr>
            <a:xfrm>
              <a:off x="7180868" y="1762116"/>
              <a:ext cx="2370535" cy="441980"/>
            </a:xfrm>
            <a:prstGeom prst="rect">
              <a:avLst/>
            </a:prstGeom>
          </p:spPr>
          <p:txBody>
            <a:bodyPr lIns="0" tIns="0" rIns="0" bIns="0" rtlCol="0" anchor="ctr" anchorCtr="0">
              <a:spAutoFit/>
            </a:bodyPr>
            <a:lstStyle/>
            <a:p>
              <a:pPr algn="ctr">
                <a:lnSpc>
                  <a:spcPts val="3735"/>
                </a:lnSpc>
                <a:spcBef>
                  <a:spcPct val="0"/>
                </a:spcBef>
              </a:pPr>
              <a:r>
                <a:rPr lang="zh-CN" altLang="en-US" sz="2600" b="1" dirty="0">
                  <a:solidFill>
                    <a:srgbClr val="014385"/>
                  </a:solidFill>
                  <a:ea typeface="思源黑体 1 Bold"/>
                </a:rPr>
                <a:t>实验评估</a:t>
              </a:r>
            </a:p>
          </p:txBody>
        </p:sp>
        <p:sp>
          <p:nvSpPr>
            <p:cNvPr id="35" name="TextBox 22"/>
            <p:cNvSpPr txBox="1"/>
            <p:nvPr/>
          </p:nvSpPr>
          <p:spPr>
            <a:xfrm>
              <a:off x="5346142" y="1581121"/>
              <a:ext cx="1465000" cy="642997"/>
            </a:xfrm>
            <a:prstGeom prst="rect">
              <a:avLst/>
            </a:prstGeom>
          </p:spPr>
          <p:txBody>
            <a:bodyPr lIns="0" tIns="0" rIns="0" bIns="0" rtlCol="0" anchor="ctr" anchorCtr="0">
              <a:spAutoFit/>
            </a:bodyPr>
            <a:lstStyle/>
            <a:p>
              <a:pPr algn="ctr">
                <a:lnSpc>
                  <a:spcPts val="5740"/>
                </a:lnSpc>
                <a:spcBef>
                  <a:spcPct val="0"/>
                </a:spcBef>
              </a:pPr>
              <a:r>
                <a:rPr lang="en-US" sz="2800" b="1" spc="357" dirty="0">
                  <a:solidFill>
                    <a:srgbClr val="608AC8"/>
                  </a:solidFill>
                  <a:latin typeface="Agrandir Tight"/>
                </a:rPr>
                <a:t>03</a:t>
              </a:r>
            </a:p>
          </p:txBody>
        </p:sp>
      </p:grpSp>
      <p:sp>
        <p:nvSpPr>
          <p:cNvPr id="28" name="灯片编号占位符 8"/>
          <p:cNvSpPr>
            <a:spLocks noGrp="1"/>
          </p:cNvSpPr>
          <p:nvPr>
            <p:ph type="sldNum" sz="quarter" idx="4"/>
          </p:nvPr>
        </p:nvSpPr>
        <p:spPr>
          <a:xfrm>
            <a:off x="10940526" y="6356350"/>
            <a:ext cx="413274" cy="365125"/>
          </a:xfrm>
        </p:spPr>
        <p:txBody>
          <a:bodyPr/>
          <a:lstStyle/>
          <a:p>
            <a:fld id="{49AE70B2-8BF9-45C0-BB95-33D1B9D3A854}" type="slidenum">
              <a:rPr lang="zh-CN" altLang="en-US" smtClean="0">
                <a:solidFill>
                  <a:srgbClr val="014385"/>
                </a:solidFill>
              </a:rPr>
              <a:t>2</a:t>
            </a:fld>
            <a:endParaRPr lang="zh-CN" altLang="en-US" dirty="0">
              <a:solidFill>
                <a:srgbClr val="014385"/>
              </a:solidFill>
            </a:endParaRPr>
          </a:p>
        </p:txBody>
      </p:sp>
      <p:grpSp>
        <p:nvGrpSpPr>
          <p:cNvPr id="25" name="组合 24">
            <a:extLst>
              <a:ext uri="{FF2B5EF4-FFF2-40B4-BE49-F238E27FC236}">
                <a16:creationId xmlns:a16="http://schemas.microsoft.com/office/drawing/2014/main" id="{4CC5B969-D4AA-6AFC-8C9F-A834735F1077}"/>
              </a:ext>
            </a:extLst>
          </p:cNvPr>
          <p:cNvGrpSpPr/>
          <p:nvPr/>
        </p:nvGrpSpPr>
        <p:grpSpPr>
          <a:xfrm>
            <a:off x="5281889" y="5301068"/>
            <a:ext cx="4180351" cy="642997"/>
            <a:chOff x="5346142" y="1581121"/>
            <a:chExt cx="4180351" cy="642997"/>
          </a:xfrm>
        </p:grpSpPr>
        <p:sp>
          <p:nvSpPr>
            <p:cNvPr id="26" name="TextBox 21">
              <a:extLst>
                <a:ext uri="{FF2B5EF4-FFF2-40B4-BE49-F238E27FC236}">
                  <a16:creationId xmlns:a16="http://schemas.microsoft.com/office/drawing/2014/main" id="{BB9B5B93-F721-5E4E-3C98-9E468365A27C}"/>
                </a:ext>
              </a:extLst>
            </p:cNvPr>
            <p:cNvSpPr txBox="1"/>
            <p:nvPr/>
          </p:nvSpPr>
          <p:spPr>
            <a:xfrm>
              <a:off x="7155958" y="1738139"/>
              <a:ext cx="2370535" cy="441980"/>
            </a:xfrm>
            <a:prstGeom prst="rect">
              <a:avLst/>
            </a:prstGeom>
          </p:spPr>
          <p:txBody>
            <a:bodyPr lIns="0" tIns="0" rIns="0" bIns="0" rtlCol="0" anchor="ctr" anchorCtr="0">
              <a:spAutoFit/>
            </a:bodyPr>
            <a:lstStyle/>
            <a:p>
              <a:pPr algn="ctr">
                <a:lnSpc>
                  <a:spcPts val="3735"/>
                </a:lnSpc>
                <a:spcBef>
                  <a:spcPct val="0"/>
                </a:spcBef>
              </a:pPr>
              <a:r>
                <a:rPr lang="zh-CN" altLang="en-US" sz="2600" b="1" dirty="0">
                  <a:solidFill>
                    <a:srgbClr val="014385"/>
                  </a:solidFill>
                  <a:ea typeface="思源黑体 1 Bold"/>
                </a:rPr>
                <a:t>总结展望</a:t>
              </a:r>
            </a:p>
          </p:txBody>
        </p:sp>
        <p:sp>
          <p:nvSpPr>
            <p:cNvPr id="27" name="TextBox 22">
              <a:extLst>
                <a:ext uri="{FF2B5EF4-FFF2-40B4-BE49-F238E27FC236}">
                  <a16:creationId xmlns:a16="http://schemas.microsoft.com/office/drawing/2014/main" id="{655047F1-69FC-4EE1-4DCD-7247B64AD4AD}"/>
                </a:ext>
              </a:extLst>
            </p:cNvPr>
            <p:cNvSpPr txBox="1"/>
            <p:nvPr/>
          </p:nvSpPr>
          <p:spPr>
            <a:xfrm>
              <a:off x="5346142" y="1581121"/>
              <a:ext cx="1465000" cy="642997"/>
            </a:xfrm>
            <a:prstGeom prst="rect">
              <a:avLst/>
            </a:prstGeom>
          </p:spPr>
          <p:txBody>
            <a:bodyPr lIns="0" tIns="0" rIns="0" bIns="0" rtlCol="0" anchor="ctr" anchorCtr="0">
              <a:spAutoFit/>
            </a:bodyPr>
            <a:lstStyle/>
            <a:p>
              <a:pPr algn="ctr">
                <a:lnSpc>
                  <a:spcPts val="5740"/>
                </a:lnSpc>
                <a:spcBef>
                  <a:spcPct val="0"/>
                </a:spcBef>
              </a:pPr>
              <a:r>
                <a:rPr lang="en-US" sz="2800" b="1" spc="357" dirty="0">
                  <a:solidFill>
                    <a:srgbClr val="608AC8"/>
                  </a:solidFill>
                  <a:latin typeface="Agrandir Tight"/>
                </a:rPr>
                <a:t>04</a:t>
              </a:r>
            </a:p>
          </p:txBody>
        </p:sp>
      </p:grpSp>
    </p:spTree>
    <p:extLst>
      <p:ext uri="{BB962C8B-B14F-4D97-AF65-F5344CB8AC3E}">
        <p14:creationId xmlns:p14="http://schemas.microsoft.com/office/powerpoint/2010/main" val="2754011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893EE84F-F412-2BC1-70B3-1FA18301C33F}"/>
              </a:ext>
            </a:extLst>
          </p:cNvPr>
          <p:cNvSpPr/>
          <p:nvPr/>
        </p:nvSpPr>
        <p:spPr>
          <a:xfrm>
            <a:off x="3588649" y="4697993"/>
            <a:ext cx="1200548" cy="1931707"/>
          </a:xfrm>
          <a:prstGeom prst="rect">
            <a:avLst/>
          </a:prstGeom>
          <a:solidFill>
            <a:srgbClr val="4472C4">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5" name="矩形 24">
            <a:extLst>
              <a:ext uri="{FF2B5EF4-FFF2-40B4-BE49-F238E27FC236}">
                <a16:creationId xmlns:a16="http://schemas.microsoft.com/office/drawing/2014/main" id="{3CF7D9F7-0277-98D9-A052-9FEEC5827802}"/>
              </a:ext>
            </a:extLst>
          </p:cNvPr>
          <p:cNvSpPr/>
          <p:nvPr/>
        </p:nvSpPr>
        <p:spPr>
          <a:xfrm>
            <a:off x="287958" y="4702773"/>
            <a:ext cx="2898532" cy="1931707"/>
          </a:xfrm>
          <a:prstGeom prst="rect">
            <a:avLst/>
          </a:prstGeom>
          <a:solidFill>
            <a:srgbClr val="4472C4">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 name="灯片编号占位符 1">
            <a:extLst>
              <a:ext uri="{FF2B5EF4-FFF2-40B4-BE49-F238E27FC236}">
                <a16:creationId xmlns:a16="http://schemas.microsoft.com/office/drawing/2014/main" id="{D4DECF58-4534-BABC-B55F-2EB2D5A65A59}"/>
              </a:ext>
            </a:extLst>
          </p:cNvPr>
          <p:cNvSpPr>
            <a:spLocks noGrp="1"/>
          </p:cNvSpPr>
          <p:nvPr>
            <p:ph type="sldNum" sz="quarter" idx="4"/>
          </p:nvPr>
        </p:nvSpPr>
        <p:spPr>
          <a:xfrm>
            <a:off x="11652804" y="6453382"/>
            <a:ext cx="41327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1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t>20</a:t>
            </a:fld>
            <a:endParaRPr kumimoji="0" lang="zh-CN" altLang="en-US" sz="11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3" name="文本框 2">
            <a:extLst>
              <a:ext uri="{FF2B5EF4-FFF2-40B4-BE49-F238E27FC236}">
                <a16:creationId xmlns:a16="http://schemas.microsoft.com/office/drawing/2014/main" id="{FD334800-1ECA-3631-73D8-D7B3F8ECB063}"/>
              </a:ext>
            </a:extLst>
          </p:cNvPr>
          <p:cNvSpPr txBox="1"/>
          <p:nvPr/>
        </p:nvSpPr>
        <p:spPr>
          <a:xfrm>
            <a:off x="404101" y="172803"/>
            <a:ext cx="3242737" cy="584775"/>
          </a:xfrm>
          <a:prstGeom prst="rect">
            <a:avLst/>
          </a:prstGeom>
          <a:noFill/>
        </p:spPr>
        <p:txBody>
          <a:bodyPr wrap="square" rtlCol="0" anchor="t">
            <a:spAutoFit/>
          </a:bodyPr>
          <a:lstStyle/>
          <a:p>
            <a:r>
              <a:rPr lang="en-US" altLang="zh-CN" sz="3200" dirty="0">
                <a:solidFill>
                  <a:srgbClr val="014385"/>
                </a:solidFill>
                <a:effectLst>
                  <a:outerShdw blurRad="38100" dist="38100" dir="2700000" algn="tl">
                    <a:srgbClr val="000000">
                      <a:alpha val="43137"/>
                    </a:srgbClr>
                  </a:outerShdw>
                </a:effectLst>
                <a:latin typeface="黑体" panose="02010609060101010101" charset="-122"/>
                <a:ea typeface="黑体" panose="02010609060101010101" charset="-122"/>
              </a:rPr>
              <a:t>FDA-PR</a:t>
            </a:r>
            <a:r>
              <a:rPr lang="zh-CN" altLang="en-US" sz="3200" dirty="0">
                <a:solidFill>
                  <a:srgbClr val="014385"/>
                </a:solidFill>
                <a:effectLst>
                  <a:outerShdw blurRad="38100" dist="38100" dir="2700000" algn="tl">
                    <a:srgbClr val="000000">
                      <a:alpha val="43137"/>
                    </a:srgbClr>
                  </a:outerShdw>
                </a:effectLst>
                <a:latin typeface="黑体" panose="02010609060101010101" charset="-122"/>
                <a:ea typeface="黑体" panose="02010609060101010101" charset="-122"/>
              </a:rPr>
              <a:t>问题建模</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B5A542F-FA39-3A29-1EC4-90744C8EF27D}"/>
                  </a:ext>
                </a:extLst>
              </p:cNvPr>
              <p:cNvSpPr txBox="1"/>
              <p:nvPr/>
            </p:nvSpPr>
            <p:spPr>
              <a:xfrm>
                <a:off x="404101" y="716938"/>
                <a:ext cx="4667191" cy="3985835"/>
              </a:xfrm>
              <a:prstGeom prst="rect">
                <a:avLst/>
              </a:prstGeom>
              <a:noFill/>
            </p:spPr>
            <p:txBody>
              <a:bodyPr wrap="square">
                <a:spAutoFit/>
              </a:bodyPr>
              <a:lstStyle/>
              <a:p>
                <a:pPr>
                  <a:lnSpc>
                    <a:spcPct val="150000"/>
                  </a:lnSpc>
                  <a:spcAft>
                    <a:spcPts val="600"/>
                  </a:spcAft>
                </a:pPr>
                <a:r>
                  <a:rPr lang="zh-CN" altLang="en-US" b="1" u="sng" dirty="0">
                    <a:solidFill>
                      <a:schemeClr val="tx1"/>
                    </a:solidFill>
                    <a:latin typeface="Consolas" panose="020B0609020204030204" pitchFamily="49" charset="0"/>
                    <a:ea typeface="楷体" panose="02010609060101010101" pitchFamily="49" charset="-122"/>
                  </a:rPr>
                  <a:t>对每个用户</a:t>
                </a:r>
                <a14:m>
                  <m:oMath xmlns:m="http://schemas.openxmlformats.org/officeDocument/2006/math">
                    <m:sSub>
                      <m:sSubPr>
                        <m:ctrlPr>
                          <a:rPr lang="en-US" altLang="zh-CN" b="1" i="1" u="sng" smtClean="0">
                            <a:solidFill>
                              <a:schemeClr val="tx1"/>
                            </a:solidFill>
                            <a:latin typeface="Cambria Math" panose="02040503050406030204" pitchFamily="18" charset="0"/>
                            <a:ea typeface="楷体" panose="02010609060101010101" pitchFamily="49" charset="-122"/>
                          </a:rPr>
                        </m:ctrlPr>
                      </m:sSubPr>
                      <m:e>
                        <m:r>
                          <a:rPr lang="en-US" altLang="zh-CN" b="1" i="1" u="sng" smtClean="0">
                            <a:solidFill>
                              <a:schemeClr val="tx1"/>
                            </a:solidFill>
                            <a:latin typeface="Cambria Math" panose="02040503050406030204" pitchFamily="18" charset="0"/>
                            <a:ea typeface="楷体" panose="02010609060101010101" pitchFamily="49" charset="-122"/>
                          </a:rPr>
                          <m:t>𝒖</m:t>
                        </m:r>
                      </m:e>
                      <m:sub>
                        <m:r>
                          <a:rPr lang="en-US" altLang="zh-CN" b="1" i="1" u="sng" smtClean="0">
                            <a:solidFill>
                              <a:schemeClr val="tx1"/>
                            </a:solidFill>
                            <a:latin typeface="Cambria Math" panose="02040503050406030204" pitchFamily="18" charset="0"/>
                            <a:ea typeface="楷体" panose="02010609060101010101" pitchFamily="49" charset="-122"/>
                          </a:rPr>
                          <m:t>𝒊</m:t>
                        </m:r>
                      </m:sub>
                    </m:sSub>
                  </m:oMath>
                </a14:m>
                <a:r>
                  <a:rPr lang="zh-CN" altLang="en-US" b="1" u="sng" dirty="0">
                    <a:solidFill>
                      <a:schemeClr val="tx1"/>
                    </a:solidFill>
                    <a:latin typeface="Consolas" panose="020B0609020204030204" pitchFamily="49" charset="0"/>
                    <a:ea typeface="楷体" panose="02010609060101010101" pitchFamily="49" charset="-122"/>
                  </a:rPr>
                  <a:t>，已知：</a:t>
                </a:r>
                <a:endParaRPr lang="en-US" altLang="zh-CN" b="1" u="sng" dirty="0">
                  <a:solidFill>
                    <a:schemeClr val="tx1"/>
                  </a:solidFill>
                  <a:latin typeface="Consolas" panose="020B0609020204030204" pitchFamily="49" charset="0"/>
                  <a:ea typeface="楷体" panose="02010609060101010101" pitchFamily="49" charset="-122"/>
                </a:endParaRPr>
              </a:p>
              <a:p>
                <a:pPr marL="342900" indent="-342900">
                  <a:lnSpc>
                    <a:spcPct val="150000"/>
                  </a:lnSpc>
                  <a:spcAft>
                    <a:spcPts val="600"/>
                  </a:spcAft>
                  <a:buFont typeface="Wingdings" panose="05000000000000000000" pitchFamily="2" charset="2"/>
                  <a:buChar char="ü"/>
                </a:pPr>
                <a:r>
                  <a:rPr lang="zh-CN" altLang="en-US" dirty="0">
                    <a:solidFill>
                      <a:schemeClr val="tx1"/>
                    </a:solidFill>
                    <a:latin typeface="Consolas" panose="020B0609020204030204" pitchFamily="49" charset="0"/>
                    <a:ea typeface="楷体" panose="02010609060101010101" pitchFamily="49" charset="-122"/>
                  </a:rPr>
                  <a:t>初始推荐列表𝑹，列表长度为</a:t>
                </a:r>
                <a14:m>
                  <m:oMath xmlns:m="http://schemas.openxmlformats.org/officeDocument/2006/math">
                    <m:r>
                      <a:rPr lang="en-US" altLang="zh-CN" b="0" i="1" smtClean="0">
                        <a:solidFill>
                          <a:schemeClr val="tx1"/>
                        </a:solidFill>
                        <a:latin typeface="Cambria Math" panose="02040503050406030204" pitchFamily="18" charset="0"/>
                        <a:ea typeface="楷体" panose="02010609060101010101" pitchFamily="49" charset="-122"/>
                      </a:rPr>
                      <m:t>𝐾</m:t>
                    </m:r>
                  </m:oMath>
                </a14:m>
                <a:endParaRPr lang="en-US" altLang="zh-CN" dirty="0">
                  <a:solidFill>
                    <a:schemeClr val="tx1"/>
                  </a:solidFill>
                  <a:latin typeface="楷体" panose="02010609060101010101" pitchFamily="49" charset="-122"/>
                  <a:ea typeface="楷体" panose="02010609060101010101" pitchFamily="49" charset="-122"/>
                </a:endParaRPr>
              </a:p>
              <a:p>
                <a:pPr marL="342900" indent="-342900">
                  <a:lnSpc>
                    <a:spcPct val="150000"/>
                  </a:lnSpc>
                  <a:spcAft>
                    <a:spcPts val="600"/>
                  </a:spcAft>
                  <a:buFont typeface="Wingdings" panose="05000000000000000000" pitchFamily="2" charset="2"/>
                  <a:buChar char="ü"/>
                </a:pPr>
                <a:r>
                  <a:rPr lang="zh-CN" altLang="en-US" dirty="0">
                    <a:solidFill>
                      <a:schemeClr val="tx1"/>
                    </a:solidFill>
                    <a:latin typeface="Consolas" panose="020B0609020204030204" pitchFamily="49" charset="0"/>
                    <a:ea typeface="楷体" panose="02010609060101010101" pitchFamily="49" charset="-122"/>
                  </a:rPr>
                  <a:t>属性</a:t>
                </a:r>
                <a14:m>
                  <m:oMath xmlns:m="http://schemas.openxmlformats.org/officeDocument/2006/math">
                    <m:r>
                      <a:rPr lang="en-US" altLang="zh-CN" b="0" i="1" smtClean="0">
                        <a:solidFill>
                          <a:schemeClr val="tx1"/>
                        </a:solidFill>
                        <a:latin typeface="Cambria Math" panose="02040503050406030204" pitchFamily="18" charset="0"/>
                        <a:ea typeface="楷体" panose="02010609060101010101" pitchFamily="49" charset="-122"/>
                      </a:rPr>
                      <m:t>h</m:t>
                    </m:r>
                  </m:oMath>
                </a14:m>
                <a:r>
                  <a:rPr lang="zh-CN" altLang="en-US" dirty="0">
                    <a:solidFill>
                      <a:schemeClr val="tx1"/>
                    </a:solidFill>
                    <a:latin typeface="Consolas" panose="020B0609020204030204" pitchFamily="49" charset="0"/>
                    <a:ea typeface="楷体" panose="02010609060101010101" pitchFamily="49" charset="-122"/>
                  </a:rPr>
                  <a:t>的可能取值数量</a:t>
                </a:r>
                <a14:m>
                  <m:oMath xmlns:m="http://schemas.openxmlformats.org/officeDocument/2006/math">
                    <m:sSub>
                      <m:sSubPr>
                        <m:ctrlPr>
                          <a:rPr lang="en-US" altLang="zh-CN" i="1">
                            <a:solidFill>
                              <a:schemeClr val="tx1"/>
                            </a:solidFill>
                            <a:latin typeface="Cambria Math" panose="02040503050406030204" pitchFamily="18" charset="0"/>
                            <a:ea typeface="楷体" panose="02010609060101010101" pitchFamily="49" charset="-122"/>
                          </a:rPr>
                        </m:ctrlPr>
                      </m:sSubPr>
                      <m:e>
                        <m:r>
                          <a:rPr lang="en-US" altLang="zh-CN" b="0" i="1">
                            <a:solidFill>
                              <a:schemeClr val="tx1"/>
                            </a:solidFill>
                            <a:latin typeface="Cambria Math" panose="02040503050406030204" pitchFamily="18" charset="0"/>
                            <a:ea typeface="楷体" panose="02010609060101010101" pitchFamily="49" charset="-122"/>
                          </a:rPr>
                          <m:t>𝐿</m:t>
                        </m:r>
                      </m:e>
                      <m:sub>
                        <m:r>
                          <a:rPr lang="en-US" altLang="zh-CN" b="0" i="1">
                            <a:solidFill>
                              <a:schemeClr val="tx1"/>
                            </a:solidFill>
                            <a:latin typeface="Cambria Math" panose="02040503050406030204" pitchFamily="18" charset="0"/>
                            <a:ea typeface="楷体" panose="02010609060101010101" pitchFamily="49" charset="-122"/>
                          </a:rPr>
                          <m:t>h</m:t>
                        </m:r>
                      </m:sub>
                    </m:sSub>
                    <m:r>
                      <a:rPr lang="zh-CN" altLang="en-US" i="1">
                        <a:solidFill>
                          <a:srgbClr val="0D0D0D"/>
                        </a:solidFill>
                        <a:latin typeface="Cambria Math" panose="02040503050406030204" pitchFamily="18" charset="0"/>
                        <a:ea typeface="楷体" panose="02010609060101010101" pitchFamily="49" charset="-122"/>
                      </a:rPr>
                      <m:t>𝜖</m:t>
                    </m:r>
                    <m:r>
                      <a:rPr lang="en-US" altLang="zh-CN" i="1">
                        <a:solidFill>
                          <a:srgbClr val="0D0D0D"/>
                        </a:solidFill>
                        <a:latin typeface="Cambria Math" panose="02040503050406030204" pitchFamily="18" charset="0"/>
                        <a:ea typeface="楷体" panose="02010609060101010101" pitchFamily="49" charset="-122"/>
                      </a:rPr>
                      <m:t>𝑅</m:t>
                    </m:r>
                  </m:oMath>
                </a14:m>
                <a:endParaRPr lang="en-US" altLang="zh-CN" dirty="0">
                  <a:solidFill>
                    <a:schemeClr val="tx1"/>
                  </a:solidFill>
                  <a:latin typeface="楷体" panose="02010609060101010101" pitchFamily="49" charset="-122"/>
                  <a:ea typeface="楷体" panose="02010609060101010101" pitchFamily="49" charset="-122"/>
                </a:endParaRPr>
              </a:p>
              <a:p>
                <a:pPr marL="342900" indent="-342900">
                  <a:lnSpc>
                    <a:spcPct val="150000"/>
                  </a:lnSpc>
                  <a:spcAft>
                    <a:spcPts val="600"/>
                  </a:spcAft>
                  <a:buFont typeface="Wingdings" panose="05000000000000000000" pitchFamily="2" charset="2"/>
                  <a:buChar char="ü"/>
                </a:pPr>
                <a:r>
                  <a:rPr lang="zh-CN" altLang="en-US" sz="1800" dirty="0">
                    <a:solidFill>
                      <a:schemeClr val="tx1"/>
                    </a:solidFill>
                    <a:latin typeface="楷体" panose="02010609060101010101" pitchFamily="49" charset="-122"/>
                    <a:ea typeface="楷体" panose="02010609060101010101" pitchFamily="49" charset="-122"/>
                  </a:rPr>
                  <a:t>用户多样性偏好分布</a:t>
                </a:r>
                <a14:m>
                  <m:oMath xmlns:m="http://schemas.openxmlformats.org/officeDocument/2006/math">
                    <m:sSup>
                      <m:sSupPr>
                        <m:ctrlPr>
                          <a:rPr lang="en-US" altLang="zh-CN" sz="1800" i="1" smtClean="0">
                            <a:solidFill>
                              <a:srgbClr val="0D0D0D"/>
                            </a:solidFill>
                            <a:latin typeface="Cambria Math" panose="02040503050406030204" pitchFamily="18" charset="0"/>
                            <a:ea typeface="楷体" panose="02010609060101010101" pitchFamily="49" charset="-122"/>
                          </a:rPr>
                        </m:ctrlPr>
                      </m:sSupPr>
                      <m:e>
                        <m:r>
                          <a:rPr lang="en-US" altLang="zh-CN" sz="1800" b="0" i="1" smtClean="0">
                            <a:solidFill>
                              <a:srgbClr val="0D0D0D"/>
                            </a:solidFill>
                            <a:latin typeface="Cambria Math" panose="02040503050406030204" pitchFamily="18" charset="0"/>
                            <a:ea typeface="楷体" panose="02010609060101010101" pitchFamily="49" charset="-122"/>
                          </a:rPr>
                          <m:t>𝑑</m:t>
                        </m:r>
                      </m:e>
                      <m:sup>
                        <m:r>
                          <a:rPr lang="en-US" altLang="zh-CN" sz="1800" b="0" i="1" smtClean="0">
                            <a:solidFill>
                              <a:srgbClr val="0D0D0D"/>
                            </a:solidFill>
                            <a:latin typeface="Cambria Math" panose="02040503050406030204" pitchFamily="18" charset="0"/>
                            <a:ea typeface="楷体" panose="02010609060101010101" pitchFamily="49" charset="-122"/>
                          </a:rPr>
                          <m:t>𝑖</m:t>
                        </m:r>
                        <m:r>
                          <a:rPr lang="en-US" altLang="zh-CN" sz="1800" b="0" i="1" smtClean="0">
                            <a:solidFill>
                              <a:srgbClr val="0D0D0D"/>
                            </a:solidFill>
                            <a:latin typeface="Cambria Math" panose="02040503050406030204" pitchFamily="18" charset="0"/>
                            <a:ea typeface="楷体" panose="02010609060101010101" pitchFamily="49" charset="-122"/>
                          </a:rPr>
                          <m:t>,</m:t>
                        </m:r>
                        <m:r>
                          <a:rPr lang="en-US" altLang="zh-CN" sz="1800" b="0" i="1" smtClean="0">
                            <a:solidFill>
                              <a:srgbClr val="0D0D0D"/>
                            </a:solidFill>
                            <a:latin typeface="Cambria Math" panose="02040503050406030204" pitchFamily="18" charset="0"/>
                            <a:ea typeface="楷体" panose="02010609060101010101" pitchFamily="49" charset="-122"/>
                          </a:rPr>
                          <m:t>h</m:t>
                        </m:r>
                      </m:sup>
                    </m:sSup>
                    <m:r>
                      <a:rPr lang="zh-CN" altLang="en-US" i="1">
                        <a:solidFill>
                          <a:srgbClr val="0D0D0D"/>
                        </a:solidFill>
                        <a:latin typeface="Cambria Math" panose="02040503050406030204" pitchFamily="18" charset="0"/>
                        <a:ea typeface="楷体" panose="02010609060101010101" pitchFamily="49" charset="-122"/>
                      </a:rPr>
                      <m:t>𝜖</m:t>
                    </m:r>
                    <m:sSup>
                      <m:sSupPr>
                        <m:ctrlPr>
                          <a:rPr lang="en-US" altLang="zh-CN" i="1">
                            <a:solidFill>
                              <a:srgbClr val="0D0D0D"/>
                            </a:solidFill>
                            <a:latin typeface="Cambria Math" panose="02040503050406030204" pitchFamily="18" charset="0"/>
                            <a:ea typeface="楷体" panose="02010609060101010101" pitchFamily="49" charset="-122"/>
                          </a:rPr>
                        </m:ctrlPr>
                      </m:sSupPr>
                      <m:e>
                        <m:r>
                          <a:rPr lang="en-US" altLang="zh-CN" i="1">
                            <a:solidFill>
                              <a:srgbClr val="0D0D0D"/>
                            </a:solidFill>
                            <a:latin typeface="Cambria Math" panose="02040503050406030204" pitchFamily="18" charset="0"/>
                            <a:ea typeface="楷体" panose="02010609060101010101" pitchFamily="49" charset="-122"/>
                          </a:rPr>
                          <m:t>𝑅</m:t>
                        </m:r>
                      </m:e>
                      <m:sup>
                        <m:sSub>
                          <m:sSubPr>
                            <m:ctrlPr>
                              <a:rPr lang="en-US" altLang="zh-CN" i="1">
                                <a:solidFill>
                                  <a:srgbClr val="0D0D0D"/>
                                </a:solidFill>
                                <a:latin typeface="Cambria Math" panose="02040503050406030204" pitchFamily="18" charset="0"/>
                                <a:ea typeface="楷体" panose="02010609060101010101" pitchFamily="49" charset="-122"/>
                              </a:rPr>
                            </m:ctrlPr>
                          </m:sSubPr>
                          <m:e>
                            <m:r>
                              <a:rPr lang="en-US" altLang="zh-CN" i="1">
                                <a:solidFill>
                                  <a:srgbClr val="0D0D0D"/>
                                </a:solidFill>
                                <a:latin typeface="Cambria Math" panose="02040503050406030204" pitchFamily="18" charset="0"/>
                                <a:ea typeface="楷体" panose="02010609060101010101" pitchFamily="49" charset="-122"/>
                              </a:rPr>
                              <m:t>𝐿</m:t>
                            </m:r>
                          </m:e>
                          <m:sub>
                            <m:r>
                              <a:rPr lang="en-US" altLang="zh-CN" i="1">
                                <a:solidFill>
                                  <a:srgbClr val="0D0D0D"/>
                                </a:solidFill>
                                <a:latin typeface="Cambria Math" panose="02040503050406030204" pitchFamily="18" charset="0"/>
                                <a:ea typeface="楷体" panose="02010609060101010101" pitchFamily="49" charset="-122"/>
                              </a:rPr>
                              <m:t>h</m:t>
                            </m:r>
                          </m:sub>
                        </m:sSub>
                      </m:sup>
                    </m:sSup>
                  </m:oMath>
                </a14:m>
                <a:endParaRPr lang="en-US" altLang="zh-CN" dirty="0">
                  <a:solidFill>
                    <a:schemeClr val="tx1"/>
                  </a:solidFill>
                  <a:latin typeface="楷体" panose="02010609060101010101" pitchFamily="49" charset="-122"/>
                  <a:ea typeface="楷体" panose="02010609060101010101" pitchFamily="49" charset="-122"/>
                </a:endParaRPr>
              </a:p>
              <a:p>
                <a:pPr marL="342900" indent="-342900">
                  <a:lnSpc>
                    <a:spcPct val="150000"/>
                  </a:lnSpc>
                  <a:spcAft>
                    <a:spcPts val="600"/>
                  </a:spcAft>
                  <a:buFont typeface="Wingdings" panose="05000000000000000000" pitchFamily="2" charset="2"/>
                  <a:buChar char="ü"/>
                </a:pPr>
                <a:r>
                  <a:rPr lang="zh-CN" altLang="en-US" dirty="0">
                    <a:solidFill>
                      <a:schemeClr val="tx1"/>
                    </a:solidFill>
                    <a:latin typeface="楷体" panose="02010609060101010101" pitchFamily="49" charset="-122"/>
                    <a:ea typeface="楷体" panose="02010609060101010101" pitchFamily="49" charset="-122"/>
                  </a:rPr>
                  <a:t>用户多样性容忍系数</a:t>
                </a:r>
                <a14:m>
                  <m:oMath xmlns:m="http://schemas.openxmlformats.org/officeDocument/2006/math">
                    <m:sSubSup>
                      <m:sSubSupPr>
                        <m:ctrlPr>
                          <a:rPr lang="en-US" altLang="zh-CN" i="1" smtClean="0">
                            <a:solidFill>
                              <a:schemeClr val="tx1"/>
                            </a:solidFill>
                            <a:latin typeface="Cambria Math" panose="02040503050406030204" pitchFamily="18" charset="0"/>
                            <a:ea typeface="楷体" panose="02010609060101010101" pitchFamily="49" charset="-122"/>
                          </a:rPr>
                        </m:ctrlPr>
                      </m:sSubSupPr>
                      <m:e>
                        <m:r>
                          <a:rPr lang="zh-CN" altLang="en-US" b="0" i="1" smtClean="0">
                            <a:solidFill>
                              <a:schemeClr val="tx1"/>
                            </a:solidFill>
                            <a:latin typeface="Cambria Math" panose="02040503050406030204" pitchFamily="18" charset="0"/>
                            <a:ea typeface="楷体" panose="02010609060101010101" pitchFamily="49" charset="-122"/>
                          </a:rPr>
                          <m:t>𝜏</m:t>
                        </m:r>
                      </m:e>
                      <m:sub>
                        <m:r>
                          <a:rPr lang="en-US" altLang="zh-CN" b="0" i="1" smtClean="0">
                            <a:solidFill>
                              <a:schemeClr val="tx1"/>
                            </a:solidFill>
                            <a:latin typeface="Cambria Math" panose="02040503050406030204" pitchFamily="18" charset="0"/>
                            <a:ea typeface="楷体" panose="02010609060101010101" pitchFamily="49" charset="-122"/>
                          </a:rPr>
                          <m:t>𝑖</m:t>
                        </m:r>
                      </m:sub>
                      <m:sup>
                        <m:r>
                          <a:rPr lang="en-US" altLang="zh-CN" b="0" i="1" smtClean="0">
                            <a:solidFill>
                              <a:schemeClr val="tx1"/>
                            </a:solidFill>
                            <a:latin typeface="Cambria Math" panose="02040503050406030204" pitchFamily="18" charset="0"/>
                            <a:ea typeface="楷体" panose="02010609060101010101" pitchFamily="49" charset="-122"/>
                          </a:rPr>
                          <m:t>h</m:t>
                        </m:r>
                      </m:sup>
                    </m:sSubSup>
                    <m:r>
                      <a:rPr lang="zh-CN" altLang="en-US" b="0" i="1">
                        <a:solidFill>
                          <a:srgbClr val="0D0D0D"/>
                        </a:solidFill>
                        <a:latin typeface="Cambria Math" panose="02040503050406030204" pitchFamily="18" charset="0"/>
                        <a:ea typeface="楷体" panose="02010609060101010101" pitchFamily="49" charset="-122"/>
                      </a:rPr>
                      <m:t>𝜖</m:t>
                    </m:r>
                    <m:r>
                      <a:rPr lang="en-US" altLang="zh-CN" b="0" i="1" smtClean="0">
                        <a:solidFill>
                          <a:srgbClr val="0D0D0D"/>
                        </a:solidFill>
                        <a:latin typeface="Cambria Math" panose="02040503050406030204" pitchFamily="18" charset="0"/>
                        <a:ea typeface="楷体" panose="02010609060101010101" pitchFamily="49" charset="-122"/>
                      </a:rPr>
                      <m:t>𝑅</m:t>
                    </m:r>
                  </m:oMath>
                </a14:m>
                <a:endParaRPr lang="en-US" altLang="zh-CN" dirty="0">
                  <a:solidFill>
                    <a:srgbClr val="014385"/>
                  </a:solidFill>
                  <a:latin typeface="Consolas" panose="020B0609020204030204" pitchFamily="49" charset="0"/>
                  <a:ea typeface="楷体" panose="02010609060101010101" pitchFamily="49" charset="-122"/>
                </a:endParaRPr>
              </a:p>
              <a:p>
                <a:pPr marL="342900" indent="-342900">
                  <a:lnSpc>
                    <a:spcPct val="150000"/>
                  </a:lnSpc>
                  <a:spcAft>
                    <a:spcPts val="600"/>
                  </a:spcAft>
                  <a:buFont typeface="Wingdings" panose="05000000000000000000" pitchFamily="2" charset="2"/>
                  <a:buChar char="ü"/>
                </a:pPr>
                <a:r>
                  <a:rPr lang="zh-CN" altLang="en-US" dirty="0">
                    <a:solidFill>
                      <a:schemeClr val="tx1"/>
                    </a:solidFill>
                    <a:latin typeface="楷体" panose="02010609060101010101" pitchFamily="49" charset="-122"/>
                    <a:ea typeface="楷体" panose="02010609060101010101" pitchFamily="49" charset="-122"/>
                  </a:rPr>
                  <a:t>项目组期望分布</a:t>
                </a:r>
                <a14:m>
                  <m:oMath xmlns:m="http://schemas.openxmlformats.org/officeDocument/2006/math">
                    <m:sSup>
                      <m:sSupPr>
                        <m:ctrlPr>
                          <a:rPr lang="en-US" altLang="zh-CN" i="1" smtClean="0">
                            <a:solidFill>
                              <a:srgbClr val="0D0D0D"/>
                            </a:solidFill>
                            <a:latin typeface="Cambria Math" panose="02040503050406030204" pitchFamily="18" charset="0"/>
                            <a:ea typeface="楷体" panose="02010609060101010101" pitchFamily="49" charset="-122"/>
                          </a:rPr>
                        </m:ctrlPr>
                      </m:sSupPr>
                      <m:e>
                        <m:r>
                          <a:rPr lang="en-US" altLang="zh-CN" b="0" i="1" smtClean="0">
                            <a:solidFill>
                              <a:srgbClr val="0D0D0D"/>
                            </a:solidFill>
                            <a:latin typeface="Cambria Math" panose="02040503050406030204" pitchFamily="18" charset="0"/>
                            <a:ea typeface="楷体" panose="02010609060101010101" pitchFamily="49" charset="-122"/>
                          </a:rPr>
                          <m:t>𝑒</m:t>
                        </m:r>
                      </m:e>
                      <m:sup>
                        <m:r>
                          <a:rPr lang="en-US" altLang="zh-CN" b="0" i="1" smtClean="0">
                            <a:solidFill>
                              <a:srgbClr val="0D0D0D"/>
                            </a:solidFill>
                            <a:latin typeface="Cambria Math" panose="02040503050406030204" pitchFamily="18" charset="0"/>
                            <a:ea typeface="楷体" panose="02010609060101010101" pitchFamily="49" charset="-122"/>
                          </a:rPr>
                          <m:t>h</m:t>
                        </m:r>
                      </m:sup>
                    </m:sSup>
                    <m:r>
                      <a:rPr lang="zh-CN" altLang="en-US" b="0" i="1">
                        <a:solidFill>
                          <a:srgbClr val="0D0D0D"/>
                        </a:solidFill>
                        <a:latin typeface="Cambria Math" panose="02040503050406030204" pitchFamily="18" charset="0"/>
                        <a:ea typeface="楷体" panose="02010609060101010101" pitchFamily="49" charset="-122"/>
                      </a:rPr>
                      <m:t>𝜖</m:t>
                    </m:r>
                    <m:sSup>
                      <m:sSupPr>
                        <m:ctrlPr>
                          <a:rPr lang="en-US" altLang="zh-CN" i="1">
                            <a:solidFill>
                              <a:srgbClr val="0D0D0D"/>
                            </a:solidFill>
                            <a:latin typeface="Cambria Math" panose="02040503050406030204" pitchFamily="18" charset="0"/>
                            <a:ea typeface="楷体" panose="02010609060101010101" pitchFamily="49" charset="-122"/>
                          </a:rPr>
                        </m:ctrlPr>
                      </m:sSupPr>
                      <m:e>
                        <m:r>
                          <a:rPr lang="en-US" altLang="zh-CN" b="0" i="1">
                            <a:solidFill>
                              <a:srgbClr val="0D0D0D"/>
                            </a:solidFill>
                            <a:latin typeface="Cambria Math" panose="02040503050406030204" pitchFamily="18" charset="0"/>
                            <a:ea typeface="楷体" panose="02010609060101010101" pitchFamily="49" charset="-122"/>
                          </a:rPr>
                          <m:t>𝑅</m:t>
                        </m:r>
                      </m:e>
                      <m:sup>
                        <m:sSub>
                          <m:sSubPr>
                            <m:ctrlPr>
                              <a:rPr lang="en-US" altLang="zh-CN" i="1">
                                <a:solidFill>
                                  <a:srgbClr val="0D0D0D"/>
                                </a:solidFill>
                                <a:latin typeface="Cambria Math" panose="02040503050406030204" pitchFamily="18" charset="0"/>
                                <a:ea typeface="楷体" panose="02010609060101010101" pitchFamily="49" charset="-122"/>
                              </a:rPr>
                            </m:ctrlPr>
                          </m:sSubPr>
                          <m:e>
                            <m:r>
                              <a:rPr lang="en-US" altLang="zh-CN" b="0" i="1">
                                <a:solidFill>
                                  <a:srgbClr val="0D0D0D"/>
                                </a:solidFill>
                                <a:latin typeface="Cambria Math" panose="02040503050406030204" pitchFamily="18" charset="0"/>
                                <a:ea typeface="楷体" panose="02010609060101010101" pitchFamily="49" charset="-122"/>
                              </a:rPr>
                              <m:t>𝐿</m:t>
                            </m:r>
                          </m:e>
                          <m:sub>
                            <m:r>
                              <a:rPr lang="en-US" altLang="zh-CN" b="0" i="1">
                                <a:solidFill>
                                  <a:srgbClr val="0D0D0D"/>
                                </a:solidFill>
                                <a:latin typeface="Cambria Math" panose="02040503050406030204" pitchFamily="18" charset="0"/>
                                <a:ea typeface="楷体" panose="02010609060101010101" pitchFamily="49" charset="-122"/>
                              </a:rPr>
                              <m:t>h</m:t>
                            </m:r>
                          </m:sub>
                        </m:sSub>
                      </m:sup>
                    </m:sSup>
                  </m:oMath>
                </a14:m>
                <a:endParaRPr lang="en-US" altLang="zh-CN" dirty="0">
                  <a:solidFill>
                    <a:srgbClr val="014385"/>
                  </a:solidFill>
                  <a:latin typeface="Consolas" panose="020B0609020204030204" pitchFamily="49" charset="0"/>
                  <a:ea typeface="楷体" panose="02010609060101010101" pitchFamily="49" charset="-122"/>
                </a:endParaRPr>
              </a:p>
              <a:p>
                <a:pPr marL="342900" indent="-342900">
                  <a:lnSpc>
                    <a:spcPct val="150000"/>
                  </a:lnSpc>
                  <a:spcAft>
                    <a:spcPts val="600"/>
                  </a:spcAft>
                  <a:buFont typeface="Wingdings" panose="05000000000000000000" pitchFamily="2" charset="2"/>
                  <a:buChar char="ü"/>
                </a:pPr>
                <a:r>
                  <a:rPr lang="zh-CN" altLang="en-US" dirty="0">
                    <a:solidFill>
                      <a:schemeClr val="tx1"/>
                    </a:solidFill>
                    <a:latin typeface="楷体" panose="02010609060101010101" pitchFamily="49" charset="-122"/>
                    <a:ea typeface="楷体" panose="02010609060101010101" pitchFamily="49" charset="-122"/>
                  </a:rPr>
                  <a:t>初始列表项目组分布矩阵</a:t>
                </a:r>
                <a14:m>
                  <m:oMath xmlns:m="http://schemas.openxmlformats.org/officeDocument/2006/math">
                    <m:sSup>
                      <m:sSupPr>
                        <m:ctrlPr>
                          <a:rPr lang="en-US" altLang="zh-CN" i="1" smtClean="0">
                            <a:solidFill>
                              <a:srgbClr val="0D0D0D"/>
                            </a:solidFill>
                            <a:latin typeface="Cambria Math" panose="02040503050406030204" pitchFamily="18" charset="0"/>
                            <a:ea typeface="楷体" panose="02010609060101010101" pitchFamily="49" charset="-122"/>
                          </a:rPr>
                        </m:ctrlPr>
                      </m:sSupPr>
                      <m:e>
                        <m:r>
                          <a:rPr lang="en-US" altLang="zh-CN" b="0" i="1" smtClean="0">
                            <a:solidFill>
                              <a:srgbClr val="0D0D0D"/>
                            </a:solidFill>
                            <a:latin typeface="Cambria Math" panose="02040503050406030204" pitchFamily="18" charset="0"/>
                            <a:ea typeface="楷体" panose="02010609060101010101" pitchFamily="49" charset="-122"/>
                          </a:rPr>
                          <m:t>𝐶</m:t>
                        </m:r>
                      </m:e>
                      <m:sup>
                        <m:r>
                          <a:rPr lang="en-US" altLang="zh-CN" b="0" i="1" smtClean="0">
                            <a:solidFill>
                              <a:srgbClr val="0D0D0D"/>
                            </a:solidFill>
                            <a:latin typeface="Cambria Math" panose="02040503050406030204" pitchFamily="18" charset="0"/>
                            <a:ea typeface="楷体" panose="02010609060101010101" pitchFamily="49" charset="-122"/>
                          </a:rPr>
                          <m:t>𝑖</m:t>
                        </m:r>
                        <m:r>
                          <a:rPr lang="en-US" altLang="zh-CN" b="0" i="1" smtClean="0">
                            <a:solidFill>
                              <a:srgbClr val="0D0D0D"/>
                            </a:solidFill>
                            <a:latin typeface="Cambria Math" panose="02040503050406030204" pitchFamily="18" charset="0"/>
                            <a:ea typeface="楷体" panose="02010609060101010101" pitchFamily="49" charset="-122"/>
                          </a:rPr>
                          <m:t>,</m:t>
                        </m:r>
                        <m:r>
                          <a:rPr lang="en-US" altLang="zh-CN" b="0" i="1" smtClean="0">
                            <a:solidFill>
                              <a:srgbClr val="0D0D0D"/>
                            </a:solidFill>
                            <a:latin typeface="Cambria Math" panose="02040503050406030204" pitchFamily="18" charset="0"/>
                            <a:ea typeface="楷体" panose="02010609060101010101" pitchFamily="49" charset="-122"/>
                          </a:rPr>
                          <m:t>h</m:t>
                        </m:r>
                      </m:sup>
                    </m:sSup>
                    <m:r>
                      <a:rPr lang="zh-CN" altLang="en-US" b="0" i="1">
                        <a:solidFill>
                          <a:srgbClr val="0D0D0D"/>
                        </a:solidFill>
                        <a:latin typeface="Cambria Math" panose="02040503050406030204" pitchFamily="18" charset="0"/>
                        <a:ea typeface="楷体" panose="02010609060101010101" pitchFamily="49" charset="-122"/>
                      </a:rPr>
                      <m:t>𝜖</m:t>
                    </m:r>
                    <m:sSup>
                      <m:sSupPr>
                        <m:ctrlPr>
                          <a:rPr lang="en-US" altLang="zh-CN" i="1">
                            <a:solidFill>
                              <a:srgbClr val="0D0D0D"/>
                            </a:solidFill>
                            <a:latin typeface="Cambria Math" panose="02040503050406030204" pitchFamily="18" charset="0"/>
                            <a:ea typeface="楷体" panose="02010609060101010101" pitchFamily="49" charset="-122"/>
                          </a:rPr>
                        </m:ctrlPr>
                      </m:sSupPr>
                      <m:e>
                        <m:r>
                          <a:rPr lang="en-US" altLang="zh-CN" b="0" i="1">
                            <a:solidFill>
                              <a:srgbClr val="0D0D0D"/>
                            </a:solidFill>
                            <a:latin typeface="Cambria Math" panose="02040503050406030204" pitchFamily="18" charset="0"/>
                            <a:ea typeface="楷体" panose="02010609060101010101" pitchFamily="49" charset="-122"/>
                          </a:rPr>
                          <m:t>𝑅</m:t>
                        </m:r>
                      </m:e>
                      <m:sup>
                        <m:sSub>
                          <m:sSubPr>
                            <m:ctrlPr>
                              <a:rPr lang="en-US" altLang="zh-CN" i="1">
                                <a:solidFill>
                                  <a:srgbClr val="0D0D0D"/>
                                </a:solidFill>
                                <a:latin typeface="Cambria Math" panose="02040503050406030204" pitchFamily="18" charset="0"/>
                                <a:ea typeface="楷体" panose="02010609060101010101" pitchFamily="49" charset="-122"/>
                              </a:rPr>
                            </m:ctrlPr>
                          </m:sSubPr>
                          <m:e>
                            <m:r>
                              <a:rPr lang="en-US" altLang="zh-CN" b="0" i="1">
                                <a:solidFill>
                                  <a:srgbClr val="0D0D0D"/>
                                </a:solidFill>
                                <a:latin typeface="Cambria Math" panose="02040503050406030204" pitchFamily="18" charset="0"/>
                                <a:ea typeface="楷体" panose="02010609060101010101" pitchFamily="49" charset="-122"/>
                              </a:rPr>
                              <m:t>𝐿</m:t>
                            </m:r>
                          </m:e>
                          <m:sub>
                            <m:r>
                              <a:rPr lang="en-US" altLang="zh-CN" b="0" i="1">
                                <a:solidFill>
                                  <a:srgbClr val="0D0D0D"/>
                                </a:solidFill>
                                <a:latin typeface="Cambria Math" panose="02040503050406030204" pitchFamily="18" charset="0"/>
                                <a:ea typeface="楷体" panose="02010609060101010101" pitchFamily="49" charset="-122"/>
                              </a:rPr>
                              <m:t>h</m:t>
                            </m:r>
                          </m:sub>
                        </m:sSub>
                        <m:r>
                          <a:rPr lang="en-US" altLang="zh-CN" b="0" i="1" smtClean="0">
                            <a:solidFill>
                              <a:srgbClr val="0D0D0D"/>
                            </a:solidFill>
                            <a:latin typeface="Cambria Math" panose="02040503050406030204" pitchFamily="18" charset="0"/>
                            <a:ea typeface="Cambria Math" panose="02040503050406030204" pitchFamily="18" charset="0"/>
                          </a:rPr>
                          <m:t>×</m:t>
                        </m:r>
                        <m:r>
                          <a:rPr lang="en-US" altLang="zh-CN" b="0" i="1" smtClean="0">
                            <a:solidFill>
                              <a:srgbClr val="0D0D0D"/>
                            </a:solidFill>
                            <a:latin typeface="Cambria Math" panose="02040503050406030204" pitchFamily="18" charset="0"/>
                            <a:ea typeface="Cambria Math" panose="02040503050406030204" pitchFamily="18" charset="0"/>
                          </a:rPr>
                          <m:t>𝐾</m:t>
                        </m:r>
                      </m:sup>
                    </m:sSup>
                  </m:oMath>
                </a14:m>
                <a:endParaRPr lang="en-US" altLang="zh-CN" dirty="0">
                  <a:solidFill>
                    <a:srgbClr val="014385"/>
                  </a:solidFill>
                  <a:latin typeface="Consolas" panose="020B0609020204030204" pitchFamily="49" charset="0"/>
                  <a:ea typeface="楷体" panose="02010609060101010101" pitchFamily="49" charset="-122"/>
                </a:endParaRPr>
              </a:p>
              <a:p>
                <a:pPr marL="342900" indent="-342900">
                  <a:lnSpc>
                    <a:spcPct val="150000"/>
                  </a:lnSpc>
                  <a:spcAft>
                    <a:spcPts val="600"/>
                  </a:spcAft>
                  <a:buFont typeface="Wingdings" panose="05000000000000000000" pitchFamily="2" charset="2"/>
                  <a:buChar char="ü"/>
                </a:pPr>
                <a:r>
                  <a:rPr lang="zh-CN" altLang="en-US" dirty="0">
                    <a:solidFill>
                      <a:schemeClr val="tx1"/>
                    </a:solidFill>
                    <a:latin typeface="Consolas" panose="020B0609020204030204" pitchFamily="49" charset="0"/>
                    <a:ea typeface="楷体" panose="02010609060101010101" pitchFamily="49" charset="-122"/>
                  </a:rPr>
                  <a:t>初始列表中用户</a:t>
                </a:r>
                <a:r>
                  <a:rPr lang="en-US" altLang="zh-CN" dirty="0">
                    <a:solidFill>
                      <a:schemeClr val="tx1"/>
                    </a:solidFill>
                    <a:latin typeface="Consolas" panose="020B0609020204030204" pitchFamily="49" charset="0"/>
                    <a:ea typeface="楷体" panose="02010609060101010101" pitchFamily="49" charset="-122"/>
                  </a:rPr>
                  <a:t>-</a:t>
                </a:r>
                <a:r>
                  <a:rPr lang="zh-CN" altLang="en-US" dirty="0">
                    <a:solidFill>
                      <a:schemeClr val="tx1"/>
                    </a:solidFill>
                    <a:latin typeface="Consolas" panose="020B0609020204030204" pitchFamily="49" charset="0"/>
                    <a:ea typeface="楷体" panose="02010609060101010101" pitchFamily="49" charset="-122"/>
                  </a:rPr>
                  <a:t>项目相关性得分</a:t>
                </a:r>
                <a14:m>
                  <m:oMath xmlns:m="http://schemas.openxmlformats.org/officeDocument/2006/math">
                    <m:sSup>
                      <m:sSupPr>
                        <m:ctrlPr>
                          <a:rPr lang="en-US" altLang="zh-CN" i="1" smtClean="0">
                            <a:solidFill>
                              <a:schemeClr val="tx1"/>
                            </a:solidFill>
                            <a:latin typeface="Cambria Math" panose="02040503050406030204" pitchFamily="18" charset="0"/>
                            <a:ea typeface="楷体" panose="02010609060101010101" pitchFamily="49" charset="-122"/>
                          </a:rPr>
                        </m:ctrlPr>
                      </m:sSupPr>
                      <m:e>
                        <m:r>
                          <a:rPr lang="en-US" altLang="zh-CN" b="0" i="1" smtClean="0">
                            <a:solidFill>
                              <a:schemeClr val="tx1"/>
                            </a:solidFill>
                            <a:latin typeface="Cambria Math" panose="02040503050406030204" pitchFamily="18" charset="0"/>
                            <a:ea typeface="楷体" panose="02010609060101010101" pitchFamily="49" charset="-122"/>
                          </a:rPr>
                          <m:t>𝑠</m:t>
                        </m:r>
                      </m:e>
                      <m:sup>
                        <m:r>
                          <a:rPr lang="en-US" altLang="zh-CN" b="0" i="1" smtClean="0">
                            <a:solidFill>
                              <a:schemeClr val="tx1"/>
                            </a:solidFill>
                            <a:latin typeface="Cambria Math" panose="02040503050406030204" pitchFamily="18" charset="0"/>
                            <a:ea typeface="楷体" panose="02010609060101010101" pitchFamily="49" charset="-122"/>
                          </a:rPr>
                          <m:t>𝑖</m:t>
                        </m:r>
                      </m:sup>
                    </m:sSup>
                    <m:r>
                      <a:rPr lang="zh-CN" altLang="en-US" i="1">
                        <a:solidFill>
                          <a:srgbClr val="0D0D0D"/>
                        </a:solidFill>
                        <a:latin typeface="Cambria Math" panose="02040503050406030204" pitchFamily="18" charset="0"/>
                        <a:ea typeface="楷体" panose="02010609060101010101" pitchFamily="49" charset="-122"/>
                      </a:rPr>
                      <m:t>𝜖</m:t>
                    </m:r>
                    <m:sSup>
                      <m:sSupPr>
                        <m:ctrlPr>
                          <a:rPr lang="en-US" altLang="zh-CN" i="1">
                            <a:solidFill>
                              <a:srgbClr val="0D0D0D"/>
                            </a:solidFill>
                            <a:latin typeface="Cambria Math" panose="02040503050406030204" pitchFamily="18" charset="0"/>
                            <a:ea typeface="楷体" panose="02010609060101010101" pitchFamily="49" charset="-122"/>
                          </a:rPr>
                        </m:ctrlPr>
                      </m:sSupPr>
                      <m:e>
                        <m:r>
                          <a:rPr lang="en-US" altLang="zh-CN" i="1">
                            <a:solidFill>
                              <a:srgbClr val="0D0D0D"/>
                            </a:solidFill>
                            <a:latin typeface="Cambria Math" panose="02040503050406030204" pitchFamily="18" charset="0"/>
                            <a:ea typeface="楷体" panose="02010609060101010101" pitchFamily="49" charset="-122"/>
                          </a:rPr>
                          <m:t>𝑅</m:t>
                        </m:r>
                      </m:e>
                      <m:sup>
                        <m:r>
                          <a:rPr lang="en-US" altLang="zh-CN" b="0" i="1" smtClean="0">
                            <a:solidFill>
                              <a:srgbClr val="0D0D0D"/>
                            </a:solidFill>
                            <a:latin typeface="Cambria Math" panose="02040503050406030204" pitchFamily="18" charset="0"/>
                            <a:ea typeface="楷体" panose="02010609060101010101" pitchFamily="49" charset="-122"/>
                          </a:rPr>
                          <m:t>𝐾</m:t>
                        </m:r>
                      </m:sup>
                    </m:sSup>
                  </m:oMath>
                </a14:m>
                <a:endParaRPr lang="en-US" altLang="zh-CN" dirty="0">
                  <a:solidFill>
                    <a:srgbClr val="014385"/>
                  </a:solidFill>
                  <a:latin typeface="Consolas" panose="020B0609020204030204" pitchFamily="49" charset="0"/>
                  <a:ea typeface="楷体" panose="02010609060101010101" pitchFamily="49" charset="-122"/>
                </a:endParaRPr>
              </a:p>
            </p:txBody>
          </p:sp>
        </mc:Choice>
        <mc:Fallback xmlns="">
          <p:sp>
            <p:nvSpPr>
              <p:cNvPr id="5" name="文本框 4">
                <a:extLst>
                  <a:ext uri="{FF2B5EF4-FFF2-40B4-BE49-F238E27FC236}">
                    <a16:creationId xmlns:a16="http://schemas.microsoft.com/office/drawing/2014/main" id="{9B5A542F-FA39-3A29-1EC4-90744C8EF27D}"/>
                  </a:ext>
                </a:extLst>
              </p:cNvPr>
              <p:cNvSpPr txBox="1">
                <a:spLocks noRot="1" noChangeAspect="1" noMove="1" noResize="1" noEditPoints="1" noAdjustHandles="1" noChangeArrowheads="1" noChangeShapeType="1" noTextEdit="1"/>
              </p:cNvSpPr>
              <p:nvPr/>
            </p:nvSpPr>
            <p:spPr>
              <a:xfrm>
                <a:off x="404101" y="716938"/>
                <a:ext cx="4667191" cy="3985835"/>
              </a:xfrm>
              <a:prstGeom prst="rect">
                <a:avLst/>
              </a:prstGeom>
              <a:blipFill>
                <a:blip r:embed="rId3"/>
                <a:stretch>
                  <a:fillRect l="-1044" b="-16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51D8ECF-E218-FDFA-06AF-4378AB2A6EE9}"/>
                  </a:ext>
                </a:extLst>
              </p:cNvPr>
              <p:cNvSpPr txBox="1"/>
              <p:nvPr/>
            </p:nvSpPr>
            <p:spPr>
              <a:xfrm>
                <a:off x="5053185" y="5246908"/>
                <a:ext cx="6509222" cy="1328633"/>
              </a:xfrm>
              <a:prstGeom prst="rect">
                <a:avLst/>
              </a:prstGeom>
              <a:noFill/>
            </p:spPr>
            <p:txBody>
              <a:bodyPr wrap="square">
                <a:spAutoFit/>
              </a:bodyPr>
              <a:lstStyle/>
              <a:p>
                <a:pPr>
                  <a:lnSpc>
                    <a:spcPct val="125000"/>
                  </a:lnSpc>
                  <a:spcAft>
                    <a:spcPts val="600"/>
                  </a:spcAft>
                </a:pPr>
                <a:r>
                  <a:rPr lang="zh-CN" altLang="en-US" b="1" dirty="0">
                    <a:solidFill>
                      <a:srgbClr val="FF9900"/>
                    </a:solidFill>
                    <a:latin typeface="Consolas" panose="020B0609020204030204" pitchFamily="49" charset="0"/>
                    <a:ea typeface="楷体" panose="02010609060101010101" pitchFamily="49" charset="-122"/>
                  </a:rPr>
                  <a:t>约束：</a:t>
                </a:r>
                <a:endParaRPr lang="en-US" altLang="zh-CN" b="1" dirty="0">
                  <a:solidFill>
                    <a:srgbClr val="FF9900"/>
                  </a:solidFill>
                  <a:latin typeface="Consolas" panose="020B0609020204030204" pitchFamily="49" charset="0"/>
                  <a:ea typeface="楷体" panose="02010609060101010101" pitchFamily="49" charset="-122"/>
                </a:endParaRPr>
              </a:p>
              <a:p>
                <a:pPr marL="342900" indent="-342900">
                  <a:lnSpc>
                    <a:spcPct val="125000"/>
                  </a:lnSpc>
                  <a:spcAft>
                    <a:spcPts val="600"/>
                  </a:spcAft>
                  <a:buFont typeface="+mj-ea"/>
                  <a:buAutoNum type="circleNumDbPlain"/>
                </a:pPr>
                <a:r>
                  <a:rPr lang="zh-CN" altLang="en-US" dirty="0">
                    <a:solidFill>
                      <a:schemeClr val="tx1"/>
                    </a:solidFill>
                    <a:latin typeface="Consolas" panose="020B0609020204030204" pitchFamily="49" charset="0"/>
                    <a:ea typeface="楷体" panose="02010609060101010101" pitchFamily="49" charset="-122"/>
                  </a:rPr>
                  <a:t>重排列表长度为</a:t>
                </a:r>
                <a14:m>
                  <m:oMath xmlns:m="http://schemas.openxmlformats.org/officeDocument/2006/math">
                    <m:sSup>
                      <m:sSupPr>
                        <m:ctrlPr>
                          <a:rPr lang="en-US" altLang="zh-CN" i="1" smtClean="0">
                            <a:solidFill>
                              <a:schemeClr val="tx1"/>
                            </a:solidFill>
                            <a:latin typeface="Cambria Math" panose="02040503050406030204" pitchFamily="18" charset="0"/>
                            <a:ea typeface="楷体" panose="02010609060101010101" pitchFamily="49" charset="-122"/>
                          </a:rPr>
                        </m:ctrlPr>
                      </m:sSupPr>
                      <m:e>
                        <m:r>
                          <a:rPr lang="en-US" altLang="zh-CN" b="0" i="1" smtClean="0">
                            <a:solidFill>
                              <a:schemeClr val="tx1"/>
                            </a:solidFill>
                            <a:latin typeface="Cambria Math" panose="02040503050406030204" pitchFamily="18" charset="0"/>
                            <a:ea typeface="楷体" panose="02010609060101010101" pitchFamily="49" charset="-122"/>
                          </a:rPr>
                          <m:t>𝐾</m:t>
                        </m:r>
                      </m:e>
                      <m:sup>
                        <m:r>
                          <a:rPr lang="en-US" altLang="zh-CN" b="0" i="1" smtClean="0">
                            <a:solidFill>
                              <a:schemeClr val="tx1"/>
                            </a:solidFill>
                            <a:latin typeface="Cambria Math" panose="02040503050406030204" pitchFamily="18" charset="0"/>
                            <a:ea typeface="楷体" panose="02010609060101010101" pitchFamily="49" charset="-122"/>
                          </a:rPr>
                          <m:t>′</m:t>
                        </m:r>
                      </m:sup>
                    </m:sSup>
                  </m:oMath>
                </a14:m>
                <a:r>
                  <a:rPr lang="zh-CN" altLang="en-US" dirty="0">
                    <a:solidFill>
                      <a:schemeClr val="tx1"/>
                    </a:solidFill>
                    <a:latin typeface="Consolas" panose="020B0609020204030204" pitchFamily="49" charset="0"/>
                    <a:ea typeface="楷体" panose="02010609060101010101" pitchFamily="49" charset="-122"/>
                  </a:rPr>
                  <a:t>：</a:t>
                </a:r>
                <a14:m>
                  <m:oMath xmlns:m="http://schemas.openxmlformats.org/officeDocument/2006/math">
                    <m:sSup>
                      <m:sSupPr>
                        <m:ctrlPr>
                          <a:rPr lang="en-US" altLang="zh-CN" i="1" dirty="0" smtClean="0">
                            <a:solidFill>
                              <a:schemeClr val="tx1"/>
                            </a:solidFill>
                            <a:latin typeface="Cambria Math" panose="02040503050406030204" pitchFamily="18" charset="0"/>
                            <a:ea typeface="楷体" panose="02010609060101010101" pitchFamily="49" charset="-122"/>
                          </a:rPr>
                        </m:ctrlPr>
                      </m:sSupPr>
                      <m:e>
                        <m:r>
                          <a:rPr lang="en-US" altLang="zh-CN" b="0" i="1" dirty="0" smtClean="0">
                            <a:solidFill>
                              <a:schemeClr val="tx1"/>
                            </a:solidFill>
                            <a:latin typeface="Cambria Math" panose="02040503050406030204" pitchFamily="18" charset="0"/>
                            <a:ea typeface="楷体" panose="02010609060101010101" pitchFamily="49" charset="-122"/>
                          </a:rPr>
                          <m:t>1</m:t>
                        </m:r>
                      </m:e>
                      <m:sup>
                        <m:r>
                          <a:rPr lang="en-US" altLang="zh-CN" b="0" i="1" dirty="0" smtClean="0">
                            <a:solidFill>
                              <a:schemeClr val="tx1"/>
                            </a:solidFill>
                            <a:latin typeface="Cambria Math" panose="02040503050406030204" pitchFamily="18" charset="0"/>
                            <a:ea typeface="楷体" panose="02010609060101010101" pitchFamily="49" charset="-122"/>
                          </a:rPr>
                          <m:t>𝑇</m:t>
                        </m:r>
                      </m:sup>
                    </m:sSup>
                    <m:sSup>
                      <m:sSupPr>
                        <m:ctrlPr>
                          <a:rPr lang="en-US" altLang="zh-CN" i="1">
                            <a:solidFill>
                              <a:srgbClr val="0D0D0D"/>
                            </a:solidFill>
                            <a:latin typeface="Cambria Math" panose="02040503050406030204" pitchFamily="18" charset="0"/>
                            <a:ea typeface="楷体" panose="02010609060101010101" pitchFamily="49" charset="-122"/>
                          </a:rPr>
                        </m:ctrlPr>
                      </m:sSupPr>
                      <m:e>
                        <m:r>
                          <a:rPr lang="en-US" altLang="zh-CN" i="1">
                            <a:solidFill>
                              <a:srgbClr val="0D0D0D"/>
                            </a:solidFill>
                            <a:latin typeface="Cambria Math" panose="02040503050406030204" pitchFamily="18" charset="0"/>
                            <a:ea typeface="楷体" panose="02010609060101010101" pitchFamily="49" charset="-122"/>
                          </a:rPr>
                          <m:t>𝑦</m:t>
                        </m:r>
                      </m:e>
                      <m:sup>
                        <m:r>
                          <a:rPr lang="en-US" altLang="zh-CN" i="1">
                            <a:solidFill>
                              <a:srgbClr val="0D0D0D"/>
                            </a:solidFill>
                            <a:latin typeface="Cambria Math" panose="02040503050406030204" pitchFamily="18" charset="0"/>
                            <a:ea typeface="楷体" panose="02010609060101010101" pitchFamily="49" charset="-122"/>
                          </a:rPr>
                          <m:t>𝑖</m:t>
                        </m:r>
                      </m:sup>
                    </m:sSup>
                  </m:oMath>
                </a14:m>
                <a:r>
                  <a:rPr lang="en-US" altLang="zh-CN" dirty="0">
                    <a:solidFill>
                      <a:schemeClr val="tx1"/>
                    </a:solidFill>
                    <a:latin typeface="Consolas" panose="020B0609020204030204" pitchFamily="49" charset="0"/>
                    <a:ea typeface="楷体" panose="02010609060101010101" pitchFamily="49" charset="-122"/>
                  </a:rPr>
                  <a:t>=</a:t>
                </a:r>
                <a:r>
                  <a:rPr lang="en-US" altLang="zh-CN" dirty="0">
                    <a:ea typeface="楷体" panose="02010609060101010101" pitchFamily="49" charset="-122"/>
                  </a:rPr>
                  <a:t> </a:t>
                </a:r>
                <a14:m>
                  <m:oMath xmlns:m="http://schemas.openxmlformats.org/officeDocument/2006/math">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𝐾</m:t>
                        </m:r>
                      </m:e>
                      <m:sup>
                        <m:r>
                          <a:rPr lang="en-US" altLang="zh-CN" i="1">
                            <a:latin typeface="Cambria Math" panose="02040503050406030204" pitchFamily="18" charset="0"/>
                            <a:ea typeface="楷体" panose="02010609060101010101" pitchFamily="49" charset="-122"/>
                          </a:rPr>
                          <m:t>′</m:t>
                        </m:r>
                      </m:sup>
                    </m:sSup>
                  </m:oMath>
                </a14:m>
                <a:endParaRPr lang="en-US" altLang="zh-CN" dirty="0">
                  <a:solidFill>
                    <a:schemeClr val="tx1"/>
                  </a:solidFill>
                  <a:latin typeface="Consolas" panose="020B0609020204030204" pitchFamily="49" charset="0"/>
                  <a:ea typeface="楷体" panose="02010609060101010101" pitchFamily="49" charset="-122"/>
                </a:endParaRPr>
              </a:p>
              <a:p>
                <a:pPr marL="342900" indent="-342900">
                  <a:lnSpc>
                    <a:spcPct val="125000"/>
                  </a:lnSpc>
                  <a:spcAft>
                    <a:spcPts val="600"/>
                  </a:spcAft>
                  <a:buFont typeface="+mj-ea"/>
                  <a:buAutoNum type="circleNumDbPlain"/>
                </a:pPr>
                <a:r>
                  <a:rPr lang="zh-CN" altLang="en-US" sz="1800" dirty="0">
                    <a:solidFill>
                      <a:srgbClr val="0D0D0D"/>
                    </a:solidFill>
                    <a:latin typeface="Consolas" panose="020B0609020204030204" pitchFamily="49" charset="0"/>
                    <a:ea typeface="楷体" panose="02010609060101010101" pitchFamily="49" charset="-122"/>
                  </a:rPr>
                  <a:t>重排后项目的平均分数高于</a:t>
                </a:r>
                <a14:m>
                  <m:oMath xmlns:m="http://schemas.openxmlformats.org/officeDocument/2006/math">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𝑠</m:t>
                        </m:r>
                      </m:e>
                      <m:sup>
                        <m:r>
                          <a:rPr lang="en-US" altLang="zh-CN" i="1">
                            <a:latin typeface="Cambria Math" panose="02040503050406030204" pitchFamily="18" charset="0"/>
                            <a:ea typeface="楷体" panose="02010609060101010101" pitchFamily="49" charset="-122"/>
                          </a:rPr>
                          <m:t>𝑖</m:t>
                        </m:r>
                      </m:sup>
                    </m:sSup>
                  </m:oMath>
                </a14:m>
                <a:r>
                  <a:rPr lang="zh-CN" altLang="en-US" sz="1800" dirty="0">
                    <a:solidFill>
                      <a:srgbClr val="0D0D0D"/>
                    </a:solidFill>
                    <a:latin typeface="Consolas" panose="020B0609020204030204" pitchFamily="49" charset="0"/>
                    <a:ea typeface="楷体" panose="02010609060101010101" pitchFamily="49" charset="-122"/>
                  </a:rPr>
                  <a:t>的</a:t>
                </a:r>
                <a14:m>
                  <m:oMath xmlns:m="http://schemas.openxmlformats.org/officeDocument/2006/math">
                    <m:r>
                      <a:rPr lang="zh-CN" altLang="en-US" sz="1800" i="1" smtClean="0">
                        <a:solidFill>
                          <a:srgbClr val="0D0D0D"/>
                        </a:solidFill>
                        <a:latin typeface="Cambria Math" panose="02040503050406030204" pitchFamily="18" charset="0"/>
                        <a:ea typeface="楷体" panose="02010609060101010101" pitchFamily="49" charset="-122"/>
                      </a:rPr>
                      <m:t>𝛼</m:t>
                    </m:r>
                  </m:oMath>
                </a14:m>
                <a:r>
                  <a:rPr lang="zh-CN" altLang="en-US" sz="1800" dirty="0">
                    <a:solidFill>
                      <a:srgbClr val="0D0D0D"/>
                    </a:solidFill>
                    <a:latin typeface="Consolas" panose="020B0609020204030204" pitchFamily="49" charset="0"/>
                    <a:ea typeface="楷体" panose="02010609060101010101" pitchFamily="49" charset="-122"/>
                  </a:rPr>
                  <a:t>分位数</a:t>
                </a:r>
                <a14:m>
                  <m:oMath xmlns:m="http://schemas.openxmlformats.org/officeDocument/2006/math">
                    <m:sSup>
                      <m:sSupPr>
                        <m:ctrlPr>
                          <a:rPr lang="en-US" altLang="zh-CN" i="1">
                            <a:solidFill>
                              <a:srgbClr val="0D0D0D"/>
                            </a:solidFill>
                            <a:latin typeface="Cambria Math" panose="02040503050406030204" pitchFamily="18" charset="0"/>
                            <a:ea typeface="楷体" panose="02010609060101010101" pitchFamily="49" charset="-122"/>
                          </a:rPr>
                        </m:ctrlPr>
                      </m:sSupPr>
                      <m:e>
                        <m:r>
                          <a:rPr lang="en-US" altLang="zh-CN" i="1">
                            <a:solidFill>
                              <a:srgbClr val="0D0D0D"/>
                            </a:solidFill>
                            <a:latin typeface="Cambria Math" panose="02040503050406030204" pitchFamily="18" charset="0"/>
                            <a:ea typeface="楷体" panose="02010609060101010101" pitchFamily="49" charset="-122"/>
                          </a:rPr>
                          <m:t>𝑞</m:t>
                        </m:r>
                      </m:e>
                      <m:sup>
                        <m:r>
                          <a:rPr lang="zh-CN" altLang="en-US" i="1">
                            <a:solidFill>
                              <a:srgbClr val="0D0D0D"/>
                            </a:solidFill>
                            <a:latin typeface="Cambria Math" panose="02040503050406030204" pitchFamily="18" charset="0"/>
                            <a:ea typeface="楷体" panose="02010609060101010101" pitchFamily="49" charset="-122"/>
                          </a:rPr>
                          <m:t>𝛼</m:t>
                        </m:r>
                      </m:sup>
                    </m:sSup>
                    <m:r>
                      <a:rPr lang="zh-CN" altLang="en-US" i="1">
                        <a:solidFill>
                          <a:srgbClr val="0D0D0D"/>
                        </a:solidFill>
                        <a:latin typeface="Cambria Math" panose="02040503050406030204" pitchFamily="18" charset="0"/>
                        <a:ea typeface="楷体" panose="02010609060101010101" pitchFamily="49" charset="-122"/>
                      </a:rPr>
                      <m:t> </m:t>
                    </m:r>
                  </m:oMath>
                </a14:m>
                <a:r>
                  <a:rPr lang="zh-CN" altLang="en-US" dirty="0">
                    <a:solidFill>
                      <a:schemeClr val="tx1"/>
                    </a:solidFill>
                    <a:latin typeface="Consolas" panose="020B0609020204030204" pitchFamily="49" charset="0"/>
                    <a:ea typeface="楷体" panose="02010609060101010101" pitchFamily="49" charset="-122"/>
                  </a:rPr>
                  <a:t>：</a:t>
                </a:r>
                <a:r>
                  <a:rPr lang="en-US" altLang="zh-CN" dirty="0">
                    <a:ea typeface="楷体" panose="02010609060101010101" pitchFamily="49" charset="-122"/>
                  </a:rPr>
                  <a:t> </a:t>
                </a:r>
                <a14:m>
                  <m:oMath xmlns:m="http://schemas.openxmlformats.org/officeDocument/2006/math">
                    <m:sSup>
                      <m:sSupPr>
                        <m:ctrlPr>
                          <a:rPr lang="en-US" altLang="zh-CN" i="1" dirty="0">
                            <a:latin typeface="Cambria Math" panose="02040503050406030204" pitchFamily="18" charset="0"/>
                            <a:ea typeface="楷体" panose="02010609060101010101" pitchFamily="49" charset="-122"/>
                          </a:rPr>
                        </m:ctrlPr>
                      </m:sSupPr>
                      <m:e>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𝑠</m:t>
                            </m:r>
                          </m:e>
                          <m:sup>
                            <m:r>
                              <a:rPr lang="en-US" altLang="zh-CN" i="1">
                                <a:latin typeface="Cambria Math" panose="02040503050406030204" pitchFamily="18" charset="0"/>
                                <a:ea typeface="楷体" panose="02010609060101010101" pitchFamily="49" charset="-122"/>
                              </a:rPr>
                              <m:t>𝑖</m:t>
                            </m:r>
                          </m:sup>
                        </m:sSup>
                      </m:e>
                      <m:sup>
                        <m:r>
                          <a:rPr lang="en-US" altLang="zh-CN" i="1" dirty="0">
                            <a:latin typeface="Cambria Math" panose="02040503050406030204" pitchFamily="18" charset="0"/>
                            <a:ea typeface="楷体" panose="02010609060101010101" pitchFamily="49" charset="-122"/>
                          </a:rPr>
                          <m:t>𝑇</m:t>
                        </m:r>
                      </m:sup>
                    </m:sSup>
                    <m:sSup>
                      <m:sSupPr>
                        <m:ctrlPr>
                          <a:rPr lang="en-US" altLang="zh-CN" i="1">
                            <a:solidFill>
                              <a:srgbClr val="0D0D0D"/>
                            </a:solidFill>
                            <a:latin typeface="Cambria Math" panose="02040503050406030204" pitchFamily="18" charset="0"/>
                            <a:ea typeface="楷体" panose="02010609060101010101" pitchFamily="49" charset="-122"/>
                          </a:rPr>
                        </m:ctrlPr>
                      </m:sSupPr>
                      <m:e>
                        <m:r>
                          <a:rPr lang="en-US" altLang="zh-CN" i="1">
                            <a:solidFill>
                              <a:srgbClr val="0D0D0D"/>
                            </a:solidFill>
                            <a:latin typeface="Cambria Math" panose="02040503050406030204" pitchFamily="18" charset="0"/>
                            <a:ea typeface="楷体" panose="02010609060101010101" pitchFamily="49" charset="-122"/>
                          </a:rPr>
                          <m:t>𝑦</m:t>
                        </m:r>
                      </m:e>
                      <m:sup>
                        <m:r>
                          <a:rPr lang="en-US" altLang="zh-CN" i="1">
                            <a:solidFill>
                              <a:srgbClr val="0D0D0D"/>
                            </a:solidFill>
                            <a:latin typeface="Cambria Math" panose="02040503050406030204" pitchFamily="18" charset="0"/>
                            <a:ea typeface="楷体" panose="02010609060101010101" pitchFamily="49" charset="-122"/>
                          </a:rPr>
                          <m:t>𝑖</m:t>
                        </m:r>
                      </m:sup>
                    </m:sSup>
                    <m:r>
                      <a:rPr lang="en-US" altLang="zh-CN" dirty="0">
                        <a:latin typeface="Cambria Math" panose="02040503050406030204" pitchFamily="18" charset="0"/>
                        <a:ea typeface="楷体" panose="02010609060101010101" pitchFamily="49" charset="-122"/>
                      </a:rPr>
                      <m:t>≥</m:t>
                    </m:r>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𝐾</m:t>
                        </m:r>
                      </m:e>
                      <m:sup>
                        <m:r>
                          <a:rPr lang="en-US" altLang="zh-CN" i="1">
                            <a:latin typeface="Cambria Math" panose="02040503050406030204" pitchFamily="18" charset="0"/>
                            <a:ea typeface="楷体" panose="02010609060101010101" pitchFamily="49" charset="-122"/>
                          </a:rPr>
                          <m:t>′</m:t>
                        </m:r>
                      </m:sup>
                    </m:sSup>
                    <m:sSup>
                      <m:sSupPr>
                        <m:ctrlPr>
                          <a:rPr lang="en-US" altLang="zh-CN" i="1">
                            <a:solidFill>
                              <a:srgbClr val="0D0D0D"/>
                            </a:solidFill>
                            <a:latin typeface="Cambria Math" panose="02040503050406030204" pitchFamily="18" charset="0"/>
                            <a:ea typeface="楷体" panose="02010609060101010101" pitchFamily="49" charset="-122"/>
                          </a:rPr>
                        </m:ctrlPr>
                      </m:sSupPr>
                      <m:e>
                        <m:r>
                          <a:rPr lang="en-US" altLang="zh-CN" i="1">
                            <a:solidFill>
                              <a:srgbClr val="0D0D0D"/>
                            </a:solidFill>
                            <a:latin typeface="Cambria Math" panose="02040503050406030204" pitchFamily="18" charset="0"/>
                            <a:ea typeface="楷体" panose="02010609060101010101" pitchFamily="49" charset="-122"/>
                          </a:rPr>
                          <m:t>𝑞</m:t>
                        </m:r>
                      </m:e>
                      <m:sup>
                        <m:r>
                          <a:rPr lang="zh-CN" altLang="en-US" i="1">
                            <a:solidFill>
                              <a:srgbClr val="0D0D0D"/>
                            </a:solidFill>
                            <a:latin typeface="Cambria Math" panose="02040503050406030204" pitchFamily="18" charset="0"/>
                            <a:ea typeface="楷体" panose="02010609060101010101" pitchFamily="49" charset="-122"/>
                          </a:rPr>
                          <m:t>𝛼</m:t>
                        </m:r>
                      </m:sup>
                    </m:sSup>
                  </m:oMath>
                </a14:m>
                <a:endParaRPr lang="zh-CN" altLang="en-US" dirty="0">
                  <a:solidFill>
                    <a:schemeClr val="tx1"/>
                  </a:solidFill>
                  <a:latin typeface="Consolas" panose="020B0609020204030204" pitchFamily="49" charset="0"/>
                  <a:ea typeface="楷体" panose="02010609060101010101" pitchFamily="49" charset="-122"/>
                </a:endParaRPr>
              </a:p>
            </p:txBody>
          </p:sp>
        </mc:Choice>
        <mc:Fallback xmlns="">
          <p:sp>
            <p:nvSpPr>
              <p:cNvPr id="6" name="文本框 5">
                <a:extLst>
                  <a:ext uri="{FF2B5EF4-FFF2-40B4-BE49-F238E27FC236}">
                    <a16:creationId xmlns:a16="http://schemas.microsoft.com/office/drawing/2014/main" id="{F51D8ECF-E218-FDFA-06AF-4378AB2A6EE9}"/>
                  </a:ext>
                </a:extLst>
              </p:cNvPr>
              <p:cNvSpPr txBox="1">
                <a:spLocks noRot="1" noChangeAspect="1" noMove="1" noResize="1" noEditPoints="1" noAdjustHandles="1" noChangeArrowheads="1" noChangeShapeType="1" noTextEdit="1"/>
              </p:cNvSpPr>
              <p:nvPr/>
            </p:nvSpPr>
            <p:spPr>
              <a:xfrm>
                <a:off x="5053185" y="5246908"/>
                <a:ext cx="6509222" cy="1328633"/>
              </a:xfrm>
              <a:prstGeom prst="rect">
                <a:avLst/>
              </a:prstGeom>
              <a:blipFill>
                <a:blip r:embed="rId4"/>
                <a:stretch>
                  <a:fillRect l="-843" t="-1376" b="-4587"/>
                </a:stretch>
              </a:blipFill>
            </p:spPr>
            <p:txBody>
              <a:bodyPr/>
              <a:lstStyle/>
              <a:p>
                <a:r>
                  <a:rPr lang="zh-CN" altLang="en-US">
                    <a:noFill/>
                  </a:rPr>
                  <a:t> </a:t>
                </a:r>
              </a:p>
            </p:txBody>
          </p:sp>
        </mc:Fallback>
      </mc:AlternateContent>
      <p:sp>
        <p:nvSpPr>
          <p:cNvPr id="7" name="矩形: 圆角 6">
            <a:extLst>
              <a:ext uri="{FF2B5EF4-FFF2-40B4-BE49-F238E27FC236}">
                <a16:creationId xmlns:a16="http://schemas.microsoft.com/office/drawing/2014/main" id="{169997BD-E354-E29D-E51D-47CCAE979F67}"/>
              </a:ext>
            </a:extLst>
          </p:cNvPr>
          <p:cNvSpPr/>
          <p:nvPr/>
        </p:nvSpPr>
        <p:spPr>
          <a:xfrm>
            <a:off x="4960492" y="1226212"/>
            <a:ext cx="6692310" cy="1343852"/>
          </a:xfrm>
          <a:prstGeom prst="roundRect">
            <a:avLst>
              <a:gd name="adj" fmla="val 4876"/>
            </a:avLst>
          </a:prstGeom>
          <a:noFill/>
          <a:ln w="28575">
            <a:solidFill>
              <a:schemeClr val="bg1">
                <a:lumMod val="8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4">
            <a:extLst>
              <a:ext uri="{FF2B5EF4-FFF2-40B4-BE49-F238E27FC236}">
                <a16:creationId xmlns:a16="http://schemas.microsoft.com/office/drawing/2014/main" id="{AD1278FE-07DB-6B46-F7A6-539FE99E1ABF}"/>
              </a:ext>
            </a:extLst>
          </p:cNvPr>
          <p:cNvSpPr/>
          <p:nvPr/>
        </p:nvSpPr>
        <p:spPr>
          <a:xfrm>
            <a:off x="4960491" y="2745042"/>
            <a:ext cx="6692311" cy="2253967"/>
          </a:xfrm>
          <a:prstGeom prst="roundRect">
            <a:avLst>
              <a:gd name="adj" fmla="val 4876"/>
            </a:avLst>
          </a:prstGeom>
          <a:noFill/>
          <a:ln w="28575">
            <a:solidFill>
              <a:schemeClr val="bg1">
                <a:lumMod val="8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0EBC0428-E4ED-108E-8922-609C7EACEB0B}"/>
                  </a:ext>
                </a:extLst>
              </p:cNvPr>
              <p:cNvSpPr txBox="1"/>
              <p:nvPr/>
            </p:nvSpPr>
            <p:spPr>
              <a:xfrm>
                <a:off x="5004447" y="1226212"/>
                <a:ext cx="6451761" cy="1331134"/>
              </a:xfrm>
              <a:prstGeom prst="rect">
                <a:avLst/>
              </a:prstGeom>
              <a:noFill/>
            </p:spPr>
            <p:txBody>
              <a:bodyPr wrap="square">
                <a:spAutoFit/>
              </a:bodyPr>
              <a:lstStyle/>
              <a:p>
                <a:pPr>
                  <a:lnSpc>
                    <a:spcPct val="125000"/>
                  </a:lnSpc>
                  <a:spcAft>
                    <a:spcPts val="600"/>
                  </a:spcAft>
                </a:pPr>
                <a:r>
                  <a:rPr lang="zh-CN" altLang="en-US" b="1" dirty="0">
                    <a:solidFill>
                      <a:srgbClr val="FF9900"/>
                    </a:solidFill>
                    <a:latin typeface="Consolas" panose="020B0609020204030204" pitchFamily="49" charset="0"/>
                    <a:ea typeface="楷体" panose="02010609060101010101" pitchFamily="49" charset="-122"/>
                  </a:rPr>
                  <a:t>决策变量：</a:t>
                </a:r>
                <a:endParaRPr lang="en-US" altLang="zh-CN" b="1" i="1" dirty="0">
                  <a:solidFill>
                    <a:srgbClr val="FF9900"/>
                  </a:solidFill>
                  <a:latin typeface="Cambria Math" panose="02040503050406030204" pitchFamily="18" charset="0"/>
                  <a:ea typeface="楷体" panose="02010609060101010101" pitchFamily="49" charset="-122"/>
                </a:endParaRPr>
              </a:p>
              <a:p>
                <a:pPr marL="285750" indent="-285750">
                  <a:lnSpc>
                    <a:spcPct val="125000"/>
                  </a:lnSpc>
                  <a:spcAft>
                    <a:spcPts val="600"/>
                  </a:spcAft>
                  <a:buFont typeface="Wingdings" panose="05000000000000000000" pitchFamily="2" charset="2"/>
                  <a:buChar char="Ø"/>
                </a:pPr>
                <a14:m>
                  <m:oMath xmlns:m="http://schemas.openxmlformats.org/officeDocument/2006/math">
                    <m:sSubSup>
                      <m:sSubSupPr>
                        <m:ctrlPr>
                          <a:rPr lang="en-US" altLang="zh-CN" i="1">
                            <a:latin typeface="Cambria Math" panose="02040503050406030204" pitchFamily="18" charset="0"/>
                            <a:ea typeface="楷体" panose="02010609060101010101" pitchFamily="49" charset="-122"/>
                          </a:rPr>
                        </m:ctrlPr>
                      </m:sSubSupPr>
                      <m:e>
                        <m:r>
                          <m:rPr>
                            <m:sty m:val="p"/>
                          </m:rPr>
                          <a:rPr lang="en-US" altLang="zh-CN" i="1">
                            <a:latin typeface="Cambria Math" panose="02040503050406030204" pitchFamily="18" charset="0"/>
                            <a:ea typeface="楷体" panose="02010609060101010101" pitchFamily="49" charset="-122"/>
                          </a:rPr>
                          <m:t>y</m:t>
                        </m:r>
                      </m:e>
                      <m:sub>
                        <m:r>
                          <a:rPr lang="en-US" altLang="zh-CN" i="1">
                            <a:latin typeface="Cambria Math" panose="02040503050406030204" pitchFamily="18" charset="0"/>
                            <a:ea typeface="楷体" panose="02010609060101010101" pitchFamily="49" charset="-122"/>
                          </a:rPr>
                          <m:t>𝑗</m:t>
                        </m:r>
                      </m:sub>
                      <m:sup>
                        <m:r>
                          <a:rPr lang="en-US" altLang="zh-CN" i="1">
                            <a:latin typeface="Cambria Math" panose="02040503050406030204" pitchFamily="18" charset="0"/>
                            <a:ea typeface="楷体" panose="02010609060101010101" pitchFamily="49" charset="-122"/>
                          </a:rPr>
                          <m:t>𝑖</m:t>
                        </m:r>
                      </m:sup>
                    </m:sSubSup>
                    <m:r>
                      <a:rPr lang="en-US" altLang="zh-CN" i="1">
                        <a:latin typeface="Cambria Math" panose="02040503050406030204" pitchFamily="18" charset="0"/>
                        <a:ea typeface="楷体" panose="02010609060101010101" pitchFamily="49" charset="-122"/>
                      </a:rPr>
                      <m:t> </m:t>
                    </m:r>
                    <m:r>
                      <a:rPr lang="en-US" altLang="zh-CN" b="0" i="1" smtClean="0">
                        <a:latin typeface="Cambria Math" panose="02040503050406030204" pitchFamily="18" charset="0"/>
                        <a:ea typeface="楷体" panose="02010609060101010101" pitchFamily="49" charset="-122"/>
                      </a:rPr>
                      <m:t>=</m:t>
                    </m:r>
                    <m:d>
                      <m:dPr>
                        <m:begChr m:val="{"/>
                        <m:endChr m:val="}"/>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0,1</m:t>
                        </m:r>
                      </m:e>
                    </m:d>
                    <m:r>
                      <a:rPr lang="en-US" altLang="zh-CN" b="0" i="1" smtClean="0">
                        <a:latin typeface="Cambria Math" panose="02040503050406030204" pitchFamily="18" charset="0"/>
                        <a:ea typeface="楷体" panose="02010609060101010101" pitchFamily="49" charset="-122"/>
                      </a:rPr>
                      <m:t>, </m:t>
                    </m:r>
                    <m:r>
                      <a:rPr lang="en-US" altLang="zh-CN" b="0" i="1" smtClean="0">
                        <a:latin typeface="Cambria Math" panose="02040503050406030204" pitchFamily="18" charset="0"/>
                        <a:ea typeface="楷体" panose="02010609060101010101" pitchFamily="49" charset="-122"/>
                      </a:rPr>
                      <m:t>𝑗</m:t>
                    </m:r>
                    <m:r>
                      <a:rPr lang="en-US" altLang="zh-CN" b="0" i="1" smtClean="0">
                        <a:latin typeface="Cambria Math" panose="02040503050406030204" pitchFamily="18" charset="0"/>
                        <a:ea typeface="楷体" panose="02010609060101010101" pitchFamily="49" charset="-122"/>
                      </a:rPr>
                      <m:t>=1…</m:t>
                    </m:r>
                    <m:r>
                      <a:rPr lang="en-US" altLang="zh-CN" b="0" i="1" smtClean="0">
                        <a:latin typeface="Cambria Math" panose="02040503050406030204" pitchFamily="18" charset="0"/>
                        <a:ea typeface="楷体" panose="02010609060101010101" pitchFamily="49" charset="-122"/>
                      </a:rPr>
                      <m:t>𝐾</m:t>
                    </m:r>
                  </m:oMath>
                </a14:m>
                <a:r>
                  <a:rPr lang="zh-CN" altLang="en-US" dirty="0">
                    <a:ea typeface="楷体" panose="02010609060101010101" pitchFamily="49" charset="-122"/>
                  </a:rPr>
                  <a:t>，其中</a:t>
                </a:r>
                <a14:m>
                  <m:oMath xmlns:m="http://schemas.openxmlformats.org/officeDocument/2006/math">
                    <m:sSubSup>
                      <m:sSubSupPr>
                        <m:ctrlPr>
                          <a:rPr lang="en-US" altLang="zh-CN" i="1">
                            <a:latin typeface="Cambria Math" panose="02040503050406030204" pitchFamily="18" charset="0"/>
                            <a:ea typeface="楷体" panose="02010609060101010101" pitchFamily="49" charset="-122"/>
                          </a:rPr>
                        </m:ctrlPr>
                      </m:sSubSupPr>
                      <m:e>
                        <m:r>
                          <m:rPr>
                            <m:sty m:val="p"/>
                          </m:rPr>
                          <a:rPr lang="en-US" altLang="zh-CN" i="1">
                            <a:latin typeface="Cambria Math" panose="02040503050406030204" pitchFamily="18" charset="0"/>
                            <a:ea typeface="楷体" panose="02010609060101010101" pitchFamily="49" charset="-122"/>
                          </a:rPr>
                          <m:t>y</m:t>
                        </m:r>
                      </m:e>
                      <m:sub>
                        <m:r>
                          <a:rPr lang="en-US" altLang="zh-CN" i="1">
                            <a:latin typeface="Cambria Math" panose="02040503050406030204" pitchFamily="18" charset="0"/>
                            <a:ea typeface="楷体" panose="02010609060101010101" pitchFamily="49" charset="-122"/>
                          </a:rPr>
                          <m:t>𝑗</m:t>
                        </m:r>
                      </m:sub>
                      <m:sup>
                        <m:r>
                          <a:rPr lang="en-US" altLang="zh-CN" i="1">
                            <a:latin typeface="Cambria Math" panose="02040503050406030204" pitchFamily="18" charset="0"/>
                            <a:ea typeface="楷体" panose="02010609060101010101" pitchFamily="49" charset="-122"/>
                          </a:rPr>
                          <m:t>𝑖</m:t>
                        </m:r>
                      </m:sup>
                    </m:sSubSup>
                    <m:r>
                      <a:rPr lang="en-US" altLang="zh-CN" i="1">
                        <a:latin typeface="Cambria Math" panose="02040503050406030204" pitchFamily="18" charset="0"/>
                        <a:ea typeface="楷体" panose="02010609060101010101" pitchFamily="49" charset="-122"/>
                      </a:rPr>
                      <m:t> </m:t>
                    </m:r>
                    <m:r>
                      <a:rPr lang="en-US" altLang="zh-CN" b="0" i="1" smtClean="0">
                        <a:solidFill>
                          <a:schemeClr val="tx1"/>
                        </a:solidFill>
                        <a:latin typeface="Cambria Math" panose="02040503050406030204" pitchFamily="18" charset="0"/>
                        <a:ea typeface="楷体" panose="02010609060101010101" pitchFamily="49" charset="-122"/>
                      </a:rPr>
                      <m:t>=1</m:t>
                    </m:r>
                    <m:r>
                      <a:rPr lang="zh-CN" altLang="en-US" b="0" i="1">
                        <a:latin typeface="Cambria Math" panose="02040503050406030204" pitchFamily="18" charset="0"/>
                        <a:ea typeface="楷体" panose="02010609060101010101" pitchFamily="49" charset="-122"/>
                      </a:rPr>
                      <m:t>代表</m:t>
                    </m:r>
                  </m:oMath>
                </a14:m>
                <a:r>
                  <a:rPr lang="zh-CN" altLang="en-US" dirty="0">
                    <a:solidFill>
                      <a:schemeClr val="tx1"/>
                    </a:solidFill>
                    <a:latin typeface="Consolas" panose="020B0609020204030204" pitchFamily="49" charset="0"/>
                    <a:ea typeface="楷体" panose="02010609060101010101" pitchFamily="49" charset="-122"/>
                  </a:rPr>
                  <a:t>将列表中第</a:t>
                </a:r>
                <a14:m>
                  <m:oMath xmlns:m="http://schemas.openxmlformats.org/officeDocument/2006/math">
                    <m:r>
                      <a:rPr lang="en-US" altLang="zh-CN" b="0" i="1" smtClean="0">
                        <a:solidFill>
                          <a:schemeClr val="tx1"/>
                        </a:solidFill>
                        <a:latin typeface="Cambria Math" panose="02040503050406030204" pitchFamily="18" charset="0"/>
                        <a:ea typeface="楷体" panose="02010609060101010101" pitchFamily="49" charset="-122"/>
                      </a:rPr>
                      <m:t>𝑗</m:t>
                    </m:r>
                  </m:oMath>
                </a14:m>
                <a:r>
                  <a:rPr lang="zh-CN" altLang="en-US" dirty="0">
                    <a:solidFill>
                      <a:schemeClr val="tx1"/>
                    </a:solidFill>
                    <a:latin typeface="Consolas" panose="020B0609020204030204" pitchFamily="49" charset="0"/>
                    <a:ea typeface="楷体" panose="02010609060101010101" pitchFamily="49" charset="-122"/>
                  </a:rPr>
                  <a:t>个项目加入重排列表，反之</a:t>
                </a:r>
                <a14:m>
                  <m:oMath xmlns:m="http://schemas.openxmlformats.org/officeDocument/2006/math">
                    <m:sSubSup>
                      <m:sSubSupPr>
                        <m:ctrlPr>
                          <a:rPr lang="en-US" altLang="zh-CN" i="1">
                            <a:latin typeface="Cambria Math" panose="02040503050406030204" pitchFamily="18" charset="0"/>
                            <a:ea typeface="楷体" panose="02010609060101010101" pitchFamily="49" charset="-122"/>
                          </a:rPr>
                        </m:ctrlPr>
                      </m:sSubSupPr>
                      <m:e>
                        <m:r>
                          <m:rPr>
                            <m:sty m:val="p"/>
                          </m:rPr>
                          <a:rPr lang="en-US" altLang="zh-CN" i="1">
                            <a:latin typeface="Cambria Math" panose="02040503050406030204" pitchFamily="18" charset="0"/>
                            <a:ea typeface="楷体" panose="02010609060101010101" pitchFamily="49" charset="-122"/>
                          </a:rPr>
                          <m:t>y</m:t>
                        </m:r>
                      </m:e>
                      <m:sub>
                        <m:r>
                          <a:rPr lang="en-US" altLang="zh-CN" i="1">
                            <a:latin typeface="Cambria Math" panose="02040503050406030204" pitchFamily="18" charset="0"/>
                            <a:ea typeface="楷体" panose="02010609060101010101" pitchFamily="49" charset="-122"/>
                          </a:rPr>
                          <m:t>𝑗</m:t>
                        </m:r>
                      </m:sub>
                      <m:sup>
                        <m:r>
                          <a:rPr lang="en-US" altLang="zh-CN" i="1">
                            <a:latin typeface="Cambria Math" panose="02040503050406030204" pitchFamily="18" charset="0"/>
                            <a:ea typeface="楷体" panose="02010609060101010101" pitchFamily="49" charset="-122"/>
                          </a:rPr>
                          <m:t>𝑖</m:t>
                        </m:r>
                      </m:sup>
                    </m:sSubSup>
                    <m:r>
                      <a:rPr lang="en-US" altLang="zh-CN" i="1">
                        <a:latin typeface="Cambria Math" panose="02040503050406030204" pitchFamily="18" charset="0"/>
                        <a:ea typeface="楷体" panose="02010609060101010101" pitchFamily="49" charset="-122"/>
                      </a:rPr>
                      <m:t> =</m:t>
                    </m:r>
                    <m:r>
                      <a:rPr lang="en-US" altLang="zh-CN" b="0" i="1" smtClean="0">
                        <a:latin typeface="Cambria Math" panose="02040503050406030204" pitchFamily="18" charset="0"/>
                        <a:ea typeface="楷体" panose="02010609060101010101" pitchFamily="49" charset="-122"/>
                      </a:rPr>
                      <m:t>0</m:t>
                    </m:r>
                  </m:oMath>
                </a14:m>
                <a:endParaRPr lang="en-US" altLang="zh-CN" dirty="0">
                  <a:solidFill>
                    <a:schemeClr val="tx1"/>
                  </a:solidFill>
                  <a:latin typeface="Consolas" panose="020B0609020204030204" pitchFamily="49" charset="0"/>
                  <a:ea typeface="楷体" panose="02010609060101010101" pitchFamily="49" charset="-122"/>
                </a:endParaRPr>
              </a:p>
            </p:txBody>
          </p:sp>
        </mc:Choice>
        <mc:Fallback xmlns="">
          <p:sp>
            <p:nvSpPr>
              <p:cNvPr id="17" name="文本框 16">
                <a:extLst>
                  <a:ext uri="{FF2B5EF4-FFF2-40B4-BE49-F238E27FC236}">
                    <a16:creationId xmlns:a16="http://schemas.microsoft.com/office/drawing/2014/main" id="{0EBC0428-E4ED-108E-8922-609C7EACEB0B}"/>
                  </a:ext>
                </a:extLst>
              </p:cNvPr>
              <p:cNvSpPr txBox="1">
                <a:spLocks noRot="1" noChangeAspect="1" noMove="1" noResize="1" noEditPoints="1" noAdjustHandles="1" noChangeArrowheads="1" noChangeShapeType="1" noTextEdit="1"/>
              </p:cNvSpPr>
              <p:nvPr/>
            </p:nvSpPr>
            <p:spPr>
              <a:xfrm>
                <a:off x="5004447" y="1226212"/>
                <a:ext cx="6451761" cy="1331134"/>
              </a:xfrm>
              <a:prstGeom prst="rect">
                <a:avLst/>
              </a:prstGeom>
              <a:blipFill>
                <a:blip r:embed="rId5"/>
                <a:stretch>
                  <a:fillRect l="-851" t="-913" b="-22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643F5795-0E54-1E97-15B4-1EF84B1B2A95}"/>
                  </a:ext>
                </a:extLst>
              </p:cNvPr>
              <p:cNvSpPr txBox="1"/>
              <p:nvPr/>
            </p:nvSpPr>
            <p:spPr>
              <a:xfrm>
                <a:off x="5053186" y="2816482"/>
                <a:ext cx="6509221" cy="1971694"/>
              </a:xfrm>
              <a:prstGeom prst="rect">
                <a:avLst/>
              </a:prstGeom>
              <a:noFill/>
            </p:spPr>
            <p:txBody>
              <a:bodyPr wrap="square">
                <a:spAutoFit/>
              </a:bodyPr>
              <a:lstStyle/>
              <a:p>
                <a:pPr>
                  <a:lnSpc>
                    <a:spcPct val="125000"/>
                  </a:lnSpc>
                  <a:spcAft>
                    <a:spcPts val="600"/>
                  </a:spcAft>
                </a:pPr>
                <a:r>
                  <a:rPr lang="zh-CN" altLang="en-US" b="1" dirty="0">
                    <a:solidFill>
                      <a:srgbClr val="FF9900"/>
                    </a:solidFill>
                    <a:latin typeface="Consolas" panose="020B0609020204030204" pitchFamily="49" charset="0"/>
                    <a:ea typeface="楷体" panose="02010609060101010101" pitchFamily="49" charset="-122"/>
                  </a:rPr>
                  <a:t>优化目标：</a:t>
                </a:r>
                <a:endParaRPr lang="en-US" altLang="zh-CN" b="1" dirty="0">
                  <a:solidFill>
                    <a:srgbClr val="FF9900"/>
                  </a:solidFill>
                  <a:latin typeface="Consolas" panose="020B0609020204030204" pitchFamily="49" charset="0"/>
                  <a:ea typeface="楷体" panose="02010609060101010101" pitchFamily="49" charset="-122"/>
                </a:endParaRPr>
              </a:p>
              <a:p>
                <a:pPr>
                  <a:spcAft>
                    <a:spcPts val="600"/>
                  </a:spcAft>
                </a:pPr>
                <a:r>
                  <a:rPr lang="zh-CN" altLang="en-US" dirty="0">
                    <a:solidFill>
                      <a:srgbClr val="0D0D0D"/>
                    </a:solidFill>
                    <a:latin typeface="Consolas" panose="020B0609020204030204" pitchFamily="49" charset="0"/>
                    <a:ea typeface="楷体" panose="02010609060101010101" pitchFamily="49" charset="-122"/>
                  </a:rPr>
                  <a:t>对</a:t>
                </a:r>
                <a:r>
                  <a:rPr lang="zh-CN" altLang="en-US" sz="1800" dirty="0">
                    <a:solidFill>
                      <a:srgbClr val="0D0D0D"/>
                    </a:solidFill>
                    <a:latin typeface="Consolas" panose="020B0609020204030204" pitchFamily="49" charset="0"/>
                    <a:ea typeface="楷体" panose="02010609060101010101" pitchFamily="49" charset="-122"/>
                  </a:rPr>
                  <a:t>重排列表</a:t>
                </a:r>
                <a:r>
                  <a:rPr lang="zh-CN" altLang="en-US" dirty="0">
                    <a:solidFill>
                      <a:srgbClr val="0D0D0D"/>
                    </a:solidFill>
                    <a:latin typeface="Consolas" panose="020B0609020204030204" pitchFamily="49" charset="0"/>
                    <a:ea typeface="楷体" panose="02010609060101010101" pitchFamily="49" charset="-122"/>
                  </a:rPr>
                  <a:t>中</a:t>
                </a:r>
                <a:r>
                  <a:rPr lang="zh-CN" altLang="en-US" sz="1800" dirty="0">
                    <a:solidFill>
                      <a:srgbClr val="0D0D0D"/>
                    </a:solidFill>
                    <a:latin typeface="Consolas" panose="020B0609020204030204" pitchFamily="49" charset="0"/>
                    <a:ea typeface="楷体" panose="02010609060101010101" pitchFamily="49" charset="-122"/>
                  </a:rPr>
                  <a:t>项目组分布</a:t>
                </a:r>
                <a14:m>
                  <m:oMath xmlns:m="http://schemas.openxmlformats.org/officeDocument/2006/math">
                    <m:sSup>
                      <m:sSupPr>
                        <m:ctrlPr>
                          <a:rPr lang="en-US" altLang="zh-CN" sz="1800" i="1" smtClean="0">
                            <a:solidFill>
                              <a:srgbClr val="0D0D0D"/>
                            </a:solidFill>
                            <a:latin typeface="Cambria Math" panose="02040503050406030204" pitchFamily="18" charset="0"/>
                            <a:ea typeface="楷体" panose="02010609060101010101" pitchFamily="49" charset="-122"/>
                          </a:rPr>
                        </m:ctrlPr>
                      </m:sSupPr>
                      <m:e>
                        <m:r>
                          <a:rPr lang="en-US" altLang="zh-CN" sz="1800" b="0" i="1" smtClean="0">
                            <a:solidFill>
                              <a:srgbClr val="0D0D0D"/>
                            </a:solidFill>
                            <a:latin typeface="Cambria Math" panose="02040503050406030204" pitchFamily="18" charset="0"/>
                            <a:ea typeface="楷体" panose="02010609060101010101" pitchFamily="49" charset="-122"/>
                          </a:rPr>
                          <m:t>𝑟</m:t>
                        </m:r>
                      </m:e>
                      <m:sup>
                        <m:r>
                          <a:rPr lang="en-US" altLang="zh-CN" sz="1800" b="0" i="1" smtClean="0">
                            <a:solidFill>
                              <a:srgbClr val="0D0D0D"/>
                            </a:solidFill>
                            <a:latin typeface="Cambria Math" panose="02040503050406030204" pitchFamily="18" charset="0"/>
                            <a:ea typeface="楷体" panose="02010609060101010101" pitchFamily="49" charset="-122"/>
                          </a:rPr>
                          <m:t>𝑖</m:t>
                        </m:r>
                        <m:r>
                          <a:rPr lang="en-US" altLang="zh-CN" sz="1800" b="0" i="1" smtClean="0">
                            <a:solidFill>
                              <a:srgbClr val="0D0D0D"/>
                            </a:solidFill>
                            <a:latin typeface="Cambria Math" panose="02040503050406030204" pitchFamily="18" charset="0"/>
                            <a:ea typeface="楷体" panose="02010609060101010101" pitchFamily="49" charset="-122"/>
                          </a:rPr>
                          <m:t>,</m:t>
                        </m:r>
                        <m:r>
                          <a:rPr lang="en-US" altLang="zh-CN" sz="1800" b="0" i="1" smtClean="0">
                            <a:solidFill>
                              <a:srgbClr val="0D0D0D"/>
                            </a:solidFill>
                            <a:latin typeface="Cambria Math" panose="02040503050406030204" pitchFamily="18" charset="0"/>
                            <a:ea typeface="楷体" panose="02010609060101010101" pitchFamily="49" charset="-122"/>
                          </a:rPr>
                          <m:t>h</m:t>
                        </m:r>
                      </m:sup>
                    </m:sSup>
                    <m:r>
                      <a:rPr lang="en-US" altLang="zh-CN" sz="1800" b="0" i="1" smtClean="0">
                        <a:solidFill>
                          <a:srgbClr val="0D0D0D"/>
                        </a:solidFill>
                        <a:latin typeface="Cambria Math" panose="02040503050406030204" pitchFamily="18" charset="0"/>
                        <a:ea typeface="楷体" panose="02010609060101010101" pitchFamily="49" charset="-122"/>
                      </a:rPr>
                      <m:t>=</m:t>
                    </m:r>
                  </m:oMath>
                </a14:m>
                <a:r>
                  <a:rPr lang="en-US" altLang="zh-CN" dirty="0">
                    <a:solidFill>
                      <a:srgbClr val="0D0D0D"/>
                    </a:solidFill>
                    <a:ea typeface="楷体" panose="02010609060101010101" pitchFamily="49" charset="-122"/>
                  </a:rPr>
                  <a:t> </a:t>
                </a:r>
                <a14:m>
                  <m:oMath xmlns:m="http://schemas.openxmlformats.org/officeDocument/2006/math">
                    <m:sSup>
                      <m:sSupPr>
                        <m:ctrlPr>
                          <a:rPr lang="en-US" altLang="zh-CN" i="1">
                            <a:solidFill>
                              <a:srgbClr val="0D0D0D"/>
                            </a:solidFill>
                            <a:latin typeface="Cambria Math" panose="02040503050406030204" pitchFamily="18" charset="0"/>
                            <a:ea typeface="楷体" panose="02010609060101010101" pitchFamily="49" charset="-122"/>
                          </a:rPr>
                        </m:ctrlPr>
                      </m:sSupPr>
                      <m:e>
                        <m:r>
                          <a:rPr lang="en-US" altLang="zh-CN" i="1">
                            <a:solidFill>
                              <a:srgbClr val="0D0D0D"/>
                            </a:solidFill>
                            <a:latin typeface="Cambria Math" panose="02040503050406030204" pitchFamily="18" charset="0"/>
                            <a:ea typeface="楷体" panose="02010609060101010101" pitchFamily="49" charset="-122"/>
                          </a:rPr>
                          <m:t>𝐶</m:t>
                        </m:r>
                      </m:e>
                      <m:sup>
                        <m:r>
                          <a:rPr lang="en-US" altLang="zh-CN" i="1">
                            <a:solidFill>
                              <a:srgbClr val="0D0D0D"/>
                            </a:solidFill>
                            <a:latin typeface="Cambria Math" panose="02040503050406030204" pitchFamily="18" charset="0"/>
                            <a:ea typeface="楷体" panose="02010609060101010101" pitchFamily="49" charset="-122"/>
                          </a:rPr>
                          <m:t>𝑖</m:t>
                        </m:r>
                        <m:r>
                          <a:rPr lang="en-US" altLang="zh-CN" i="1">
                            <a:solidFill>
                              <a:srgbClr val="0D0D0D"/>
                            </a:solidFill>
                            <a:latin typeface="Cambria Math" panose="02040503050406030204" pitchFamily="18" charset="0"/>
                            <a:ea typeface="楷体" panose="02010609060101010101" pitchFamily="49" charset="-122"/>
                          </a:rPr>
                          <m:t>,</m:t>
                        </m:r>
                        <m:r>
                          <a:rPr lang="en-US" altLang="zh-CN" i="1">
                            <a:solidFill>
                              <a:srgbClr val="0D0D0D"/>
                            </a:solidFill>
                            <a:latin typeface="Cambria Math" panose="02040503050406030204" pitchFamily="18" charset="0"/>
                            <a:ea typeface="楷体" panose="02010609060101010101" pitchFamily="49" charset="-122"/>
                          </a:rPr>
                          <m:t>h</m:t>
                        </m:r>
                      </m:sup>
                    </m:sSup>
                  </m:oMath>
                </a14:m>
                <a:r>
                  <a:rPr lang="en-US" altLang="zh-CN" dirty="0">
                    <a:solidFill>
                      <a:srgbClr val="0D0D0D"/>
                    </a:solidFill>
                    <a:ea typeface="楷体" panose="02010609060101010101" pitchFamily="49" charset="-122"/>
                  </a:rPr>
                  <a:t> </a:t>
                </a:r>
                <a14:m>
                  <m:oMath xmlns:m="http://schemas.openxmlformats.org/officeDocument/2006/math">
                    <m:sSup>
                      <m:sSupPr>
                        <m:ctrlPr>
                          <a:rPr lang="en-US" altLang="zh-CN" i="1">
                            <a:solidFill>
                              <a:srgbClr val="0D0D0D"/>
                            </a:solidFill>
                            <a:latin typeface="Cambria Math" panose="02040503050406030204" pitchFamily="18" charset="0"/>
                            <a:ea typeface="楷体" panose="02010609060101010101" pitchFamily="49" charset="-122"/>
                          </a:rPr>
                        </m:ctrlPr>
                      </m:sSupPr>
                      <m:e>
                        <m:r>
                          <a:rPr lang="en-US" altLang="zh-CN" b="0" i="1" smtClean="0">
                            <a:solidFill>
                              <a:srgbClr val="0D0D0D"/>
                            </a:solidFill>
                            <a:latin typeface="Cambria Math" panose="02040503050406030204" pitchFamily="18" charset="0"/>
                            <a:ea typeface="楷体" panose="02010609060101010101" pitchFamily="49" charset="-122"/>
                          </a:rPr>
                          <m:t>𝑦</m:t>
                        </m:r>
                      </m:e>
                      <m:sup>
                        <m:r>
                          <a:rPr lang="en-US" altLang="zh-CN" i="1">
                            <a:solidFill>
                              <a:srgbClr val="0D0D0D"/>
                            </a:solidFill>
                            <a:latin typeface="Cambria Math" panose="02040503050406030204" pitchFamily="18" charset="0"/>
                            <a:ea typeface="楷体" panose="02010609060101010101" pitchFamily="49" charset="-122"/>
                          </a:rPr>
                          <m:t>𝑖</m:t>
                        </m:r>
                      </m:sup>
                    </m:sSup>
                    <m:r>
                      <a:rPr lang="en-US" altLang="zh-CN" i="1">
                        <a:solidFill>
                          <a:srgbClr val="0D0D0D"/>
                        </a:solidFill>
                        <a:latin typeface="Cambria Math" panose="02040503050406030204" pitchFamily="18" charset="0"/>
                        <a:ea typeface="楷体" panose="02010609060101010101" pitchFamily="49" charset="-122"/>
                      </a:rPr>
                      <m:t> </m:t>
                    </m:r>
                    <m:r>
                      <a:rPr lang="zh-CN" altLang="en-US" i="1">
                        <a:solidFill>
                          <a:srgbClr val="0D0D0D"/>
                        </a:solidFill>
                        <a:latin typeface="Cambria Math" panose="02040503050406030204" pitchFamily="18" charset="0"/>
                        <a:ea typeface="楷体" panose="02010609060101010101" pitchFamily="49" charset="-122"/>
                      </a:rPr>
                      <m:t>有</m:t>
                    </m:r>
                  </m:oMath>
                </a14:m>
                <a:endParaRPr lang="zh-CN" altLang="en-US" sz="1800" dirty="0">
                  <a:solidFill>
                    <a:srgbClr val="0D0D0D"/>
                  </a:solidFill>
                  <a:latin typeface="Consolas" panose="020B0609020204030204" pitchFamily="49" charset="0"/>
                  <a:ea typeface="楷体" panose="02010609060101010101" pitchFamily="49" charset="-122"/>
                </a:endParaRPr>
              </a:p>
              <a:p>
                <a:pPr marL="342900" indent="-342900">
                  <a:spcAft>
                    <a:spcPts val="600"/>
                  </a:spcAft>
                  <a:buFont typeface="+mj-ea"/>
                  <a:buAutoNum type="circleNumDbPlain"/>
                </a:pPr>
                <a:r>
                  <a:rPr lang="zh-CN" altLang="en-US" dirty="0">
                    <a:solidFill>
                      <a:srgbClr val="0D0D0D"/>
                    </a:solidFill>
                    <a:latin typeface="Consolas" panose="020B0609020204030204" pitchFamily="49" charset="0"/>
                    <a:ea typeface="楷体" panose="02010609060101010101" pitchFamily="49" charset="-122"/>
                  </a:rPr>
                  <a:t>接近</a:t>
                </a:r>
                <a:r>
                  <a:rPr lang="zh-CN" altLang="en-US" sz="1800" dirty="0">
                    <a:solidFill>
                      <a:srgbClr val="0D0D0D"/>
                    </a:solidFill>
                    <a:latin typeface="Consolas" panose="020B0609020204030204" pitchFamily="49" charset="0"/>
                    <a:ea typeface="楷体" panose="02010609060101010101" pitchFamily="49" charset="-122"/>
                  </a:rPr>
                  <a:t>多样性偏好分布</a:t>
                </a:r>
                <a14:m>
                  <m:oMath xmlns:m="http://schemas.openxmlformats.org/officeDocument/2006/math">
                    <m:sSup>
                      <m:sSupPr>
                        <m:ctrlPr>
                          <a:rPr lang="en-US" altLang="zh-CN" i="1">
                            <a:solidFill>
                              <a:srgbClr val="0D0D0D"/>
                            </a:solidFill>
                            <a:latin typeface="Cambria Math" panose="02040503050406030204" pitchFamily="18" charset="0"/>
                            <a:ea typeface="楷体" panose="02010609060101010101" pitchFamily="49" charset="-122"/>
                          </a:rPr>
                        </m:ctrlPr>
                      </m:sSupPr>
                      <m:e>
                        <m:r>
                          <a:rPr lang="en-US" altLang="zh-CN" i="1">
                            <a:solidFill>
                              <a:srgbClr val="0D0D0D"/>
                            </a:solidFill>
                            <a:latin typeface="Cambria Math" panose="02040503050406030204" pitchFamily="18" charset="0"/>
                            <a:ea typeface="楷体" panose="02010609060101010101" pitchFamily="49" charset="-122"/>
                          </a:rPr>
                          <m:t>𝑑</m:t>
                        </m:r>
                      </m:e>
                      <m:sup>
                        <m:r>
                          <a:rPr lang="en-US" altLang="zh-CN" i="1">
                            <a:solidFill>
                              <a:srgbClr val="0D0D0D"/>
                            </a:solidFill>
                            <a:latin typeface="Cambria Math" panose="02040503050406030204" pitchFamily="18" charset="0"/>
                            <a:ea typeface="楷体" panose="02010609060101010101" pitchFamily="49" charset="-122"/>
                          </a:rPr>
                          <m:t>𝑖</m:t>
                        </m:r>
                        <m:r>
                          <a:rPr lang="en-US" altLang="zh-CN" i="1">
                            <a:solidFill>
                              <a:srgbClr val="0D0D0D"/>
                            </a:solidFill>
                            <a:latin typeface="Cambria Math" panose="02040503050406030204" pitchFamily="18" charset="0"/>
                            <a:ea typeface="楷体" panose="02010609060101010101" pitchFamily="49" charset="-122"/>
                          </a:rPr>
                          <m:t>,</m:t>
                        </m:r>
                        <m:r>
                          <a:rPr lang="en-US" altLang="zh-CN" i="1">
                            <a:solidFill>
                              <a:srgbClr val="0D0D0D"/>
                            </a:solidFill>
                            <a:latin typeface="Cambria Math" panose="02040503050406030204" pitchFamily="18" charset="0"/>
                            <a:ea typeface="楷体" panose="02010609060101010101" pitchFamily="49" charset="-122"/>
                          </a:rPr>
                          <m:t>h</m:t>
                        </m:r>
                      </m:sup>
                    </m:sSup>
                    <m:r>
                      <a:rPr lang="en-US" altLang="zh-CN" i="1">
                        <a:solidFill>
                          <a:srgbClr val="0D0D0D"/>
                        </a:solidFill>
                        <a:latin typeface="Cambria Math" panose="02040503050406030204" pitchFamily="18" charset="0"/>
                        <a:ea typeface="楷体" panose="02010609060101010101" pitchFamily="49" charset="-122"/>
                      </a:rPr>
                      <m:t> </m:t>
                    </m:r>
                  </m:oMath>
                </a14:m>
                <a:r>
                  <a:rPr lang="zh-CN" altLang="en-US" sz="1800" dirty="0">
                    <a:solidFill>
                      <a:srgbClr val="0D0D0D"/>
                    </a:solidFill>
                    <a:latin typeface="Consolas" panose="020B0609020204030204" pitchFamily="49" charset="0"/>
                    <a:ea typeface="楷体" panose="02010609060101010101" pitchFamily="49" charset="-122"/>
                  </a:rPr>
                  <a:t>：</a:t>
                </a:r>
                <a:r>
                  <a:rPr lang="en-US" altLang="zh-CN" dirty="0">
                    <a:ea typeface="楷体" panose="02010609060101010101" pitchFamily="49" charset="-122"/>
                  </a:rPr>
                  <a:t> </a:t>
                </a:r>
                <a14:m>
                  <m:oMath xmlns:m="http://schemas.openxmlformats.org/officeDocument/2006/math">
                    <m:func>
                      <m:funcPr>
                        <m:ctrlPr>
                          <a:rPr lang="en-US" altLang="zh-CN" i="1" smtClean="0">
                            <a:latin typeface="Cambria Math" panose="02040503050406030204" pitchFamily="18" charset="0"/>
                            <a:ea typeface="楷体" panose="02010609060101010101" pitchFamily="49" charset="-122"/>
                          </a:rPr>
                        </m:ctrlPr>
                      </m:funcPr>
                      <m:fName>
                        <m:r>
                          <m:rPr>
                            <m:sty m:val="p"/>
                          </m:rPr>
                          <a:rPr lang="en-US" altLang="zh-CN" i="1">
                            <a:latin typeface="Cambria Math" panose="02040503050406030204" pitchFamily="18" charset="0"/>
                            <a:ea typeface="楷体" panose="02010609060101010101" pitchFamily="49" charset="-122"/>
                          </a:rPr>
                          <m:t>max</m:t>
                        </m:r>
                        <m:r>
                          <a:rPr lang="en-US" altLang="zh-CN" b="0" i="0" smtClean="0">
                            <a:latin typeface="Cambria Math" panose="02040503050406030204" pitchFamily="18" charset="0"/>
                            <a:ea typeface="楷体" panose="02010609060101010101" pitchFamily="49" charset="-122"/>
                          </a:rPr>
                          <m:t>(</m:t>
                        </m:r>
                        <m:r>
                          <m:rPr>
                            <m:sty m:val="p"/>
                          </m:rPr>
                          <a:rPr lang="en-US" altLang="zh-CN">
                            <a:latin typeface="Cambria Math" panose="02040503050406030204" pitchFamily="18" charset="0"/>
                            <a:ea typeface="楷体" panose="02010609060101010101" pitchFamily="49" charset="-122"/>
                          </a:rPr>
                          <m:t>cos</m:t>
                        </m:r>
                      </m:fName>
                      <m:e>
                        <m:d>
                          <m:dPr>
                            <m:ctrlPr>
                              <a:rPr lang="en-US" altLang="zh-CN" i="1">
                                <a:latin typeface="Cambria Math" panose="02040503050406030204" pitchFamily="18" charset="0"/>
                                <a:ea typeface="楷体" panose="02010609060101010101" pitchFamily="49" charset="-122"/>
                              </a:rPr>
                            </m:ctrlPr>
                          </m:dPr>
                          <m:e>
                            <m:sSup>
                              <m:sSupPr>
                                <m:ctrlPr>
                                  <a:rPr lang="en-US" altLang="zh-CN" i="1">
                                    <a:solidFill>
                                      <a:srgbClr val="0D0D0D"/>
                                    </a:solidFill>
                                    <a:latin typeface="Cambria Math" panose="02040503050406030204" pitchFamily="18" charset="0"/>
                                    <a:ea typeface="楷体" panose="02010609060101010101" pitchFamily="49" charset="-122"/>
                                  </a:rPr>
                                </m:ctrlPr>
                              </m:sSupPr>
                              <m:e>
                                <m:r>
                                  <a:rPr lang="en-US" altLang="zh-CN" i="1">
                                    <a:solidFill>
                                      <a:srgbClr val="0D0D0D"/>
                                    </a:solidFill>
                                    <a:latin typeface="Cambria Math" panose="02040503050406030204" pitchFamily="18" charset="0"/>
                                    <a:ea typeface="楷体" panose="02010609060101010101" pitchFamily="49" charset="-122"/>
                                  </a:rPr>
                                  <m:t>𝑟</m:t>
                                </m:r>
                              </m:e>
                              <m:sup>
                                <m:r>
                                  <a:rPr lang="en-US" altLang="zh-CN" i="1">
                                    <a:solidFill>
                                      <a:srgbClr val="0D0D0D"/>
                                    </a:solidFill>
                                    <a:latin typeface="Cambria Math" panose="02040503050406030204" pitchFamily="18" charset="0"/>
                                    <a:ea typeface="楷体" panose="02010609060101010101" pitchFamily="49" charset="-122"/>
                                  </a:rPr>
                                  <m:t>𝑖</m:t>
                                </m:r>
                                <m:r>
                                  <a:rPr lang="en-US" altLang="zh-CN" i="1">
                                    <a:solidFill>
                                      <a:srgbClr val="0D0D0D"/>
                                    </a:solidFill>
                                    <a:latin typeface="Cambria Math" panose="02040503050406030204" pitchFamily="18" charset="0"/>
                                    <a:ea typeface="楷体" panose="02010609060101010101" pitchFamily="49" charset="-122"/>
                                  </a:rPr>
                                  <m:t>,</m:t>
                                </m:r>
                                <m:r>
                                  <a:rPr lang="en-US" altLang="zh-CN" i="1">
                                    <a:solidFill>
                                      <a:srgbClr val="0D0D0D"/>
                                    </a:solidFill>
                                    <a:latin typeface="Cambria Math" panose="02040503050406030204" pitchFamily="18" charset="0"/>
                                    <a:ea typeface="楷体" panose="02010609060101010101" pitchFamily="49" charset="-122"/>
                                  </a:rPr>
                                  <m:t>h</m:t>
                                </m:r>
                              </m:sup>
                            </m:sSup>
                            <m:r>
                              <a:rPr lang="en-US" altLang="zh-CN" i="1">
                                <a:solidFill>
                                  <a:srgbClr val="0D0D0D"/>
                                </a:solidFill>
                                <a:latin typeface="Cambria Math" panose="02040503050406030204" pitchFamily="18" charset="0"/>
                                <a:ea typeface="楷体" panose="02010609060101010101" pitchFamily="49" charset="-122"/>
                              </a:rPr>
                              <m:t>,</m:t>
                            </m:r>
                            <m:sSup>
                              <m:sSupPr>
                                <m:ctrlPr>
                                  <a:rPr lang="en-US" altLang="zh-CN" i="1">
                                    <a:solidFill>
                                      <a:srgbClr val="0D0D0D"/>
                                    </a:solidFill>
                                    <a:latin typeface="Cambria Math" panose="02040503050406030204" pitchFamily="18" charset="0"/>
                                    <a:ea typeface="楷体" panose="02010609060101010101" pitchFamily="49" charset="-122"/>
                                  </a:rPr>
                                </m:ctrlPr>
                              </m:sSupPr>
                              <m:e>
                                <m:r>
                                  <a:rPr lang="en-US" altLang="zh-CN" i="1">
                                    <a:solidFill>
                                      <a:srgbClr val="0D0D0D"/>
                                    </a:solidFill>
                                    <a:latin typeface="Cambria Math" panose="02040503050406030204" pitchFamily="18" charset="0"/>
                                    <a:ea typeface="楷体" panose="02010609060101010101" pitchFamily="49" charset="-122"/>
                                  </a:rPr>
                                  <m:t>𝑑</m:t>
                                </m:r>
                              </m:e>
                              <m:sup>
                                <m:r>
                                  <a:rPr lang="en-US" altLang="zh-CN" i="1">
                                    <a:solidFill>
                                      <a:srgbClr val="0D0D0D"/>
                                    </a:solidFill>
                                    <a:latin typeface="Cambria Math" panose="02040503050406030204" pitchFamily="18" charset="0"/>
                                    <a:ea typeface="楷体" panose="02010609060101010101" pitchFamily="49" charset="-122"/>
                                  </a:rPr>
                                  <m:t>𝑖</m:t>
                                </m:r>
                                <m:r>
                                  <a:rPr lang="en-US" altLang="zh-CN" i="1">
                                    <a:solidFill>
                                      <a:srgbClr val="0D0D0D"/>
                                    </a:solidFill>
                                    <a:latin typeface="Cambria Math" panose="02040503050406030204" pitchFamily="18" charset="0"/>
                                    <a:ea typeface="楷体" panose="02010609060101010101" pitchFamily="49" charset="-122"/>
                                  </a:rPr>
                                  <m:t>,</m:t>
                                </m:r>
                                <m:r>
                                  <a:rPr lang="en-US" altLang="zh-CN" i="1">
                                    <a:solidFill>
                                      <a:srgbClr val="0D0D0D"/>
                                    </a:solidFill>
                                    <a:latin typeface="Cambria Math" panose="02040503050406030204" pitchFamily="18" charset="0"/>
                                    <a:ea typeface="楷体" panose="02010609060101010101" pitchFamily="49" charset="-122"/>
                                  </a:rPr>
                                  <m:t>h</m:t>
                                </m:r>
                              </m:sup>
                            </m:sSup>
                          </m:e>
                        </m:d>
                        <m:r>
                          <a:rPr lang="en-US" altLang="zh-CN" b="0" i="1" smtClean="0">
                            <a:solidFill>
                              <a:srgbClr val="0D0D0D"/>
                            </a:solidFill>
                            <a:latin typeface="Cambria Math" panose="02040503050406030204" pitchFamily="18" charset="0"/>
                            <a:ea typeface="楷体" panose="02010609060101010101" pitchFamily="49" charset="-122"/>
                          </a:rPr>
                          <m:t>)</m:t>
                        </m:r>
                      </m:e>
                    </m:func>
                  </m:oMath>
                </a14:m>
                <a:endParaRPr lang="zh-CN" altLang="en-US" sz="1800" dirty="0">
                  <a:solidFill>
                    <a:srgbClr val="0D0D0D"/>
                  </a:solidFill>
                  <a:latin typeface="Consolas" panose="020B0609020204030204" pitchFamily="49" charset="0"/>
                  <a:ea typeface="楷体" panose="02010609060101010101" pitchFamily="49" charset="-122"/>
                </a:endParaRPr>
              </a:p>
              <a:p>
                <a:pPr marL="342900" indent="-342900">
                  <a:spcAft>
                    <a:spcPts val="600"/>
                  </a:spcAft>
                  <a:buFont typeface="+mj-ea"/>
                  <a:buAutoNum type="circleNumDbPlain"/>
                </a:pPr>
                <a:r>
                  <a:rPr lang="zh-CN" altLang="en-US" sz="1800" dirty="0">
                    <a:solidFill>
                      <a:srgbClr val="0D0D0D"/>
                    </a:solidFill>
                    <a:latin typeface="Consolas" panose="020B0609020204030204" pitchFamily="49" charset="0"/>
                    <a:ea typeface="楷体" panose="02010609060101010101" pitchFamily="49" charset="-122"/>
                  </a:rPr>
                  <a:t>接近期望分布</a:t>
                </a:r>
                <a14:m>
                  <m:oMath xmlns:m="http://schemas.openxmlformats.org/officeDocument/2006/math">
                    <m:sSup>
                      <m:sSupPr>
                        <m:ctrlPr>
                          <a:rPr lang="en-US" altLang="zh-CN" sz="1800" i="1" smtClean="0">
                            <a:solidFill>
                              <a:srgbClr val="0D0D0D"/>
                            </a:solidFill>
                            <a:latin typeface="Cambria Math" panose="02040503050406030204" pitchFamily="18" charset="0"/>
                            <a:ea typeface="楷体" panose="02010609060101010101" pitchFamily="49" charset="-122"/>
                          </a:rPr>
                        </m:ctrlPr>
                      </m:sSupPr>
                      <m:e>
                        <m:r>
                          <a:rPr lang="en-US" altLang="zh-CN" sz="1800" b="0" i="1" smtClean="0">
                            <a:solidFill>
                              <a:srgbClr val="0D0D0D"/>
                            </a:solidFill>
                            <a:latin typeface="Cambria Math" panose="02040503050406030204" pitchFamily="18" charset="0"/>
                            <a:ea typeface="楷体" panose="02010609060101010101" pitchFamily="49" charset="-122"/>
                          </a:rPr>
                          <m:t>𝑒</m:t>
                        </m:r>
                      </m:e>
                      <m:sup>
                        <m:r>
                          <a:rPr lang="en-US" altLang="zh-CN" sz="1800" b="0" i="1" smtClean="0">
                            <a:solidFill>
                              <a:srgbClr val="0D0D0D"/>
                            </a:solidFill>
                            <a:latin typeface="Cambria Math" panose="02040503050406030204" pitchFamily="18" charset="0"/>
                            <a:ea typeface="楷体" panose="02010609060101010101" pitchFamily="49" charset="-122"/>
                          </a:rPr>
                          <m:t>𝑖</m:t>
                        </m:r>
                        <m:r>
                          <a:rPr lang="en-US" altLang="zh-CN" sz="1800" b="0" i="1" smtClean="0">
                            <a:solidFill>
                              <a:srgbClr val="0D0D0D"/>
                            </a:solidFill>
                            <a:latin typeface="Cambria Math" panose="02040503050406030204" pitchFamily="18" charset="0"/>
                            <a:ea typeface="楷体" panose="02010609060101010101" pitchFamily="49" charset="-122"/>
                          </a:rPr>
                          <m:t>,</m:t>
                        </m:r>
                        <m:r>
                          <a:rPr lang="en-US" altLang="zh-CN" sz="1800" b="0" i="1" smtClean="0">
                            <a:solidFill>
                              <a:srgbClr val="0D0D0D"/>
                            </a:solidFill>
                            <a:latin typeface="Cambria Math" panose="02040503050406030204" pitchFamily="18" charset="0"/>
                            <a:ea typeface="楷体" panose="02010609060101010101" pitchFamily="49" charset="-122"/>
                          </a:rPr>
                          <m:t>h</m:t>
                        </m:r>
                      </m:sup>
                    </m:sSup>
                  </m:oMath>
                </a14:m>
                <a:r>
                  <a:rPr lang="zh-CN" altLang="en-US" dirty="0">
                    <a:solidFill>
                      <a:srgbClr val="0D0D0D"/>
                    </a:solidFill>
                    <a:latin typeface="Consolas" panose="020B0609020204030204" pitchFamily="49" charset="0"/>
                    <a:ea typeface="楷体" panose="02010609060101010101" pitchFamily="49" charset="-122"/>
                  </a:rPr>
                  <a:t>      ：</a:t>
                </a:r>
                <a:r>
                  <a:rPr lang="en-US" altLang="zh-CN" dirty="0">
                    <a:ea typeface="楷体" panose="02010609060101010101" pitchFamily="49" charset="-122"/>
                  </a:rPr>
                  <a:t> </a:t>
                </a:r>
                <a14:m>
                  <m:oMath xmlns:m="http://schemas.openxmlformats.org/officeDocument/2006/math">
                    <m:func>
                      <m:funcPr>
                        <m:ctrlPr>
                          <a:rPr lang="en-US" altLang="zh-CN" i="1">
                            <a:latin typeface="Cambria Math" panose="02040503050406030204" pitchFamily="18" charset="0"/>
                            <a:ea typeface="楷体" panose="02010609060101010101" pitchFamily="49" charset="-122"/>
                          </a:rPr>
                        </m:ctrlPr>
                      </m:funcPr>
                      <m:fName>
                        <m:r>
                          <m:rPr>
                            <m:sty m:val="p"/>
                          </m:rPr>
                          <a:rPr lang="en-US" altLang="zh-CN" i="1">
                            <a:latin typeface="Cambria Math" panose="02040503050406030204" pitchFamily="18" charset="0"/>
                            <a:ea typeface="楷体" panose="02010609060101010101" pitchFamily="49" charset="-122"/>
                          </a:rPr>
                          <m:t>max</m:t>
                        </m:r>
                        <m:r>
                          <a:rPr lang="en-US" altLang="zh-CN">
                            <a:latin typeface="Cambria Math" panose="02040503050406030204" pitchFamily="18" charset="0"/>
                            <a:ea typeface="楷体" panose="02010609060101010101" pitchFamily="49" charset="-122"/>
                          </a:rPr>
                          <m:t>(</m:t>
                        </m:r>
                        <m:r>
                          <m:rPr>
                            <m:sty m:val="p"/>
                          </m:rPr>
                          <a:rPr lang="en-US" altLang="zh-CN">
                            <a:latin typeface="Cambria Math" panose="02040503050406030204" pitchFamily="18" charset="0"/>
                            <a:ea typeface="楷体" panose="02010609060101010101" pitchFamily="49" charset="-122"/>
                          </a:rPr>
                          <m:t>cos</m:t>
                        </m:r>
                      </m:fName>
                      <m:e>
                        <m:d>
                          <m:dPr>
                            <m:ctrlPr>
                              <a:rPr lang="en-US" altLang="zh-CN" i="1">
                                <a:latin typeface="Cambria Math" panose="02040503050406030204" pitchFamily="18" charset="0"/>
                                <a:ea typeface="楷体" panose="02010609060101010101" pitchFamily="49" charset="-122"/>
                              </a:rPr>
                            </m:ctrlPr>
                          </m:dPr>
                          <m:e>
                            <m:sSup>
                              <m:sSupPr>
                                <m:ctrlPr>
                                  <a:rPr lang="en-US" altLang="zh-CN" i="1">
                                    <a:solidFill>
                                      <a:srgbClr val="0D0D0D"/>
                                    </a:solidFill>
                                    <a:latin typeface="Cambria Math" panose="02040503050406030204" pitchFamily="18" charset="0"/>
                                    <a:ea typeface="楷体" panose="02010609060101010101" pitchFamily="49" charset="-122"/>
                                  </a:rPr>
                                </m:ctrlPr>
                              </m:sSupPr>
                              <m:e>
                                <m:r>
                                  <a:rPr lang="en-US" altLang="zh-CN" i="1">
                                    <a:solidFill>
                                      <a:srgbClr val="0D0D0D"/>
                                    </a:solidFill>
                                    <a:latin typeface="Cambria Math" panose="02040503050406030204" pitchFamily="18" charset="0"/>
                                    <a:ea typeface="楷体" panose="02010609060101010101" pitchFamily="49" charset="-122"/>
                                  </a:rPr>
                                  <m:t>𝑟</m:t>
                                </m:r>
                              </m:e>
                              <m:sup>
                                <m:r>
                                  <a:rPr lang="en-US" altLang="zh-CN" i="1">
                                    <a:solidFill>
                                      <a:srgbClr val="0D0D0D"/>
                                    </a:solidFill>
                                    <a:latin typeface="Cambria Math" panose="02040503050406030204" pitchFamily="18" charset="0"/>
                                    <a:ea typeface="楷体" panose="02010609060101010101" pitchFamily="49" charset="-122"/>
                                  </a:rPr>
                                  <m:t>𝑖</m:t>
                                </m:r>
                                <m:r>
                                  <a:rPr lang="en-US" altLang="zh-CN" i="1">
                                    <a:solidFill>
                                      <a:srgbClr val="0D0D0D"/>
                                    </a:solidFill>
                                    <a:latin typeface="Cambria Math" panose="02040503050406030204" pitchFamily="18" charset="0"/>
                                    <a:ea typeface="楷体" panose="02010609060101010101" pitchFamily="49" charset="-122"/>
                                  </a:rPr>
                                  <m:t>,</m:t>
                                </m:r>
                                <m:r>
                                  <a:rPr lang="en-US" altLang="zh-CN" i="1">
                                    <a:solidFill>
                                      <a:srgbClr val="0D0D0D"/>
                                    </a:solidFill>
                                    <a:latin typeface="Cambria Math" panose="02040503050406030204" pitchFamily="18" charset="0"/>
                                    <a:ea typeface="楷体" panose="02010609060101010101" pitchFamily="49" charset="-122"/>
                                  </a:rPr>
                                  <m:t>h</m:t>
                                </m:r>
                              </m:sup>
                            </m:sSup>
                            <m:r>
                              <a:rPr lang="en-US" altLang="zh-CN" i="1">
                                <a:solidFill>
                                  <a:srgbClr val="0D0D0D"/>
                                </a:solidFill>
                                <a:latin typeface="Cambria Math" panose="02040503050406030204" pitchFamily="18" charset="0"/>
                                <a:ea typeface="楷体" panose="02010609060101010101" pitchFamily="49" charset="-122"/>
                              </a:rPr>
                              <m:t>,</m:t>
                            </m:r>
                            <m:sSup>
                              <m:sSupPr>
                                <m:ctrlPr>
                                  <a:rPr lang="en-US" altLang="zh-CN" i="1">
                                    <a:solidFill>
                                      <a:srgbClr val="0D0D0D"/>
                                    </a:solidFill>
                                    <a:latin typeface="Cambria Math" panose="02040503050406030204" pitchFamily="18" charset="0"/>
                                    <a:ea typeface="楷体" panose="02010609060101010101" pitchFamily="49" charset="-122"/>
                                  </a:rPr>
                                </m:ctrlPr>
                              </m:sSupPr>
                              <m:e>
                                <m:r>
                                  <a:rPr lang="en-US" altLang="zh-CN" b="0" i="1" smtClean="0">
                                    <a:solidFill>
                                      <a:srgbClr val="0D0D0D"/>
                                    </a:solidFill>
                                    <a:latin typeface="Cambria Math" panose="02040503050406030204" pitchFamily="18" charset="0"/>
                                    <a:ea typeface="楷体" panose="02010609060101010101" pitchFamily="49" charset="-122"/>
                                  </a:rPr>
                                  <m:t>𝑒</m:t>
                                </m:r>
                              </m:e>
                              <m:sup>
                                <m:r>
                                  <a:rPr lang="en-US" altLang="zh-CN" i="1">
                                    <a:solidFill>
                                      <a:srgbClr val="0D0D0D"/>
                                    </a:solidFill>
                                    <a:latin typeface="Cambria Math" panose="02040503050406030204" pitchFamily="18" charset="0"/>
                                    <a:ea typeface="楷体" panose="02010609060101010101" pitchFamily="49" charset="-122"/>
                                  </a:rPr>
                                  <m:t>h</m:t>
                                </m:r>
                              </m:sup>
                            </m:sSup>
                          </m:e>
                        </m:d>
                        <m:r>
                          <a:rPr lang="en-US" altLang="zh-CN" i="1">
                            <a:solidFill>
                              <a:srgbClr val="0D0D0D"/>
                            </a:solidFill>
                            <a:latin typeface="Cambria Math" panose="02040503050406030204" pitchFamily="18" charset="0"/>
                            <a:ea typeface="楷体" panose="02010609060101010101" pitchFamily="49" charset="-122"/>
                          </a:rPr>
                          <m:t>)</m:t>
                        </m:r>
                      </m:e>
                    </m:func>
                  </m:oMath>
                </a14:m>
                <a:endParaRPr lang="en-US" altLang="zh-CN" dirty="0"/>
              </a:p>
              <a:p>
                <a:pPr>
                  <a:spcAft>
                    <a:spcPts val="600"/>
                  </a:spcAft>
                </a:pPr>
                <a:r>
                  <a:rPr lang="zh-CN" altLang="en-US" sz="1800" dirty="0">
                    <a:solidFill>
                      <a:schemeClr val="tx1"/>
                    </a:solidFill>
                    <a:latin typeface="楷体" panose="02010609060101010101" pitchFamily="49" charset="-122"/>
                    <a:ea typeface="楷体" panose="02010609060101010101" pitchFamily="49" charset="-122"/>
                  </a:rPr>
                  <a:t>引入</a:t>
                </a:r>
                <a14:m>
                  <m:oMath xmlns:m="http://schemas.openxmlformats.org/officeDocument/2006/math">
                    <m:sSubSup>
                      <m:sSubSupPr>
                        <m:ctrlPr>
                          <a:rPr lang="en-US" altLang="zh-CN" i="1">
                            <a:latin typeface="Cambria Math" panose="02040503050406030204" pitchFamily="18" charset="0"/>
                            <a:ea typeface="楷体" panose="02010609060101010101" pitchFamily="49" charset="-122"/>
                          </a:rPr>
                        </m:ctrlPr>
                      </m:sSubSupPr>
                      <m:e>
                        <m:r>
                          <a:rPr lang="zh-CN" altLang="en-US" i="1">
                            <a:latin typeface="Cambria Math" panose="02040503050406030204" pitchFamily="18" charset="0"/>
                            <a:ea typeface="楷体" panose="02010609060101010101" pitchFamily="49" charset="-122"/>
                          </a:rPr>
                          <m:t>𝜏</m:t>
                        </m:r>
                      </m:e>
                      <m:sub>
                        <m:r>
                          <a:rPr lang="en-US" altLang="zh-CN" i="1">
                            <a:latin typeface="Cambria Math" panose="02040503050406030204" pitchFamily="18" charset="0"/>
                            <a:ea typeface="楷体" panose="02010609060101010101" pitchFamily="49" charset="-122"/>
                          </a:rPr>
                          <m:t>𝑖</m:t>
                        </m:r>
                      </m:sub>
                      <m:sup>
                        <m:r>
                          <a:rPr lang="en-US" altLang="zh-CN" i="1">
                            <a:latin typeface="Cambria Math" panose="02040503050406030204" pitchFamily="18" charset="0"/>
                            <a:ea typeface="楷体" panose="02010609060101010101" pitchFamily="49" charset="-122"/>
                          </a:rPr>
                          <m:t>h</m:t>
                        </m:r>
                      </m:sup>
                    </m:sSubSup>
                  </m:oMath>
                </a14:m>
                <a:r>
                  <a:rPr lang="zh-CN" altLang="en-US" sz="1800" dirty="0">
                    <a:solidFill>
                      <a:schemeClr val="tx1"/>
                    </a:solidFill>
                    <a:latin typeface="楷体" panose="02010609060101010101" pitchFamily="49" charset="-122"/>
                    <a:ea typeface="楷体" panose="02010609060101010101" pitchFamily="49" charset="-122"/>
                  </a:rPr>
                  <a:t>为权</a:t>
                </a:r>
                <a:r>
                  <a:rPr lang="zh-CN" altLang="en-US" dirty="0">
                    <a:latin typeface="楷体" panose="02010609060101010101" pitchFamily="49" charset="-122"/>
                    <a:ea typeface="楷体" panose="02010609060101010101" pitchFamily="49" charset="-122"/>
                  </a:rPr>
                  <a:t>重：</a:t>
                </a:r>
                <a14:m>
                  <m:oMath xmlns:m="http://schemas.openxmlformats.org/officeDocument/2006/math">
                    <m:func>
                      <m:funcPr>
                        <m:ctrlPr>
                          <a:rPr lang="en-US" altLang="zh-CN" i="1" smtClean="0">
                            <a:latin typeface="Cambria Math" panose="02040503050406030204" pitchFamily="18" charset="0"/>
                            <a:ea typeface="楷体" panose="02010609060101010101" pitchFamily="49" charset="-122"/>
                          </a:rPr>
                        </m:ctrlPr>
                      </m:funcPr>
                      <m:fName>
                        <m:r>
                          <m:rPr>
                            <m:sty m:val="p"/>
                          </m:rPr>
                          <a:rPr lang="en-US" altLang="zh-CN" i="1">
                            <a:latin typeface="Cambria Math" panose="02040503050406030204" pitchFamily="18" charset="0"/>
                            <a:ea typeface="楷体" panose="02010609060101010101" pitchFamily="49" charset="-122"/>
                          </a:rPr>
                          <m:t>max</m:t>
                        </m:r>
                        <m:r>
                          <a:rPr lang="en-US" altLang="zh-CN" b="0" i="0"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(1−</m:t>
                        </m:r>
                        <m:sSubSup>
                          <m:sSubSupPr>
                            <m:ctrlPr>
                              <a:rPr lang="en-US" altLang="zh-CN" i="1">
                                <a:latin typeface="Cambria Math" panose="02040503050406030204" pitchFamily="18" charset="0"/>
                                <a:ea typeface="楷体" panose="02010609060101010101" pitchFamily="49" charset="-122"/>
                              </a:rPr>
                            </m:ctrlPr>
                          </m:sSubSupPr>
                          <m:e>
                            <m:r>
                              <a:rPr lang="zh-CN" altLang="en-US" i="1">
                                <a:latin typeface="Cambria Math" panose="02040503050406030204" pitchFamily="18" charset="0"/>
                                <a:ea typeface="楷体" panose="02010609060101010101" pitchFamily="49" charset="-122"/>
                              </a:rPr>
                              <m:t>𝜏</m:t>
                            </m:r>
                          </m:e>
                          <m:sub>
                            <m:r>
                              <a:rPr lang="en-US" altLang="zh-CN" i="1">
                                <a:latin typeface="Cambria Math" panose="02040503050406030204" pitchFamily="18" charset="0"/>
                                <a:ea typeface="楷体" panose="02010609060101010101" pitchFamily="49" charset="-122"/>
                              </a:rPr>
                              <m:t>𝑖</m:t>
                            </m:r>
                          </m:sub>
                          <m:sup>
                            <m:r>
                              <a:rPr lang="en-US" altLang="zh-CN" i="1">
                                <a:latin typeface="Cambria Math" panose="02040503050406030204" pitchFamily="18" charset="0"/>
                                <a:ea typeface="楷体" panose="02010609060101010101" pitchFamily="49" charset="-122"/>
                              </a:rPr>
                              <m:t>h</m:t>
                            </m:r>
                          </m:sup>
                        </m:sSubSup>
                        <m:r>
                          <a:rPr lang="en-US" altLang="zh-CN" b="0" i="1" smtClean="0">
                            <a:latin typeface="Cambria Math" panose="02040503050406030204" pitchFamily="18" charset="0"/>
                            <a:ea typeface="楷体" panose="02010609060101010101" pitchFamily="49" charset="-122"/>
                          </a:rPr>
                          <m:t>)</m:t>
                        </m:r>
                        <m:r>
                          <m:rPr>
                            <m:sty m:val="p"/>
                          </m:rPr>
                          <a:rPr lang="en-US" altLang="zh-CN">
                            <a:latin typeface="Cambria Math" panose="02040503050406030204" pitchFamily="18" charset="0"/>
                            <a:ea typeface="楷体" panose="02010609060101010101" pitchFamily="49" charset="-122"/>
                          </a:rPr>
                          <m:t>cos</m:t>
                        </m:r>
                      </m:fName>
                      <m:e>
                        <m:d>
                          <m:dPr>
                            <m:ctrlPr>
                              <a:rPr lang="en-US" altLang="zh-CN" i="1">
                                <a:latin typeface="Cambria Math" panose="02040503050406030204" pitchFamily="18" charset="0"/>
                                <a:ea typeface="楷体" panose="02010609060101010101" pitchFamily="49" charset="-122"/>
                              </a:rPr>
                            </m:ctrlPr>
                          </m:dPr>
                          <m:e>
                            <m:sSup>
                              <m:sSupPr>
                                <m:ctrlPr>
                                  <a:rPr lang="en-US" altLang="zh-CN" i="1">
                                    <a:solidFill>
                                      <a:srgbClr val="0D0D0D"/>
                                    </a:solidFill>
                                    <a:latin typeface="Cambria Math" panose="02040503050406030204" pitchFamily="18" charset="0"/>
                                    <a:ea typeface="楷体" panose="02010609060101010101" pitchFamily="49" charset="-122"/>
                                  </a:rPr>
                                </m:ctrlPr>
                              </m:sSupPr>
                              <m:e>
                                <m:r>
                                  <a:rPr lang="en-US" altLang="zh-CN" i="1">
                                    <a:solidFill>
                                      <a:srgbClr val="0D0D0D"/>
                                    </a:solidFill>
                                    <a:latin typeface="Cambria Math" panose="02040503050406030204" pitchFamily="18" charset="0"/>
                                    <a:ea typeface="楷体" panose="02010609060101010101" pitchFamily="49" charset="-122"/>
                                  </a:rPr>
                                  <m:t>𝑟</m:t>
                                </m:r>
                              </m:e>
                              <m:sup>
                                <m:r>
                                  <a:rPr lang="en-US" altLang="zh-CN" i="1">
                                    <a:solidFill>
                                      <a:srgbClr val="0D0D0D"/>
                                    </a:solidFill>
                                    <a:latin typeface="Cambria Math" panose="02040503050406030204" pitchFamily="18" charset="0"/>
                                    <a:ea typeface="楷体" panose="02010609060101010101" pitchFamily="49" charset="-122"/>
                                  </a:rPr>
                                  <m:t>𝑖</m:t>
                                </m:r>
                                <m:r>
                                  <a:rPr lang="en-US" altLang="zh-CN" i="1">
                                    <a:solidFill>
                                      <a:srgbClr val="0D0D0D"/>
                                    </a:solidFill>
                                    <a:latin typeface="Cambria Math" panose="02040503050406030204" pitchFamily="18" charset="0"/>
                                    <a:ea typeface="楷体" panose="02010609060101010101" pitchFamily="49" charset="-122"/>
                                  </a:rPr>
                                  <m:t>,</m:t>
                                </m:r>
                                <m:r>
                                  <a:rPr lang="en-US" altLang="zh-CN" i="1">
                                    <a:solidFill>
                                      <a:srgbClr val="0D0D0D"/>
                                    </a:solidFill>
                                    <a:latin typeface="Cambria Math" panose="02040503050406030204" pitchFamily="18" charset="0"/>
                                    <a:ea typeface="楷体" panose="02010609060101010101" pitchFamily="49" charset="-122"/>
                                  </a:rPr>
                                  <m:t>h</m:t>
                                </m:r>
                              </m:sup>
                            </m:sSup>
                            <m:r>
                              <a:rPr lang="en-US" altLang="zh-CN" i="1">
                                <a:solidFill>
                                  <a:srgbClr val="0D0D0D"/>
                                </a:solidFill>
                                <a:latin typeface="Cambria Math" panose="02040503050406030204" pitchFamily="18" charset="0"/>
                                <a:ea typeface="楷体" panose="02010609060101010101" pitchFamily="49" charset="-122"/>
                              </a:rPr>
                              <m:t>,</m:t>
                            </m:r>
                            <m:sSup>
                              <m:sSupPr>
                                <m:ctrlPr>
                                  <a:rPr lang="en-US" altLang="zh-CN" i="1">
                                    <a:solidFill>
                                      <a:srgbClr val="0D0D0D"/>
                                    </a:solidFill>
                                    <a:latin typeface="Cambria Math" panose="02040503050406030204" pitchFamily="18" charset="0"/>
                                    <a:ea typeface="楷体" panose="02010609060101010101" pitchFamily="49" charset="-122"/>
                                  </a:rPr>
                                </m:ctrlPr>
                              </m:sSupPr>
                              <m:e>
                                <m:r>
                                  <a:rPr lang="en-US" altLang="zh-CN" i="1">
                                    <a:solidFill>
                                      <a:srgbClr val="0D0D0D"/>
                                    </a:solidFill>
                                    <a:latin typeface="Cambria Math" panose="02040503050406030204" pitchFamily="18" charset="0"/>
                                    <a:ea typeface="楷体" panose="02010609060101010101" pitchFamily="49" charset="-122"/>
                                  </a:rPr>
                                  <m:t>𝑑</m:t>
                                </m:r>
                              </m:e>
                              <m:sup>
                                <m:r>
                                  <a:rPr lang="en-US" altLang="zh-CN" i="1">
                                    <a:solidFill>
                                      <a:srgbClr val="0D0D0D"/>
                                    </a:solidFill>
                                    <a:latin typeface="Cambria Math" panose="02040503050406030204" pitchFamily="18" charset="0"/>
                                    <a:ea typeface="楷体" panose="02010609060101010101" pitchFamily="49" charset="-122"/>
                                  </a:rPr>
                                  <m:t>𝑖</m:t>
                                </m:r>
                                <m:r>
                                  <a:rPr lang="en-US" altLang="zh-CN" i="1">
                                    <a:solidFill>
                                      <a:srgbClr val="0D0D0D"/>
                                    </a:solidFill>
                                    <a:latin typeface="Cambria Math" panose="02040503050406030204" pitchFamily="18" charset="0"/>
                                    <a:ea typeface="楷体" panose="02010609060101010101" pitchFamily="49" charset="-122"/>
                                  </a:rPr>
                                  <m:t>,</m:t>
                                </m:r>
                                <m:r>
                                  <a:rPr lang="en-US" altLang="zh-CN" i="1">
                                    <a:solidFill>
                                      <a:srgbClr val="0D0D0D"/>
                                    </a:solidFill>
                                    <a:latin typeface="Cambria Math" panose="02040503050406030204" pitchFamily="18" charset="0"/>
                                    <a:ea typeface="楷体" panose="02010609060101010101" pitchFamily="49" charset="-122"/>
                                  </a:rPr>
                                  <m:t>h</m:t>
                                </m:r>
                              </m:sup>
                            </m:sSup>
                          </m:e>
                        </m:d>
                        <m:r>
                          <a:rPr lang="en-US" altLang="zh-CN" b="0" i="1" smtClean="0">
                            <a:solidFill>
                              <a:srgbClr val="0D0D0D"/>
                            </a:solidFill>
                            <a:latin typeface="Cambria Math" panose="02040503050406030204" pitchFamily="18" charset="0"/>
                            <a:ea typeface="楷体" panose="02010609060101010101" pitchFamily="49" charset="-122"/>
                          </a:rPr>
                          <m:t>+</m:t>
                        </m:r>
                        <m:sSubSup>
                          <m:sSubSupPr>
                            <m:ctrlPr>
                              <a:rPr lang="en-US" altLang="zh-CN" i="1">
                                <a:latin typeface="Cambria Math" panose="02040503050406030204" pitchFamily="18" charset="0"/>
                                <a:ea typeface="楷体" panose="02010609060101010101" pitchFamily="49" charset="-122"/>
                              </a:rPr>
                            </m:ctrlPr>
                          </m:sSubSupPr>
                          <m:e>
                            <m:r>
                              <a:rPr lang="zh-CN" altLang="en-US" i="1">
                                <a:latin typeface="Cambria Math" panose="02040503050406030204" pitchFamily="18" charset="0"/>
                                <a:ea typeface="楷体" panose="02010609060101010101" pitchFamily="49" charset="-122"/>
                              </a:rPr>
                              <m:t>𝜏</m:t>
                            </m:r>
                          </m:e>
                          <m:sub>
                            <m:r>
                              <a:rPr lang="en-US" altLang="zh-CN" i="1">
                                <a:latin typeface="Cambria Math" panose="02040503050406030204" pitchFamily="18" charset="0"/>
                                <a:ea typeface="楷体" panose="02010609060101010101" pitchFamily="49" charset="-122"/>
                              </a:rPr>
                              <m:t>𝑖</m:t>
                            </m:r>
                          </m:sub>
                          <m:sup>
                            <m:r>
                              <a:rPr lang="en-US" altLang="zh-CN" i="1">
                                <a:latin typeface="Cambria Math" panose="02040503050406030204" pitchFamily="18" charset="0"/>
                                <a:ea typeface="楷体" panose="02010609060101010101" pitchFamily="49" charset="-122"/>
                              </a:rPr>
                              <m:t>h</m:t>
                            </m:r>
                          </m:sup>
                        </m:sSubSup>
                        <m:r>
                          <m:rPr>
                            <m:sty m:val="p"/>
                          </m:rPr>
                          <a:rPr lang="en-US" altLang="zh-CN" b="0" i="0" smtClean="0">
                            <a:latin typeface="Cambria Math" panose="02040503050406030204" pitchFamily="18" charset="0"/>
                            <a:ea typeface="楷体" panose="02010609060101010101" pitchFamily="49" charset="-122"/>
                          </a:rPr>
                          <m:t>cos</m:t>
                        </m:r>
                        <m:r>
                          <a:rPr lang="en-US" altLang="zh-CN" b="0" i="1" smtClean="0">
                            <a:latin typeface="Cambria Math" panose="02040503050406030204" pitchFamily="18" charset="0"/>
                            <a:ea typeface="楷体" panose="02010609060101010101" pitchFamily="49" charset="-122"/>
                          </a:rPr>
                          <m:t>⁡(</m:t>
                        </m:r>
                        <m:d>
                          <m:dPr>
                            <m:ctrlPr>
                              <a:rPr lang="en-US" altLang="zh-CN" i="1">
                                <a:latin typeface="Cambria Math" panose="02040503050406030204" pitchFamily="18" charset="0"/>
                                <a:ea typeface="楷体" panose="02010609060101010101" pitchFamily="49" charset="-122"/>
                              </a:rPr>
                            </m:ctrlPr>
                          </m:dPr>
                          <m:e>
                            <m:sSup>
                              <m:sSupPr>
                                <m:ctrlPr>
                                  <a:rPr lang="en-US" altLang="zh-CN" i="1">
                                    <a:solidFill>
                                      <a:srgbClr val="0D0D0D"/>
                                    </a:solidFill>
                                    <a:latin typeface="Cambria Math" panose="02040503050406030204" pitchFamily="18" charset="0"/>
                                    <a:ea typeface="楷体" panose="02010609060101010101" pitchFamily="49" charset="-122"/>
                                  </a:rPr>
                                </m:ctrlPr>
                              </m:sSupPr>
                              <m:e>
                                <m:r>
                                  <a:rPr lang="en-US" altLang="zh-CN" i="1">
                                    <a:solidFill>
                                      <a:srgbClr val="0D0D0D"/>
                                    </a:solidFill>
                                    <a:latin typeface="Cambria Math" panose="02040503050406030204" pitchFamily="18" charset="0"/>
                                    <a:ea typeface="楷体" panose="02010609060101010101" pitchFamily="49" charset="-122"/>
                                  </a:rPr>
                                  <m:t>𝑟</m:t>
                                </m:r>
                              </m:e>
                              <m:sup>
                                <m:r>
                                  <a:rPr lang="en-US" altLang="zh-CN" i="1">
                                    <a:solidFill>
                                      <a:srgbClr val="0D0D0D"/>
                                    </a:solidFill>
                                    <a:latin typeface="Cambria Math" panose="02040503050406030204" pitchFamily="18" charset="0"/>
                                    <a:ea typeface="楷体" panose="02010609060101010101" pitchFamily="49" charset="-122"/>
                                  </a:rPr>
                                  <m:t>𝑖</m:t>
                                </m:r>
                                <m:r>
                                  <a:rPr lang="en-US" altLang="zh-CN" i="1">
                                    <a:solidFill>
                                      <a:srgbClr val="0D0D0D"/>
                                    </a:solidFill>
                                    <a:latin typeface="Cambria Math" panose="02040503050406030204" pitchFamily="18" charset="0"/>
                                    <a:ea typeface="楷体" panose="02010609060101010101" pitchFamily="49" charset="-122"/>
                                  </a:rPr>
                                  <m:t>,</m:t>
                                </m:r>
                                <m:r>
                                  <a:rPr lang="en-US" altLang="zh-CN" i="1">
                                    <a:solidFill>
                                      <a:srgbClr val="0D0D0D"/>
                                    </a:solidFill>
                                    <a:latin typeface="Cambria Math" panose="02040503050406030204" pitchFamily="18" charset="0"/>
                                    <a:ea typeface="楷体" panose="02010609060101010101" pitchFamily="49" charset="-122"/>
                                  </a:rPr>
                                  <m:t>h</m:t>
                                </m:r>
                              </m:sup>
                            </m:sSup>
                            <m:r>
                              <a:rPr lang="en-US" altLang="zh-CN" i="1">
                                <a:solidFill>
                                  <a:srgbClr val="0D0D0D"/>
                                </a:solidFill>
                                <a:latin typeface="Cambria Math" panose="02040503050406030204" pitchFamily="18" charset="0"/>
                                <a:ea typeface="楷体" panose="02010609060101010101" pitchFamily="49" charset="-122"/>
                              </a:rPr>
                              <m:t>,</m:t>
                            </m:r>
                            <m:sSup>
                              <m:sSupPr>
                                <m:ctrlPr>
                                  <a:rPr lang="en-US" altLang="zh-CN" i="1">
                                    <a:solidFill>
                                      <a:srgbClr val="0D0D0D"/>
                                    </a:solidFill>
                                    <a:latin typeface="Cambria Math" panose="02040503050406030204" pitchFamily="18" charset="0"/>
                                    <a:ea typeface="楷体" panose="02010609060101010101" pitchFamily="49" charset="-122"/>
                                  </a:rPr>
                                </m:ctrlPr>
                              </m:sSupPr>
                              <m:e>
                                <m:r>
                                  <a:rPr lang="en-US" altLang="zh-CN" i="1">
                                    <a:solidFill>
                                      <a:srgbClr val="0D0D0D"/>
                                    </a:solidFill>
                                    <a:latin typeface="Cambria Math" panose="02040503050406030204" pitchFamily="18" charset="0"/>
                                    <a:ea typeface="楷体" panose="02010609060101010101" pitchFamily="49" charset="-122"/>
                                  </a:rPr>
                                  <m:t>𝑒</m:t>
                                </m:r>
                              </m:e>
                              <m:sup>
                                <m:r>
                                  <a:rPr lang="en-US" altLang="zh-CN" i="1">
                                    <a:solidFill>
                                      <a:srgbClr val="0D0D0D"/>
                                    </a:solidFill>
                                    <a:latin typeface="Cambria Math" panose="02040503050406030204" pitchFamily="18" charset="0"/>
                                    <a:ea typeface="楷体" panose="02010609060101010101" pitchFamily="49" charset="-122"/>
                                  </a:rPr>
                                  <m:t>h</m:t>
                                </m:r>
                              </m:sup>
                            </m:sSup>
                          </m:e>
                        </m:d>
                        <m:r>
                          <a:rPr lang="en-US" altLang="zh-CN" b="0" i="1" smtClean="0">
                            <a:solidFill>
                              <a:srgbClr val="0D0D0D"/>
                            </a:solidFill>
                            <a:latin typeface="Cambria Math" panose="02040503050406030204" pitchFamily="18" charset="0"/>
                            <a:ea typeface="楷体" panose="02010609060101010101" pitchFamily="49" charset="-122"/>
                          </a:rPr>
                          <m:t>)</m:t>
                        </m:r>
                      </m:e>
                    </m:func>
                  </m:oMath>
                </a14:m>
                <a:endParaRPr lang="en-US" altLang="zh-CN" sz="1800" dirty="0">
                  <a:solidFill>
                    <a:schemeClr val="tx1"/>
                  </a:solidFill>
                  <a:latin typeface="楷体" panose="02010609060101010101" pitchFamily="49" charset="-122"/>
                  <a:ea typeface="楷体" panose="02010609060101010101" pitchFamily="49" charset="-122"/>
                </a:endParaRPr>
              </a:p>
            </p:txBody>
          </p:sp>
        </mc:Choice>
        <mc:Fallback xmlns="">
          <p:sp>
            <p:nvSpPr>
              <p:cNvPr id="19" name="文本框 18">
                <a:extLst>
                  <a:ext uri="{FF2B5EF4-FFF2-40B4-BE49-F238E27FC236}">
                    <a16:creationId xmlns:a16="http://schemas.microsoft.com/office/drawing/2014/main" id="{643F5795-0E54-1E97-15B4-1EF84B1B2A95}"/>
                  </a:ext>
                </a:extLst>
              </p:cNvPr>
              <p:cNvSpPr txBox="1">
                <a:spLocks noRot="1" noChangeAspect="1" noMove="1" noResize="1" noEditPoints="1" noAdjustHandles="1" noChangeArrowheads="1" noChangeShapeType="1" noTextEdit="1"/>
              </p:cNvSpPr>
              <p:nvPr/>
            </p:nvSpPr>
            <p:spPr>
              <a:xfrm>
                <a:off x="5053186" y="2816482"/>
                <a:ext cx="6509221" cy="1971694"/>
              </a:xfrm>
              <a:prstGeom prst="rect">
                <a:avLst/>
              </a:prstGeom>
              <a:blipFill>
                <a:blip r:embed="rId6"/>
                <a:stretch>
                  <a:fillRect l="-843" t="-619" b="-21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3C21B8A2-60A6-700F-AE45-588DC1216E71}"/>
                  </a:ext>
                </a:extLst>
              </p:cNvPr>
              <p:cNvSpPr txBox="1"/>
              <p:nvPr/>
            </p:nvSpPr>
            <p:spPr>
              <a:xfrm>
                <a:off x="4960491" y="751768"/>
                <a:ext cx="3455483" cy="407291"/>
              </a:xfrm>
              <a:prstGeom prst="rect">
                <a:avLst/>
              </a:prstGeom>
              <a:noFill/>
            </p:spPr>
            <p:txBody>
              <a:bodyPr wrap="square">
                <a:spAutoFit/>
              </a:bodyPr>
              <a:lstStyle/>
              <a:p>
                <a:pPr>
                  <a:lnSpc>
                    <a:spcPct val="125000"/>
                  </a:lnSpc>
                  <a:spcAft>
                    <a:spcPts val="600"/>
                  </a:spcAft>
                </a:pPr>
                <a:r>
                  <a:rPr lang="zh-CN" altLang="en-US" b="1" u="sng" dirty="0">
                    <a:solidFill>
                      <a:schemeClr val="tx1"/>
                    </a:solidFill>
                    <a:latin typeface="Consolas" panose="020B0609020204030204" pitchFamily="49" charset="0"/>
                    <a:ea typeface="楷体" panose="02010609060101010101" pitchFamily="49" charset="-122"/>
                  </a:rPr>
                  <a:t>对每个用户</a:t>
                </a:r>
                <a14:m>
                  <m:oMath xmlns:m="http://schemas.openxmlformats.org/officeDocument/2006/math">
                    <m:sSub>
                      <m:sSubPr>
                        <m:ctrlPr>
                          <a:rPr lang="en-US" altLang="zh-CN" b="1" i="1" u="sng" smtClean="0">
                            <a:solidFill>
                              <a:schemeClr val="tx1"/>
                            </a:solidFill>
                            <a:latin typeface="Cambria Math" panose="02040503050406030204" pitchFamily="18" charset="0"/>
                            <a:ea typeface="楷体" panose="02010609060101010101" pitchFamily="49" charset="-122"/>
                          </a:rPr>
                        </m:ctrlPr>
                      </m:sSubPr>
                      <m:e>
                        <m:r>
                          <a:rPr lang="en-US" altLang="zh-CN" b="1" i="1" u="sng" smtClean="0">
                            <a:solidFill>
                              <a:schemeClr val="tx1"/>
                            </a:solidFill>
                            <a:latin typeface="Cambria Math" panose="02040503050406030204" pitchFamily="18" charset="0"/>
                            <a:ea typeface="楷体" panose="02010609060101010101" pitchFamily="49" charset="-122"/>
                          </a:rPr>
                          <m:t>𝒖</m:t>
                        </m:r>
                      </m:e>
                      <m:sub>
                        <m:r>
                          <a:rPr lang="en-US" altLang="zh-CN" b="1" i="1" u="sng" smtClean="0">
                            <a:solidFill>
                              <a:schemeClr val="tx1"/>
                            </a:solidFill>
                            <a:latin typeface="Cambria Math" panose="02040503050406030204" pitchFamily="18" charset="0"/>
                            <a:ea typeface="楷体" panose="02010609060101010101" pitchFamily="49" charset="-122"/>
                          </a:rPr>
                          <m:t>𝒊</m:t>
                        </m:r>
                      </m:sub>
                    </m:sSub>
                  </m:oMath>
                </a14:m>
                <a:r>
                  <a:rPr lang="zh-CN" altLang="en-US" b="1" u="sng" dirty="0">
                    <a:solidFill>
                      <a:schemeClr val="tx1"/>
                    </a:solidFill>
                    <a:latin typeface="Consolas" panose="020B0609020204030204" pitchFamily="49" charset="0"/>
                    <a:ea typeface="楷体" panose="02010609060101010101" pitchFamily="49" charset="-122"/>
                  </a:rPr>
                  <a:t>，设计优化模型</a:t>
                </a:r>
                <a:r>
                  <a:rPr lang="en-US" altLang="zh-CN" b="1" u="sng" dirty="0">
                    <a:solidFill>
                      <a:schemeClr val="tx1"/>
                    </a:solidFill>
                    <a:latin typeface="Consolas" panose="020B0609020204030204" pitchFamily="49" charset="0"/>
                    <a:ea typeface="楷体" panose="02010609060101010101" pitchFamily="49" charset="-122"/>
                  </a:rPr>
                  <a:t>:</a:t>
                </a:r>
              </a:p>
            </p:txBody>
          </p:sp>
        </mc:Choice>
        <mc:Fallback xmlns="">
          <p:sp>
            <p:nvSpPr>
              <p:cNvPr id="21" name="文本框 20">
                <a:extLst>
                  <a:ext uri="{FF2B5EF4-FFF2-40B4-BE49-F238E27FC236}">
                    <a16:creationId xmlns:a16="http://schemas.microsoft.com/office/drawing/2014/main" id="{3C21B8A2-60A6-700F-AE45-588DC1216E71}"/>
                  </a:ext>
                </a:extLst>
              </p:cNvPr>
              <p:cNvSpPr txBox="1">
                <a:spLocks noRot="1" noChangeAspect="1" noMove="1" noResize="1" noEditPoints="1" noAdjustHandles="1" noChangeArrowheads="1" noChangeShapeType="1" noTextEdit="1"/>
              </p:cNvSpPr>
              <p:nvPr/>
            </p:nvSpPr>
            <p:spPr>
              <a:xfrm>
                <a:off x="4960491" y="751768"/>
                <a:ext cx="3455483" cy="407291"/>
              </a:xfrm>
              <a:prstGeom prst="rect">
                <a:avLst/>
              </a:prstGeom>
              <a:blipFill>
                <a:blip r:embed="rId7"/>
                <a:stretch>
                  <a:fillRect l="-1587" t="-2985" b="-23881"/>
                </a:stretch>
              </a:blipFill>
            </p:spPr>
            <p:txBody>
              <a:bodyPr/>
              <a:lstStyle/>
              <a:p>
                <a:r>
                  <a:rPr lang="zh-CN" altLang="en-US">
                    <a:noFill/>
                  </a:rPr>
                  <a:t> </a:t>
                </a:r>
              </a:p>
            </p:txBody>
          </p:sp>
        </mc:Fallback>
      </mc:AlternateContent>
      <p:sp>
        <p:nvSpPr>
          <p:cNvPr id="22" name="矩形: 圆角 21">
            <a:extLst>
              <a:ext uri="{FF2B5EF4-FFF2-40B4-BE49-F238E27FC236}">
                <a16:creationId xmlns:a16="http://schemas.microsoft.com/office/drawing/2014/main" id="{C21581C8-3CAE-34F5-3E78-7363C4D12E8F}"/>
              </a:ext>
            </a:extLst>
          </p:cNvPr>
          <p:cNvSpPr/>
          <p:nvPr/>
        </p:nvSpPr>
        <p:spPr>
          <a:xfrm>
            <a:off x="6688578" y="4384535"/>
            <a:ext cx="4667191" cy="428099"/>
          </a:xfrm>
          <a:prstGeom prst="roundRect">
            <a:avLst>
              <a:gd name="adj" fmla="val 0"/>
            </a:avLst>
          </a:prstGeom>
          <a:noFill/>
          <a:ln w="19050">
            <a:solidFill>
              <a:srgbClr val="FF9900"/>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ltLang="zh-CN" sz="1400" dirty="0">
              <a:solidFill>
                <a:schemeClr val="tx1"/>
              </a:solidFill>
              <a:latin typeface="楷体" panose="02010609060101010101" pitchFamily="49" charset="-122"/>
              <a:ea typeface="楷体" panose="02010609060101010101" pitchFamily="49" charset="-122"/>
            </a:endParaRPr>
          </a:p>
        </p:txBody>
      </p:sp>
      <p:sp>
        <p:nvSpPr>
          <p:cNvPr id="23" name="矩形: 圆角 22">
            <a:extLst>
              <a:ext uri="{FF2B5EF4-FFF2-40B4-BE49-F238E27FC236}">
                <a16:creationId xmlns:a16="http://schemas.microsoft.com/office/drawing/2014/main" id="{DCA06FD5-D013-43DB-3D38-F29875E24C12}"/>
              </a:ext>
            </a:extLst>
          </p:cNvPr>
          <p:cNvSpPr/>
          <p:nvPr/>
        </p:nvSpPr>
        <p:spPr>
          <a:xfrm>
            <a:off x="4960492" y="5180789"/>
            <a:ext cx="6692312" cy="1445419"/>
          </a:xfrm>
          <a:prstGeom prst="roundRect">
            <a:avLst>
              <a:gd name="adj" fmla="val 4876"/>
            </a:avLst>
          </a:prstGeom>
          <a:noFill/>
          <a:ln w="28575">
            <a:solidFill>
              <a:schemeClr val="bg1">
                <a:lumMod val="8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40">
            <a:extLst>
              <a:ext uri="{FF2B5EF4-FFF2-40B4-BE49-F238E27FC236}">
                <a16:creationId xmlns:a16="http://schemas.microsoft.com/office/drawing/2014/main" id="{3F924974-ADDE-AE41-DA5F-B629DDA89802}"/>
              </a:ext>
            </a:extLst>
          </p:cNvPr>
          <p:cNvGraphicFramePr>
            <a:graphicFrameLocks noGrp="1"/>
          </p:cNvGraphicFramePr>
          <p:nvPr>
            <p:extLst>
              <p:ext uri="{D42A27DB-BD31-4B8C-83A1-F6EECF244321}">
                <p14:modId xmlns:p14="http://schemas.microsoft.com/office/powerpoint/2010/main" val="4029772088"/>
              </p:ext>
            </p:extLst>
          </p:nvPr>
        </p:nvGraphicFramePr>
        <p:xfrm>
          <a:off x="267750" y="5034531"/>
          <a:ext cx="1857282" cy="914400"/>
        </p:xfrm>
        <a:graphic>
          <a:graphicData uri="http://schemas.openxmlformats.org/drawingml/2006/table">
            <a:tbl>
              <a:tblPr firstRow="1" bandRow="1">
                <a:tableStyleId>{2D5ABB26-0587-4C30-8999-92F81FD0307C}</a:tableStyleId>
              </a:tblPr>
              <a:tblGrid>
                <a:gridCol w="719772">
                  <a:extLst>
                    <a:ext uri="{9D8B030D-6E8A-4147-A177-3AD203B41FA5}">
                      <a16:colId xmlns:a16="http://schemas.microsoft.com/office/drawing/2014/main" val="2857799646"/>
                    </a:ext>
                  </a:extLst>
                </a:gridCol>
                <a:gridCol w="379170">
                  <a:extLst>
                    <a:ext uri="{9D8B030D-6E8A-4147-A177-3AD203B41FA5}">
                      <a16:colId xmlns:a16="http://schemas.microsoft.com/office/drawing/2014/main" val="880958440"/>
                    </a:ext>
                  </a:extLst>
                </a:gridCol>
                <a:gridCol w="379170">
                  <a:extLst>
                    <a:ext uri="{9D8B030D-6E8A-4147-A177-3AD203B41FA5}">
                      <a16:colId xmlns:a16="http://schemas.microsoft.com/office/drawing/2014/main" val="3908990040"/>
                    </a:ext>
                  </a:extLst>
                </a:gridCol>
                <a:gridCol w="379170">
                  <a:extLst>
                    <a:ext uri="{9D8B030D-6E8A-4147-A177-3AD203B41FA5}">
                      <a16:colId xmlns:a16="http://schemas.microsoft.com/office/drawing/2014/main" val="1018963599"/>
                    </a:ext>
                  </a:extLst>
                </a:gridCol>
              </a:tblGrid>
              <a:tr h="286787">
                <a:tc>
                  <a:txBody>
                    <a:bodyPr/>
                    <a:lstStyle/>
                    <a:p>
                      <a:pPr algn="ctr"/>
                      <a:endParaRPr lang="zh-CN" alt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dirty="0"/>
                        <a:t>10</a:t>
                      </a:r>
                      <a:endParaRPr lang="zh-CN" alt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dirty="0"/>
                        <a:t>12</a:t>
                      </a:r>
                      <a:endParaRPr lang="zh-CN" alt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dirty="0"/>
                        <a:t>18</a:t>
                      </a:r>
                      <a:endParaRPr lang="zh-CN" alt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59518477"/>
                  </a:ext>
                </a:extLst>
              </a:tr>
              <a:tr h="286787">
                <a:tc>
                  <a:txBody>
                    <a:bodyPr/>
                    <a:lstStyle/>
                    <a:p>
                      <a:pPr algn="ctr"/>
                      <a:r>
                        <a:rPr lang="en-US" altLang="zh-CN" sz="1400" dirty="0"/>
                        <a:t>pop</a:t>
                      </a:r>
                      <a:endParaRPr lang="zh-CN" altLang="en-US" sz="14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1400" kern="1200" dirty="0">
                          <a:solidFill>
                            <a:schemeClr val="tx1"/>
                          </a:solidFill>
                          <a:latin typeface="+mn-lt"/>
                          <a:ea typeface="+mn-ea"/>
                          <a:cs typeface="+mn-cs"/>
                        </a:rPr>
                        <a:t>0</a:t>
                      </a:r>
                      <a:endParaRPr lang="zh-CN" altLang="en-US" sz="14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dirty="0"/>
                        <a:t>1</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dirty="0"/>
                        <a:t>1</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46549604"/>
                  </a:ext>
                </a:extLst>
              </a:tr>
              <a:tr h="286787">
                <a:tc>
                  <a:txBody>
                    <a:bodyPr/>
                    <a:lstStyle/>
                    <a:p>
                      <a:pPr algn="ctr"/>
                      <a:r>
                        <a:rPr lang="en-US" altLang="zh-CN" sz="1400" dirty="0" err="1"/>
                        <a:t>unpop</a:t>
                      </a:r>
                      <a:endParaRPr lang="zh-CN" altLang="en-US" sz="14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dirty="0"/>
                        <a:t>1</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3305134"/>
                  </a:ext>
                </a:extLst>
              </a:tr>
            </a:tbl>
          </a:graphicData>
        </a:graphic>
      </p:graphicFrame>
      <p:graphicFrame>
        <p:nvGraphicFramePr>
          <p:cNvPr id="9" name="表格 8">
            <a:extLst>
              <a:ext uri="{FF2B5EF4-FFF2-40B4-BE49-F238E27FC236}">
                <a16:creationId xmlns:a16="http://schemas.microsoft.com/office/drawing/2014/main" id="{29A8AAB2-202D-5D33-8721-FC4A6D8ED335}"/>
              </a:ext>
            </a:extLst>
          </p:cNvPr>
          <p:cNvGraphicFramePr>
            <a:graphicFrameLocks noGrp="1"/>
          </p:cNvGraphicFramePr>
          <p:nvPr>
            <p:extLst>
              <p:ext uri="{D42A27DB-BD31-4B8C-83A1-F6EECF244321}">
                <p14:modId xmlns:p14="http://schemas.microsoft.com/office/powerpoint/2010/main" val="2711793072"/>
              </p:ext>
            </p:extLst>
          </p:nvPr>
        </p:nvGraphicFramePr>
        <p:xfrm>
          <a:off x="2245698" y="5339331"/>
          <a:ext cx="804334" cy="1158156"/>
        </p:xfrm>
        <a:graphic>
          <a:graphicData uri="http://schemas.openxmlformats.org/drawingml/2006/table">
            <a:tbl>
              <a:tblPr firstRow="1" bandRow="1">
                <a:tableStyleId>{2D5ABB26-0587-4C30-8999-92F81FD0307C}</a:tableStyleId>
              </a:tblPr>
              <a:tblGrid>
                <a:gridCol w="402167">
                  <a:extLst>
                    <a:ext uri="{9D8B030D-6E8A-4147-A177-3AD203B41FA5}">
                      <a16:colId xmlns:a16="http://schemas.microsoft.com/office/drawing/2014/main" val="20000"/>
                    </a:ext>
                  </a:extLst>
                </a:gridCol>
                <a:gridCol w="402167">
                  <a:extLst>
                    <a:ext uri="{9D8B030D-6E8A-4147-A177-3AD203B41FA5}">
                      <a16:colId xmlns:a16="http://schemas.microsoft.com/office/drawing/2014/main" val="20001"/>
                    </a:ext>
                  </a:extLst>
                </a:gridCol>
              </a:tblGrid>
              <a:tr h="386052">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10</a:t>
                      </a:r>
                      <a:endParaRPr kumimoji="0" lang="zh-CN" altLang="en-US" sz="12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txBody>
                  <a:tcPr marL="60960" marR="60960" marT="30480" marB="3048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1</a:t>
                      </a:r>
                      <a:endParaRPr kumimoji="0" lang="zh-CN" altLang="en-US" sz="12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86052">
                <a:tc>
                  <a:txBody>
                    <a:bodyPr/>
                    <a:lstStyle/>
                    <a:p>
                      <a:pPr algn="ctr"/>
                      <a:r>
                        <a:rPr lang="en-US" altLang="zh-CN" sz="1200" dirty="0">
                          <a:latin typeface="Consolas" panose="020B0609020204030204" pitchFamily="49" charset="0"/>
                        </a:rPr>
                        <a:t>12</a:t>
                      </a:r>
                      <a:endParaRPr lang="zh-CN" altLang="en-US" sz="1200" dirty="0">
                        <a:latin typeface="Consolas" panose="020B0609020204030204" pitchFamily="49" charset="0"/>
                      </a:endParaRPr>
                    </a:p>
                  </a:txBody>
                  <a:tcPr marL="60960" marR="60960" marT="30480" marB="3048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latin typeface="Consolas" panose="020B0609020204030204" pitchFamily="49" charset="0"/>
                        </a:rPr>
                        <a:t>1</a:t>
                      </a:r>
                      <a:endParaRPr lang="zh-CN" altLang="en-US" sz="1200" dirty="0">
                        <a:latin typeface="Consolas" panose="020B0609020204030204" pitchFamily="49" charset="0"/>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86052">
                <a:tc>
                  <a:txBody>
                    <a:bodyPr/>
                    <a:lstStyle/>
                    <a:p>
                      <a:pPr algn="ctr"/>
                      <a:r>
                        <a:rPr lang="en-US" altLang="zh-CN" sz="1200" dirty="0">
                          <a:latin typeface="Consolas" panose="020B0609020204030204" pitchFamily="49" charset="0"/>
                        </a:rPr>
                        <a:t>18</a:t>
                      </a:r>
                      <a:endParaRPr lang="zh-CN" altLang="en-US" sz="1200" dirty="0">
                        <a:latin typeface="Consolas" panose="020B0609020204030204" pitchFamily="49" charset="0"/>
                      </a:endParaRPr>
                    </a:p>
                  </a:txBody>
                  <a:tcPr marL="60960" marR="60960" marT="30480" marB="3048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latin typeface="Consolas" panose="020B0609020204030204" pitchFamily="49" charset="0"/>
                        </a:rPr>
                        <a:t>0</a:t>
                      </a:r>
                      <a:endParaRPr lang="zh-CN" altLang="en-US" sz="1200" dirty="0">
                        <a:latin typeface="Consolas" panose="020B0609020204030204" pitchFamily="49" charset="0"/>
                      </a:endParaRPr>
                    </a:p>
                  </a:txBody>
                  <a:tcPr marL="60960" marR="60960" marT="3048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graphicFrame>
        <p:nvGraphicFramePr>
          <p:cNvPr id="10" name="表格 40">
            <a:extLst>
              <a:ext uri="{FF2B5EF4-FFF2-40B4-BE49-F238E27FC236}">
                <a16:creationId xmlns:a16="http://schemas.microsoft.com/office/drawing/2014/main" id="{79999C17-A7C2-DF7A-C0B1-0D386E6A7EC1}"/>
              </a:ext>
            </a:extLst>
          </p:cNvPr>
          <p:cNvGraphicFramePr>
            <a:graphicFrameLocks noGrp="1"/>
          </p:cNvGraphicFramePr>
          <p:nvPr>
            <p:extLst>
              <p:ext uri="{D42A27DB-BD31-4B8C-83A1-F6EECF244321}">
                <p14:modId xmlns:p14="http://schemas.microsoft.com/office/powerpoint/2010/main" val="2937222747"/>
              </p:ext>
            </p:extLst>
          </p:nvPr>
        </p:nvGraphicFramePr>
        <p:xfrm>
          <a:off x="3588649" y="5349491"/>
          <a:ext cx="1098942" cy="609600"/>
        </p:xfrm>
        <a:graphic>
          <a:graphicData uri="http://schemas.openxmlformats.org/drawingml/2006/table">
            <a:tbl>
              <a:tblPr firstRow="1" bandRow="1">
                <a:tableStyleId>{2D5ABB26-0587-4C30-8999-92F81FD0307C}</a:tableStyleId>
              </a:tblPr>
              <a:tblGrid>
                <a:gridCol w="719772">
                  <a:extLst>
                    <a:ext uri="{9D8B030D-6E8A-4147-A177-3AD203B41FA5}">
                      <a16:colId xmlns:a16="http://schemas.microsoft.com/office/drawing/2014/main" val="2857799646"/>
                    </a:ext>
                  </a:extLst>
                </a:gridCol>
                <a:gridCol w="379170">
                  <a:extLst>
                    <a:ext uri="{9D8B030D-6E8A-4147-A177-3AD203B41FA5}">
                      <a16:colId xmlns:a16="http://schemas.microsoft.com/office/drawing/2014/main" val="1018963599"/>
                    </a:ext>
                  </a:extLst>
                </a:gridCol>
              </a:tblGrid>
              <a:tr h="286787">
                <a:tc>
                  <a:txBody>
                    <a:bodyPr/>
                    <a:lstStyle/>
                    <a:p>
                      <a:pPr algn="ctr"/>
                      <a:r>
                        <a:rPr lang="en-US" altLang="zh-CN" sz="1400" dirty="0"/>
                        <a:t>pop</a:t>
                      </a:r>
                      <a:endParaRPr lang="zh-CN" altLang="en-US" sz="14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dirty="0"/>
                        <a:t>1</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46549604"/>
                  </a:ext>
                </a:extLst>
              </a:tr>
              <a:tr h="286787">
                <a:tc>
                  <a:txBody>
                    <a:bodyPr/>
                    <a:lstStyle/>
                    <a:p>
                      <a:pPr algn="ctr"/>
                      <a:r>
                        <a:rPr lang="en-US" altLang="zh-CN" sz="1400" dirty="0" err="1"/>
                        <a:t>unpop</a:t>
                      </a:r>
                      <a:endParaRPr lang="zh-CN" altLang="en-US" sz="14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dirty="0"/>
                        <a:t>1</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3305134"/>
                  </a:ext>
                </a:extLst>
              </a:tr>
            </a:tbl>
          </a:graphicData>
        </a:graphic>
      </p:graphicFrame>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963760F1-C03B-6A1E-C78B-EBB6B2237B4A}"/>
                  </a:ext>
                </a:extLst>
              </p:cNvPr>
              <p:cNvSpPr txBox="1"/>
              <p:nvPr/>
            </p:nvSpPr>
            <p:spPr>
              <a:xfrm>
                <a:off x="1029789" y="4740490"/>
                <a:ext cx="995680" cy="37824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solidFill>
                                <a:srgbClr val="0D0D0D"/>
                              </a:solidFill>
                              <a:latin typeface="Cambria Math" panose="02040503050406030204" pitchFamily="18" charset="0"/>
                              <a:ea typeface="楷体" panose="02010609060101010101" pitchFamily="49" charset="-122"/>
                            </a:rPr>
                          </m:ctrlPr>
                        </m:sSupPr>
                        <m:e>
                          <m:r>
                            <a:rPr lang="en-US" altLang="zh-CN" b="0" i="1" smtClean="0">
                              <a:solidFill>
                                <a:srgbClr val="0D0D0D"/>
                              </a:solidFill>
                              <a:latin typeface="Cambria Math" panose="02040503050406030204" pitchFamily="18" charset="0"/>
                              <a:ea typeface="楷体" panose="02010609060101010101" pitchFamily="49" charset="-122"/>
                            </a:rPr>
                            <m:t>𝐶</m:t>
                          </m:r>
                        </m:e>
                        <m:sup>
                          <m:r>
                            <a:rPr lang="en-US" altLang="zh-CN" b="0" i="1" smtClean="0">
                              <a:solidFill>
                                <a:srgbClr val="0D0D0D"/>
                              </a:solidFill>
                              <a:latin typeface="Cambria Math" panose="02040503050406030204" pitchFamily="18" charset="0"/>
                              <a:ea typeface="楷体" panose="02010609060101010101" pitchFamily="49" charset="-122"/>
                            </a:rPr>
                            <m:t>𝑖</m:t>
                          </m:r>
                          <m:r>
                            <a:rPr lang="en-US" altLang="zh-CN" b="0" i="1" smtClean="0">
                              <a:solidFill>
                                <a:srgbClr val="0D0D0D"/>
                              </a:solidFill>
                              <a:latin typeface="Cambria Math" panose="02040503050406030204" pitchFamily="18" charset="0"/>
                              <a:ea typeface="楷体" panose="02010609060101010101" pitchFamily="49" charset="-122"/>
                            </a:rPr>
                            <m:t>,</m:t>
                          </m:r>
                          <m:r>
                            <a:rPr lang="en-US" altLang="zh-CN" b="0" i="1" smtClean="0">
                              <a:solidFill>
                                <a:srgbClr val="0D0D0D"/>
                              </a:solidFill>
                              <a:latin typeface="Cambria Math" panose="02040503050406030204" pitchFamily="18" charset="0"/>
                              <a:ea typeface="楷体" panose="02010609060101010101" pitchFamily="49" charset="-122"/>
                            </a:rPr>
                            <m:t>h</m:t>
                          </m:r>
                        </m:sup>
                      </m:sSup>
                    </m:oMath>
                  </m:oMathPara>
                </a14:m>
                <a:endParaRPr lang="zh-CN" altLang="en-US" dirty="0"/>
              </a:p>
            </p:txBody>
          </p:sp>
        </mc:Choice>
        <mc:Fallback xmlns="">
          <p:sp>
            <p:nvSpPr>
              <p:cNvPr id="12" name="文本框 11">
                <a:extLst>
                  <a:ext uri="{FF2B5EF4-FFF2-40B4-BE49-F238E27FC236}">
                    <a16:creationId xmlns:a16="http://schemas.microsoft.com/office/drawing/2014/main" id="{963760F1-C03B-6A1E-C78B-EBB6B2237B4A}"/>
                  </a:ext>
                </a:extLst>
              </p:cNvPr>
              <p:cNvSpPr txBox="1">
                <a:spLocks noRot="1" noChangeAspect="1" noMove="1" noResize="1" noEditPoints="1" noAdjustHandles="1" noChangeArrowheads="1" noChangeShapeType="1" noTextEdit="1"/>
              </p:cNvSpPr>
              <p:nvPr/>
            </p:nvSpPr>
            <p:spPr>
              <a:xfrm>
                <a:off x="1029789" y="4740490"/>
                <a:ext cx="995680" cy="378245"/>
              </a:xfrm>
              <a:prstGeom prst="rect">
                <a:avLst/>
              </a:prstGeom>
              <a:blipFill>
                <a:blip r:embed="rId8"/>
                <a:stretch>
                  <a:fillRect/>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273CBD2B-8B3D-BEF6-D2AA-B0E7C7F12B61}"/>
              </a:ext>
            </a:extLst>
          </p:cNvPr>
          <p:cNvSpPr txBox="1"/>
          <p:nvPr/>
        </p:nvSpPr>
        <p:spPr>
          <a:xfrm>
            <a:off x="2116125" y="5290188"/>
            <a:ext cx="203200" cy="707886"/>
          </a:xfrm>
          <a:prstGeom prst="rect">
            <a:avLst/>
          </a:prstGeom>
          <a:noFill/>
        </p:spPr>
        <p:txBody>
          <a:bodyPr wrap="square" rtlCol="0">
            <a:spAutoFit/>
          </a:bodyPr>
          <a:lstStyle/>
          <a:p>
            <a:r>
              <a:rPr lang="en-US" altLang="zh-CN" sz="4000" dirty="0"/>
              <a:t>·</a:t>
            </a:r>
            <a:endParaRPr lang="zh-CN" altLang="en-US" sz="4000" dirty="0"/>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4EA10E70-7155-5922-26B7-5EF58C0C9BDF}"/>
                  </a:ext>
                </a:extLst>
              </p:cNvPr>
              <p:cNvSpPr txBox="1"/>
              <p:nvPr/>
            </p:nvSpPr>
            <p:spPr>
              <a:xfrm>
                <a:off x="2587652" y="4717432"/>
                <a:ext cx="598838" cy="3770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solidFill>
                                <a:srgbClr val="0D0D0D"/>
                              </a:solidFill>
                              <a:latin typeface="Cambria Math" panose="02040503050406030204" pitchFamily="18" charset="0"/>
                              <a:ea typeface="楷体" panose="02010609060101010101" pitchFamily="49" charset="-122"/>
                            </a:rPr>
                          </m:ctrlPr>
                        </m:sSupPr>
                        <m:e>
                          <m:r>
                            <a:rPr lang="en-US" altLang="zh-CN" b="0" i="1" smtClean="0">
                              <a:solidFill>
                                <a:srgbClr val="0D0D0D"/>
                              </a:solidFill>
                              <a:latin typeface="Cambria Math" panose="02040503050406030204" pitchFamily="18" charset="0"/>
                              <a:ea typeface="楷体" panose="02010609060101010101" pitchFamily="49" charset="-122"/>
                            </a:rPr>
                            <m:t>𝑦</m:t>
                          </m:r>
                        </m:e>
                        <m:sup>
                          <m:r>
                            <a:rPr lang="en-US" altLang="zh-CN" i="1">
                              <a:solidFill>
                                <a:srgbClr val="0D0D0D"/>
                              </a:solidFill>
                              <a:latin typeface="Cambria Math" panose="02040503050406030204" pitchFamily="18" charset="0"/>
                              <a:ea typeface="楷体" panose="02010609060101010101" pitchFamily="49" charset="-122"/>
                            </a:rPr>
                            <m:t>𝑖</m:t>
                          </m:r>
                        </m:sup>
                      </m:sSup>
                      <m:r>
                        <a:rPr lang="en-US" altLang="zh-CN" i="1">
                          <a:solidFill>
                            <a:srgbClr val="0D0D0D"/>
                          </a:solidFill>
                          <a:latin typeface="Cambria Math" panose="02040503050406030204" pitchFamily="18" charset="0"/>
                          <a:ea typeface="楷体" panose="02010609060101010101" pitchFamily="49" charset="-122"/>
                        </a:rPr>
                        <m:t> </m:t>
                      </m:r>
                    </m:oMath>
                  </m:oMathPara>
                </a14:m>
                <a:endParaRPr lang="zh-CN" altLang="en-US" dirty="0"/>
              </a:p>
            </p:txBody>
          </p:sp>
        </mc:Choice>
        <mc:Fallback xmlns="">
          <p:sp>
            <p:nvSpPr>
              <p:cNvPr id="16" name="文本框 15">
                <a:extLst>
                  <a:ext uri="{FF2B5EF4-FFF2-40B4-BE49-F238E27FC236}">
                    <a16:creationId xmlns:a16="http://schemas.microsoft.com/office/drawing/2014/main" id="{4EA10E70-7155-5922-26B7-5EF58C0C9BDF}"/>
                  </a:ext>
                </a:extLst>
              </p:cNvPr>
              <p:cNvSpPr txBox="1">
                <a:spLocks noRot="1" noChangeAspect="1" noMove="1" noResize="1" noEditPoints="1" noAdjustHandles="1" noChangeArrowheads="1" noChangeShapeType="1" noTextEdit="1"/>
              </p:cNvSpPr>
              <p:nvPr/>
            </p:nvSpPr>
            <p:spPr>
              <a:xfrm>
                <a:off x="2587652" y="4717432"/>
                <a:ext cx="598838" cy="377082"/>
              </a:xfrm>
              <a:prstGeom prst="rect">
                <a:avLst/>
              </a:prstGeom>
              <a:blipFill>
                <a:blip r:embed="rId9"/>
                <a:stretch>
                  <a:fillRect b="-64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9886A421-4607-B177-DE89-CEBA2042AD35}"/>
                  </a:ext>
                </a:extLst>
              </p:cNvPr>
              <p:cNvSpPr txBox="1"/>
              <p:nvPr/>
            </p:nvSpPr>
            <p:spPr>
              <a:xfrm>
                <a:off x="3834168" y="4751264"/>
                <a:ext cx="802640" cy="3770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sz="1800" i="1" smtClean="0">
                              <a:solidFill>
                                <a:srgbClr val="0D0D0D"/>
                              </a:solidFill>
                              <a:latin typeface="Cambria Math" panose="02040503050406030204" pitchFamily="18" charset="0"/>
                              <a:ea typeface="楷体" panose="02010609060101010101" pitchFamily="49" charset="-122"/>
                            </a:rPr>
                          </m:ctrlPr>
                        </m:sSupPr>
                        <m:e>
                          <m:r>
                            <a:rPr lang="en-US" altLang="zh-CN" sz="1800" b="0" i="1" smtClean="0">
                              <a:solidFill>
                                <a:srgbClr val="0D0D0D"/>
                              </a:solidFill>
                              <a:latin typeface="Cambria Math" panose="02040503050406030204" pitchFamily="18" charset="0"/>
                              <a:ea typeface="楷体" panose="02010609060101010101" pitchFamily="49" charset="-122"/>
                            </a:rPr>
                            <m:t>𝑟</m:t>
                          </m:r>
                        </m:e>
                        <m:sup>
                          <m:r>
                            <a:rPr lang="en-US" altLang="zh-CN" sz="1800" b="0" i="1" smtClean="0">
                              <a:solidFill>
                                <a:srgbClr val="0D0D0D"/>
                              </a:solidFill>
                              <a:latin typeface="Cambria Math" panose="02040503050406030204" pitchFamily="18" charset="0"/>
                              <a:ea typeface="楷体" panose="02010609060101010101" pitchFamily="49" charset="-122"/>
                            </a:rPr>
                            <m:t>𝑖</m:t>
                          </m:r>
                          <m:r>
                            <a:rPr lang="en-US" altLang="zh-CN" sz="1800" b="0" i="1" smtClean="0">
                              <a:solidFill>
                                <a:srgbClr val="0D0D0D"/>
                              </a:solidFill>
                              <a:latin typeface="Cambria Math" panose="02040503050406030204" pitchFamily="18" charset="0"/>
                              <a:ea typeface="楷体" panose="02010609060101010101" pitchFamily="49" charset="-122"/>
                            </a:rPr>
                            <m:t>,</m:t>
                          </m:r>
                          <m:r>
                            <a:rPr lang="en-US" altLang="zh-CN" sz="1800" b="0" i="1" smtClean="0">
                              <a:solidFill>
                                <a:srgbClr val="0D0D0D"/>
                              </a:solidFill>
                              <a:latin typeface="Cambria Math" panose="02040503050406030204" pitchFamily="18" charset="0"/>
                              <a:ea typeface="楷体" panose="02010609060101010101" pitchFamily="49" charset="-122"/>
                            </a:rPr>
                            <m:t>h</m:t>
                          </m:r>
                        </m:sup>
                      </m:sSup>
                    </m:oMath>
                  </m:oMathPara>
                </a14:m>
                <a:endParaRPr lang="zh-CN" altLang="en-US" dirty="0"/>
              </a:p>
            </p:txBody>
          </p:sp>
        </mc:Choice>
        <mc:Fallback xmlns="">
          <p:sp>
            <p:nvSpPr>
              <p:cNvPr id="20" name="文本框 19">
                <a:extLst>
                  <a:ext uri="{FF2B5EF4-FFF2-40B4-BE49-F238E27FC236}">
                    <a16:creationId xmlns:a16="http://schemas.microsoft.com/office/drawing/2014/main" id="{9886A421-4607-B177-DE89-CEBA2042AD35}"/>
                  </a:ext>
                </a:extLst>
              </p:cNvPr>
              <p:cNvSpPr txBox="1">
                <a:spLocks noRot="1" noChangeAspect="1" noMove="1" noResize="1" noEditPoints="1" noAdjustHandles="1" noChangeArrowheads="1" noChangeShapeType="1" noTextEdit="1"/>
              </p:cNvSpPr>
              <p:nvPr/>
            </p:nvSpPr>
            <p:spPr>
              <a:xfrm>
                <a:off x="3834168" y="4751264"/>
                <a:ext cx="802640" cy="377083"/>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8AE963B0-A31E-1B14-906E-F1DDD7AC6781}"/>
                  </a:ext>
                </a:extLst>
              </p:cNvPr>
              <p:cNvSpPr txBox="1"/>
              <p:nvPr/>
            </p:nvSpPr>
            <p:spPr>
              <a:xfrm>
                <a:off x="3021931" y="5491731"/>
                <a:ext cx="70104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ea typeface="楷体" panose="02010609060101010101" pitchFamily="49" charset="-122"/>
                        </a:rPr>
                        <m:t>=</m:t>
                      </m:r>
                    </m:oMath>
                  </m:oMathPara>
                </a14:m>
                <a:endParaRPr lang="zh-CN" altLang="en-US" dirty="0"/>
              </a:p>
            </p:txBody>
          </p:sp>
        </mc:Choice>
        <mc:Fallback xmlns="">
          <p:sp>
            <p:nvSpPr>
              <p:cNvPr id="28" name="文本框 27">
                <a:extLst>
                  <a:ext uri="{FF2B5EF4-FFF2-40B4-BE49-F238E27FC236}">
                    <a16:creationId xmlns:a16="http://schemas.microsoft.com/office/drawing/2014/main" id="{8AE963B0-A31E-1B14-906E-F1DDD7AC6781}"/>
                  </a:ext>
                </a:extLst>
              </p:cNvPr>
              <p:cNvSpPr txBox="1">
                <a:spLocks noRot="1" noChangeAspect="1" noMove="1" noResize="1" noEditPoints="1" noAdjustHandles="1" noChangeArrowheads="1" noChangeShapeType="1" noTextEdit="1"/>
              </p:cNvSpPr>
              <p:nvPr/>
            </p:nvSpPr>
            <p:spPr>
              <a:xfrm>
                <a:off x="3021931" y="5491731"/>
                <a:ext cx="701040" cy="369332"/>
              </a:xfrm>
              <a:prstGeom prst="rect">
                <a:avLst/>
              </a:prstGeom>
              <a:blipFill>
                <a:blip r:embed="rId11"/>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41670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animBg="1"/>
      <p:bldP spid="2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4DECF58-4534-BABC-B55F-2EB2D5A65A59}"/>
              </a:ext>
            </a:extLst>
          </p:cNvPr>
          <p:cNvSpPr>
            <a:spLocks noGrp="1"/>
          </p:cNvSpPr>
          <p:nvPr>
            <p:ph type="sldNum" sz="quarter" idx="4"/>
          </p:nvPr>
        </p:nvSpPr>
        <p:spPr>
          <a:xfrm>
            <a:off x="11652804" y="6453382"/>
            <a:ext cx="41327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1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t>21</a:t>
            </a:fld>
            <a:endParaRPr kumimoji="0" lang="zh-CN" altLang="en-US" sz="11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71" name="文本框 70">
            <a:extLst>
              <a:ext uri="{FF2B5EF4-FFF2-40B4-BE49-F238E27FC236}">
                <a16:creationId xmlns:a16="http://schemas.microsoft.com/office/drawing/2014/main" id="{0ADEEE92-EA55-9C2F-6C8F-7DBD40E7E843}"/>
              </a:ext>
            </a:extLst>
          </p:cNvPr>
          <p:cNvSpPr txBox="1"/>
          <p:nvPr/>
        </p:nvSpPr>
        <p:spPr>
          <a:xfrm>
            <a:off x="381296" y="294297"/>
            <a:ext cx="3242737" cy="584775"/>
          </a:xfrm>
          <a:prstGeom prst="rect">
            <a:avLst/>
          </a:prstGeom>
          <a:noFill/>
        </p:spPr>
        <p:txBody>
          <a:bodyPr wrap="square" rtlCol="0" anchor="t">
            <a:spAutoFit/>
          </a:bodyPr>
          <a:lstStyle/>
          <a:p>
            <a:r>
              <a:rPr lang="en-US" altLang="zh-CN" sz="3200" dirty="0">
                <a:solidFill>
                  <a:srgbClr val="014385"/>
                </a:solidFill>
                <a:effectLst>
                  <a:outerShdw blurRad="38100" dist="38100" dir="2700000" algn="tl">
                    <a:srgbClr val="000000">
                      <a:alpha val="43137"/>
                    </a:srgbClr>
                  </a:outerShdw>
                </a:effectLst>
                <a:latin typeface="黑体" panose="02010609060101010101" charset="-122"/>
                <a:ea typeface="黑体" panose="02010609060101010101" charset="-122"/>
              </a:rPr>
              <a:t>FDA-PR</a:t>
            </a:r>
            <a:r>
              <a:rPr lang="zh-CN" altLang="en-US" sz="3200" dirty="0">
                <a:solidFill>
                  <a:srgbClr val="014385"/>
                </a:solidFill>
                <a:effectLst>
                  <a:outerShdw blurRad="38100" dist="38100" dir="2700000" algn="tl">
                    <a:srgbClr val="000000">
                      <a:alpha val="43137"/>
                    </a:srgbClr>
                  </a:outerShdw>
                </a:effectLst>
                <a:latin typeface="黑体" panose="02010609060101010101" charset="-122"/>
                <a:ea typeface="黑体" panose="02010609060101010101" charset="-122"/>
              </a:rPr>
              <a:t>问题建模</a:t>
            </a:r>
          </a:p>
        </p:txBody>
      </p:sp>
      <p:sp>
        <p:nvSpPr>
          <p:cNvPr id="3" name="矩形: 圆角 2">
            <a:extLst>
              <a:ext uri="{FF2B5EF4-FFF2-40B4-BE49-F238E27FC236}">
                <a16:creationId xmlns:a16="http://schemas.microsoft.com/office/drawing/2014/main" id="{A480499D-EF3F-5638-1035-3DA5DD483024}"/>
              </a:ext>
            </a:extLst>
          </p:cNvPr>
          <p:cNvSpPr/>
          <p:nvPr/>
        </p:nvSpPr>
        <p:spPr>
          <a:xfrm>
            <a:off x="381296" y="2145239"/>
            <a:ext cx="4620234" cy="2472251"/>
          </a:xfrm>
          <a:prstGeom prst="round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Consolas" panose="020B0609020204030204" pitchFamily="49" charset="0"/>
              <a:ea typeface="楷体" panose="02010609060101010101" pitchFamily="49" charset="-122"/>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EC85E59-E50A-5D19-CFA0-94A728CA747B}"/>
                  </a:ext>
                </a:extLst>
              </p:cNvPr>
              <p:cNvSpPr txBox="1"/>
              <p:nvPr/>
            </p:nvSpPr>
            <p:spPr>
              <a:xfrm>
                <a:off x="381296" y="1581647"/>
                <a:ext cx="3600486" cy="400110"/>
              </a:xfrm>
              <a:prstGeom prst="rect">
                <a:avLst/>
              </a:prstGeom>
              <a:noFill/>
            </p:spPr>
            <p:txBody>
              <a:bodyPr wrap="square">
                <a:spAutoFit/>
              </a:bodyPr>
              <a:lstStyle/>
              <a:p>
                <a:r>
                  <a:rPr lang="zh-CN" altLang="en-US" sz="2000" b="1" u="sng" dirty="0">
                    <a:latin typeface="楷体" panose="02010609060101010101" pitchFamily="49" charset="-122"/>
                    <a:ea typeface="楷体" panose="02010609060101010101" pitchFamily="49" charset="-122"/>
                  </a:rPr>
                  <a:t>对每个用户</a:t>
                </a:r>
                <a14:m>
                  <m:oMath xmlns:m="http://schemas.openxmlformats.org/officeDocument/2006/math">
                    <m:sSub>
                      <m:sSubPr>
                        <m:ctrlPr>
                          <a:rPr lang="en-US" altLang="zh-CN" sz="2000" b="1" i="1" u="sng" smtClean="0">
                            <a:solidFill>
                              <a:schemeClr val="tx1"/>
                            </a:solidFill>
                            <a:latin typeface="Cambria Math" panose="02040503050406030204" pitchFamily="18" charset="0"/>
                            <a:ea typeface="楷体" panose="02010609060101010101" pitchFamily="49" charset="-122"/>
                          </a:rPr>
                        </m:ctrlPr>
                      </m:sSubPr>
                      <m:e>
                        <m:r>
                          <a:rPr lang="en-US" altLang="zh-CN" sz="2000" b="1" i="1" u="sng" smtClean="0">
                            <a:solidFill>
                              <a:schemeClr val="tx1"/>
                            </a:solidFill>
                            <a:latin typeface="Cambria Math" panose="02040503050406030204" pitchFamily="18" charset="0"/>
                            <a:ea typeface="楷体" panose="02010609060101010101" pitchFamily="49" charset="-122"/>
                          </a:rPr>
                          <m:t>𝒖</m:t>
                        </m:r>
                      </m:e>
                      <m:sub>
                        <m:r>
                          <a:rPr lang="en-US" altLang="zh-CN" sz="2000" b="1" i="1" u="sng" smtClean="0">
                            <a:solidFill>
                              <a:schemeClr val="tx1"/>
                            </a:solidFill>
                            <a:latin typeface="Cambria Math" panose="02040503050406030204" pitchFamily="18" charset="0"/>
                            <a:ea typeface="楷体" panose="02010609060101010101" pitchFamily="49" charset="-122"/>
                          </a:rPr>
                          <m:t>𝒊</m:t>
                        </m:r>
                      </m:sub>
                    </m:sSub>
                  </m:oMath>
                </a14:m>
                <a:r>
                  <a:rPr lang="zh-CN" altLang="en-US" sz="2000" b="1" u="sng" dirty="0">
                    <a:latin typeface="楷体" panose="02010609060101010101" pitchFamily="49" charset="-122"/>
                    <a:ea typeface="楷体" panose="02010609060101010101" pitchFamily="49" charset="-122"/>
                  </a:rPr>
                  <a:t>求解：</a:t>
                </a:r>
              </a:p>
            </p:txBody>
          </p:sp>
        </mc:Choice>
        <mc:Fallback xmlns="">
          <p:sp>
            <p:nvSpPr>
              <p:cNvPr id="5" name="文本框 4">
                <a:extLst>
                  <a:ext uri="{FF2B5EF4-FFF2-40B4-BE49-F238E27FC236}">
                    <a16:creationId xmlns:a16="http://schemas.microsoft.com/office/drawing/2014/main" id="{1EC85E59-E50A-5D19-CFA0-94A728CA747B}"/>
                  </a:ext>
                </a:extLst>
              </p:cNvPr>
              <p:cNvSpPr txBox="1">
                <a:spLocks noRot="1" noChangeAspect="1" noMove="1" noResize="1" noEditPoints="1" noAdjustHandles="1" noChangeArrowheads="1" noChangeShapeType="1" noTextEdit="1"/>
              </p:cNvSpPr>
              <p:nvPr/>
            </p:nvSpPr>
            <p:spPr>
              <a:xfrm>
                <a:off x="381296" y="1581647"/>
                <a:ext cx="3600486" cy="400110"/>
              </a:xfrm>
              <a:prstGeom prst="rect">
                <a:avLst/>
              </a:prstGeom>
              <a:blipFill>
                <a:blip r:embed="rId3"/>
                <a:stretch>
                  <a:fillRect l="-1864" t="-10606" b="-22727"/>
                </a:stretch>
              </a:blipFill>
            </p:spPr>
            <p:txBody>
              <a:bodyPr/>
              <a:lstStyle/>
              <a:p>
                <a:r>
                  <a:rPr lang="zh-CN" altLang="en-US">
                    <a:noFill/>
                  </a:rPr>
                  <a:t> </a:t>
                </a:r>
              </a:p>
            </p:txBody>
          </p:sp>
        </mc:Fallback>
      </mc:AlternateContent>
      <p:sp>
        <p:nvSpPr>
          <p:cNvPr id="6" name="箭头: 右 5">
            <a:extLst>
              <a:ext uri="{FF2B5EF4-FFF2-40B4-BE49-F238E27FC236}">
                <a16:creationId xmlns:a16="http://schemas.microsoft.com/office/drawing/2014/main" id="{8A77956C-9D3F-4029-0D79-5EAC58033D67}"/>
              </a:ext>
            </a:extLst>
          </p:cNvPr>
          <p:cNvSpPr/>
          <p:nvPr/>
        </p:nvSpPr>
        <p:spPr>
          <a:xfrm rot="5400000">
            <a:off x="9814113" y="4655820"/>
            <a:ext cx="290091" cy="213430"/>
          </a:xfrm>
          <a:prstGeom prst="rightArrow">
            <a:avLst/>
          </a:prstGeom>
          <a:solidFill>
            <a:srgbClr val="608AC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7" name="文本框 6">
            <a:extLst>
              <a:ext uri="{FF2B5EF4-FFF2-40B4-BE49-F238E27FC236}">
                <a16:creationId xmlns:a16="http://schemas.microsoft.com/office/drawing/2014/main" id="{A9F12520-ECE2-4629-8FE5-C040A192389F}"/>
              </a:ext>
            </a:extLst>
          </p:cNvPr>
          <p:cNvSpPr txBox="1"/>
          <p:nvPr/>
        </p:nvSpPr>
        <p:spPr>
          <a:xfrm>
            <a:off x="8392639" y="5097845"/>
            <a:ext cx="3523682" cy="1200329"/>
          </a:xfrm>
          <a:prstGeom prst="rect">
            <a:avLst/>
          </a:prstGeom>
          <a:noFill/>
        </p:spPr>
        <p:txBody>
          <a:bodyPr wrap="square">
            <a:spAutoFit/>
          </a:bodyPr>
          <a:lstStyle/>
          <a:p>
            <a:r>
              <a:rPr lang="en-US" altLang="zh-CN" b="1" dirty="0">
                <a:latin typeface="Consolas" panose="020B0609020204030204" pitchFamily="49" charset="0"/>
                <a:ea typeface="楷体" panose="02010609060101010101" pitchFamily="49" charset="-122"/>
              </a:rPr>
              <a:t>FDA-PR</a:t>
            </a:r>
            <a:r>
              <a:rPr lang="zh-CN" altLang="en-US" dirty="0">
                <a:latin typeface="Consolas" panose="020B0609020204030204" pitchFamily="49" charset="0"/>
                <a:ea typeface="楷体" panose="02010609060101010101" pitchFamily="49" charset="-122"/>
              </a:rPr>
              <a:t>（</a:t>
            </a:r>
            <a:r>
              <a:rPr lang="en-US" altLang="zh-CN" dirty="0">
                <a:solidFill>
                  <a:srgbClr val="FF9900"/>
                </a:solidFill>
                <a:latin typeface="Consolas" panose="020B0609020204030204" pitchFamily="49" charset="0"/>
                <a:ea typeface="楷体" panose="02010609060101010101" pitchFamily="49" charset="-122"/>
              </a:rPr>
              <a:t>F</a:t>
            </a:r>
            <a:r>
              <a:rPr lang="en-US" altLang="zh-CN" dirty="0">
                <a:latin typeface="Consolas" panose="020B0609020204030204" pitchFamily="49" charset="0"/>
                <a:ea typeface="楷体" panose="02010609060101010101" pitchFamily="49" charset="-122"/>
              </a:rPr>
              <a:t>airness and </a:t>
            </a:r>
            <a:r>
              <a:rPr lang="en-US" altLang="zh-CN" dirty="0">
                <a:solidFill>
                  <a:srgbClr val="FF9900"/>
                </a:solidFill>
                <a:latin typeface="Consolas" panose="020B0609020204030204" pitchFamily="49" charset="0"/>
                <a:ea typeface="楷体" panose="02010609060101010101" pitchFamily="49" charset="-122"/>
              </a:rPr>
              <a:t>D</a:t>
            </a:r>
            <a:r>
              <a:rPr lang="en-US" altLang="zh-CN" dirty="0">
                <a:latin typeface="Consolas" panose="020B0609020204030204" pitchFamily="49" charset="0"/>
                <a:ea typeface="楷体" panose="02010609060101010101" pitchFamily="49" charset="-122"/>
              </a:rPr>
              <a:t>iversity Preference-</a:t>
            </a:r>
            <a:r>
              <a:rPr lang="en-US" altLang="zh-CN" dirty="0">
                <a:solidFill>
                  <a:srgbClr val="FF9900"/>
                </a:solidFill>
                <a:latin typeface="Consolas" panose="020B0609020204030204" pitchFamily="49" charset="0"/>
                <a:ea typeface="楷体" panose="02010609060101010101" pitchFamily="49" charset="-122"/>
              </a:rPr>
              <a:t>A</a:t>
            </a:r>
            <a:r>
              <a:rPr lang="en-US" altLang="zh-CN" dirty="0">
                <a:latin typeface="Consolas" panose="020B0609020204030204" pitchFamily="49" charset="0"/>
                <a:ea typeface="楷体" panose="02010609060101010101" pitchFamily="49" charset="-122"/>
              </a:rPr>
              <a:t>ware </a:t>
            </a:r>
            <a:r>
              <a:rPr lang="en-US" altLang="zh-CN" dirty="0">
                <a:solidFill>
                  <a:srgbClr val="FF9900"/>
                </a:solidFill>
                <a:latin typeface="Consolas" panose="020B0609020204030204" pitchFamily="49" charset="0"/>
                <a:ea typeface="楷体" panose="02010609060101010101" pitchFamily="49" charset="-122"/>
              </a:rPr>
              <a:t>P</a:t>
            </a:r>
            <a:r>
              <a:rPr lang="en-US" altLang="zh-CN" dirty="0">
                <a:latin typeface="Consolas" panose="020B0609020204030204" pitchFamily="49" charset="0"/>
                <a:ea typeface="楷体" panose="02010609060101010101" pitchFamily="49" charset="-122"/>
              </a:rPr>
              <a:t>ersonalized </a:t>
            </a:r>
            <a:r>
              <a:rPr lang="en-US" altLang="zh-CN" dirty="0">
                <a:solidFill>
                  <a:srgbClr val="FF9900"/>
                </a:solidFill>
                <a:latin typeface="Consolas" panose="020B0609020204030204" pitchFamily="49" charset="0"/>
                <a:ea typeface="楷体" panose="02010609060101010101" pitchFamily="49" charset="-122"/>
              </a:rPr>
              <a:t>R</a:t>
            </a:r>
            <a:r>
              <a:rPr lang="en-US" altLang="zh-CN" dirty="0">
                <a:latin typeface="Consolas" panose="020B0609020204030204" pitchFamily="49" charset="0"/>
                <a:ea typeface="楷体" panose="02010609060101010101" pitchFamily="49" charset="-122"/>
              </a:rPr>
              <a:t>e-ranking for Recommendation</a:t>
            </a:r>
            <a:r>
              <a:rPr lang="zh-CN" altLang="en-US" dirty="0">
                <a:latin typeface="Consolas" panose="020B0609020204030204" pitchFamily="49" charset="0"/>
                <a:ea typeface="楷体" panose="02010609060101010101" pitchFamily="49" charset="-122"/>
              </a:rPr>
              <a:t>）</a:t>
            </a:r>
            <a:r>
              <a:rPr lang="zh-CN" altLang="en-US" b="1" dirty="0">
                <a:latin typeface="Consolas" panose="020B0609020204030204" pitchFamily="49" charset="0"/>
                <a:ea typeface="楷体" panose="02010609060101010101" pitchFamily="49" charset="-122"/>
              </a:rPr>
              <a:t>问题</a:t>
            </a:r>
          </a:p>
        </p:txBody>
      </p:sp>
      <p:sp>
        <p:nvSpPr>
          <p:cNvPr id="15" name="箭头: 右 14">
            <a:extLst>
              <a:ext uri="{FF2B5EF4-FFF2-40B4-BE49-F238E27FC236}">
                <a16:creationId xmlns:a16="http://schemas.microsoft.com/office/drawing/2014/main" id="{4E6BF895-D56C-2087-519C-E5CA64306935}"/>
              </a:ext>
            </a:extLst>
          </p:cNvPr>
          <p:cNvSpPr/>
          <p:nvPr/>
        </p:nvSpPr>
        <p:spPr>
          <a:xfrm>
            <a:off x="5185790" y="3149030"/>
            <a:ext cx="2752560" cy="305781"/>
          </a:xfrm>
          <a:prstGeom prst="rightArrow">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graphicFrame>
        <p:nvGraphicFramePr>
          <p:cNvPr id="16" name="对象 15">
            <a:extLst>
              <a:ext uri="{FF2B5EF4-FFF2-40B4-BE49-F238E27FC236}">
                <a16:creationId xmlns:a16="http://schemas.microsoft.com/office/drawing/2014/main" id="{636A17ED-5F85-6B8F-73CC-85691E63D011}"/>
              </a:ext>
            </a:extLst>
          </p:cNvPr>
          <p:cNvGraphicFramePr>
            <a:graphicFrameLocks noChangeAspect="1"/>
          </p:cNvGraphicFramePr>
          <p:nvPr>
            <p:extLst>
              <p:ext uri="{D42A27DB-BD31-4B8C-83A1-F6EECF244321}">
                <p14:modId xmlns:p14="http://schemas.microsoft.com/office/powerpoint/2010/main" val="1174033556"/>
              </p:ext>
            </p:extLst>
          </p:nvPr>
        </p:nvGraphicFramePr>
        <p:xfrm>
          <a:off x="5160439" y="2507121"/>
          <a:ext cx="2965264" cy="555578"/>
        </p:xfrm>
        <a:graphic>
          <a:graphicData uri="http://schemas.openxmlformats.org/presentationml/2006/ole">
            <mc:AlternateContent xmlns:mc="http://schemas.openxmlformats.org/markup-compatibility/2006">
              <mc:Choice xmlns:v="urn:schemas-microsoft-com:vml" Requires="v">
                <p:oleObj name="AxMath" r:id="rId4" imgW="2161440" imgH="402480" progId="Equation.AxMath">
                  <p:embed/>
                </p:oleObj>
              </mc:Choice>
              <mc:Fallback>
                <p:oleObj name="AxMath" r:id="rId4" imgW="2161440" imgH="402480" progId="Equation.AxMath">
                  <p:embed/>
                  <p:pic>
                    <p:nvPicPr>
                      <p:cNvPr id="62" name="对象 61">
                        <a:extLst>
                          <a:ext uri="{FF2B5EF4-FFF2-40B4-BE49-F238E27FC236}">
                            <a16:creationId xmlns:a16="http://schemas.microsoft.com/office/drawing/2014/main" id="{636A17ED-5F85-6B8F-73CC-85691E63D011}"/>
                          </a:ext>
                        </a:extLst>
                      </p:cNvPr>
                      <p:cNvPicPr>
                        <a:picLocks noChangeAspect="1" noChangeArrowheads="1"/>
                      </p:cNvPicPr>
                      <p:nvPr/>
                    </p:nvPicPr>
                    <p:blipFill>
                      <a:blip r:embed="rId5"/>
                      <a:srcRect/>
                      <a:stretch>
                        <a:fillRect/>
                      </a:stretch>
                    </p:blipFill>
                    <p:spPr bwMode="auto">
                      <a:xfrm>
                        <a:off x="5160439" y="2507121"/>
                        <a:ext cx="2965264" cy="555578"/>
                      </a:xfrm>
                      <a:prstGeom prst="rect">
                        <a:avLst/>
                      </a:prstGeom>
                      <a:noFill/>
                    </p:spPr>
                  </p:pic>
                </p:oleObj>
              </mc:Fallback>
            </mc:AlternateContent>
          </a:graphicData>
        </a:graphic>
      </p:graphicFrame>
      <p:grpSp>
        <p:nvGrpSpPr>
          <p:cNvPr id="17" name="组合 16">
            <a:extLst>
              <a:ext uri="{FF2B5EF4-FFF2-40B4-BE49-F238E27FC236}">
                <a16:creationId xmlns:a16="http://schemas.microsoft.com/office/drawing/2014/main" id="{699762AE-E87D-B7F6-478D-ED7A815256BC}"/>
              </a:ext>
            </a:extLst>
          </p:cNvPr>
          <p:cNvGrpSpPr/>
          <p:nvPr/>
        </p:nvGrpSpPr>
        <p:grpSpPr>
          <a:xfrm>
            <a:off x="8309963" y="2242699"/>
            <a:ext cx="3472430" cy="2184526"/>
            <a:chOff x="8590700" y="3429000"/>
            <a:chExt cx="3180015" cy="1836080"/>
          </a:xfrm>
        </p:grpSpPr>
        <p:sp>
          <p:nvSpPr>
            <p:cNvPr id="64" name="矩形: 圆角 63">
              <a:extLst>
                <a:ext uri="{FF2B5EF4-FFF2-40B4-BE49-F238E27FC236}">
                  <a16:creationId xmlns:a16="http://schemas.microsoft.com/office/drawing/2014/main" id="{CAB7B61C-67C0-1B9B-4F12-27C43B5D2044}"/>
                </a:ext>
              </a:extLst>
            </p:cNvPr>
            <p:cNvSpPr/>
            <p:nvPr/>
          </p:nvSpPr>
          <p:spPr>
            <a:xfrm>
              <a:off x="8590700" y="3429000"/>
              <a:ext cx="3180015" cy="1836080"/>
            </a:xfrm>
            <a:prstGeom prst="roundRect">
              <a:avLst/>
            </a:prstGeom>
            <a:solidFill>
              <a:srgbClr val="FF99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Consolas" panose="020B0609020204030204" pitchFamily="49" charset="0"/>
                <a:ea typeface="楷体" panose="02010609060101010101" pitchFamily="49" charset="-122"/>
              </a:endParaRPr>
            </a:p>
          </p:txBody>
        </p:sp>
        <p:sp>
          <p:nvSpPr>
            <p:cNvPr id="65" name="矩形: 圆角 64">
              <a:extLst>
                <a:ext uri="{FF2B5EF4-FFF2-40B4-BE49-F238E27FC236}">
                  <a16:creationId xmlns:a16="http://schemas.microsoft.com/office/drawing/2014/main" id="{3E8C5246-F197-69F8-B16F-4BD48E030FE5}"/>
                </a:ext>
              </a:extLst>
            </p:cNvPr>
            <p:cNvSpPr/>
            <p:nvPr/>
          </p:nvSpPr>
          <p:spPr>
            <a:xfrm>
              <a:off x="8666414" y="3508041"/>
              <a:ext cx="3017683" cy="1689082"/>
            </a:xfrm>
            <a:prstGeom prst="roundRect">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Consolas" panose="020B0609020204030204" pitchFamily="49" charset="0"/>
                <a:ea typeface="楷体" panose="02010609060101010101" pitchFamily="49" charset="-122"/>
              </a:endParaRPr>
            </a:p>
          </p:txBody>
        </p:sp>
        <p:graphicFrame>
          <p:nvGraphicFramePr>
            <p:cNvPr id="66" name="对象 65">
              <a:extLst>
                <a:ext uri="{FF2B5EF4-FFF2-40B4-BE49-F238E27FC236}">
                  <a16:creationId xmlns:a16="http://schemas.microsoft.com/office/drawing/2014/main" id="{C2F75DB1-7822-F072-3BEC-C7538A28F8E2}"/>
                </a:ext>
              </a:extLst>
            </p:cNvPr>
            <p:cNvGraphicFramePr>
              <a:graphicFrameLocks noChangeAspect="1"/>
            </p:cNvGraphicFramePr>
            <p:nvPr>
              <p:extLst>
                <p:ext uri="{D42A27DB-BD31-4B8C-83A1-F6EECF244321}">
                  <p14:modId xmlns:p14="http://schemas.microsoft.com/office/powerpoint/2010/main" val="2474896245"/>
                </p:ext>
              </p:extLst>
            </p:nvPr>
          </p:nvGraphicFramePr>
          <p:xfrm>
            <a:off x="8919490" y="3726950"/>
            <a:ext cx="2511425" cy="1198562"/>
          </p:xfrm>
          <a:graphic>
            <a:graphicData uri="http://schemas.openxmlformats.org/presentationml/2006/ole">
              <mc:AlternateContent xmlns:mc="http://schemas.openxmlformats.org/markup-compatibility/2006">
                <mc:Choice xmlns:v="urn:schemas-microsoft-com:vml" Requires="v">
                  <p:oleObj name="AxMath" r:id="rId6" imgW="2275200" imgH="1091880" progId="Equation.AxMath">
                    <p:embed/>
                  </p:oleObj>
                </mc:Choice>
                <mc:Fallback>
                  <p:oleObj name="AxMath" r:id="rId6" imgW="2275200" imgH="1091880" progId="Equation.AxMath">
                    <p:embed/>
                    <p:pic>
                      <p:nvPicPr>
                        <p:cNvPr id="66" name="对象 65">
                          <a:extLst>
                            <a:ext uri="{FF2B5EF4-FFF2-40B4-BE49-F238E27FC236}">
                              <a16:creationId xmlns:a16="http://schemas.microsoft.com/office/drawing/2014/main" id="{C2F75DB1-7822-F072-3BEC-C7538A28F8E2}"/>
                            </a:ext>
                          </a:extLst>
                        </p:cNvPr>
                        <p:cNvPicPr>
                          <a:picLocks noChangeAspect="1" noChangeArrowheads="1"/>
                        </p:cNvPicPr>
                        <p:nvPr/>
                      </p:nvPicPr>
                      <p:blipFill>
                        <a:blip r:embed="rId7"/>
                        <a:srcRect/>
                        <a:stretch>
                          <a:fillRect/>
                        </a:stretch>
                      </p:blipFill>
                      <p:spPr bwMode="auto">
                        <a:xfrm>
                          <a:off x="8919490" y="3726950"/>
                          <a:ext cx="2511425" cy="1198562"/>
                        </a:xfrm>
                        <a:prstGeom prst="rect">
                          <a:avLst/>
                        </a:prstGeom>
                        <a:noFill/>
                      </p:spPr>
                    </p:pic>
                  </p:oleObj>
                </mc:Fallback>
              </mc:AlternateContent>
            </a:graphicData>
          </a:graphic>
        </p:graphicFrame>
      </p:grpSp>
      <p:grpSp>
        <p:nvGrpSpPr>
          <p:cNvPr id="67" name="组合 66">
            <a:extLst>
              <a:ext uri="{FF2B5EF4-FFF2-40B4-BE49-F238E27FC236}">
                <a16:creationId xmlns:a16="http://schemas.microsoft.com/office/drawing/2014/main" id="{336622E7-A7B9-3FB0-24AE-C5C952FF3FDC}"/>
              </a:ext>
            </a:extLst>
          </p:cNvPr>
          <p:cNvGrpSpPr/>
          <p:nvPr/>
        </p:nvGrpSpPr>
        <p:grpSpPr>
          <a:xfrm>
            <a:off x="568649" y="2427384"/>
            <a:ext cx="4245528" cy="1863143"/>
            <a:chOff x="8311465" y="1219689"/>
            <a:chExt cx="3529013" cy="1467221"/>
          </a:xfrm>
        </p:grpSpPr>
        <p:graphicFrame>
          <p:nvGraphicFramePr>
            <p:cNvPr id="68" name="对象 67">
              <a:extLst>
                <a:ext uri="{FF2B5EF4-FFF2-40B4-BE49-F238E27FC236}">
                  <a16:creationId xmlns:a16="http://schemas.microsoft.com/office/drawing/2014/main" id="{38B000B2-9D1F-6F15-349B-47D233C757E1}"/>
                </a:ext>
              </a:extLst>
            </p:cNvPr>
            <p:cNvGraphicFramePr>
              <a:graphicFrameLocks noChangeAspect="1"/>
            </p:cNvGraphicFramePr>
            <p:nvPr>
              <p:extLst>
                <p:ext uri="{D42A27DB-BD31-4B8C-83A1-F6EECF244321}">
                  <p14:modId xmlns:p14="http://schemas.microsoft.com/office/powerpoint/2010/main" val="1425671383"/>
                </p:ext>
              </p:extLst>
            </p:nvPr>
          </p:nvGraphicFramePr>
          <p:xfrm>
            <a:off x="8311465" y="1254985"/>
            <a:ext cx="3529013" cy="1431925"/>
          </p:xfrm>
          <a:graphic>
            <a:graphicData uri="http://schemas.openxmlformats.org/presentationml/2006/ole">
              <mc:AlternateContent xmlns:mc="http://schemas.openxmlformats.org/markup-compatibility/2006">
                <mc:Choice xmlns:v="urn:schemas-microsoft-com:vml" Requires="v">
                  <p:oleObj name="AxMath" r:id="rId8" imgW="3196800" imgH="1305360" progId="Equation.AxMath">
                    <p:embed/>
                  </p:oleObj>
                </mc:Choice>
                <mc:Fallback>
                  <p:oleObj name="AxMath" r:id="rId8" imgW="3196800" imgH="1305360" progId="Equation.AxMath">
                    <p:embed/>
                    <p:pic>
                      <p:nvPicPr>
                        <p:cNvPr id="68" name="对象 67">
                          <a:extLst>
                            <a:ext uri="{FF2B5EF4-FFF2-40B4-BE49-F238E27FC236}">
                              <a16:creationId xmlns:a16="http://schemas.microsoft.com/office/drawing/2014/main" id="{38B000B2-9D1F-6F15-349B-47D233C757E1}"/>
                            </a:ext>
                          </a:extLst>
                        </p:cNvPr>
                        <p:cNvPicPr>
                          <a:picLocks noChangeAspect="1" noChangeArrowheads="1"/>
                        </p:cNvPicPr>
                        <p:nvPr/>
                      </p:nvPicPr>
                      <p:blipFill>
                        <a:blip r:embed="rId9"/>
                        <a:srcRect/>
                        <a:stretch>
                          <a:fillRect/>
                        </a:stretch>
                      </p:blipFill>
                      <p:spPr bwMode="auto">
                        <a:xfrm>
                          <a:off x="8311465" y="1254985"/>
                          <a:ext cx="3529013" cy="1431925"/>
                        </a:xfrm>
                        <a:prstGeom prst="rect">
                          <a:avLst/>
                        </a:prstGeom>
                        <a:noFill/>
                      </p:spPr>
                    </p:pic>
                  </p:oleObj>
                </mc:Fallback>
              </mc:AlternateContent>
            </a:graphicData>
          </a:graphic>
        </p:graphicFrame>
        <p:sp>
          <p:nvSpPr>
            <p:cNvPr id="69" name="矩形 68">
              <a:extLst>
                <a:ext uri="{FF2B5EF4-FFF2-40B4-BE49-F238E27FC236}">
                  <a16:creationId xmlns:a16="http://schemas.microsoft.com/office/drawing/2014/main" id="{A17EACD6-912D-690B-B295-0B27CFC4D4AB}"/>
                </a:ext>
              </a:extLst>
            </p:cNvPr>
            <p:cNvSpPr/>
            <p:nvPr/>
          </p:nvSpPr>
          <p:spPr>
            <a:xfrm>
              <a:off x="9808980" y="1221822"/>
              <a:ext cx="543015" cy="563103"/>
            </a:xfrm>
            <a:prstGeom prst="rect">
              <a:avLst/>
            </a:prstGeom>
            <a:no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a:extLst>
                <a:ext uri="{FF2B5EF4-FFF2-40B4-BE49-F238E27FC236}">
                  <a16:creationId xmlns:a16="http://schemas.microsoft.com/office/drawing/2014/main" id="{232D4B26-FEDE-A244-5CE3-3B10F4E33D68}"/>
                </a:ext>
              </a:extLst>
            </p:cNvPr>
            <p:cNvSpPr/>
            <p:nvPr/>
          </p:nvSpPr>
          <p:spPr>
            <a:xfrm>
              <a:off x="10968641" y="1219689"/>
              <a:ext cx="543015" cy="563103"/>
            </a:xfrm>
            <a:prstGeom prst="rect">
              <a:avLst/>
            </a:prstGeom>
            <a:no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18" name="对象 17">
            <a:extLst>
              <a:ext uri="{FF2B5EF4-FFF2-40B4-BE49-F238E27FC236}">
                <a16:creationId xmlns:a16="http://schemas.microsoft.com/office/drawing/2014/main" id="{E751031D-9C3C-CCD3-8083-8388AE727F28}"/>
              </a:ext>
            </a:extLst>
          </p:cNvPr>
          <p:cNvGraphicFramePr>
            <a:graphicFrameLocks noChangeAspect="1"/>
          </p:cNvGraphicFramePr>
          <p:nvPr>
            <p:extLst>
              <p:ext uri="{D42A27DB-BD31-4B8C-83A1-F6EECF244321}">
                <p14:modId xmlns:p14="http://schemas.microsoft.com/office/powerpoint/2010/main" val="544540737"/>
              </p:ext>
            </p:extLst>
          </p:nvPr>
        </p:nvGraphicFramePr>
        <p:xfrm>
          <a:off x="5185790" y="3541142"/>
          <a:ext cx="853909" cy="261976"/>
        </p:xfrm>
        <a:graphic>
          <a:graphicData uri="http://schemas.openxmlformats.org/presentationml/2006/ole">
            <mc:AlternateContent xmlns:mc="http://schemas.openxmlformats.org/markup-compatibility/2006">
              <mc:Choice xmlns:v="urn:schemas-microsoft-com:vml" Requires="v">
                <p:oleObj name="AxMath" r:id="rId10" imgW="817948" imgH="251247" progId="Equation.AxMath">
                  <p:embed/>
                </p:oleObj>
              </mc:Choice>
              <mc:Fallback>
                <p:oleObj name="AxMath" r:id="rId10" imgW="817948" imgH="251247" progId="Equation.AxMath">
                  <p:embed/>
                  <p:pic>
                    <p:nvPicPr>
                      <p:cNvPr id="0" name=""/>
                      <p:cNvPicPr/>
                      <p:nvPr/>
                    </p:nvPicPr>
                    <p:blipFill>
                      <a:blip r:embed="rId11"/>
                      <a:stretch>
                        <a:fillRect/>
                      </a:stretch>
                    </p:blipFill>
                    <p:spPr>
                      <a:xfrm>
                        <a:off x="5185790" y="3541142"/>
                        <a:ext cx="853909" cy="261976"/>
                      </a:xfrm>
                      <a:prstGeom prst="rect">
                        <a:avLst/>
                      </a:prstGeom>
                    </p:spPr>
                  </p:pic>
                </p:oleObj>
              </mc:Fallback>
            </mc:AlternateContent>
          </a:graphicData>
        </a:graphic>
      </p:graphicFrame>
    </p:spTree>
    <p:extLst>
      <p:ext uri="{BB962C8B-B14F-4D97-AF65-F5344CB8AC3E}">
        <p14:creationId xmlns:p14="http://schemas.microsoft.com/office/powerpoint/2010/main" val="2640955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圆角 42">
            <a:extLst>
              <a:ext uri="{FF2B5EF4-FFF2-40B4-BE49-F238E27FC236}">
                <a16:creationId xmlns:a16="http://schemas.microsoft.com/office/drawing/2014/main" id="{780BCD13-52D1-A832-BDBF-0557A036F9CB}"/>
              </a:ext>
            </a:extLst>
          </p:cNvPr>
          <p:cNvSpPr/>
          <p:nvPr/>
        </p:nvSpPr>
        <p:spPr>
          <a:xfrm>
            <a:off x="6492614" y="4057226"/>
            <a:ext cx="4447912" cy="2031213"/>
          </a:xfrm>
          <a:prstGeom prst="round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Consolas" panose="020B0609020204030204" pitchFamily="49" charset="0"/>
              <a:ea typeface="楷体" panose="02010609060101010101" pitchFamily="49" charset="-122"/>
            </a:endParaRPr>
          </a:p>
        </p:txBody>
      </p:sp>
      <p:sp>
        <p:nvSpPr>
          <p:cNvPr id="36" name="矩形: 圆角 35">
            <a:extLst>
              <a:ext uri="{FF2B5EF4-FFF2-40B4-BE49-F238E27FC236}">
                <a16:creationId xmlns:a16="http://schemas.microsoft.com/office/drawing/2014/main" id="{9CB6E25B-4171-5EC8-A527-D25B026BF57E}"/>
              </a:ext>
            </a:extLst>
          </p:cNvPr>
          <p:cNvSpPr/>
          <p:nvPr/>
        </p:nvSpPr>
        <p:spPr>
          <a:xfrm>
            <a:off x="6820543" y="742335"/>
            <a:ext cx="3915316" cy="2155635"/>
          </a:xfrm>
          <a:prstGeom prst="round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Consolas" panose="020B0609020204030204" pitchFamily="49" charset="0"/>
              <a:ea typeface="楷体" panose="02010609060101010101" pitchFamily="49" charset="-122"/>
            </a:endParaRPr>
          </a:p>
        </p:txBody>
      </p:sp>
      <p:sp>
        <p:nvSpPr>
          <p:cNvPr id="17" name="矩形: 圆角 16">
            <a:extLst>
              <a:ext uri="{FF2B5EF4-FFF2-40B4-BE49-F238E27FC236}">
                <a16:creationId xmlns:a16="http://schemas.microsoft.com/office/drawing/2014/main" id="{4B7E97E8-7963-E8B4-46F9-4EA7B029611D}"/>
              </a:ext>
            </a:extLst>
          </p:cNvPr>
          <p:cNvSpPr/>
          <p:nvPr/>
        </p:nvSpPr>
        <p:spPr>
          <a:xfrm>
            <a:off x="571528" y="899087"/>
            <a:ext cx="3915316" cy="2502918"/>
          </a:xfrm>
          <a:prstGeom prst="round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Consolas" panose="020B0609020204030204" pitchFamily="49" charset="0"/>
              <a:ea typeface="楷体" panose="02010609060101010101" pitchFamily="49" charset="-122"/>
            </a:endParaRPr>
          </a:p>
        </p:txBody>
      </p:sp>
      <p:sp>
        <p:nvSpPr>
          <p:cNvPr id="2" name="灯片编号占位符 1">
            <a:extLst>
              <a:ext uri="{FF2B5EF4-FFF2-40B4-BE49-F238E27FC236}">
                <a16:creationId xmlns:a16="http://schemas.microsoft.com/office/drawing/2014/main" id="{CD483403-FD49-CBBC-F769-608FD8B4BF61}"/>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1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t>22</a:t>
            </a:fld>
            <a:endParaRPr kumimoji="0" lang="zh-CN" altLang="en-US" sz="11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3" name="文本框 2">
            <a:extLst>
              <a:ext uri="{FF2B5EF4-FFF2-40B4-BE49-F238E27FC236}">
                <a16:creationId xmlns:a16="http://schemas.microsoft.com/office/drawing/2014/main" id="{E5C8D136-73A0-2825-F61F-F29BE894BD6D}"/>
              </a:ext>
            </a:extLst>
          </p:cNvPr>
          <p:cNvSpPr txBox="1"/>
          <p:nvPr/>
        </p:nvSpPr>
        <p:spPr>
          <a:xfrm>
            <a:off x="481335" y="196469"/>
            <a:ext cx="2011423" cy="584775"/>
          </a:xfrm>
          <a:prstGeom prst="rect">
            <a:avLst/>
          </a:prstGeom>
          <a:noFill/>
        </p:spPr>
        <p:txBody>
          <a:bodyPr wrap="square" rtlCol="0" anchor="t">
            <a:spAutoFit/>
          </a:bodyPr>
          <a:lstStyle/>
          <a:p>
            <a:pPr algn="l">
              <a:buClrTx/>
              <a:buSzTx/>
              <a:buFontTx/>
            </a:pPr>
            <a:r>
              <a:rPr lang="zh-CN" altLang="en-US" sz="3200" dirty="0">
                <a:solidFill>
                  <a:srgbClr val="014385"/>
                </a:solidFill>
                <a:effectLst>
                  <a:outerShdw blurRad="38100" dist="38100" dir="2700000" algn="tl">
                    <a:srgbClr val="000000">
                      <a:alpha val="43137"/>
                    </a:srgbClr>
                  </a:outerShdw>
                </a:effectLst>
                <a:latin typeface="黑体" panose="02010609060101010101" charset="-122"/>
                <a:ea typeface="黑体" panose="02010609060101010101" charset="-122"/>
              </a:rPr>
              <a:t>问题求解</a:t>
            </a:r>
            <a:r>
              <a:rPr lang="en-US" altLang="zh-CN" sz="3200" baseline="30000" dirty="0">
                <a:solidFill>
                  <a:srgbClr val="014385"/>
                </a:solidFill>
                <a:effectLst>
                  <a:outerShdw blurRad="38100" dist="38100" dir="2700000" algn="tl">
                    <a:srgbClr val="000000">
                      <a:alpha val="43137"/>
                    </a:srgbClr>
                  </a:outerShdw>
                </a:effectLst>
                <a:latin typeface="黑体" panose="02010609060101010101" charset="-122"/>
                <a:ea typeface="黑体" panose="02010609060101010101" charset="-122"/>
              </a:rPr>
              <a:t>1</a:t>
            </a:r>
            <a:endParaRPr lang="zh-CN" altLang="en-US" sz="3600" baseline="30000" dirty="0">
              <a:solidFill>
                <a:srgbClr val="014385"/>
              </a:solidFill>
              <a:effectLst>
                <a:outerShdw blurRad="38100" dist="38100" dir="2700000" algn="tl">
                  <a:srgbClr val="000000">
                    <a:alpha val="43137"/>
                  </a:srgbClr>
                </a:outerShdw>
              </a:effectLst>
              <a:latin typeface="黑体" panose="02010609060101010101" charset="-122"/>
              <a:ea typeface="黑体" panose="02010609060101010101" charset="-122"/>
            </a:endParaRPr>
          </a:p>
        </p:txBody>
      </p:sp>
      <p:graphicFrame>
        <p:nvGraphicFramePr>
          <p:cNvPr id="10" name="对象 9">
            <a:extLst>
              <a:ext uri="{FF2B5EF4-FFF2-40B4-BE49-F238E27FC236}">
                <a16:creationId xmlns:a16="http://schemas.microsoft.com/office/drawing/2014/main" id="{0F975A30-8186-2043-28C7-2433CD4419B2}"/>
              </a:ext>
            </a:extLst>
          </p:cNvPr>
          <p:cNvGraphicFramePr>
            <a:graphicFrameLocks noChangeAspect="1"/>
          </p:cNvGraphicFramePr>
          <p:nvPr>
            <p:extLst>
              <p:ext uri="{D42A27DB-BD31-4B8C-83A1-F6EECF244321}">
                <p14:modId xmlns:p14="http://schemas.microsoft.com/office/powerpoint/2010/main" val="2707516622"/>
              </p:ext>
            </p:extLst>
          </p:nvPr>
        </p:nvGraphicFramePr>
        <p:xfrm>
          <a:off x="1005448" y="1614360"/>
          <a:ext cx="3114675" cy="1484313"/>
        </p:xfrm>
        <a:graphic>
          <a:graphicData uri="http://schemas.openxmlformats.org/presentationml/2006/ole">
            <mc:AlternateContent xmlns:mc="http://schemas.openxmlformats.org/markup-compatibility/2006">
              <mc:Choice xmlns:v="urn:schemas-microsoft-com:vml" Requires="v">
                <p:oleObj name="AxMath" r:id="rId3" imgW="2275200" imgH="1091880" progId="Equation.AxMath">
                  <p:embed/>
                </p:oleObj>
              </mc:Choice>
              <mc:Fallback>
                <p:oleObj name="AxMath" r:id="rId3" imgW="2275200" imgH="1091880" progId="Equation.AxMath">
                  <p:embed/>
                  <p:pic>
                    <p:nvPicPr>
                      <p:cNvPr id="0" name="Object 5"/>
                      <p:cNvPicPr>
                        <a:picLocks noChangeAspect="1" noChangeArrowheads="1"/>
                      </p:cNvPicPr>
                      <p:nvPr/>
                    </p:nvPicPr>
                    <p:blipFill>
                      <a:blip r:embed="rId4"/>
                      <a:srcRect/>
                      <a:stretch>
                        <a:fillRect/>
                      </a:stretch>
                    </p:blipFill>
                    <p:spPr bwMode="auto">
                      <a:xfrm>
                        <a:off x="1005448" y="1614360"/>
                        <a:ext cx="3114675" cy="1484313"/>
                      </a:xfrm>
                      <a:prstGeom prst="rect">
                        <a:avLst/>
                      </a:prstGeom>
                      <a:noFill/>
                    </p:spPr>
                  </p:pic>
                </p:oleObj>
              </mc:Fallback>
            </mc:AlternateContent>
          </a:graphicData>
        </a:graphic>
      </p:graphicFrame>
      <p:graphicFrame>
        <p:nvGraphicFramePr>
          <p:cNvPr id="12" name="对象 11">
            <a:extLst>
              <a:ext uri="{FF2B5EF4-FFF2-40B4-BE49-F238E27FC236}">
                <a16:creationId xmlns:a16="http://schemas.microsoft.com/office/drawing/2014/main" id="{7077296C-376B-C2F0-FD8C-3D16EFED50DF}"/>
              </a:ext>
            </a:extLst>
          </p:cNvPr>
          <p:cNvGraphicFramePr>
            <a:graphicFrameLocks noChangeAspect="1"/>
          </p:cNvGraphicFramePr>
          <p:nvPr>
            <p:extLst>
              <p:ext uri="{D42A27DB-BD31-4B8C-83A1-F6EECF244321}">
                <p14:modId xmlns:p14="http://schemas.microsoft.com/office/powerpoint/2010/main" val="354488369"/>
              </p:ext>
            </p:extLst>
          </p:nvPr>
        </p:nvGraphicFramePr>
        <p:xfrm>
          <a:off x="7150660" y="1111123"/>
          <a:ext cx="3036888" cy="1487487"/>
        </p:xfrm>
        <a:graphic>
          <a:graphicData uri="http://schemas.openxmlformats.org/presentationml/2006/ole">
            <mc:AlternateContent xmlns:mc="http://schemas.openxmlformats.org/markup-compatibility/2006">
              <mc:Choice xmlns:v="urn:schemas-microsoft-com:vml" Requires="v">
                <p:oleObj name="AxMath" r:id="rId5" imgW="2223720" imgH="1091880" progId="Equation.AxMath">
                  <p:embed/>
                </p:oleObj>
              </mc:Choice>
              <mc:Fallback>
                <p:oleObj name="AxMath" r:id="rId5" imgW="2223720" imgH="1091880" progId="Equation.AxMath">
                  <p:embed/>
                  <p:pic>
                    <p:nvPicPr>
                      <p:cNvPr id="0" name="Object 7"/>
                      <p:cNvPicPr>
                        <a:picLocks noChangeAspect="1" noChangeArrowheads="1"/>
                      </p:cNvPicPr>
                      <p:nvPr/>
                    </p:nvPicPr>
                    <p:blipFill>
                      <a:blip r:embed="rId6"/>
                      <a:srcRect/>
                      <a:stretch>
                        <a:fillRect/>
                      </a:stretch>
                    </p:blipFill>
                    <p:spPr bwMode="auto">
                      <a:xfrm>
                        <a:off x="7150660" y="1111123"/>
                        <a:ext cx="3036888" cy="1487487"/>
                      </a:xfrm>
                      <a:prstGeom prst="rect">
                        <a:avLst/>
                      </a:prstGeom>
                      <a:noFill/>
                    </p:spPr>
                  </p:pic>
                </p:oleObj>
              </mc:Fallback>
            </mc:AlternateContent>
          </a:graphicData>
        </a:graphic>
      </p:graphicFrame>
      <p:graphicFrame>
        <p:nvGraphicFramePr>
          <p:cNvPr id="14" name="对象 13">
            <a:extLst>
              <a:ext uri="{FF2B5EF4-FFF2-40B4-BE49-F238E27FC236}">
                <a16:creationId xmlns:a16="http://schemas.microsoft.com/office/drawing/2014/main" id="{1CEFF248-D4C9-35C4-ABD2-730F74EFC483}"/>
              </a:ext>
            </a:extLst>
          </p:cNvPr>
          <p:cNvGraphicFramePr>
            <a:graphicFrameLocks noChangeAspect="1"/>
          </p:cNvGraphicFramePr>
          <p:nvPr>
            <p:extLst>
              <p:ext uri="{D42A27DB-BD31-4B8C-83A1-F6EECF244321}">
                <p14:modId xmlns:p14="http://schemas.microsoft.com/office/powerpoint/2010/main" val="3278304040"/>
              </p:ext>
            </p:extLst>
          </p:nvPr>
        </p:nvGraphicFramePr>
        <p:xfrm>
          <a:off x="8846110" y="3427465"/>
          <a:ext cx="2700338" cy="552450"/>
        </p:xfrm>
        <a:graphic>
          <a:graphicData uri="http://schemas.openxmlformats.org/presentationml/2006/ole">
            <mc:AlternateContent xmlns:mc="http://schemas.openxmlformats.org/markup-compatibility/2006">
              <mc:Choice xmlns:v="urn:schemas-microsoft-com:vml" Requires="v">
                <p:oleObj name="AxMath" r:id="rId7" imgW="1982160" imgH="402480" progId="Equation.AxMath">
                  <p:embed/>
                </p:oleObj>
              </mc:Choice>
              <mc:Fallback>
                <p:oleObj name="AxMath" r:id="rId7" imgW="1982160" imgH="402480" progId="Equation.AxMath">
                  <p:embed/>
                  <p:pic>
                    <p:nvPicPr>
                      <p:cNvPr id="0" name="Object 9"/>
                      <p:cNvPicPr>
                        <a:picLocks noChangeAspect="1" noChangeArrowheads="1"/>
                      </p:cNvPicPr>
                      <p:nvPr/>
                    </p:nvPicPr>
                    <p:blipFill>
                      <a:blip r:embed="rId8"/>
                      <a:srcRect/>
                      <a:stretch>
                        <a:fillRect/>
                      </a:stretch>
                    </p:blipFill>
                    <p:spPr bwMode="auto">
                      <a:xfrm>
                        <a:off x="8846110" y="3427465"/>
                        <a:ext cx="2700338" cy="552450"/>
                      </a:xfrm>
                      <a:prstGeom prst="rect">
                        <a:avLst/>
                      </a:prstGeom>
                      <a:noFill/>
                    </p:spPr>
                  </p:pic>
                </p:oleObj>
              </mc:Fallback>
            </mc:AlternateContent>
          </a:graphicData>
        </a:graphic>
      </p:graphicFrame>
      <p:graphicFrame>
        <p:nvGraphicFramePr>
          <p:cNvPr id="16" name="对象 15">
            <a:extLst>
              <a:ext uri="{FF2B5EF4-FFF2-40B4-BE49-F238E27FC236}">
                <a16:creationId xmlns:a16="http://schemas.microsoft.com/office/drawing/2014/main" id="{FDDACDF2-C1CF-93A1-D4EF-94BF230CD7EA}"/>
              </a:ext>
            </a:extLst>
          </p:cNvPr>
          <p:cNvGraphicFramePr>
            <a:graphicFrameLocks noChangeAspect="1"/>
          </p:cNvGraphicFramePr>
          <p:nvPr>
            <p:extLst>
              <p:ext uri="{D42A27DB-BD31-4B8C-83A1-F6EECF244321}">
                <p14:modId xmlns:p14="http://schemas.microsoft.com/office/powerpoint/2010/main" val="265817097"/>
              </p:ext>
            </p:extLst>
          </p:nvPr>
        </p:nvGraphicFramePr>
        <p:xfrm>
          <a:off x="6562722" y="4367001"/>
          <a:ext cx="4257491" cy="1583579"/>
        </p:xfrm>
        <a:graphic>
          <a:graphicData uri="http://schemas.openxmlformats.org/presentationml/2006/ole">
            <mc:AlternateContent xmlns:mc="http://schemas.openxmlformats.org/markup-compatibility/2006">
              <mc:Choice xmlns:v="urn:schemas-microsoft-com:vml" Requires="v">
                <p:oleObj name="AxMath" r:id="rId9" imgW="3114474" imgH="1162546" progId="Equation.AxMath">
                  <p:embed/>
                </p:oleObj>
              </mc:Choice>
              <mc:Fallback>
                <p:oleObj name="AxMath" r:id="rId9" imgW="3114474" imgH="1162546" progId="Equation.AxMath">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62722" y="4367001"/>
                        <a:ext cx="4257491" cy="1583579"/>
                      </a:xfrm>
                      <a:prstGeom prst="rect">
                        <a:avLst/>
                      </a:prstGeom>
                      <a:noFill/>
                    </p:spPr>
                  </p:pic>
                </p:oleObj>
              </mc:Fallback>
            </mc:AlternateContent>
          </a:graphicData>
        </a:graphic>
      </p:graphicFrame>
      <p:grpSp>
        <p:nvGrpSpPr>
          <p:cNvPr id="18" name="组合 17">
            <a:extLst>
              <a:ext uri="{FF2B5EF4-FFF2-40B4-BE49-F238E27FC236}">
                <a16:creationId xmlns:a16="http://schemas.microsoft.com/office/drawing/2014/main" id="{8A1A56F2-6EE3-7185-3E4D-0D43D7C9808E}"/>
              </a:ext>
            </a:extLst>
          </p:cNvPr>
          <p:cNvGrpSpPr/>
          <p:nvPr/>
        </p:nvGrpSpPr>
        <p:grpSpPr>
          <a:xfrm>
            <a:off x="2433257" y="3516865"/>
            <a:ext cx="1004015" cy="290088"/>
            <a:chOff x="3953854" y="5278296"/>
            <a:chExt cx="1433836" cy="457200"/>
          </a:xfrm>
        </p:grpSpPr>
        <p:sp>
          <p:nvSpPr>
            <p:cNvPr id="19" name="箭头: 右 18">
              <a:extLst>
                <a:ext uri="{FF2B5EF4-FFF2-40B4-BE49-F238E27FC236}">
                  <a16:creationId xmlns:a16="http://schemas.microsoft.com/office/drawing/2014/main" id="{83AF18D2-5A00-9DDA-E6F9-912D18D4233B}"/>
                </a:ext>
              </a:extLst>
            </p:cNvPr>
            <p:cNvSpPr/>
            <p:nvPr/>
          </p:nvSpPr>
          <p:spPr>
            <a:xfrm rot="5400000">
              <a:off x="3877654" y="5354496"/>
              <a:ext cx="457200" cy="304800"/>
            </a:xfrm>
            <a:prstGeom prst="rightArrow">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588CCA3C-15CB-2598-75DF-DD98CC7BA925}"/>
                    </a:ext>
                  </a:extLst>
                </p:cNvPr>
                <p:cNvSpPr txBox="1"/>
                <p:nvPr/>
              </p:nvSpPr>
              <p:spPr>
                <a:xfrm>
                  <a:off x="4243253" y="5286944"/>
                  <a:ext cx="1144437" cy="436571"/>
                </a:xfrm>
                <a:prstGeom prst="rect">
                  <a:avLst/>
                </a:prstGeom>
                <a:noFill/>
              </p:spPr>
              <p:txBody>
                <a:bodyPr wrap="square">
                  <a:spAutoFit/>
                </a:bodyPr>
                <a:lstStyle/>
                <a:p>
                  <a:pPr algn="ctr"/>
                  <a:r>
                    <a:rPr lang="zh-CN" altLang="en-US" sz="1200" dirty="0">
                      <a:latin typeface="Consolas" panose="020B0609020204030204" pitchFamily="49" charset="0"/>
                      <a:ea typeface="楷体" panose="02010609060101010101" pitchFamily="49" charset="-122"/>
                    </a:rPr>
                    <a:t>令</a:t>
                  </a:r>
                  <a14:m>
                    <m:oMath xmlns:m="http://schemas.openxmlformats.org/officeDocument/2006/math">
                      <m:r>
                        <a:rPr lang="en-US" altLang="zh-CN" sz="1200" b="0" i="1" smtClean="0">
                          <a:latin typeface="Cambria Math" panose="02040503050406030204" pitchFamily="18" charset="0"/>
                          <a:ea typeface="楷体" panose="02010609060101010101" pitchFamily="49" charset="-122"/>
                        </a:rPr>
                        <m:t>𝐻</m:t>
                      </m:r>
                      <m:r>
                        <a:rPr lang="en-US" altLang="zh-CN" sz="1200" b="0" i="1" smtClean="0">
                          <a:latin typeface="Cambria Math" panose="02040503050406030204" pitchFamily="18" charset="0"/>
                          <a:ea typeface="楷体" panose="02010609060101010101" pitchFamily="49" charset="-122"/>
                        </a:rPr>
                        <m:t>=1</m:t>
                      </m:r>
                    </m:oMath>
                  </a14:m>
                  <a:endParaRPr lang="zh-CN" altLang="en-US" sz="1200" dirty="0">
                    <a:solidFill>
                      <a:schemeClr val="tx1"/>
                    </a:solidFill>
                    <a:latin typeface="Consolas" panose="020B0609020204030204" pitchFamily="49" charset="0"/>
                    <a:ea typeface="楷体" panose="02010609060101010101" pitchFamily="49" charset="-122"/>
                  </a:endParaRPr>
                </a:p>
              </p:txBody>
            </p:sp>
          </mc:Choice>
          <mc:Fallback xmlns="">
            <p:sp>
              <p:nvSpPr>
                <p:cNvPr id="20" name="文本框 19">
                  <a:extLst>
                    <a:ext uri="{FF2B5EF4-FFF2-40B4-BE49-F238E27FC236}">
                      <a16:creationId xmlns:a16="http://schemas.microsoft.com/office/drawing/2014/main" id="{588CCA3C-15CB-2598-75DF-DD98CC7BA925}"/>
                    </a:ext>
                  </a:extLst>
                </p:cNvPr>
                <p:cNvSpPr txBox="1">
                  <a:spLocks noRot="1" noChangeAspect="1" noMove="1" noResize="1" noEditPoints="1" noAdjustHandles="1" noChangeArrowheads="1" noChangeShapeType="1" noTextEdit="1"/>
                </p:cNvSpPr>
                <p:nvPr/>
              </p:nvSpPr>
              <p:spPr>
                <a:xfrm>
                  <a:off x="4243253" y="5286944"/>
                  <a:ext cx="1144437" cy="436571"/>
                </a:xfrm>
                <a:prstGeom prst="rect">
                  <a:avLst/>
                </a:prstGeom>
                <a:blipFill>
                  <a:blip r:embed="rId11"/>
                  <a:stretch>
                    <a:fillRect t="-2174" b="-13043"/>
                  </a:stretch>
                </a:blipFill>
              </p:spPr>
              <p:txBody>
                <a:bodyPr/>
                <a:lstStyle/>
                <a:p>
                  <a:r>
                    <a:rPr lang="zh-CN" altLang="en-US">
                      <a:noFill/>
                    </a:rPr>
                    <a:t> </a:t>
                  </a:r>
                </a:p>
              </p:txBody>
            </p:sp>
          </mc:Fallback>
        </mc:AlternateContent>
      </p:grpSp>
      <p:sp>
        <p:nvSpPr>
          <p:cNvPr id="21" name="矩形: 圆角 20">
            <a:extLst>
              <a:ext uri="{FF2B5EF4-FFF2-40B4-BE49-F238E27FC236}">
                <a16:creationId xmlns:a16="http://schemas.microsoft.com/office/drawing/2014/main" id="{5824312A-F304-47EC-E9B2-C46791A798BB}"/>
              </a:ext>
            </a:extLst>
          </p:cNvPr>
          <p:cNvSpPr/>
          <p:nvPr/>
        </p:nvSpPr>
        <p:spPr>
          <a:xfrm>
            <a:off x="476267" y="3904667"/>
            <a:ext cx="4478242" cy="854607"/>
          </a:xfrm>
          <a:prstGeom prst="round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Consolas" panose="020B0609020204030204" pitchFamily="49" charset="0"/>
                <a:ea typeface="楷体" panose="02010609060101010101" pitchFamily="49" charset="-122"/>
              </a:rPr>
              <a:t>该问题可以转化为网络研究中的</a:t>
            </a:r>
            <a:r>
              <a:rPr lang="en-US" altLang="zh-CN" sz="1400" dirty="0">
                <a:solidFill>
                  <a:schemeClr val="tx1"/>
                </a:solidFill>
                <a:latin typeface="Consolas" panose="020B0609020204030204" pitchFamily="49" charset="0"/>
                <a:ea typeface="楷体" panose="02010609060101010101" pitchFamily="49" charset="-122"/>
              </a:rPr>
              <a:t>K</a:t>
            </a:r>
            <a:r>
              <a:rPr lang="zh-CN" altLang="en-US" sz="1400" dirty="0">
                <a:solidFill>
                  <a:schemeClr val="tx1"/>
                </a:solidFill>
                <a:latin typeface="Consolas" panose="020B0609020204030204" pitchFamily="49" charset="0"/>
                <a:ea typeface="楷体" panose="02010609060101010101" pitchFamily="49" charset="-122"/>
              </a:rPr>
              <a:t>团问题</a:t>
            </a:r>
            <a:endParaRPr lang="en-US" altLang="zh-CN" sz="1400" dirty="0">
              <a:solidFill>
                <a:schemeClr val="tx1"/>
              </a:solidFill>
              <a:latin typeface="Consolas" panose="020B0609020204030204" pitchFamily="49" charset="0"/>
              <a:ea typeface="楷体" panose="02010609060101010101" pitchFamily="49" charset="-122"/>
            </a:endParaRPr>
          </a:p>
          <a:p>
            <a:pPr algn="ctr"/>
            <a:r>
              <a:rPr lang="zh-CN" altLang="en-US" sz="1400" dirty="0">
                <a:solidFill>
                  <a:schemeClr val="tx1"/>
                </a:solidFill>
                <a:latin typeface="Consolas" panose="020B0609020204030204" pitchFamily="49" charset="0"/>
                <a:ea typeface="楷体" panose="02010609060101010101" pitchFamily="49" charset="-122"/>
              </a:rPr>
              <a:t>（网络中的一个子图，其包含</a:t>
            </a:r>
            <a:r>
              <a:rPr lang="en-US" altLang="zh-CN" sz="1400" dirty="0">
                <a:solidFill>
                  <a:schemeClr val="tx1"/>
                </a:solidFill>
                <a:latin typeface="Consolas" panose="020B0609020204030204" pitchFamily="49" charset="0"/>
                <a:ea typeface="楷体" panose="02010609060101010101" pitchFamily="49" charset="-122"/>
              </a:rPr>
              <a:t>k</a:t>
            </a:r>
            <a:r>
              <a:rPr lang="zh-CN" altLang="en-US" sz="1400" dirty="0">
                <a:solidFill>
                  <a:schemeClr val="tx1"/>
                </a:solidFill>
                <a:latin typeface="Consolas" panose="020B0609020204030204" pitchFamily="49" charset="0"/>
                <a:ea typeface="楷体" panose="02010609060101010101" pitchFamily="49" charset="-122"/>
              </a:rPr>
              <a:t>个互相连通的节点）</a:t>
            </a:r>
            <a:endParaRPr lang="en-US" altLang="zh-CN" sz="1400" dirty="0">
              <a:solidFill>
                <a:schemeClr val="tx1"/>
              </a:solidFill>
              <a:latin typeface="Consolas" panose="020B0609020204030204" pitchFamily="49" charset="0"/>
              <a:ea typeface="楷体" panose="02010609060101010101" pitchFamily="49" charset="-122"/>
            </a:endParaRPr>
          </a:p>
          <a:p>
            <a:pPr algn="ctr"/>
            <a:r>
              <a:rPr lang="en-US" altLang="zh-CN" sz="1400" b="1" dirty="0">
                <a:solidFill>
                  <a:schemeClr val="tx1"/>
                </a:solidFill>
                <a:latin typeface="Consolas" panose="020B0609020204030204" pitchFamily="49" charset="0"/>
                <a:ea typeface="楷体" panose="02010609060101010101" pitchFamily="49" charset="-122"/>
              </a:rPr>
              <a:t>K</a:t>
            </a:r>
            <a:r>
              <a:rPr lang="zh-CN" altLang="en-US" sz="1400" b="1" dirty="0">
                <a:solidFill>
                  <a:schemeClr val="tx1"/>
                </a:solidFill>
                <a:latin typeface="Consolas" panose="020B0609020204030204" pitchFamily="49" charset="0"/>
                <a:ea typeface="楷体" panose="02010609060101010101" pitchFamily="49" charset="-122"/>
              </a:rPr>
              <a:t>团问题是一个非凸、</a:t>
            </a:r>
            <a:r>
              <a:rPr lang="en-US" altLang="zh-CN" sz="1400" b="1" dirty="0">
                <a:solidFill>
                  <a:schemeClr val="tx1"/>
                </a:solidFill>
                <a:latin typeface="Consolas" panose="020B0609020204030204" pitchFamily="49" charset="0"/>
                <a:ea typeface="楷体" panose="02010609060101010101" pitchFamily="49" charset="-122"/>
              </a:rPr>
              <a:t>NP</a:t>
            </a:r>
            <a:r>
              <a:rPr lang="zh-CN" altLang="en-US" sz="1400" b="1" dirty="0">
                <a:solidFill>
                  <a:schemeClr val="tx1"/>
                </a:solidFill>
                <a:latin typeface="Consolas" panose="020B0609020204030204" pitchFamily="49" charset="0"/>
                <a:ea typeface="楷体" panose="02010609060101010101" pitchFamily="49" charset="-122"/>
              </a:rPr>
              <a:t>难问题</a:t>
            </a:r>
          </a:p>
        </p:txBody>
      </p:sp>
      <p:sp>
        <p:nvSpPr>
          <p:cNvPr id="22" name="矩形: 圆角 21">
            <a:extLst>
              <a:ext uri="{FF2B5EF4-FFF2-40B4-BE49-F238E27FC236}">
                <a16:creationId xmlns:a16="http://schemas.microsoft.com/office/drawing/2014/main" id="{46F34116-2C8A-50D1-0300-33CE527D4B6D}"/>
              </a:ext>
            </a:extLst>
          </p:cNvPr>
          <p:cNvSpPr/>
          <p:nvPr/>
        </p:nvSpPr>
        <p:spPr>
          <a:xfrm>
            <a:off x="1266074" y="5313295"/>
            <a:ext cx="2593519" cy="462156"/>
          </a:xfrm>
          <a:prstGeom prst="round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FF9900"/>
                </a:solidFill>
                <a:latin typeface="Consolas" panose="020B0609020204030204" pitchFamily="49" charset="0"/>
                <a:ea typeface="楷体" panose="02010609060101010101" pitchFamily="49" charset="-122"/>
              </a:rPr>
              <a:t>FDA-PR</a:t>
            </a:r>
            <a:r>
              <a:rPr lang="zh-CN" altLang="en-US" sz="1400" b="1" dirty="0">
                <a:solidFill>
                  <a:srgbClr val="FF9900"/>
                </a:solidFill>
                <a:latin typeface="Consolas" panose="020B0609020204030204" pitchFamily="49" charset="0"/>
                <a:ea typeface="楷体" panose="02010609060101010101" pitchFamily="49" charset="-122"/>
              </a:rPr>
              <a:t>为非凸、</a:t>
            </a:r>
            <a:r>
              <a:rPr lang="en-US" altLang="zh-CN" sz="1400" b="1" dirty="0">
                <a:solidFill>
                  <a:srgbClr val="FF9900"/>
                </a:solidFill>
                <a:latin typeface="Consolas" panose="020B0609020204030204" pitchFamily="49" charset="0"/>
                <a:ea typeface="楷体" panose="02010609060101010101" pitchFamily="49" charset="-122"/>
              </a:rPr>
              <a:t>NP</a:t>
            </a:r>
            <a:r>
              <a:rPr lang="zh-CN" altLang="en-US" sz="1400" b="1" dirty="0">
                <a:solidFill>
                  <a:srgbClr val="FF9900"/>
                </a:solidFill>
                <a:latin typeface="Consolas" panose="020B0609020204030204" pitchFamily="49" charset="0"/>
                <a:ea typeface="楷体" panose="02010609060101010101" pitchFamily="49" charset="-122"/>
              </a:rPr>
              <a:t>难问题</a:t>
            </a:r>
          </a:p>
        </p:txBody>
      </p:sp>
      <p:sp>
        <p:nvSpPr>
          <p:cNvPr id="24" name="箭头: 右 23">
            <a:extLst>
              <a:ext uri="{FF2B5EF4-FFF2-40B4-BE49-F238E27FC236}">
                <a16:creationId xmlns:a16="http://schemas.microsoft.com/office/drawing/2014/main" id="{6691136E-C1CF-40A5-38B9-6F01765AF00D}"/>
              </a:ext>
            </a:extLst>
          </p:cNvPr>
          <p:cNvSpPr/>
          <p:nvPr/>
        </p:nvSpPr>
        <p:spPr>
          <a:xfrm rot="5400000">
            <a:off x="2384140" y="4936936"/>
            <a:ext cx="290091" cy="213430"/>
          </a:xfrm>
          <a:prstGeom prst="rightArrow">
            <a:avLst/>
          </a:prstGeom>
          <a:solidFill>
            <a:srgbClr val="608AC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6" name="文本框 25">
            <a:extLst>
              <a:ext uri="{FF2B5EF4-FFF2-40B4-BE49-F238E27FC236}">
                <a16:creationId xmlns:a16="http://schemas.microsoft.com/office/drawing/2014/main" id="{188AE328-B09A-CAC0-A924-1A98417F955D}"/>
              </a:ext>
            </a:extLst>
          </p:cNvPr>
          <p:cNvSpPr txBox="1"/>
          <p:nvPr/>
        </p:nvSpPr>
        <p:spPr>
          <a:xfrm>
            <a:off x="910235" y="1058528"/>
            <a:ext cx="2733587" cy="276999"/>
          </a:xfrm>
          <a:prstGeom prst="rect">
            <a:avLst/>
          </a:prstGeom>
          <a:solidFill>
            <a:srgbClr val="F9F9F9"/>
          </a:solidFill>
          <a:effectLst>
            <a:outerShdw blurRad="50800" dist="38100" dir="2700000" algn="tl" rotWithShape="0">
              <a:prstClr val="black">
                <a:alpha val="40000"/>
              </a:prstClr>
            </a:outerShdw>
          </a:effectLst>
        </p:spPr>
        <p:txBody>
          <a:bodyPr wrap="square">
            <a:spAutoFit/>
          </a:bodyPr>
          <a:lstStyle/>
          <a:p>
            <a:pPr algn="ctr"/>
            <a:r>
              <a:rPr lang="en-US" altLang="zh-CN" sz="1200" b="1" dirty="0">
                <a:solidFill>
                  <a:srgbClr val="4472C4"/>
                </a:solidFill>
                <a:latin typeface="Consolas" panose="020B0609020204030204" pitchFamily="49" charset="0"/>
                <a:ea typeface="楷体" panose="02010609060101010101" pitchFamily="49" charset="-122"/>
              </a:rPr>
              <a:t>Problem (1) – FDA-PR Problem</a:t>
            </a:r>
            <a:endParaRPr lang="zh-CN" altLang="en-US" sz="1200" dirty="0">
              <a:solidFill>
                <a:srgbClr val="4472C4"/>
              </a:solidFill>
              <a:latin typeface="Consolas" panose="020B0609020204030204" pitchFamily="49" charset="0"/>
              <a:ea typeface="楷体" panose="02010609060101010101" pitchFamily="49" charset="-122"/>
            </a:endParaRPr>
          </a:p>
        </p:txBody>
      </p:sp>
      <p:sp>
        <p:nvSpPr>
          <p:cNvPr id="27" name="箭头: 右 26">
            <a:extLst>
              <a:ext uri="{FF2B5EF4-FFF2-40B4-BE49-F238E27FC236}">
                <a16:creationId xmlns:a16="http://schemas.microsoft.com/office/drawing/2014/main" id="{FA1EE429-D1C9-46A1-CE4A-9BCA4C09D7FA}"/>
              </a:ext>
            </a:extLst>
          </p:cNvPr>
          <p:cNvSpPr/>
          <p:nvPr/>
        </p:nvSpPr>
        <p:spPr>
          <a:xfrm>
            <a:off x="5873780" y="2449017"/>
            <a:ext cx="618834" cy="288826"/>
          </a:xfrm>
          <a:prstGeom prst="rightArrow">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8" name="文本框 27">
            <a:extLst>
              <a:ext uri="{FF2B5EF4-FFF2-40B4-BE49-F238E27FC236}">
                <a16:creationId xmlns:a16="http://schemas.microsoft.com/office/drawing/2014/main" id="{5BCD2F4E-5E21-D7A1-017A-B1388D821B40}"/>
              </a:ext>
            </a:extLst>
          </p:cNvPr>
          <p:cNvSpPr txBox="1"/>
          <p:nvPr/>
        </p:nvSpPr>
        <p:spPr>
          <a:xfrm>
            <a:off x="5772461" y="2194114"/>
            <a:ext cx="720154" cy="276999"/>
          </a:xfrm>
          <a:prstGeom prst="rect">
            <a:avLst/>
          </a:prstGeom>
          <a:noFill/>
        </p:spPr>
        <p:txBody>
          <a:bodyPr wrap="square">
            <a:spAutoFit/>
          </a:bodyPr>
          <a:lstStyle/>
          <a:p>
            <a:pPr algn="ctr"/>
            <a:r>
              <a:rPr lang="zh-CN" altLang="en-US" sz="1200" b="1" i="1" dirty="0">
                <a:solidFill>
                  <a:srgbClr val="FF9900"/>
                </a:solidFill>
                <a:latin typeface="Consolas" panose="020B0609020204030204" pitchFamily="49" charset="0"/>
                <a:ea typeface="楷体" panose="02010609060101010101" pitchFamily="49" charset="-122"/>
              </a:rPr>
              <a:t>松弛</a:t>
            </a:r>
          </a:p>
        </p:txBody>
      </p:sp>
      <p:cxnSp>
        <p:nvCxnSpPr>
          <p:cNvPr id="29" name="连接符: 肘形 28">
            <a:extLst>
              <a:ext uri="{FF2B5EF4-FFF2-40B4-BE49-F238E27FC236}">
                <a16:creationId xmlns:a16="http://schemas.microsoft.com/office/drawing/2014/main" id="{AC93AB45-83EA-85A1-1D4D-D793C3181C6C}"/>
              </a:ext>
            </a:extLst>
          </p:cNvPr>
          <p:cNvCxnSpPr>
            <a:cxnSpLocks/>
            <a:stCxn id="22" idx="3"/>
            <a:endCxn id="28" idx="1"/>
          </p:cNvCxnSpPr>
          <p:nvPr/>
        </p:nvCxnSpPr>
        <p:spPr>
          <a:xfrm flipV="1">
            <a:off x="3859593" y="2332614"/>
            <a:ext cx="1912868" cy="3211759"/>
          </a:xfrm>
          <a:prstGeom prst="bentConnector3">
            <a:avLst>
              <a:gd name="adj1" fmla="val 73901"/>
            </a:avLst>
          </a:prstGeom>
          <a:ln>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D2D063EE-021D-FFB7-6EE2-201490B1BAEA}"/>
              </a:ext>
            </a:extLst>
          </p:cNvPr>
          <p:cNvSpPr txBox="1"/>
          <p:nvPr/>
        </p:nvSpPr>
        <p:spPr>
          <a:xfrm>
            <a:off x="6890650" y="335514"/>
            <a:ext cx="3717415" cy="276999"/>
          </a:xfrm>
          <a:prstGeom prst="rect">
            <a:avLst/>
          </a:prstGeom>
          <a:solidFill>
            <a:srgbClr val="F0F0F0"/>
          </a:solidFill>
          <a:effectLst>
            <a:outerShdw blurRad="50800" dist="38100" dir="2700000" algn="tl" rotWithShape="0">
              <a:prstClr val="black">
                <a:alpha val="40000"/>
              </a:prstClr>
            </a:outerShdw>
          </a:effectLst>
        </p:spPr>
        <p:txBody>
          <a:bodyPr wrap="square">
            <a:spAutoFit/>
          </a:bodyPr>
          <a:lstStyle/>
          <a:p>
            <a:pPr algn="ctr"/>
            <a:r>
              <a:rPr lang="en-US" altLang="zh-CN" sz="1200" b="1" i="1" dirty="0">
                <a:latin typeface="Consolas" panose="020B0609020204030204" pitchFamily="49" charset="0"/>
                <a:ea typeface="楷体" panose="02010609060101010101" pitchFamily="49" charset="-122"/>
              </a:rPr>
              <a:t>STEP1: </a:t>
            </a:r>
            <a:r>
              <a:rPr lang="zh-CN" altLang="en-US" sz="1200" i="1" dirty="0">
                <a:latin typeface="Consolas" panose="020B0609020204030204" pitchFamily="49" charset="0"/>
                <a:ea typeface="楷体" panose="02010609060101010101" pitchFamily="49" charset="-122"/>
              </a:rPr>
              <a:t>松弛决策变量的</a:t>
            </a:r>
            <a:r>
              <a:rPr lang="en-US" altLang="zh-CN" sz="1200" i="1" dirty="0">
                <a:latin typeface="Consolas" panose="020B0609020204030204" pitchFamily="49" charset="0"/>
                <a:ea typeface="楷体" panose="02010609060101010101" pitchFamily="49" charset="-122"/>
              </a:rPr>
              <a:t>0-1</a:t>
            </a:r>
            <a:r>
              <a:rPr lang="zh-CN" altLang="en-US" sz="1200" i="1" dirty="0">
                <a:latin typeface="Consolas" panose="020B0609020204030204" pitchFamily="49" charset="0"/>
                <a:ea typeface="楷体" panose="02010609060101010101" pitchFamily="49" charset="-122"/>
              </a:rPr>
              <a:t>整数约束为</a:t>
            </a:r>
            <a:r>
              <a:rPr lang="en-US" altLang="zh-CN" sz="1200" i="1" dirty="0">
                <a:latin typeface="Consolas" panose="020B0609020204030204" pitchFamily="49" charset="0"/>
                <a:ea typeface="楷体" panose="02010609060101010101" pitchFamily="49" charset="-122"/>
              </a:rPr>
              <a:t>0≤y</a:t>
            </a:r>
            <a:r>
              <a:rPr lang="en-US" altLang="zh-CN" sz="1200" i="1" baseline="-25000" dirty="0">
                <a:latin typeface="Consolas" panose="020B0609020204030204" pitchFamily="49" charset="0"/>
                <a:ea typeface="楷体" panose="02010609060101010101" pitchFamily="49" charset="-122"/>
              </a:rPr>
              <a:t>j</a:t>
            </a:r>
            <a:r>
              <a:rPr lang="en-US" altLang="zh-CN" sz="1200" i="1" dirty="0">
                <a:latin typeface="Consolas" panose="020B0609020204030204" pitchFamily="49" charset="0"/>
                <a:ea typeface="楷体" panose="02010609060101010101" pitchFamily="49" charset="-122"/>
              </a:rPr>
              <a:t>≤1</a:t>
            </a:r>
            <a:endParaRPr lang="zh-CN" altLang="en-US" sz="1200" i="1" dirty="0">
              <a:latin typeface="Consolas" panose="020B0609020204030204" pitchFamily="49" charset="0"/>
              <a:ea typeface="楷体" panose="02010609060101010101" pitchFamily="49" charset="-122"/>
            </a:endParaRPr>
          </a:p>
        </p:txBody>
      </p:sp>
      <p:sp>
        <p:nvSpPr>
          <p:cNvPr id="39" name="箭头: 左右 38">
            <a:extLst>
              <a:ext uri="{FF2B5EF4-FFF2-40B4-BE49-F238E27FC236}">
                <a16:creationId xmlns:a16="http://schemas.microsoft.com/office/drawing/2014/main" id="{88708922-CFDB-BAB3-E86D-AEB79868AB24}"/>
              </a:ext>
            </a:extLst>
          </p:cNvPr>
          <p:cNvSpPr/>
          <p:nvPr/>
        </p:nvSpPr>
        <p:spPr>
          <a:xfrm rot="5400000">
            <a:off x="8367061" y="3593704"/>
            <a:ext cx="391732" cy="218463"/>
          </a:xfrm>
          <a:prstGeom prst="leftRightArrow">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44" name="文本框 43">
            <a:extLst>
              <a:ext uri="{FF2B5EF4-FFF2-40B4-BE49-F238E27FC236}">
                <a16:creationId xmlns:a16="http://schemas.microsoft.com/office/drawing/2014/main" id="{B4BB68F6-3AC3-7CFA-0163-2A1648D24B4E}"/>
              </a:ext>
            </a:extLst>
          </p:cNvPr>
          <p:cNvSpPr txBox="1"/>
          <p:nvPr/>
        </p:nvSpPr>
        <p:spPr>
          <a:xfrm>
            <a:off x="9174067" y="844925"/>
            <a:ext cx="1172445" cy="276999"/>
          </a:xfrm>
          <a:prstGeom prst="rect">
            <a:avLst/>
          </a:prstGeom>
          <a:solidFill>
            <a:srgbClr val="F9F9F9"/>
          </a:solidFill>
          <a:effectLst>
            <a:outerShdw blurRad="50800" dist="38100" dir="2700000" algn="tl" rotWithShape="0">
              <a:prstClr val="black">
                <a:alpha val="40000"/>
              </a:prstClr>
            </a:outerShdw>
          </a:effectLst>
        </p:spPr>
        <p:txBody>
          <a:bodyPr wrap="square">
            <a:spAutoFit/>
          </a:bodyPr>
          <a:lstStyle/>
          <a:p>
            <a:pPr algn="ctr"/>
            <a:r>
              <a:rPr lang="en-US" altLang="zh-CN" sz="1200" b="1" dirty="0">
                <a:solidFill>
                  <a:srgbClr val="4472C4"/>
                </a:solidFill>
                <a:latin typeface="Consolas" panose="020B0609020204030204" pitchFamily="49" charset="0"/>
                <a:ea typeface="楷体" panose="02010609060101010101" pitchFamily="49" charset="-122"/>
              </a:rPr>
              <a:t>Problem (2)</a:t>
            </a:r>
            <a:endParaRPr lang="zh-CN" altLang="en-US" sz="1200" dirty="0">
              <a:solidFill>
                <a:srgbClr val="4472C4"/>
              </a:solidFill>
              <a:latin typeface="Consolas" panose="020B0609020204030204" pitchFamily="49" charset="0"/>
              <a:ea typeface="楷体" panose="02010609060101010101" pitchFamily="49" charset="-122"/>
            </a:endParaRPr>
          </a:p>
        </p:txBody>
      </p:sp>
      <p:sp>
        <p:nvSpPr>
          <p:cNvPr id="51" name="文本框 50">
            <a:extLst>
              <a:ext uri="{FF2B5EF4-FFF2-40B4-BE49-F238E27FC236}">
                <a16:creationId xmlns:a16="http://schemas.microsoft.com/office/drawing/2014/main" id="{94673C10-A4A7-2DF5-E779-36F7F3AD92DB}"/>
              </a:ext>
            </a:extLst>
          </p:cNvPr>
          <p:cNvSpPr txBox="1"/>
          <p:nvPr/>
        </p:nvSpPr>
        <p:spPr>
          <a:xfrm>
            <a:off x="6919493" y="3058590"/>
            <a:ext cx="3717415" cy="276999"/>
          </a:xfrm>
          <a:prstGeom prst="rect">
            <a:avLst/>
          </a:prstGeom>
          <a:solidFill>
            <a:srgbClr val="F0F0F0"/>
          </a:solidFill>
          <a:effectLst>
            <a:outerShdw blurRad="50800" dist="38100" dir="2700000" algn="tl" rotWithShape="0">
              <a:prstClr val="black">
                <a:alpha val="40000"/>
              </a:prstClr>
            </a:outerShdw>
          </a:effectLst>
        </p:spPr>
        <p:txBody>
          <a:bodyPr wrap="square">
            <a:spAutoFit/>
          </a:bodyPr>
          <a:lstStyle/>
          <a:p>
            <a:pPr algn="ctr"/>
            <a:r>
              <a:rPr lang="en-US" altLang="zh-CN" sz="1200" b="1" i="1" dirty="0">
                <a:latin typeface="Consolas" panose="020B0609020204030204" pitchFamily="49" charset="0"/>
                <a:ea typeface="楷体" panose="02010609060101010101" pitchFamily="49" charset="-122"/>
              </a:rPr>
              <a:t>STEP2: </a:t>
            </a:r>
            <a:r>
              <a:rPr lang="zh-CN" altLang="en-US" sz="1200" i="1" dirty="0">
                <a:latin typeface="Consolas" panose="020B0609020204030204" pitchFamily="49" charset="0"/>
                <a:ea typeface="楷体" panose="02010609060101010101" pitchFamily="49" charset="-122"/>
              </a:rPr>
              <a:t>变量替换，转非凸目标函数为非凸约束</a:t>
            </a:r>
          </a:p>
        </p:txBody>
      </p:sp>
      <p:sp>
        <p:nvSpPr>
          <p:cNvPr id="52" name="矩形 51">
            <a:extLst>
              <a:ext uri="{FF2B5EF4-FFF2-40B4-BE49-F238E27FC236}">
                <a16:creationId xmlns:a16="http://schemas.microsoft.com/office/drawing/2014/main" id="{D637772C-8732-AD17-67E7-AE8AE3DD9E78}"/>
              </a:ext>
            </a:extLst>
          </p:cNvPr>
          <p:cNvSpPr/>
          <p:nvPr/>
        </p:nvSpPr>
        <p:spPr>
          <a:xfrm>
            <a:off x="8233766" y="1437525"/>
            <a:ext cx="612344" cy="221974"/>
          </a:xfrm>
          <a:prstGeom prst="rect">
            <a:avLst/>
          </a:prstGeom>
          <a:no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64DA8004-987E-0874-5147-AE0D22FC7C61}"/>
              </a:ext>
            </a:extLst>
          </p:cNvPr>
          <p:cNvSpPr txBox="1"/>
          <p:nvPr/>
        </p:nvSpPr>
        <p:spPr>
          <a:xfrm>
            <a:off x="8714958" y="1397700"/>
            <a:ext cx="1472590" cy="276999"/>
          </a:xfrm>
          <a:prstGeom prst="rect">
            <a:avLst/>
          </a:prstGeom>
          <a:noFill/>
        </p:spPr>
        <p:txBody>
          <a:bodyPr wrap="square">
            <a:spAutoFit/>
          </a:bodyPr>
          <a:lstStyle/>
          <a:p>
            <a:pPr algn="ctr"/>
            <a:r>
              <a:rPr lang="zh-CN" altLang="en-US" sz="1200" b="1" dirty="0">
                <a:solidFill>
                  <a:srgbClr val="FF9900"/>
                </a:solidFill>
                <a:latin typeface="Consolas" panose="020B0609020204030204" pitchFamily="49" charset="0"/>
                <a:ea typeface="楷体" panose="02010609060101010101" pitchFamily="49" charset="-122"/>
              </a:rPr>
              <a:t>→目标函数非凸</a:t>
            </a:r>
          </a:p>
        </p:txBody>
      </p:sp>
      <p:sp>
        <p:nvSpPr>
          <p:cNvPr id="54" name="矩形 53">
            <a:extLst>
              <a:ext uri="{FF2B5EF4-FFF2-40B4-BE49-F238E27FC236}">
                <a16:creationId xmlns:a16="http://schemas.microsoft.com/office/drawing/2014/main" id="{FD88B7B2-04C8-8F90-5775-7565903D48AB}"/>
              </a:ext>
            </a:extLst>
          </p:cNvPr>
          <p:cNvSpPr/>
          <p:nvPr/>
        </p:nvSpPr>
        <p:spPr>
          <a:xfrm>
            <a:off x="7147658" y="5345950"/>
            <a:ext cx="894270" cy="323111"/>
          </a:xfrm>
          <a:prstGeom prst="rect">
            <a:avLst/>
          </a:prstGeom>
          <a:no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a:extLst>
              <a:ext uri="{FF2B5EF4-FFF2-40B4-BE49-F238E27FC236}">
                <a16:creationId xmlns:a16="http://schemas.microsoft.com/office/drawing/2014/main" id="{08B9E36F-1AAD-7FC3-9738-5DE1C84FDCC5}"/>
              </a:ext>
            </a:extLst>
          </p:cNvPr>
          <p:cNvSpPr txBox="1"/>
          <p:nvPr/>
        </p:nvSpPr>
        <p:spPr>
          <a:xfrm>
            <a:off x="9174067" y="4289690"/>
            <a:ext cx="1172445" cy="276999"/>
          </a:xfrm>
          <a:prstGeom prst="rect">
            <a:avLst/>
          </a:prstGeom>
          <a:solidFill>
            <a:srgbClr val="F9F9F9"/>
          </a:solidFill>
          <a:effectLst>
            <a:outerShdw blurRad="50800" dist="38100" dir="2700000" algn="tl" rotWithShape="0">
              <a:prstClr val="black">
                <a:alpha val="40000"/>
              </a:prstClr>
            </a:outerShdw>
          </a:effectLst>
        </p:spPr>
        <p:txBody>
          <a:bodyPr wrap="square">
            <a:spAutoFit/>
          </a:bodyPr>
          <a:lstStyle/>
          <a:p>
            <a:pPr algn="ctr"/>
            <a:r>
              <a:rPr lang="en-US" altLang="zh-CN" sz="1200" b="1" dirty="0">
                <a:solidFill>
                  <a:srgbClr val="4472C4"/>
                </a:solidFill>
                <a:latin typeface="Consolas" panose="020B0609020204030204" pitchFamily="49" charset="0"/>
                <a:ea typeface="楷体" panose="02010609060101010101" pitchFamily="49" charset="-122"/>
              </a:rPr>
              <a:t>Problem (3)</a:t>
            </a:r>
            <a:endParaRPr lang="zh-CN" altLang="en-US" sz="1200" dirty="0">
              <a:solidFill>
                <a:srgbClr val="4472C4"/>
              </a:solidFill>
              <a:latin typeface="Consolas" panose="020B0609020204030204" pitchFamily="49" charset="0"/>
              <a:ea typeface="楷体" panose="02010609060101010101" pitchFamily="49" charset="-122"/>
            </a:endParaRPr>
          </a:p>
        </p:txBody>
      </p:sp>
      <p:sp>
        <p:nvSpPr>
          <p:cNvPr id="4" name="文本框 3">
            <a:extLst>
              <a:ext uri="{FF2B5EF4-FFF2-40B4-BE49-F238E27FC236}">
                <a16:creationId xmlns:a16="http://schemas.microsoft.com/office/drawing/2014/main" id="{4FC0C618-B579-0A5C-37B0-B8767A017D4A}"/>
              </a:ext>
            </a:extLst>
          </p:cNvPr>
          <p:cNvSpPr txBox="1"/>
          <p:nvPr/>
        </p:nvSpPr>
        <p:spPr>
          <a:xfrm>
            <a:off x="476267" y="6329472"/>
            <a:ext cx="10343946" cy="420628"/>
          </a:xfrm>
          <a:prstGeom prst="rect">
            <a:avLst/>
          </a:prstGeom>
          <a:noFill/>
        </p:spPr>
        <p:txBody>
          <a:bodyPr wrap="square">
            <a:spAutoFit/>
          </a:bodyPr>
          <a:lstStyle/>
          <a:p>
            <a:r>
              <a:rPr lang="en-US" altLang="zh-CN" sz="1600" baseline="30000" dirty="0">
                <a:latin typeface="Consolas" panose="020B0609020204030204" pitchFamily="49" charset="0"/>
                <a:ea typeface="楷体" panose="02010609060101010101" pitchFamily="49" charset="-122"/>
              </a:rPr>
              <a:t>1 </a:t>
            </a:r>
            <a:r>
              <a:rPr lang="zh-CN" altLang="en-US" sz="1600" baseline="30000" dirty="0">
                <a:latin typeface="Consolas" panose="020B0609020204030204" pitchFamily="49" charset="0"/>
                <a:ea typeface="楷体" panose="02010609060101010101" pitchFamily="49" charset="-122"/>
              </a:rPr>
              <a:t>求解思路主要参考</a:t>
            </a:r>
            <a:r>
              <a:rPr lang="zh-CN" altLang="en-US" sz="1600" baseline="30000" dirty="0">
                <a:latin typeface="Times New Roman" panose="02020603050405020304" pitchFamily="18" charset="0"/>
                <a:ea typeface="楷体" panose="02010609060101010101" pitchFamily="49" charset="-122"/>
              </a:rPr>
              <a:t>：</a:t>
            </a:r>
            <a:r>
              <a:rPr lang="en-US" altLang="zh-CN" sz="1600" baseline="30000" dirty="0">
                <a:latin typeface="Times New Roman" panose="02020603050405020304" pitchFamily="18" charset="0"/>
                <a:ea typeface="楷体" panose="02010609060101010101" pitchFamily="49" charset="-122"/>
              </a:rPr>
              <a:t>Yin, K., Fang, X., Chen, B., &amp; Liu Sheng, O. R. (2022). Diversity Preference-Aware Link Recommendation for Online Social Networks. Information Systems Research. Q1. https://doi.org/10.1287/isre.2022.1174</a:t>
            </a:r>
            <a:endParaRPr lang="zh-CN" altLang="en-US" sz="1600" baseline="30000" dirty="0">
              <a:latin typeface="Times New Roman" panose="02020603050405020304" pitchFamily="18" charset="0"/>
            </a:endParaRPr>
          </a:p>
        </p:txBody>
      </p:sp>
      <p:cxnSp>
        <p:nvCxnSpPr>
          <p:cNvPr id="5" name="直接连接符 4">
            <a:extLst>
              <a:ext uri="{FF2B5EF4-FFF2-40B4-BE49-F238E27FC236}">
                <a16:creationId xmlns:a16="http://schemas.microsoft.com/office/drawing/2014/main" id="{66416447-4D8F-F5BE-2A3A-BD121AD1A201}"/>
              </a:ext>
            </a:extLst>
          </p:cNvPr>
          <p:cNvCxnSpPr/>
          <p:nvPr/>
        </p:nvCxnSpPr>
        <p:spPr>
          <a:xfrm>
            <a:off x="557012" y="6228695"/>
            <a:ext cx="4304086"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632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圆角 17">
            <a:extLst>
              <a:ext uri="{FF2B5EF4-FFF2-40B4-BE49-F238E27FC236}">
                <a16:creationId xmlns:a16="http://schemas.microsoft.com/office/drawing/2014/main" id="{A3E438B3-B19E-BF8B-42F0-208D23C189A4}"/>
              </a:ext>
            </a:extLst>
          </p:cNvPr>
          <p:cNvSpPr/>
          <p:nvPr/>
        </p:nvSpPr>
        <p:spPr>
          <a:xfrm>
            <a:off x="379558" y="555265"/>
            <a:ext cx="4056156" cy="1963755"/>
          </a:xfrm>
          <a:prstGeom prst="round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Consolas" panose="020B0609020204030204" pitchFamily="49" charset="0"/>
              <a:ea typeface="楷体" panose="02010609060101010101" pitchFamily="49" charset="-122"/>
            </a:endParaRPr>
          </a:p>
        </p:txBody>
      </p:sp>
      <p:sp>
        <p:nvSpPr>
          <p:cNvPr id="2" name="灯片编号占位符 1">
            <a:extLst>
              <a:ext uri="{FF2B5EF4-FFF2-40B4-BE49-F238E27FC236}">
                <a16:creationId xmlns:a16="http://schemas.microsoft.com/office/drawing/2014/main" id="{5E955B1B-DF39-D396-4B75-BF81B31D938E}"/>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1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t>23</a:t>
            </a:fld>
            <a:endParaRPr kumimoji="0" lang="zh-CN" altLang="en-US" sz="11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graphicFrame>
        <p:nvGraphicFramePr>
          <p:cNvPr id="3" name="对象 2">
            <a:extLst>
              <a:ext uri="{FF2B5EF4-FFF2-40B4-BE49-F238E27FC236}">
                <a16:creationId xmlns:a16="http://schemas.microsoft.com/office/drawing/2014/main" id="{F4499698-E889-59FA-0AE9-B53FFB625D1B}"/>
              </a:ext>
            </a:extLst>
          </p:cNvPr>
          <p:cNvGraphicFramePr>
            <a:graphicFrameLocks noChangeAspect="1"/>
          </p:cNvGraphicFramePr>
          <p:nvPr>
            <p:extLst>
              <p:ext uri="{D42A27DB-BD31-4B8C-83A1-F6EECF244321}">
                <p14:modId xmlns:p14="http://schemas.microsoft.com/office/powerpoint/2010/main" val="50218850"/>
              </p:ext>
            </p:extLst>
          </p:nvPr>
        </p:nvGraphicFramePr>
        <p:xfrm>
          <a:off x="606657" y="1065868"/>
          <a:ext cx="3527697" cy="1312131"/>
        </p:xfrm>
        <a:graphic>
          <a:graphicData uri="http://schemas.openxmlformats.org/presentationml/2006/ole">
            <mc:AlternateContent xmlns:mc="http://schemas.openxmlformats.org/markup-compatibility/2006">
              <mc:Choice xmlns:v="urn:schemas-microsoft-com:vml" Requires="v">
                <p:oleObj name="AxMath" r:id="rId3" imgW="3114474" imgH="1162546" progId="Equation.AxMath">
                  <p:embed/>
                </p:oleObj>
              </mc:Choice>
              <mc:Fallback>
                <p:oleObj name="AxMath" r:id="rId3" imgW="3114474" imgH="1162546" progId="Equation.AxMath">
                  <p:embed/>
                  <p:pic>
                    <p:nvPicPr>
                      <p:cNvPr id="16" name="对象 15">
                        <a:extLst>
                          <a:ext uri="{FF2B5EF4-FFF2-40B4-BE49-F238E27FC236}">
                            <a16:creationId xmlns:a16="http://schemas.microsoft.com/office/drawing/2014/main" id="{FDDACDF2-C1CF-93A1-D4EF-94BF230CD7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657" y="1065868"/>
                        <a:ext cx="3527697" cy="1312131"/>
                      </a:xfrm>
                      <a:prstGeom prst="rect">
                        <a:avLst/>
                      </a:prstGeom>
                      <a:noFill/>
                    </p:spPr>
                  </p:pic>
                </p:oleObj>
              </mc:Fallback>
            </mc:AlternateContent>
          </a:graphicData>
        </a:graphic>
      </p:graphicFrame>
      <p:sp>
        <p:nvSpPr>
          <p:cNvPr id="19" name="文本框 18">
            <a:extLst>
              <a:ext uri="{FF2B5EF4-FFF2-40B4-BE49-F238E27FC236}">
                <a16:creationId xmlns:a16="http://schemas.microsoft.com/office/drawing/2014/main" id="{6486786E-FAFA-6467-3165-15A36822FD7B}"/>
              </a:ext>
            </a:extLst>
          </p:cNvPr>
          <p:cNvSpPr txBox="1"/>
          <p:nvPr/>
        </p:nvSpPr>
        <p:spPr>
          <a:xfrm>
            <a:off x="591741" y="678089"/>
            <a:ext cx="1172445" cy="276999"/>
          </a:xfrm>
          <a:prstGeom prst="rect">
            <a:avLst/>
          </a:prstGeom>
          <a:solidFill>
            <a:srgbClr val="F9F9F9"/>
          </a:solidFill>
          <a:effectLst>
            <a:outerShdw blurRad="50800" dist="38100" dir="2700000" algn="tl" rotWithShape="0">
              <a:prstClr val="black">
                <a:alpha val="40000"/>
              </a:prstClr>
            </a:outerShdw>
          </a:effectLst>
        </p:spPr>
        <p:txBody>
          <a:bodyPr wrap="square">
            <a:spAutoFit/>
          </a:bodyPr>
          <a:lstStyle/>
          <a:p>
            <a:pPr algn="ctr"/>
            <a:r>
              <a:rPr lang="en-US" altLang="zh-CN" sz="1200" b="1" dirty="0">
                <a:solidFill>
                  <a:srgbClr val="4472C4"/>
                </a:solidFill>
                <a:latin typeface="Consolas" panose="020B0609020204030204" pitchFamily="49" charset="0"/>
                <a:ea typeface="楷体" panose="02010609060101010101" pitchFamily="49" charset="-122"/>
              </a:rPr>
              <a:t>Problem (3)</a:t>
            </a:r>
            <a:endParaRPr lang="zh-CN" altLang="en-US" sz="1200" dirty="0">
              <a:solidFill>
                <a:srgbClr val="4472C4"/>
              </a:solidFill>
              <a:latin typeface="Consolas" panose="020B0609020204030204" pitchFamily="49" charset="0"/>
              <a:ea typeface="楷体" panose="02010609060101010101" pitchFamily="49" charset="-122"/>
            </a:endParaRPr>
          </a:p>
        </p:txBody>
      </p:sp>
      <p:grpSp>
        <p:nvGrpSpPr>
          <p:cNvPr id="73" name="组合 72">
            <a:extLst>
              <a:ext uri="{FF2B5EF4-FFF2-40B4-BE49-F238E27FC236}">
                <a16:creationId xmlns:a16="http://schemas.microsoft.com/office/drawing/2014/main" id="{B59A393B-9751-F795-53BB-F16429032A82}"/>
              </a:ext>
            </a:extLst>
          </p:cNvPr>
          <p:cNvGrpSpPr/>
          <p:nvPr/>
        </p:nvGrpSpPr>
        <p:grpSpPr>
          <a:xfrm>
            <a:off x="4749799" y="555265"/>
            <a:ext cx="6943648" cy="3959376"/>
            <a:chOff x="4703205" y="805706"/>
            <a:chExt cx="6943648" cy="3959376"/>
          </a:xfrm>
        </p:grpSpPr>
        <p:graphicFrame>
          <p:nvGraphicFramePr>
            <p:cNvPr id="5" name="对象 4">
              <a:extLst>
                <a:ext uri="{FF2B5EF4-FFF2-40B4-BE49-F238E27FC236}">
                  <a16:creationId xmlns:a16="http://schemas.microsoft.com/office/drawing/2014/main" id="{C1A494E3-24CC-EF89-F471-B366396607DB}"/>
                </a:ext>
              </a:extLst>
            </p:cNvPr>
            <p:cNvGraphicFramePr>
              <a:graphicFrameLocks noChangeAspect="1"/>
            </p:cNvGraphicFramePr>
            <p:nvPr>
              <p:extLst>
                <p:ext uri="{D42A27DB-BD31-4B8C-83A1-F6EECF244321}">
                  <p14:modId xmlns:p14="http://schemas.microsoft.com/office/powerpoint/2010/main" val="1979902080"/>
                </p:ext>
              </p:extLst>
            </p:nvPr>
          </p:nvGraphicFramePr>
          <p:xfrm>
            <a:off x="5604828" y="805706"/>
            <a:ext cx="6042025" cy="2133600"/>
          </p:xfrm>
          <a:graphic>
            <a:graphicData uri="http://schemas.openxmlformats.org/presentationml/2006/ole">
              <mc:AlternateContent xmlns:mc="http://schemas.openxmlformats.org/markup-compatibility/2006">
                <mc:Choice xmlns:v="urn:schemas-microsoft-com:vml" Requires="v">
                  <p:oleObj name="AxMath" r:id="rId5" imgW="5351760" imgH="1892160" progId="Equation.AxMath">
                    <p:embed/>
                  </p:oleObj>
                </mc:Choice>
                <mc:Fallback>
                  <p:oleObj name="AxMath" r:id="rId5" imgW="5351760" imgH="1892160" progId="Equation.AxMath">
                    <p:embed/>
                    <p:pic>
                      <p:nvPicPr>
                        <p:cNvPr id="0" name="Object 1"/>
                        <p:cNvPicPr>
                          <a:picLocks noChangeAspect="1" noChangeArrowheads="1"/>
                        </p:cNvPicPr>
                        <p:nvPr/>
                      </p:nvPicPr>
                      <p:blipFill>
                        <a:blip r:embed="rId6"/>
                        <a:srcRect/>
                        <a:stretch>
                          <a:fillRect/>
                        </a:stretch>
                      </p:blipFill>
                      <p:spPr bwMode="auto">
                        <a:xfrm>
                          <a:off x="5604828" y="805706"/>
                          <a:ext cx="6042025" cy="2133600"/>
                        </a:xfrm>
                        <a:prstGeom prst="rect">
                          <a:avLst/>
                        </a:prstGeom>
                        <a:noFill/>
                      </p:spPr>
                    </p:pic>
                  </p:oleObj>
                </mc:Fallback>
              </mc:AlternateContent>
            </a:graphicData>
          </a:graphic>
        </p:graphicFrame>
        <p:graphicFrame>
          <p:nvGraphicFramePr>
            <p:cNvPr id="9" name="对象 8">
              <a:extLst>
                <a:ext uri="{FF2B5EF4-FFF2-40B4-BE49-F238E27FC236}">
                  <a16:creationId xmlns:a16="http://schemas.microsoft.com/office/drawing/2014/main" id="{4665ECB1-3CC1-4E37-383F-698DF197A611}"/>
                </a:ext>
              </a:extLst>
            </p:cNvPr>
            <p:cNvGraphicFramePr>
              <a:graphicFrameLocks noChangeAspect="1"/>
            </p:cNvGraphicFramePr>
            <p:nvPr>
              <p:extLst>
                <p:ext uri="{D42A27DB-BD31-4B8C-83A1-F6EECF244321}">
                  <p14:modId xmlns:p14="http://schemas.microsoft.com/office/powerpoint/2010/main" val="1976113881"/>
                </p:ext>
              </p:extLst>
            </p:nvPr>
          </p:nvGraphicFramePr>
          <p:xfrm>
            <a:off x="5604828" y="3145832"/>
            <a:ext cx="6042025" cy="1619250"/>
          </p:xfrm>
          <a:graphic>
            <a:graphicData uri="http://schemas.openxmlformats.org/presentationml/2006/ole">
              <mc:AlternateContent xmlns:mc="http://schemas.openxmlformats.org/markup-compatibility/2006">
                <mc:Choice xmlns:v="urn:schemas-microsoft-com:vml" Requires="v">
                  <p:oleObj name="AxMath" r:id="rId7" imgW="5351760" imgH="1436400" progId="Equation.AxMath">
                    <p:embed/>
                  </p:oleObj>
                </mc:Choice>
                <mc:Fallback>
                  <p:oleObj name="AxMath" r:id="rId7" imgW="5351760" imgH="1436400" progId="Equation.AxMath">
                    <p:embed/>
                    <p:pic>
                      <p:nvPicPr>
                        <p:cNvPr id="0" name="Object 5"/>
                        <p:cNvPicPr>
                          <a:picLocks noChangeAspect="1" noChangeArrowheads="1"/>
                        </p:cNvPicPr>
                        <p:nvPr/>
                      </p:nvPicPr>
                      <p:blipFill>
                        <a:blip r:embed="rId8"/>
                        <a:srcRect/>
                        <a:stretch>
                          <a:fillRect/>
                        </a:stretch>
                      </p:blipFill>
                      <p:spPr bwMode="auto">
                        <a:xfrm>
                          <a:off x="5604828" y="3145832"/>
                          <a:ext cx="6042025" cy="1619250"/>
                        </a:xfrm>
                        <a:prstGeom prst="rect">
                          <a:avLst/>
                        </a:prstGeom>
                        <a:noFill/>
                      </p:spPr>
                    </p:pic>
                  </p:oleObj>
                </mc:Fallback>
              </mc:AlternateContent>
            </a:graphicData>
          </a:graphic>
        </p:graphicFrame>
        <p:sp>
          <p:nvSpPr>
            <p:cNvPr id="20" name="箭头: 右 19">
              <a:extLst>
                <a:ext uri="{FF2B5EF4-FFF2-40B4-BE49-F238E27FC236}">
                  <a16:creationId xmlns:a16="http://schemas.microsoft.com/office/drawing/2014/main" id="{09789ECE-0E8E-EC25-A866-EBE6CB20CBBD}"/>
                </a:ext>
              </a:extLst>
            </p:cNvPr>
            <p:cNvSpPr/>
            <p:nvPr/>
          </p:nvSpPr>
          <p:spPr>
            <a:xfrm>
              <a:off x="4804525" y="1682500"/>
              <a:ext cx="618834" cy="288826"/>
            </a:xfrm>
            <a:prstGeom prst="rightArrow">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1" name="文本框 20">
              <a:extLst>
                <a:ext uri="{FF2B5EF4-FFF2-40B4-BE49-F238E27FC236}">
                  <a16:creationId xmlns:a16="http://schemas.microsoft.com/office/drawing/2014/main" id="{9719A746-310A-48A1-FAA9-95033411AAED}"/>
                </a:ext>
              </a:extLst>
            </p:cNvPr>
            <p:cNvSpPr txBox="1"/>
            <p:nvPr/>
          </p:nvSpPr>
          <p:spPr>
            <a:xfrm>
              <a:off x="4703205" y="1427597"/>
              <a:ext cx="807857" cy="276999"/>
            </a:xfrm>
            <a:prstGeom prst="rect">
              <a:avLst/>
            </a:prstGeom>
            <a:noFill/>
          </p:spPr>
          <p:txBody>
            <a:bodyPr wrap="square">
              <a:spAutoFit/>
            </a:bodyPr>
            <a:lstStyle/>
            <a:p>
              <a:pPr algn="ctr"/>
              <a:r>
                <a:rPr lang="en-US" altLang="zh-CN" sz="1200" b="1" i="1" dirty="0">
                  <a:solidFill>
                    <a:srgbClr val="FF9900"/>
                  </a:solidFill>
                  <a:latin typeface="Consolas" panose="020B0609020204030204" pitchFamily="49" charset="0"/>
                  <a:ea typeface="楷体" panose="02010609060101010101" pitchFamily="49" charset="-122"/>
                </a:rPr>
                <a:t>KKT</a:t>
              </a:r>
              <a:r>
                <a:rPr lang="zh-CN" altLang="en-US" sz="1200" b="1" i="1" dirty="0">
                  <a:solidFill>
                    <a:srgbClr val="FF9900"/>
                  </a:solidFill>
                  <a:latin typeface="Consolas" panose="020B0609020204030204" pitchFamily="49" charset="0"/>
                  <a:ea typeface="楷体" panose="02010609060101010101" pitchFamily="49" charset="-122"/>
                </a:rPr>
                <a:t>条件</a:t>
              </a:r>
            </a:p>
          </p:txBody>
        </p:sp>
        <p:sp>
          <p:nvSpPr>
            <p:cNvPr id="22" name="箭头: 右 21">
              <a:extLst>
                <a:ext uri="{FF2B5EF4-FFF2-40B4-BE49-F238E27FC236}">
                  <a16:creationId xmlns:a16="http://schemas.microsoft.com/office/drawing/2014/main" id="{A05B42BE-3BB5-A17D-1BAA-8C33797554A6}"/>
                </a:ext>
              </a:extLst>
            </p:cNvPr>
            <p:cNvSpPr/>
            <p:nvPr/>
          </p:nvSpPr>
          <p:spPr>
            <a:xfrm>
              <a:off x="4804525" y="3820454"/>
              <a:ext cx="618834" cy="288826"/>
            </a:xfrm>
            <a:prstGeom prst="rightArrow">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3" name="文本框 22">
              <a:extLst>
                <a:ext uri="{FF2B5EF4-FFF2-40B4-BE49-F238E27FC236}">
                  <a16:creationId xmlns:a16="http://schemas.microsoft.com/office/drawing/2014/main" id="{37FD5E0A-DF1B-227E-7FE1-83A4ABCDC07A}"/>
                </a:ext>
              </a:extLst>
            </p:cNvPr>
            <p:cNvSpPr txBox="1"/>
            <p:nvPr/>
          </p:nvSpPr>
          <p:spPr>
            <a:xfrm>
              <a:off x="4703205" y="3565551"/>
              <a:ext cx="807857" cy="276999"/>
            </a:xfrm>
            <a:prstGeom prst="rect">
              <a:avLst/>
            </a:prstGeom>
            <a:noFill/>
          </p:spPr>
          <p:txBody>
            <a:bodyPr wrap="square">
              <a:spAutoFit/>
            </a:bodyPr>
            <a:lstStyle/>
            <a:p>
              <a:pPr algn="ctr"/>
              <a:r>
                <a:rPr lang="en-US" altLang="zh-CN" sz="1200" b="1" i="1" dirty="0">
                  <a:solidFill>
                    <a:srgbClr val="FF9900"/>
                  </a:solidFill>
                  <a:latin typeface="Consolas" panose="020B0609020204030204" pitchFamily="49" charset="0"/>
                  <a:ea typeface="楷体" panose="02010609060101010101" pitchFamily="49" charset="-122"/>
                </a:rPr>
                <a:t>KKT</a:t>
              </a:r>
              <a:r>
                <a:rPr lang="zh-CN" altLang="en-US" sz="1200" b="1" i="1" dirty="0">
                  <a:solidFill>
                    <a:srgbClr val="FF9900"/>
                  </a:solidFill>
                  <a:latin typeface="Consolas" panose="020B0609020204030204" pitchFamily="49" charset="0"/>
                  <a:ea typeface="楷体" panose="02010609060101010101" pitchFamily="49" charset="-122"/>
                </a:rPr>
                <a:t>条件</a:t>
              </a:r>
            </a:p>
          </p:txBody>
        </p:sp>
      </p:grpSp>
      <p:grpSp>
        <p:nvGrpSpPr>
          <p:cNvPr id="70" name="组合 69">
            <a:extLst>
              <a:ext uri="{FF2B5EF4-FFF2-40B4-BE49-F238E27FC236}">
                <a16:creationId xmlns:a16="http://schemas.microsoft.com/office/drawing/2014/main" id="{C3B35A40-1B6D-F6F8-35A8-43FA210ED0C2}"/>
              </a:ext>
            </a:extLst>
          </p:cNvPr>
          <p:cNvGrpSpPr/>
          <p:nvPr/>
        </p:nvGrpSpPr>
        <p:grpSpPr>
          <a:xfrm>
            <a:off x="379558" y="2688865"/>
            <a:ext cx="4232508" cy="2423692"/>
            <a:chOff x="332964" y="2939306"/>
            <a:chExt cx="4232508" cy="2423692"/>
          </a:xfrm>
        </p:grpSpPr>
        <p:sp>
          <p:nvSpPr>
            <p:cNvPr id="25" name="矩形: 圆角 24">
              <a:extLst>
                <a:ext uri="{FF2B5EF4-FFF2-40B4-BE49-F238E27FC236}">
                  <a16:creationId xmlns:a16="http://schemas.microsoft.com/office/drawing/2014/main" id="{9AE4656A-85B5-0EFD-98BE-69392A5F3CC6}"/>
                </a:ext>
              </a:extLst>
            </p:cNvPr>
            <p:cNvSpPr/>
            <p:nvPr/>
          </p:nvSpPr>
          <p:spPr>
            <a:xfrm>
              <a:off x="332964" y="3399243"/>
              <a:ext cx="4056156" cy="1963755"/>
            </a:xfrm>
            <a:prstGeom prst="round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Consolas" panose="020B0609020204030204" pitchFamily="49" charset="0"/>
                <a:ea typeface="楷体" panose="02010609060101010101" pitchFamily="49" charset="-122"/>
              </a:endParaRPr>
            </a:p>
          </p:txBody>
        </p:sp>
        <mc:AlternateContent xmlns:mc="http://schemas.openxmlformats.org/markup-compatibility/2006" xmlns:a14="http://schemas.microsoft.com/office/drawing/2010/main">
          <mc:Choice Requires="a14">
            <p:graphicFrame>
              <p:nvGraphicFramePr>
                <p:cNvPr id="7" name="对象 6">
                  <a:extLst>
                    <a:ext uri="{FF2B5EF4-FFF2-40B4-BE49-F238E27FC236}">
                      <a16:creationId xmlns:a16="http://schemas.microsoft.com/office/drawing/2014/main" id="{BAD4A65C-B5BF-2ED9-B0DF-477FDC4D0FA5}"/>
                    </a:ext>
                  </a:extLst>
                </p:cNvPr>
                <p:cNvGraphicFramePr>
                  <a:graphicFrameLocks noChangeAspect="1"/>
                </p:cNvGraphicFramePr>
                <p:nvPr>
                  <p:extLst>
                    <p:ext uri="{D42A27DB-BD31-4B8C-83A1-F6EECF244321}">
                      <p14:modId xmlns:p14="http://schemas.microsoft.com/office/powerpoint/2010/main" val="590261442"/>
                    </p:ext>
                  </p:extLst>
                </p:nvPr>
              </p:nvGraphicFramePr>
              <p:xfrm>
                <a:off x="545147" y="3988476"/>
                <a:ext cx="3129755" cy="1231468"/>
              </p:xfrm>
              <a:graphic>
                <a:graphicData uri="http://schemas.openxmlformats.org/presentationml/2006/ole">
                  <mc:AlternateContent>
                    <mc:Choice xmlns:v="urn:schemas-microsoft-com:vml" Requires="v">
                      <p:oleObj name="AxMath" r:id="rId9" imgW="2781720" imgH="1091880" progId="Equation.AxMath">
                        <p:embed/>
                      </p:oleObj>
                    </mc:Choice>
                    <mc:Fallback>
                      <p:oleObj name="AxMath" r:id="rId9" imgW="2781720" imgH="1091880" progId="Equation.AxMath">
                        <p:embed/>
                        <p:pic>
                          <p:nvPicPr>
                            <p:cNvPr id="0" name="Object 3"/>
                            <p:cNvPicPr>
                              <a:picLocks noChangeAspect="1" noChangeArrowheads="1"/>
                            </p:cNvPicPr>
                            <p:nvPr/>
                          </p:nvPicPr>
                          <p:blipFill>
                            <a:blip r:embed="rId10"/>
                            <a:srcRect/>
                            <a:stretch>
                              <a:fillRect/>
                            </a:stretch>
                          </p:blipFill>
                          <p:spPr bwMode="auto">
                            <a:xfrm>
                              <a:off x="545147" y="3988476"/>
                              <a:ext cx="3129755" cy="1231468"/>
                            </a:xfrm>
                            <a:prstGeom prst="rect">
                              <a:avLst/>
                            </a:prstGeom>
                            <a:noFill/>
                          </p:spPr>
                        </p:pic>
                      </p:oleObj>
                    </mc:Fallback>
                  </mc:AlternateContent>
                </a:graphicData>
              </a:graphic>
            </p:graphicFrame>
          </mc:Choice>
          <mc:Fallback xmlns="">
            <p:graphicFrame>
              <p:nvGraphicFramePr>
                <p:cNvPr id="7" name="对象 6">
                  <a:extLst>
                    <a:ext uri="{FF2B5EF4-FFF2-40B4-BE49-F238E27FC236}">
                      <a16:creationId xmlns:a16="http://schemas.microsoft.com/office/drawing/2014/main" id="{BAD4A65C-B5BF-2ED9-B0DF-477FDC4D0FA5}"/>
                    </a:ext>
                  </a:extLst>
                </p:cNvPr>
                <p:cNvGraphicFramePr>
                  <a:graphicFrameLocks noChangeAspect="1"/>
                </p:cNvGraphicFramePr>
                <p:nvPr>
                  <p:extLst>
                    <p:ext uri="{D42A27DB-BD31-4B8C-83A1-F6EECF244321}">
                      <p14:modId xmlns:p14="http://schemas.microsoft.com/office/powerpoint/2010/main" val="590261442"/>
                    </p:ext>
                  </p:extLst>
                </p:nvPr>
              </p:nvGraphicFramePr>
              <p:xfrm>
                <a:off x="545147" y="3988476"/>
                <a:ext cx="3129755" cy="1231468"/>
              </p:xfrm>
              <a:graphic>
                <a:graphicData uri="http://schemas.openxmlformats.org/presentationml/2006/ole">
                  <mc:AlternateContent>
                    <mc:Choice xmlns:v="urn:schemas-microsoft-com:vml" Requires="v">
                      <p:oleObj name="AxMath" r:id="rId11" imgW="2781720" imgH="1091880" progId="Equation.AxMath">
                        <p:embed/>
                      </p:oleObj>
                    </mc:Choice>
                    <mc:Fallback>
                      <p:oleObj name="AxMath" r:id="rId11" imgW="2781720" imgH="1091880" progId="Equation.AxMath">
                        <p:embed/>
                        <p:pic>
                          <p:nvPicPr>
                            <p:cNvPr id="0" name="Object 3"/>
                            <p:cNvPicPr>
                              <a:picLocks noChangeAspect="1" noChangeArrowheads="1"/>
                            </p:cNvPicPr>
                            <p:nvPr/>
                          </p:nvPicPr>
                          <p:blipFill>
                            <a:blip r:embed="rId12"/>
                            <a:srcRect/>
                            <a:stretch>
                              <a:fillRect/>
                            </a:stretch>
                          </p:blipFill>
                          <p:spPr bwMode="auto">
                            <a:xfrm>
                              <a:off x="545147" y="3988476"/>
                              <a:ext cx="3129755" cy="1231468"/>
                            </a:xfrm>
                            <a:prstGeom prst="rect">
                              <a:avLst/>
                            </a:prstGeom>
                            <a:noFill/>
                          </p:spPr>
                        </p:pic>
                      </p:oleObj>
                    </mc:Fallback>
                  </mc:AlternateContent>
                </a:graphicData>
              </a:graphic>
            </p:graphicFrame>
          </mc:Fallback>
        </mc:AlternateContent>
        <p:sp>
          <p:nvSpPr>
            <p:cNvPr id="26" name="文本框 25">
              <a:extLst>
                <a:ext uri="{FF2B5EF4-FFF2-40B4-BE49-F238E27FC236}">
                  <a16:creationId xmlns:a16="http://schemas.microsoft.com/office/drawing/2014/main" id="{70905DB6-6494-2C2F-63B7-B09CE50C0F5E}"/>
                </a:ext>
              </a:extLst>
            </p:cNvPr>
            <p:cNvSpPr txBox="1"/>
            <p:nvPr/>
          </p:nvSpPr>
          <p:spPr>
            <a:xfrm>
              <a:off x="545146" y="3594218"/>
              <a:ext cx="1172445" cy="276999"/>
            </a:xfrm>
            <a:prstGeom prst="rect">
              <a:avLst/>
            </a:prstGeom>
            <a:solidFill>
              <a:srgbClr val="F9F9F9"/>
            </a:solidFill>
            <a:effectLst>
              <a:outerShdw blurRad="50800" dist="38100" dir="2700000" algn="tl" rotWithShape="0">
                <a:prstClr val="black">
                  <a:alpha val="40000"/>
                </a:prstClr>
              </a:outerShdw>
            </a:effectLst>
          </p:spPr>
          <p:txBody>
            <a:bodyPr wrap="square">
              <a:spAutoFit/>
            </a:bodyPr>
            <a:lstStyle/>
            <a:p>
              <a:pPr algn="ctr"/>
              <a:r>
                <a:rPr lang="en-US" altLang="zh-CN" sz="1200" b="1" dirty="0">
                  <a:solidFill>
                    <a:srgbClr val="4472C4"/>
                  </a:solidFill>
                  <a:latin typeface="Consolas" panose="020B0609020204030204" pitchFamily="49" charset="0"/>
                  <a:ea typeface="楷体" panose="02010609060101010101" pitchFamily="49" charset="-122"/>
                </a:rPr>
                <a:t>Problem (4)</a:t>
              </a:r>
              <a:endParaRPr lang="zh-CN" altLang="en-US" sz="1200" dirty="0">
                <a:solidFill>
                  <a:srgbClr val="4472C4"/>
                </a:solidFill>
                <a:latin typeface="Consolas" panose="020B0609020204030204" pitchFamily="49" charset="0"/>
                <a:ea typeface="楷体" panose="02010609060101010101" pitchFamily="49" charset="-122"/>
              </a:endParaRPr>
            </a:p>
          </p:txBody>
        </p:sp>
        <p:sp>
          <p:nvSpPr>
            <p:cNvPr id="28" name="箭头: 右 27">
              <a:extLst>
                <a:ext uri="{FF2B5EF4-FFF2-40B4-BE49-F238E27FC236}">
                  <a16:creationId xmlns:a16="http://schemas.microsoft.com/office/drawing/2014/main" id="{22F7E321-35CE-2A84-7263-F998BDAA75EF}"/>
                </a:ext>
              </a:extLst>
            </p:cNvPr>
            <p:cNvSpPr/>
            <p:nvPr/>
          </p:nvSpPr>
          <p:spPr>
            <a:xfrm rot="5400000">
              <a:off x="1465830" y="2977637"/>
              <a:ext cx="290091" cy="213430"/>
            </a:xfrm>
            <a:prstGeom prst="rightArrow">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290B95A0-CE6B-65CB-9F21-FFB2EDFD6C20}"/>
                    </a:ext>
                  </a:extLst>
                </p:cNvPr>
                <p:cNvSpPr txBox="1"/>
                <p:nvPr/>
              </p:nvSpPr>
              <p:spPr>
                <a:xfrm>
                  <a:off x="1865134" y="2940674"/>
                  <a:ext cx="2700338" cy="276999"/>
                </a:xfrm>
                <a:prstGeom prst="rect">
                  <a:avLst/>
                </a:prstGeom>
                <a:solidFill>
                  <a:srgbClr val="F0F0F0"/>
                </a:solidFill>
                <a:effectLst>
                  <a:outerShdw blurRad="50800" dist="38100" dir="2700000" algn="tl" rotWithShape="0">
                    <a:prstClr val="black">
                      <a:alpha val="40000"/>
                    </a:prstClr>
                  </a:outerShdw>
                </a:effectLst>
              </p:spPr>
              <p:txBody>
                <a:bodyPr wrap="square">
                  <a:spAutoFit/>
                </a:bodyPr>
                <a:lstStyle/>
                <a:p>
                  <a:pPr algn="ctr"/>
                  <a:r>
                    <a:rPr lang="en-US" altLang="zh-CN" sz="1200" b="1" i="1" dirty="0">
                      <a:latin typeface="Consolas" panose="020B0609020204030204" pitchFamily="49" charset="0"/>
                      <a:ea typeface="楷体" panose="02010609060101010101" pitchFamily="49" charset="-122"/>
                    </a:rPr>
                    <a:t>STEP3: </a:t>
                  </a:r>
                  <a:r>
                    <a:rPr lang="zh-CN" altLang="en-US" sz="1200" i="1" dirty="0">
                      <a:latin typeface="Consolas" panose="020B0609020204030204" pitchFamily="49" charset="0"/>
                      <a:ea typeface="楷体" panose="02010609060101010101" pitchFamily="49" charset="-122"/>
                    </a:rPr>
                    <a:t>引入拉格朗日乘子</a:t>
                  </a:r>
                  <a14:m>
                    <m:oMath xmlns:m="http://schemas.openxmlformats.org/officeDocument/2006/math">
                      <m:sSub>
                        <m:sSubPr>
                          <m:ctrlPr>
                            <a:rPr lang="en-US" altLang="zh-CN" sz="1200" i="1" smtClean="0">
                              <a:latin typeface="Cambria Math" panose="02040503050406030204" pitchFamily="18" charset="0"/>
                              <a:ea typeface="楷体" panose="02010609060101010101" pitchFamily="49" charset="-122"/>
                            </a:rPr>
                          </m:ctrlPr>
                        </m:sSubPr>
                        <m:e>
                          <m:r>
                            <a:rPr lang="zh-CN" altLang="en-US" sz="1200" i="1" smtClean="0">
                              <a:latin typeface="Cambria Math" panose="02040503050406030204" pitchFamily="18" charset="0"/>
                              <a:ea typeface="楷体" panose="02010609060101010101" pitchFamily="49" charset="-122"/>
                            </a:rPr>
                            <m:t>𝛾</m:t>
                          </m:r>
                        </m:e>
                        <m:sub>
                          <m:r>
                            <m:rPr>
                              <m:sty m:val="p"/>
                            </m:rPr>
                            <a:rPr lang="en-US" altLang="zh-CN" sz="1200" i="1">
                              <a:latin typeface="Cambria Math" panose="02040503050406030204" pitchFamily="18" charset="0"/>
                              <a:ea typeface="楷体" panose="02010609060101010101" pitchFamily="49" charset="-122"/>
                            </a:rPr>
                            <m:t>h</m:t>
                          </m:r>
                        </m:sub>
                      </m:sSub>
                    </m:oMath>
                  </a14:m>
                  <a:endParaRPr lang="zh-CN" altLang="en-US" sz="1200" i="1" dirty="0">
                    <a:latin typeface="Consolas" panose="020B0609020204030204" pitchFamily="49" charset="0"/>
                    <a:ea typeface="楷体" panose="02010609060101010101" pitchFamily="49" charset="-122"/>
                  </a:endParaRPr>
                </a:p>
              </p:txBody>
            </p:sp>
          </mc:Choice>
          <mc:Fallback xmlns="">
            <p:sp>
              <p:nvSpPr>
                <p:cNvPr id="29" name="文本框 28">
                  <a:extLst>
                    <a:ext uri="{FF2B5EF4-FFF2-40B4-BE49-F238E27FC236}">
                      <a16:creationId xmlns:a16="http://schemas.microsoft.com/office/drawing/2014/main" id="{290B95A0-CE6B-65CB-9F21-FFB2EDFD6C20}"/>
                    </a:ext>
                  </a:extLst>
                </p:cNvPr>
                <p:cNvSpPr txBox="1">
                  <a:spLocks noRot="1" noChangeAspect="1" noMove="1" noResize="1" noEditPoints="1" noAdjustHandles="1" noChangeArrowheads="1" noChangeShapeType="1" noTextEdit="1"/>
                </p:cNvSpPr>
                <p:nvPr/>
              </p:nvSpPr>
              <p:spPr>
                <a:xfrm>
                  <a:off x="1865134" y="2940674"/>
                  <a:ext cx="2700338" cy="276999"/>
                </a:xfrm>
                <a:prstGeom prst="rect">
                  <a:avLst/>
                </a:prstGeom>
                <a:blipFill>
                  <a:blip r:embed="rId13"/>
                  <a:stretch>
                    <a:fillRect/>
                  </a:stretch>
                </a:blipFill>
                <a:effectLst>
                  <a:outerShdw blurRad="50800" dist="38100" dir="2700000" algn="tl" rotWithShape="0">
                    <a:prstClr val="black">
                      <a:alpha val="40000"/>
                    </a:prstClr>
                  </a:outerShdw>
                </a:effectLst>
              </p:spPr>
              <p:txBody>
                <a:bodyPr/>
                <a:lstStyle/>
                <a:p>
                  <a:r>
                    <a:rPr lang="zh-CN" altLang="en-US">
                      <a:noFill/>
                    </a:rPr>
                    <a:t> </a:t>
                  </a:r>
                </a:p>
              </p:txBody>
            </p:sp>
          </mc:Fallback>
        </mc:AlternateContent>
      </p:grpSp>
      <p:grpSp>
        <p:nvGrpSpPr>
          <p:cNvPr id="71" name="组合 70">
            <a:extLst>
              <a:ext uri="{FF2B5EF4-FFF2-40B4-BE49-F238E27FC236}">
                <a16:creationId xmlns:a16="http://schemas.microsoft.com/office/drawing/2014/main" id="{42BAE527-0AAE-F7C8-CAD2-A79E7E5A07D9}"/>
              </a:ext>
            </a:extLst>
          </p:cNvPr>
          <p:cNvGrpSpPr/>
          <p:nvPr/>
        </p:nvGrpSpPr>
        <p:grpSpPr>
          <a:xfrm>
            <a:off x="1065923" y="3220356"/>
            <a:ext cx="3033100" cy="2885553"/>
            <a:chOff x="1019329" y="3470797"/>
            <a:chExt cx="3033100" cy="2885553"/>
          </a:xfrm>
        </p:grpSpPr>
        <p:sp>
          <p:nvSpPr>
            <p:cNvPr id="30" name="矩形 29">
              <a:extLst>
                <a:ext uri="{FF2B5EF4-FFF2-40B4-BE49-F238E27FC236}">
                  <a16:creationId xmlns:a16="http://schemas.microsoft.com/office/drawing/2014/main" id="{15ABCEF4-97C9-3FBD-D3CB-E1866EA0016B}"/>
                </a:ext>
              </a:extLst>
            </p:cNvPr>
            <p:cNvSpPr/>
            <p:nvPr/>
          </p:nvSpPr>
          <p:spPr>
            <a:xfrm>
              <a:off x="1019329" y="3983141"/>
              <a:ext cx="2756893" cy="529046"/>
            </a:xfrm>
            <a:prstGeom prst="rect">
              <a:avLst/>
            </a:prstGeom>
            <a:no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0BE26A24-3B02-14B1-8696-A3943AE19F77}"/>
                    </a:ext>
                  </a:extLst>
                </p:cNvPr>
                <p:cNvSpPr txBox="1"/>
                <p:nvPr/>
              </p:nvSpPr>
              <p:spPr>
                <a:xfrm>
                  <a:off x="2182149" y="3470797"/>
                  <a:ext cx="1870280" cy="461665"/>
                </a:xfrm>
                <a:prstGeom prst="rect">
                  <a:avLst/>
                </a:prstGeom>
                <a:noFill/>
              </p:spPr>
              <p:txBody>
                <a:bodyPr wrap="square">
                  <a:spAutoFit/>
                </a:bodyPr>
                <a:lstStyle/>
                <a:p>
                  <a:pPr algn="ctr"/>
                  <a:r>
                    <a:rPr lang="zh-CN" altLang="en-US" sz="1200" b="1" dirty="0">
                      <a:solidFill>
                        <a:srgbClr val="FF9900"/>
                      </a:solidFill>
                      <a:latin typeface="Consolas" panose="020B0609020204030204" pitchFamily="49" charset="0"/>
                      <a:ea typeface="楷体" panose="02010609060101010101" pitchFamily="49" charset="-122"/>
                    </a:rPr>
                    <a:t>固定</a:t>
                  </a:r>
                  <a14:m>
                    <m:oMath xmlns:m="http://schemas.openxmlformats.org/officeDocument/2006/math">
                      <m:sSub>
                        <m:sSubPr>
                          <m:ctrlPr>
                            <a:rPr lang="en-US" altLang="zh-CN" sz="1200" i="1" smtClean="0">
                              <a:solidFill>
                                <a:srgbClr val="FF9900"/>
                              </a:solidFill>
                              <a:latin typeface="Cambria Math" panose="02040503050406030204" pitchFamily="18" charset="0"/>
                              <a:ea typeface="楷体" panose="02010609060101010101" pitchFamily="49" charset="-122"/>
                            </a:rPr>
                          </m:ctrlPr>
                        </m:sSubPr>
                        <m:e>
                          <m:r>
                            <a:rPr lang="zh-CN" altLang="en-US" sz="1200" i="1" smtClean="0">
                              <a:solidFill>
                                <a:srgbClr val="FF9900"/>
                              </a:solidFill>
                              <a:latin typeface="Cambria Math" panose="02040503050406030204" pitchFamily="18" charset="0"/>
                              <a:ea typeface="楷体" panose="02010609060101010101" pitchFamily="49" charset="-122"/>
                            </a:rPr>
                            <m:t>𝛾</m:t>
                          </m:r>
                        </m:e>
                        <m:sub>
                          <m:r>
                            <m:rPr>
                              <m:sty m:val="p"/>
                            </m:rPr>
                            <a:rPr lang="en-US" altLang="zh-CN" sz="1200" i="1">
                              <a:solidFill>
                                <a:srgbClr val="FF9900"/>
                              </a:solidFill>
                              <a:latin typeface="Cambria Math" panose="02040503050406030204" pitchFamily="18" charset="0"/>
                              <a:ea typeface="楷体" panose="02010609060101010101" pitchFamily="49" charset="-122"/>
                            </a:rPr>
                            <m:t>h</m:t>
                          </m:r>
                        </m:sub>
                      </m:sSub>
                    </m:oMath>
                  </a14:m>
                  <a:r>
                    <a:rPr lang="zh-CN" altLang="en-US" sz="1200" b="1" dirty="0">
                      <a:solidFill>
                        <a:srgbClr val="FF9900"/>
                      </a:solidFill>
                      <a:latin typeface="Consolas" panose="020B0609020204030204" pitchFamily="49" charset="0"/>
                      <a:ea typeface="楷体" panose="02010609060101010101" pitchFamily="49" charset="-122"/>
                    </a:rPr>
                    <a:t>与</a:t>
                  </a:r>
                  <a14:m>
                    <m:oMath xmlns:m="http://schemas.openxmlformats.org/officeDocument/2006/math">
                      <m:sSub>
                        <m:sSubPr>
                          <m:ctrlPr>
                            <a:rPr lang="en-US" altLang="zh-CN" sz="1200" i="1">
                              <a:solidFill>
                                <a:srgbClr val="FF9900"/>
                              </a:solidFill>
                              <a:latin typeface="Cambria Math" panose="02040503050406030204" pitchFamily="18" charset="0"/>
                              <a:ea typeface="楷体" panose="02010609060101010101" pitchFamily="49" charset="-122"/>
                            </a:rPr>
                          </m:ctrlPr>
                        </m:sSubPr>
                        <m:e>
                          <m:r>
                            <a:rPr lang="zh-CN" altLang="en-US" sz="1200" i="1" smtClean="0">
                              <a:solidFill>
                                <a:srgbClr val="FF9900"/>
                              </a:solidFill>
                              <a:latin typeface="Cambria Math" panose="02040503050406030204" pitchFamily="18" charset="0"/>
                              <a:ea typeface="楷体" panose="02010609060101010101" pitchFamily="49" charset="-122"/>
                            </a:rPr>
                            <m:t>𝛽</m:t>
                          </m:r>
                        </m:e>
                        <m:sub>
                          <m:r>
                            <m:rPr>
                              <m:sty m:val="p"/>
                            </m:rPr>
                            <a:rPr lang="en-US" altLang="zh-CN" sz="1200" i="1">
                              <a:solidFill>
                                <a:srgbClr val="FF9900"/>
                              </a:solidFill>
                              <a:latin typeface="Cambria Math" panose="02040503050406030204" pitchFamily="18" charset="0"/>
                              <a:ea typeface="楷体" panose="02010609060101010101" pitchFamily="49" charset="-122"/>
                            </a:rPr>
                            <m:t>h</m:t>
                          </m:r>
                        </m:sub>
                      </m:sSub>
                    </m:oMath>
                  </a14:m>
                  <a:r>
                    <a:rPr lang="zh-CN" altLang="en-US" sz="1200" b="1" dirty="0">
                      <a:solidFill>
                        <a:srgbClr val="FF9900"/>
                      </a:solidFill>
                      <a:latin typeface="Consolas" panose="020B0609020204030204" pitchFamily="49" charset="0"/>
                      <a:ea typeface="楷体" panose="02010609060101010101" pitchFamily="49" charset="-122"/>
                    </a:rPr>
                    <a:t>时，目标函数是关于决策变量的凸函数</a:t>
                  </a:r>
                  <a:endParaRPr lang="zh-CN" altLang="en-US" sz="1200" b="1" i="1" dirty="0">
                    <a:solidFill>
                      <a:srgbClr val="FF9900"/>
                    </a:solidFill>
                    <a:latin typeface="Consolas" panose="020B0609020204030204" pitchFamily="49" charset="0"/>
                    <a:ea typeface="楷体" panose="02010609060101010101" pitchFamily="49" charset="-122"/>
                  </a:endParaRPr>
                </a:p>
              </p:txBody>
            </p:sp>
          </mc:Choice>
          <mc:Fallback xmlns="">
            <p:sp>
              <p:nvSpPr>
                <p:cNvPr id="31" name="文本框 30">
                  <a:extLst>
                    <a:ext uri="{FF2B5EF4-FFF2-40B4-BE49-F238E27FC236}">
                      <a16:creationId xmlns:a16="http://schemas.microsoft.com/office/drawing/2014/main" id="{0BE26A24-3B02-14B1-8696-A3943AE19F77}"/>
                    </a:ext>
                  </a:extLst>
                </p:cNvPr>
                <p:cNvSpPr txBox="1">
                  <a:spLocks noRot="1" noChangeAspect="1" noMove="1" noResize="1" noEditPoints="1" noAdjustHandles="1" noChangeArrowheads="1" noChangeShapeType="1" noTextEdit="1"/>
                </p:cNvSpPr>
                <p:nvPr/>
              </p:nvSpPr>
              <p:spPr>
                <a:xfrm>
                  <a:off x="2182149" y="3470797"/>
                  <a:ext cx="1870280" cy="461665"/>
                </a:xfrm>
                <a:prstGeom prst="rect">
                  <a:avLst/>
                </a:prstGeom>
                <a:blipFill>
                  <a:blip r:embed="rId14"/>
                  <a:stretch>
                    <a:fillRect b="-7895"/>
                  </a:stretch>
                </a:blipFill>
              </p:spPr>
              <p:txBody>
                <a:bodyPr/>
                <a:lstStyle/>
                <a:p>
                  <a:r>
                    <a:rPr lang="zh-CN" altLang="en-US">
                      <a:noFill/>
                    </a:rPr>
                    <a:t> </a:t>
                  </a:r>
                </a:p>
              </p:txBody>
            </p:sp>
          </mc:Fallback>
        </mc:AlternateContent>
        <p:sp>
          <p:nvSpPr>
            <p:cNvPr id="34" name="矩形: 圆角 33">
              <a:extLst>
                <a:ext uri="{FF2B5EF4-FFF2-40B4-BE49-F238E27FC236}">
                  <a16:creationId xmlns:a16="http://schemas.microsoft.com/office/drawing/2014/main" id="{D5DDC06F-0872-7806-6E21-B2017A620BAB}"/>
                </a:ext>
              </a:extLst>
            </p:cNvPr>
            <p:cNvSpPr/>
            <p:nvPr/>
          </p:nvSpPr>
          <p:spPr>
            <a:xfrm>
              <a:off x="1019329" y="5894194"/>
              <a:ext cx="2593519" cy="462156"/>
            </a:xfrm>
            <a:prstGeom prst="round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FF9900"/>
                  </a:solidFill>
                  <a:latin typeface="Consolas" panose="020B0609020204030204" pitchFamily="49" charset="0"/>
                  <a:ea typeface="楷体" panose="02010609060101010101" pitchFamily="49" charset="-122"/>
                </a:rPr>
                <a:t>Problem</a:t>
              </a:r>
              <a:r>
                <a:rPr lang="zh-CN" altLang="en-US" sz="1400" b="1" dirty="0">
                  <a:solidFill>
                    <a:srgbClr val="FF9900"/>
                  </a:solidFill>
                  <a:latin typeface="Consolas" panose="020B0609020204030204" pitchFamily="49" charset="0"/>
                  <a:ea typeface="楷体" panose="02010609060101010101" pitchFamily="49" charset="-122"/>
                </a:rPr>
                <a:t>（</a:t>
              </a:r>
              <a:r>
                <a:rPr lang="en-US" altLang="zh-CN" sz="1400" b="1" dirty="0">
                  <a:solidFill>
                    <a:srgbClr val="FF9900"/>
                  </a:solidFill>
                  <a:latin typeface="Consolas" panose="020B0609020204030204" pitchFamily="49" charset="0"/>
                  <a:ea typeface="楷体" panose="02010609060101010101" pitchFamily="49" charset="-122"/>
                </a:rPr>
                <a:t>4</a:t>
              </a:r>
              <a:r>
                <a:rPr lang="zh-CN" altLang="en-US" sz="1400" b="1" dirty="0">
                  <a:solidFill>
                    <a:srgbClr val="FF9900"/>
                  </a:solidFill>
                  <a:latin typeface="Consolas" panose="020B0609020204030204" pitchFamily="49" charset="0"/>
                  <a:ea typeface="楷体" panose="02010609060101010101" pitchFamily="49" charset="-122"/>
                </a:rPr>
                <a:t>）为凸优化问题</a:t>
              </a:r>
            </a:p>
          </p:txBody>
        </p:sp>
        <p:sp>
          <p:nvSpPr>
            <p:cNvPr id="35" name="箭头: 右 34">
              <a:extLst>
                <a:ext uri="{FF2B5EF4-FFF2-40B4-BE49-F238E27FC236}">
                  <a16:creationId xmlns:a16="http://schemas.microsoft.com/office/drawing/2014/main" id="{539A6FF8-3B45-6613-4194-BCDCDFD265E1}"/>
                </a:ext>
              </a:extLst>
            </p:cNvPr>
            <p:cNvSpPr/>
            <p:nvPr/>
          </p:nvSpPr>
          <p:spPr>
            <a:xfrm rot="5400000">
              <a:off x="2137395" y="5543371"/>
              <a:ext cx="290091" cy="213430"/>
            </a:xfrm>
            <a:prstGeom prst="rightArrow">
              <a:avLst/>
            </a:prstGeom>
            <a:solidFill>
              <a:srgbClr val="608AC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37" name="组合 36">
            <a:extLst>
              <a:ext uri="{FF2B5EF4-FFF2-40B4-BE49-F238E27FC236}">
                <a16:creationId xmlns:a16="http://schemas.microsoft.com/office/drawing/2014/main" id="{414DC9D8-116C-AD8F-F5F6-9D84BB3143CE}"/>
              </a:ext>
            </a:extLst>
          </p:cNvPr>
          <p:cNvGrpSpPr/>
          <p:nvPr/>
        </p:nvGrpSpPr>
        <p:grpSpPr>
          <a:xfrm>
            <a:off x="5814061" y="1065868"/>
            <a:ext cx="3990572" cy="613951"/>
            <a:chOff x="5767467" y="1316309"/>
            <a:chExt cx="3990572" cy="613951"/>
          </a:xfrm>
        </p:grpSpPr>
        <p:sp>
          <p:nvSpPr>
            <p:cNvPr id="24" name="矩形 23">
              <a:extLst>
                <a:ext uri="{FF2B5EF4-FFF2-40B4-BE49-F238E27FC236}">
                  <a16:creationId xmlns:a16="http://schemas.microsoft.com/office/drawing/2014/main" id="{85EA1814-B76A-0689-3318-5183A69BF787}"/>
                </a:ext>
              </a:extLst>
            </p:cNvPr>
            <p:cNvSpPr/>
            <p:nvPr/>
          </p:nvSpPr>
          <p:spPr>
            <a:xfrm>
              <a:off x="5767467" y="1378131"/>
              <a:ext cx="3644322" cy="529046"/>
            </a:xfrm>
            <a:prstGeom prst="rect">
              <a:avLst/>
            </a:prstGeom>
            <a:no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6" name="文本框 35">
              <a:extLst>
                <a:ext uri="{FF2B5EF4-FFF2-40B4-BE49-F238E27FC236}">
                  <a16:creationId xmlns:a16="http://schemas.microsoft.com/office/drawing/2014/main" id="{180F4B68-E1DE-FB55-FA6B-7B2C853A5FBC}"/>
                </a:ext>
              </a:extLst>
            </p:cNvPr>
            <p:cNvSpPr txBox="1"/>
            <p:nvPr/>
          </p:nvSpPr>
          <p:spPr>
            <a:xfrm>
              <a:off x="9390816" y="1316309"/>
              <a:ext cx="367223" cy="613951"/>
            </a:xfrm>
            <a:prstGeom prst="rect">
              <a:avLst/>
            </a:prstGeom>
            <a:noFill/>
          </p:spPr>
          <p:txBody>
            <a:bodyPr wrap="square">
              <a:spAutoFit/>
            </a:bodyPr>
            <a:lstStyle/>
            <a:p>
              <a:pPr algn="ctr">
                <a:lnSpc>
                  <a:spcPct val="150000"/>
                </a:lnSpc>
              </a:pPr>
              <a:r>
                <a:rPr lang="zh-CN" altLang="en-US" sz="1200" b="1" dirty="0">
                  <a:solidFill>
                    <a:srgbClr val="FF9900"/>
                  </a:solidFill>
                  <a:latin typeface="Consolas" panose="020B0609020204030204" pitchFamily="49" charset="0"/>
                  <a:ea typeface="楷体" panose="02010609060101010101" pitchFamily="49" charset="-122"/>
                </a:rPr>
                <a:t>①</a:t>
              </a:r>
              <a:endParaRPr lang="en-US" altLang="zh-CN" sz="1200" b="1" dirty="0">
                <a:solidFill>
                  <a:srgbClr val="FF9900"/>
                </a:solidFill>
                <a:latin typeface="Consolas" panose="020B0609020204030204" pitchFamily="49" charset="0"/>
                <a:ea typeface="楷体" panose="02010609060101010101" pitchFamily="49" charset="-122"/>
              </a:endParaRPr>
            </a:p>
            <a:p>
              <a:pPr algn="ctr">
                <a:lnSpc>
                  <a:spcPct val="150000"/>
                </a:lnSpc>
              </a:pPr>
              <a:r>
                <a:rPr lang="zh-CN" altLang="en-US" sz="1200" b="1" dirty="0">
                  <a:solidFill>
                    <a:srgbClr val="FF9900"/>
                  </a:solidFill>
                  <a:latin typeface="Consolas" panose="020B0609020204030204" pitchFamily="49" charset="0"/>
                  <a:ea typeface="楷体" panose="02010609060101010101" pitchFamily="49" charset="-122"/>
                </a:rPr>
                <a:t>②</a:t>
              </a:r>
            </a:p>
          </p:txBody>
        </p:sp>
      </p:grpSp>
      <p:grpSp>
        <p:nvGrpSpPr>
          <p:cNvPr id="75" name="组合 74">
            <a:extLst>
              <a:ext uri="{FF2B5EF4-FFF2-40B4-BE49-F238E27FC236}">
                <a16:creationId xmlns:a16="http://schemas.microsoft.com/office/drawing/2014/main" id="{BE9C37DA-A949-49BD-AFF0-A441CF3EC256}"/>
              </a:ext>
            </a:extLst>
          </p:cNvPr>
          <p:cNvGrpSpPr/>
          <p:nvPr/>
        </p:nvGrpSpPr>
        <p:grpSpPr>
          <a:xfrm>
            <a:off x="5696856" y="4866984"/>
            <a:ext cx="5054044" cy="1355413"/>
            <a:chOff x="5656086" y="4971608"/>
            <a:chExt cx="5054044" cy="1355413"/>
          </a:xfrm>
        </p:grpSpPr>
        <p:grpSp>
          <p:nvGrpSpPr>
            <p:cNvPr id="69" name="组合 68">
              <a:extLst>
                <a:ext uri="{FF2B5EF4-FFF2-40B4-BE49-F238E27FC236}">
                  <a16:creationId xmlns:a16="http://schemas.microsoft.com/office/drawing/2014/main" id="{9D33E52C-2784-2BF8-951E-02FC292D2B6D}"/>
                </a:ext>
              </a:extLst>
            </p:cNvPr>
            <p:cNvGrpSpPr/>
            <p:nvPr/>
          </p:nvGrpSpPr>
          <p:grpSpPr>
            <a:xfrm>
              <a:off x="5656086" y="4971608"/>
              <a:ext cx="5054044" cy="1355413"/>
              <a:chOff x="5511063" y="4771648"/>
              <a:chExt cx="5054044" cy="1355413"/>
            </a:xfrm>
          </p:grpSpPr>
          <p:sp>
            <p:nvSpPr>
              <p:cNvPr id="68" name="矩形: 圆角 67">
                <a:extLst>
                  <a:ext uri="{FF2B5EF4-FFF2-40B4-BE49-F238E27FC236}">
                    <a16:creationId xmlns:a16="http://schemas.microsoft.com/office/drawing/2014/main" id="{5D00405A-AD25-4D82-D862-4CAD62B429B7}"/>
                  </a:ext>
                </a:extLst>
              </p:cNvPr>
              <p:cNvSpPr/>
              <p:nvPr/>
            </p:nvSpPr>
            <p:spPr>
              <a:xfrm>
                <a:off x="5511063" y="4771648"/>
                <a:ext cx="5054044" cy="1355413"/>
              </a:xfrm>
              <a:prstGeom prst="roundRect">
                <a:avLst/>
              </a:prstGeom>
              <a:solidFill>
                <a:srgbClr val="FF99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Consolas" panose="020B0609020204030204" pitchFamily="49" charset="0"/>
                  <a:ea typeface="楷体" panose="02010609060101010101" pitchFamily="49" charset="-122"/>
                </a:endParaRPr>
              </a:p>
            </p:txBody>
          </p:sp>
          <p:sp>
            <p:nvSpPr>
              <p:cNvPr id="59" name="矩形: 圆角 58">
                <a:extLst>
                  <a:ext uri="{FF2B5EF4-FFF2-40B4-BE49-F238E27FC236}">
                    <a16:creationId xmlns:a16="http://schemas.microsoft.com/office/drawing/2014/main" id="{13D164D9-B6C7-12DA-C675-8B0C23E40763}"/>
                  </a:ext>
                </a:extLst>
              </p:cNvPr>
              <p:cNvSpPr/>
              <p:nvPr/>
            </p:nvSpPr>
            <p:spPr>
              <a:xfrm>
                <a:off x="5604828" y="5095608"/>
                <a:ext cx="4880847" cy="956686"/>
              </a:xfrm>
              <a:prstGeom prst="roundRect">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Consolas" panose="020B0609020204030204" pitchFamily="49" charset="0"/>
                  <a:ea typeface="楷体" panose="02010609060101010101" pitchFamily="49" charset="-122"/>
                </a:endParaRPr>
              </a:p>
            </p:txBody>
          </p:sp>
          <p:grpSp>
            <p:nvGrpSpPr>
              <p:cNvPr id="66" name="组合 65">
                <a:extLst>
                  <a:ext uri="{FF2B5EF4-FFF2-40B4-BE49-F238E27FC236}">
                    <a16:creationId xmlns:a16="http://schemas.microsoft.com/office/drawing/2014/main" id="{D9829DA0-924C-0221-8A81-EADFB8CC4ABF}"/>
                  </a:ext>
                </a:extLst>
              </p:cNvPr>
              <p:cNvGrpSpPr/>
              <p:nvPr/>
            </p:nvGrpSpPr>
            <p:grpSpPr>
              <a:xfrm>
                <a:off x="5756075" y="5450797"/>
                <a:ext cx="4578351" cy="233545"/>
                <a:chOff x="5767467" y="5555720"/>
                <a:chExt cx="4578351" cy="233545"/>
              </a:xfrm>
            </p:grpSpPr>
            <mc:AlternateContent xmlns:mc="http://schemas.openxmlformats.org/markup-compatibility/2006" xmlns:a14="http://schemas.microsoft.com/office/drawing/2010/main">
              <mc:Choice Requires="a14">
                <p:graphicFrame>
                  <p:nvGraphicFramePr>
                    <p:cNvPr id="55" name="对象 54">
                      <a:extLst>
                        <a:ext uri="{FF2B5EF4-FFF2-40B4-BE49-F238E27FC236}">
                          <a16:creationId xmlns:a16="http://schemas.microsoft.com/office/drawing/2014/main" id="{2EC96300-9026-354C-4175-EBA16094F373}"/>
                        </a:ext>
                      </a:extLst>
                    </p:cNvPr>
                    <p:cNvGraphicFramePr>
                      <a:graphicFrameLocks noChangeAspect="1"/>
                    </p:cNvGraphicFramePr>
                    <p:nvPr>
                      <p:extLst>
                        <p:ext uri="{D42A27DB-BD31-4B8C-83A1-F6EECF244321}">
                          <p14:modId xmlns:p14="http://schemas.microsoft.com/office/powerpoint/2010/main" val="604373312"/>
                        </p:ext>
                      </p:extLst>
                    </p:nvPr>
                  </p:nvGraphicFramePr>
                  <p:xfrm>
                    <a:off x="5767467" y="5562252"/>
                    <a:ext cx="2770188" cy="227013"/>
                  </p:xfrm>
                  <a:graphic>
                    <a:graphicData uri="http://schemas.openxmlformats.org/presentationml/2006/ole">
                      <mc:AlternateContent>
                        <mc:Choice xmlns:v="urn:schemas-microsoft-com:vml" Requires="v">
                          <p:oleObj name="AxMath" r:id="rId15" imgW="2555640" imgH="213120" progId="Equation.AxMath">
                            <p:embed/>
                          </p:oleObj>
                        </mc:Choice>
                        <mc:Fallback>
                          <p:oleObj name="AxMath" r:id="rId15" imgW="2555640" imgH="213120" progId="Equation.AxMath">
                            <p:embed/>
                            <p:pic>
                              <p:nvPicPr>
                                <p:cNvPr id="0" name="Object 15"/>
                                <p:cNvPicPr>
                                  <a:picLocks noChangeAspect="1" noChangeArrowheads="1"/>
                                </p:cNvPicPr>
                                <p:nvPr/>
                              </p:nvPicPr>
                              <p:blipFill>
                                <a:blip r:embed="rId16"/>
                                <a:srcRect/>
                                <a:stretch>
                                  <a:fillRect/>
                                </a:stretch>
                              </p:blipFill>
                              <p:spPr bwMode="auto">
                                <a:xfrm>
                                  <a:off x="5767467" y="5562252"/>
                                  <a:ext cx="2770188" cy="227013"/>
                                </a:xfrm>
                                <a:prstGeom prst="rect">
                                  <a:avLst/>
                                </a:prstGeom>
                                <a:noFill/>
                              </p:spPr>
                            </p:pic>
                          </p:oleObj>
                        </mc:Fallback>
                      </mc:AlternateContent>
                    </a:graphicData>
                  </a:graphic>
                </p:graphicFrame>
              </mc:Choice>
              <mc:Fallback xmlns="">
                <p:graphicFrame>
                  <p:nvGraphicFramePr>
                    <p:cNvPr id="55" name="对象 54">
                      <a:extLst>
                        <a:ext uri="{FF2B5EF4-FFF2-40B4-BE49-F238E27FC236}">
                          <a16:creationId xmlns:a16="http://schemas.microsoft.com/office/drawing/2014/main" id="{2EC96300-9026-354C-4175-EBA16094F373}"/>
                        </a:ext>
                      </a:extLst>
                    </p:cNvPr>
                    <p:cNvGraphicFramePr>
                      <a:graphicFrameLocks noChangeAspect="1"/>
                    </p:cNvGraphicFramePr>
                    <p:nvPr>
                      <p:extLst>
                        <p:ext uri="{D42A27DB-BD31-4B8C-83A1-F6EECF244321}">
                          <p14:modId xmlns:p14="http://schemas.microsoft.com/office/powerpoint/2010/main" val="604373312"/>
                        </p:ext>
                      </p:extLst>
                    </p:nvPr>
                  </p:nvGraphicFramePr>
                  <p:xfrm>
                    <a:off x="5767467" y="5562252"/>
                    <a:ext cx="2770188" cy="227013"/>
                  </p:xfrm>
                  <a:graphic>
                    <a:graphicData uri="http://schemas.openxmlformats.org/presentationml/2006/ole">
                      <mc:AlternateContent>
                        <mc:Choice xmlns:v="urn:schemas-microsoft-com:vml" Requires="v">
                          <p:oleObj name="AxMath" r:id="rId17" imgW="2555640" imgH="213120" progId="Equation.AxMath">
                            <p:embed/>
                          </p:oleObj>
                        </mc:Choice>
                        <mc:Fallback>
                          <p:oleObj name="AxMath" r:id="rId17" imgW="2555640" imgH="213120" progId="Equation.AxMath">
                            <p:embed/>
                            <p:pic>
                              <p:nvPicPr>
                                <p:cNvPr id="0" name="Object 15"/>
                                <p:cNvPicPr>
                                  <a:picLocks noChangeAspect="1" noChangeArrowheads="1"/>
                                </p:cNvPicPr>
                                <p:nvPr/>
                              </p:nvPicPr>
                              <p:blipFill>
                                <a:blip r:embed="rId18"/>
                                <a:srcRect/>
                                <a:stretch>
                                  <a:fillRect/>
                                </a:stretch>
                              </p:blipFill>
                              <p:spPr bwMode="auto">
                                <a:xfrm>
                                  <a:off x="5767467" y="5562252"/>
                                  <a:ext cx="2770188" cy="227013"/>
                                </a:xfrm>
                                <a:prstGeom prst="rect">
                                  <a:avLst/>
                                </a:prstGeom>
                                <a:noFill/>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57" name="对象 56">
                      <a:extLst>
                        <a:ext uri="{FF2B5EF4-FFF2-40B4-BE49-F238E27FC236}">
                          <a16:creationId xmlns:a16="http://schemas.microsoft.com/office/drawing/2014/main" id="{6E3AC99F-EDFF-2B42-4459-70D3BC007FEB}"/>
                        </a:ext>
                      </a:extLst>
                    </p:cNvPr>
                    <p:cNvGraphicFramePr>
                      <a:graphicFrameLocks noChangeAspect="1"/>
                    </p:cNvGraphicFramePr>
                    <p:nvPr>
                      <p:extLst>
                        <p:ext uri="{D42A27DB-BD31-4B8C-83A1-F6EECF244321}">
                          <p14:modId xmlns:p14="http://schemas.microsoft.com/office/powerpoint/2010/main" val="1910414754"/>
                        </p:ext>
                      </p:extLst>
                    </p:nvPr>
                  </p:nvGraphicFramePr>
                  <p:xfrm>
                    <a:off x="8537655" y="5555720"/>
                    <a:ext cx="1808163" cy="227012"/>
                  </p:xfrm>
                  <a:graphic>
                    <a:graphicData uri="http://schemas.openxmlformats.org/presentationml/2006/ole">
                      <mc:AlternateContent>
                        <mc:Choice xmlns:v="urn:schemas-microsoft-com:vml" Requires="v">
                          <p:oleObj name="AxMath" r:id="rId19" imgW="1659960" imgH="213120" progId="Equation.AxMath">
                            <p:embed/>
                          </p:oleObj>
                        </mc:Choice>
                        <mc:Fallback>
                          <p:oleObj name="AxMath" r:id="rId19" imgW="1659960" imgH="213120" progId="Equation.AxMath">
                            <p:embed/>
                            <p:pic>
                              <p:nvPicPr>
                                <p:cNvPr id="0" name="Object 17"/>
                                <p:cNvPicPr>
                                  <a:picLocks noChangeAspect="1" noChangeArrowheads="1"/>
                                </p:cNvPicPr>
                                <p:nvPr/>
                              </p:nvPicPr>
                              <p:blipFill>
                                <a:blip r:embed="rId20"/>
                                <a:srcRect/>
                                <a:stretch>
                                  <a:fillRect/>
                                </a:stretch>
                              </p:blipFill>
                              <p:spPr bwMode="auto">
                                <a:xfrm>
                                  <a:off x="8537655" y="5555720"/>
                                  <a:ext cx="1808163" cy="227012"/>
                                </a:xfrm>
                                <a:prstGeom prst="rect">
                                  <a:avLst/>
                                </a:prstGeom>
                                <a:noFill/>
                              </p:spPr>
                            </p:pic>
                          </p:oleObj>
                        </mc:Fallback>
                      </mc:AlternateContent>
                    </a:graphicData>
                  </a:graphic>
                </p:graphicFrame>
              </mc:Choice>
              <mc:Fallback xmlns="">
                <p:graphicFrame>
                  <p:nvGraphicFramePr>
                    <p:cNvPr id="57" name="对象 56">
                      <a:extLst>
                        <a:ext uri="{FF2B5EF4-FFF2-40B4-BE49-F238E27FC236}">
                          <a16:creationId xmlns:a16="http://schemas.microsoft.com/office/drawing/2014/main" id="{6E3AC99F-EDFF-2B42-4459-70D3BC007FEB}"/>
                        </a:ext>
                      </a:extLst>
                    </p:cNvPr>
                    <p:cNvGraphicFramePr>
                      <a:graphicFrameLocks noChangeAspect="1"/>
                    </p:cNvGraphicFramePr>
                    <p:nvPr>
                      <p:extLst>
                        <p:ext uri="{D42A27DB-BD31-4B8C-83A1-F6EECF244321}">
                          <p14:modId xmlns:p14="http://schemas.microsoft.com/office/powerpoint/2010/main" val="1910414754"/>
                        </p:ext>
                      </p:extLst>
                    </p:nvPr>
                  </p:nvGraphicFramePr>
                  <p:xfrm>
                    <a:off x="8537655" y="5555720"/>
                    <a:ext cx="1808163" cy="227012"/>
                  </p:xfrm>
                  <a:graphic>
                    <a:graphicData uri="http://schemas.openxmlformats.org/presentationml/2006/ole">
                      <mc:AlternateContent>
                        <mc:Choice xmlns:v="urn:schemas-microsoft-com:vml" Requires="v">
                          <p:oleObj name="AxMath" r:id="rId21" imgW="1659960" imgH="213120" progId="Equation.AxMath">
                            <p:embed/>
                          </p:oleObj>
                        </mc:Choice>
                        <mc:Fallback>
                          <p:oleObj name="AxMath" r:id="rId21" imgW="1659960" imgH="213120" progId="Equation.AxMath">
                            <p:embed/>
                            <p:pic>
                              <p:nvPicPr>
                                <p:cNvPr id="0" name="Object 17"/>
                                <p:cNvPicPr>
                                  <a:picLocks noChangeAspect="1" noChangeArrowheads="1"/>
                                </p:cNvPicPr>
                                <p:nvPr/>
                              </p:nvPicPr>
                              <p:blipFill>
                                <a:blip r:embed="rId22"/>
                                <a:srcRect/>
                                <a:stretch>
                                  <a:fillRect/>
                                </a:stretch>
                              </p:blipFill>
                              <p:spPr bwMode="auto">
                                <a:xfrm>
                                  <a:off x="8537655" y="5555720"/>
                                  <a:ext cx="1808163" cy="227012"/>
                                </a:xfrm>
                                <a:prstGeom prst="rect">
                                  <a:avLst/>
                                </a:prstGeom>
                                <a:noFill/>
                              </p:spPr>
                            </p:pic>
                          </p:oleObj>
                        </mc:Fallback>
                      </mc:AlternateContent>
                    </a:graphicData>
                  </a:graphic>
                </p:graphicFrame>
              </mc:Fallback>
            </mc:AlternateContent>
          </p:grpSp>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9B14FF11-758D-E26C-1950-BFD24820D35F}"/>
                      </a:ext>
                    </a:extLst>
                  </p:cNvPr>
                  <p:cNvSpPr txBox="1"/>
                  <p:nvPr/>
                </p:nvSpPr>
                <p:spPr>
                  <a:xfrm>
                    <a:off x="5648879" y="5169306"/>
                    <a:ext cx="3431055" cy="282900"/>
                  </a:xfrm>
                  <a:prstGeom prst="rect">
                    <a:avLst/>
                  </a:prstGeom>
                  <a:noFill/>
                </p:spPr>
                <p:txBody>
                  <a:bodyPr wrap="square">
                    <a:spAutoFit/>
                  </a:bodyPr>
                  <a:lstStyle/>
                  <a:p>
                    <a:r>
                      <a:rPr lang="zh-CN" altLang="en-US" sz="1200" b="1" dirty="0">
                        <a:solidFill>
                          <a:schemeClr val="tx1"/>
                        </a:solidFill>
                        <a:ea typeface="楷体" panose="02010609060101010101" pitchFamily="49" charset="-122"/>
                      </a:rPr>
                      <a:t>记</a:t>
                    </a:r>
                    <a14:m>
                      <m:oMath xmlns:m="http://schemas.openxmlformats.org/officeDocument/2006/math">
                        <m:sSup>
                          <m:sSupPr>
                            <m:ctrlPr>
                              <a:rPr lang="en-US" altLang="zh-CN" sz="1200" b="1" i="1" smtClean="0">
                                <a:solidFill>
                                  <a:schemeClr val="tx1"/>
                                </a:solidFill>
                                <a:latin typeface="Cambria Math" panose="02040503050406030204" pitchFamily="18" charset="0"/>
                                <a:ea typeface="楷体" panose="02010609060101010101" pitchFamily="49" charset="-122"/>
                              </a:rPr>
                            </m:ctrlPr>
                          </m:sSupPr>
                          <m:e>
                            <m:r>
                              <a:rPr lang="en-US" altLang="zh-CN" sz="1200" b="1" i="0">
                                <a:solidFill>
                                  <a:schemeClr val="tx1"/>
                                </a:solidFill>
                                <a:latin typeface="Cambria Math" panose="02040503050406030204" pitchFamily="18" charset="0"/>
                                <a:ea typeface="楷体" panose="02010609060101010101" pitchFamily="49" charset="-122"/>
                              </a:rPr>
                              <m:t>𝐲</m:t>
                            </m:r>
                          </m:e>
                          <m:sup>
                            <m:r>
                              <a:rPr lang="en-US" altLang="zh-CN" sz="1200" b="1" i="1" smtClean="0">
                                <a:solidFill>
                                  <a:schemeClr val="tx1"/>
                                </a:solidFill>
                                <a:latin typeface="Cambria Math" panose="02040503050406030204" pitchFamily="18" charset="0"/>
                                <a:ea typeface="楷体" panose="02010609060101010101" pitchFamily="49" charset="-122"/>
                              </a:rPr>
                              <m:t>∗</m:t>
                            </m:r>
                          </m:sup>
                        </m:sSup>
                      </m:oMath>
                    </a14:m>
                    <a:r>
                      <a:rPr lang="zh-CN" altLang="en-US" sz="1200" b="1" dirty="0">
                        <a:solidFill>
                          <a:schemeClr val="tx1"/>
                        </a:solidFill>
                        <a:latin typeface="Consolas" panose="020B0609020204030204" pitchFamily="49" charset="0"/>
                        <a:ea typeface="楷体" panose="02010609060101010101" pitchFamily="49" charset="-122"/>
                      </a:rPr>
                      <a:t>为</a:t>
                    </a:r>
                    <a:r>
                      <a:rPr lang="en-US" altLang="zh-CN" sz="1200" b="1" dirty="0">
                        <a:solidFill>
                          <a:schemeClr val="tx1"/>
                        </a:solidFill>
                        <a:latin typeface="Consolas" panose="020B0609020204030204" pitchFamily="49" charset="0"/>
                        <a:ea typeface="楷体" panose="02010609060101010101" pitchFamily="49" charset="-122"/>
                      </a:rPr>
                      <a:t>P.4</a:t>
                    </a:r>
                    <a:r>
                      <a:rPr lang="zh-CN" altLang="en-US" sz="1200" b="1" dirty="0">
                        <a:solidFill>
                          <a:schemeClr val="tx1"/>
                        </a:solidFill>
                        <a:latin typeface="Consolas" panose="020B0609020204030204" pitchFamily="49" charset="0"/>
                        <a:ea typeface="楷体" panose="02010609060101010101" pitchFamily="49" charset="-122"/>
                      </a:rPr>
                      <a:t>的全局最优解，若</a:t>
                    </a:r>
                    <a14:m>
                      <m:oMath xmlns:m="http://schemas.openxmlformats.org/officeDocument/2006/math">
                        <m:r>
                          <a:rPr lang="zh-CN" altLang="en-US" sz="1200" b="1" i="1" smtClean="0">
                            <a:solidFill>
                              <a:schemeClr val="tx1"/>
                            </a:solidFill>
                            <a:latin typeface="Cambria Math" panose="02040503050406030204" pitchFamily="18" charset="0"/>
                            <a:ea typeface="楷体" panose="02010609060101010101" pitchFamily="49" charset="-122"/>
                          </a:rPr>
                          <m:t>∀</m:t>
                        </m:r>
                        <m:r>
                          <a:rPr lang="en-US" altLang="zh-CN" sz="1200" b="1" i="1" smtClean="0">
                            <a:solidFill>
                              <a:schemeClr val="tx1"/>
                            </a:solidFill>
                            <a:latin typeface="Cambria Math" panose="02040503050406030204" pitchFamily="18" charset="0"/>
                            <a:ea typeface="楷体" panose="02010609060101010101" pitchFamily="49" charset="-122"/>
                          </a:rPr>
                          <m:t>𝒉</m:t>
                        </m:r>
                        <m:r>
                          <a:rPr lang="en-US" altLang="zh-CN" sz="1200" b="1" i="1" smtClean="0">
                            <a:solidFill>
                              <a:schemeClr val="tx1"/>
                            </a:solidFill>
                            <a:latin typeface="Cambria Math" panose="02040503050406030204" pitchFamily="18" charset="0"/>
                            <a:ea typeface="楷体" panose="02010609060101010101" pitchFamily="49" charset="-122"/>
                          </a:rPr>
                          <m:t>=</m:t>
                        </m:r>
                        <m:r>
                          <a:rPr lang="en-US" altLang="zh-CN" sz="1200" b="1" i="1" smtClean="0">
                            <a:solidFill>
                              <a:schemeClr val="tx1"/>
                            </a:solidFill>
                            <a:latin typeface="Cambria Math" panose="02040503050406030204" pitchFamily="18" charset="0"/>
                            <a:ea typeface="楷体" panose="02010609060101010101" pitchFamily="49" charset="-122"/>
                          </a:rPr>
                          <m:t>𝟏</m:t>
                        </m:r>
                        <m:r>
                          <a:rPr lang="en-US" altLang="zh-CN" sz="1200" b="1" i="1" smtClean="0">
                            <a:solidFill>
                              <a:schemeClr val="tx1"/>
                            </a:solidFill>
                            <a:latin typeface="Cambria Math" panose="02040503050406030204" pitchFamily="18" charset="0"/>
                            <a:ea typeface="Cambria Math" panose="02040503050406030204" pitchFamily="18" charset="0"/>
                          </a:rPr>
                          <m:t>⋯</m:t>
                        </m:r>
                        <m:r>
                          <a:rPr lang="en-US" altLang="zh-CN" sz="1200" b="1" i="1" smtClean="0">
                            <a:solidFill>
                              <a:schemeClr val="tx1"/>
                            </a:solidFill>
                            <a:latin typeface="Cambria Math" panose="02040503050406030204" pitchFamily="18" charset="0"/>
                            <a:ea typeface="楷体" panose="02010609060101010101" pitchFamily="49" charset="-122"/>
                          </a:rPr>
                          <m:t>𝑯</m:t>
                        </m:r>
                      </m:oMath>
                    </a14:m>
                    <a:r>
                      <a:rPr lang="zh-CN" altLang="en-US" sz="1200" b="1" dirty="0">
                        <a:solidFill>
                          <a:schemeClr val="tx1"/>
                        </a:solidFill>
                        <a:latin typeface="Consolas" panose="020B0609020204030204" pitchFamily="49" charset="0"/>
                        <a:ea typeface="楷体" panose="02010609060101010101" pitchFamily="49" charset="-122"/>
                      </a:rPr>
                      <a:t>，有：</a:t>
                    </a:r>
                  </a:p>
                </p:txBody>
              </p:sp>
            </mc:Choice>
            <mc:Fallback xmlns="">
              <p:sp>
                <p:nvSpPr>
                  <p:cNvPr id="61" name="文本框 60">
                    <a:extLst>
                      <a:ext uri="{FF2B5EF4-FFF2-40B4-BE49-F238E27FC236}">
                        <a16:creationId xmlns:a16="http://schemas.microsoft.com/office/drawing/2014/main" id="{9B14FF11-758D-E26C-1950-BFD24820D35F}"/>
                      </a:ext>
                    </a:extLst>
                  </p:cNvPr>
                  <p:cNvSpPr txBox="1">
                    <a:spLocks noRot="1" noChangeAspect="1" noMove="1" noResize="1" noEditPoints="1" noAdjustHandles="1" noChangeArrowheads="1" noChangeShapeType="1" noTextEdit="1"/>
                  </p:cNvSpPr>
                  <p:nvPr/>
                </p:nvSpPr>
                <p:spPr>
                  <a:xfrm>
                    <a:off x="5648879" y="5169306"/>
                    <a:ext cx="3431055" cy="282900"/>
                  </a:xfrm>
                  <a:prstGeom prst="rect">
                    <a:avLst/>
                  </a:prstGeom>
                  <a:blipFill>
                    <a:blip r:embed="rId23"/>
                    <a:stretch>
                      <a:fillRect t="-4348" b="-152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45057E48-451F-9CEC-FDFA-82159C46E9F4}"/>
                      </a:ext>
                    </a:extLst>
                  </p:cNvPr>
                  <p:cNvSpPr txBox="1"/>
                  <p:nvPr/>
                </p:nvSpPr>
                <p:spPr>
                  <a:xfrm>
                    <a:off x="5648879" y="5702444"/>
                    <a:ext cx="4491642" cy="276999"/>
                  </a:xfrm>
                  <a:prstGeom prst="rect">
                    <a:avLst/>
                  </a:prstGeom>
                  <a:noFill/>
                </p:spPr>
                <p:txBody>
                  <a:bodyPr wrap="square">
                    <a:spAutoFit/>
                  </a:bodyPr>
                  <a:lstStyle/>
                  <a:p>
                    <a14:m>
                      <m:oMath xmlns:m="http://schemas.openxmlformats.org/officeDocument/2006/math">
                        <m:sSup>
                          <m:sSupPr>
                            <m:ctrlPr>
                              <a:rPr lang="en-US" altLang="zh-CN" sz="1200" b="1" i="1" smtClean="0">
                                <a:solidFill>
                                  <a:schemeClr val="tx1"/>
                                </a:solidFill>
                                <a:latin typeface="Cambria Math" panose="02040503050406030204" pitchFamily="18" charset="0"/>
                                <a:ea typeface="楷体" panose="02010609060101010101" pitchFamily="49" charset="-122"/>
                              </a:rPr>
                            </m:ctrlPr>
                          </m:sSupPr>
                          <m:e>
                            <m:r>
                              <m:rPr>
                                <m:sty m:val="p"/>
                              </m:rPr>
                              <a:rPr lang="en-US" altLang="zh-CN" sz="1200" b="1" i="1">
                                <a:solidFill>
                                  <a:schemeClr val="tx1"/>
                                </a:solidFill>
                                <a:latin typeface="Cambria Math" panose="02040503050406030204" pitchFamily="18" charset="0"/>
                                <a:ea typeface="楷体" panose="02010609060101010101" pitchFamily="49" charset="-122"/>
                              </a:rPr>
                              <m:t>y</m:t>
                            </m:r>
                          </m:e>
                          <m:sup>
                            <m:r>
                              <a:rPr lang="en-US" altLang="zh-CN" sz="1200" b="1" i="1" smtClean="0">
                                <a:solidFill>
                                  <a:schemeClr val="tx1"/>
                                </a:solidFill>
                                <a:latin typeface="Cambria Math" panose="02040503050406030204" pitchFamily="18" charset="0"/>
                                <a:ea typeface="楷体" panose="02010609060101010101" pitchFamily="49" charset="-122"/>
                              </a:rPr>
                              <m:t>∗</m:t>
                            </m:r>
                          </m:sup>
                        </m:sSup>
                      </m:oMath>
                    </a14:m>
                    <a:r>
                      <a:rPr lang="zh-CN" altLang="en-US" sz="1200" b="1" dirty="0">
                        <a:solidFill>
                          <a:schemeClr val="tx1"/>
                        </a:solidFill>
                        <a:latin typeface="Consolas" panose="020B0609020204030204" pitchFamily="49" charset="0"/>
                        <a:ea typeface="楷体" panose="02010609060101010101" pitchFamily="49" charset="-122"/>
                      </a:rPr>
                      <a:t>可以近似为</a:t>
                    </a:r>
                    <a:r>
                      <a:rPr lang="en-US" altLang="zh-CN" sz="1200" b="1" dirty="0">
                        <a:solidFill>
                          <a:schemeClr val="tx1"/>
                        </a:solidFill>
                        <a:latin typeface="Consolas" panose="020B0609020204030204" pitchFamily="49" charset="0"/>
                        <a:ea typeface="楷体" panose="02010609060101010101" pitchFamily="49" charset="-122"/>
                      </a:rPr>
                      <a:t>P.3</a:t>
                    </a:r>
                    <a:r>
                      <a:rPr lang="zh-CN" altLang="en-US" sz="1200" b="1" dirty="0">
                        <a:solidFill>
                          <a:schemeClr val="tx1"/>
                        </a:solidFill>
                        <a:latin typeface="Consolas" panose="020B0609020204030204" pitchFamily="49" charset="0"/>
                        <a:ea typeface="楷体" panose="02010609060101010101" pitchFamily="49" charset="-122"/>
                      </a:rPr>
                      <a:t>的一个局部最优解，因此非凸问题</a:t>
                    </a:r>
                    <a:r>
                      <a:rPr lang="en-US" altLang="zh-CN" sz="1200" b="1" dirty="0">
                        <a:solidFill>
                          <a:schemeClr val="tx1"/>
                        </a:solidFill>
                        <a:latin typeface="Consolas" panose="020B0609020204030204" pitchFamily="49" charset="0"/>
                        <a:ea typeface="楷体" panose="02010609060101010101" pitchFamily="49" charset="-122"/>
                      </a:rPr>
                      <a:t>P.3</a:t>
                    </a:r>
                    <a:r>
                      <a:rPr lang="zh-CN" altLang="en-US" sz="1200" b="1" dirty="0">
                        <a:solidFill>
                          <a:schemeClr val="tx1"/>
                        </a:solidFill>
                        <a:latin typeface="Consolas" panose="020B0609020204030204" pitchFamily="49" charset="0"/>
                        <a:ea typeface="楷体" panose="02010609060101010101" pitchFamily="49" charset="-122"/>
                      </a:rPr>
                      <a:t>得解</a:t>
                    </a:r>
                  </a:p>
                </p:txBody>
              </p:sp>
            </mc:Choice>
            <mc:Fallback xmlns="">
              <p:sp>
                <p:nvSpPr>
                  <p:cNvPr id="67" name="文本框 66">
                    <a:extLst>
                      <a:ext uri="{FF2B5EF4-FFF2-40B4-BE49-F238E27FC236}">
                        <a16:creationId xmlns:a16="http://schemas.microsoft.com/office/drawing/2014/main" id="{45057E48-451F-9CEC-FDFA-82159C46E9F4}"/>
                      </a:ext>
                    </a:extLst>
                  </p:cNvPr>
                  <p:cNvSpPr txBox="1">
                    <a:spLocks noRot="1" noChangeAspect="1" noMove="1" noResize="1" noEditPoints="1" noAdjustHandles="1" noChangeArrowheads="1" noChangeShapeType="1" noTextEdit="1"/>
                  </p:cNvSpPr>
                  <p:nvPr/>
                </p:nvSpPr>
                <p:spPr>
                  <a:xfrm>
                    <a:off x="5648879" y="5702444"/>
                    <a:ext cx="4491642" cy="276999"/>
                  </a:xfrm>
                  <a:prstGeom prst="rect">
                    <a:avLst/>
                  </a:prstGeom>
                  <a:blipFill>
                    <a:blip r:embed="rId24"/>
                    <a:stretch>
                      <a:fillRect t="-2174" b="-15217"/>
                    </a:stretch>
                  </a:blipFill>
                </p:spPr>
                <p:txBody>
                  <a:bodyPr/>
                  <a:lstStyle/>
                  <a:p>
                    <a:r>
                      <a:rPr lang="zh-CN" altLang="en-US">
                        <a:noFill/>
                      </a:rPr>
                      <a:t> </a:t>
                    </a:r>
                  </a:p>
                </p:txBody>
              </p:sp>
            </mc:Fallback>
          </mc:AlternateContent>
        </p:grpSp>
        <p:sp>
          <p:nvSpPr>
            <p:cNvPr id="74" name="文本框 73">
              <a:extLst>
                <a:ext uri="{FF2B5EF4-FFF2-40B4-BE49-F238E27FC236}">
                  <a16:creationId xmlns:a16="http://schemas.microsoft.com/office/drawing/2014/main" id="{F1927616-2FCA-1E43-A4AD-34DC56C02D68}"/>
                </a:ext>
              </a:extLst>
            </p:cNvPr>
            <p:cNvSpPr txBox="1"/>
            <p:nvPr/>
          </p:nvSpPr>
          <p:spPr>
            <a:xfrm>
              <a:off x="5744318" y="5005163"/>
              <a:ext cx="1058352" cy="276999"/>
            </a:xfrm>
            <a:prstGeom prst="rect">
              <a:avLst/>
            </a:prstGeom>
            <a:noFill/>
          </p:spPr>
          <p:txBody>
            <a:bodyPr wrap="square">
              <a:spAutoFit/>
            </a:bodyPr>
            <a:lstStyle/>
            <a:p>
              <a:pPr algn="ctr"/>
              <a:r>
                <a:rPr lang="en-US" altLang="zh-CN" sz="1200" b="1" i="1" dirty="0">
                  <a:solidFill>
                    <a:schemeClr val="bg1"/>
                  </a:solidFill>
                  <a:latin typeface="Consolas" panose="020B0609020204030204" pitchFamily="49" charset="0"/>
                  <a:ea typeface="楷体" panose="02010609060101010101" pitchFamily="49" charset="-122"/>
                </a:rPr>
                <a:t>Theorem 1</a:t>
              </a:r>
              <a:endParaRPr lang="zh-CN" altLang="en-US" sz="1200" b="1" i="1" dirty="0">
                <a:solidFill>
                  <a:schemeClr val="bg1"/>
                </a:solidFill>
                <a:latin typeface="Consolas" panose="020B0609020204030204" pitchFamily="49" charset="0"/>
                <a:ea typeface="楷体" panose="02010609060101010101" pitchFamily="49" charset="-122"/>
              </a:endParaRPr>
            </a:p>
          </p:txBody>
        </p:sp>
      </p:grpSp>
    </p:spTree>
    <p:extLst>
      <p:ext uri="{BB962C8B-B14F-4D97-AF65-F5344CB8AC3E}">
        <p14:creationId xmlns:p14="http://schemas.microsoft.com/office/powerpoint/2010/main" val="3531897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222A632-BEDC-25D5-9A06-EAE260C22FE1}"/>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1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t>24</a:t>
            </a:fld>
            <a:endParaRPr kumimoji="0" lang="zh-CN" altLang="en-US" sz="11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grpSp>
        <p:nvGrpSpPr>
          <p:cNvPr id="14" name="组合 13">
            <a:extLst>
              <a:ext uri="{FF2B5EF4-FFF2-40B4-BE49-F238E27FC236}">
                <a16:creationId xmlns:a16="http://schemas.microsoft.com/office/drawing/2014/main" id="{93CCBF62-B143-391B-F172-52B69A77BE0A}"/>
              </a:ext>
            </a:extLst>
          </p:cNvPr>
          <p:cNvGrpSpPr/>
          <p:nvPr/>
        </p:nvGrpSpPr>
        <p:grpSpPr>
          <a:xfrm>
            <a:off x="6935330" y="850692"/>
            <a:ext cx="3623681" cy="2287966"/>
            <a:chOff x="327346" y="926083"/>
            <a:chExt cx="3623681" cy="2287966"/>
          </a:xfrm>
        </p:grpSpPr>
        <p:sp>
          <p:nvSpPr>
            <p:cNvPr id="3" name="矩形: 圆角 2">
              <a:extLst>
                <a:ext uri="{FF2B5EF4-FFF2-40B4-BE49-F238E27FC236}">
                  <a16:creationId xmlns:a16="http://schemas.microsoft.com/office/drawing/2014/main" id="{0A8874A3-A140-1376-8B4F-5D233BE0E126}"/>
                </a:ext>
              </a:extLst>
            </p:cNvPr>
            <p:cNvSpPr/>
            <p:nvPr/>
          </p:nvSpPr>
          <p:spPr>
            <a:xfrm>
              <a:off x="327346" y="926083"/>
              <a:ext cx="3623681" cy="2287966"/>
            </a:xfrm>
            <a:prstGeom prst="round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Consolas" panose="020B0609020204030204" pitchFamily="49" charset="0"/>
                <a:ea typeface="楷体" panose="02010609060101010101" pitchFamily="49" charset="-122"/>
              </a:endParaRPr>
            </a:p>
          </p:txBody>
        </p:sp>
        <p:graphicFrame>
          <p:nvGraphicFramePr>
            <p:cNvPr id="4" name="对象 3">
              <a:extLst>
                <a:ext uri="{FF2B5EF4-FFF2-40B4-BE49-F238E27FC236}">
                  <a16:creationId xmlns:a16="http://schemas.microsoft.com/office/drawing/2014/main" id="{3E951F9A-F41F-BB4D-E722-7BE9BBA66AE2}"/>
                </a:ext>
              </a:extLst>
            </p:cNvPr>
            <p:cNvGraphicFramePr>
              <a:graphicFrameLocks noChangeAspect="1"/>
            </p:cNvGraphicFramePr>
            <p:nvPr/>
          </p:nvGraphicFramePr>
          <p:xfrm>
            <a:off x="537186" y="1435518"/>
            <a:ext cx="2807857" cy="1602818"/>
          </p:xfrm>
          <a:graphic>
            <a:graphicData uri="http://schemas.openxmlformats.org/presentationml/2006/ole">
              <mc:AlternateContent xmlns:mc="http://schemas.openxmlformats.org/markup-compatibility/2006">
                <mc:Choice xmlns:v="urn:schemas-microsoft-com:vml" Requires="v">
                  <p:oleObj name="AxMath" r:id="rId3" imgW="2274858" imgH="1306070" progId="Equation.AxMath">
                    <p:embed/>
                  </p:oleObj>
                </mc:Choice>
                <mc:Fallback>
                  <p:oleObj name="AxMath" r:id="rId3" imgW="2274858" imgH="1306070" progId="Equation.AxMath">
                    <p:embed/>
                    <p:pic>
                      <p:nvPicPr>
                        <p:cNvPr id="4" name="对象 3">
                          <a:extLst>
                            <a:ext uri="{FF2B5EF4-FFF2-40B4-BE49-F238E27FC236}">
                              <a16:creationId xmlns:a16="http://schemas.microsoft.com/office/drawing/2014/main" id="{3E951F9A-F41F-BB4D-E722-7BE9BBA66A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186" y="1435518"/>
                          <a:ext cx="2807857" cy="1602818"/>
                        </a:xfrm>
                        <a:prstGeom prst="rect">
                          <a:avLst/>
                        </a:prstGeom>
                        <a:noFill/>
                      </p:spPr>
                    </p:pic>
                  </p:oleObj>
                </mc:Fallback>
              </mc:AlternateContent>
            </a:graphicData>
          </a:graphic>
        </p:graphicFrame>
        <p:sp>
          <p:nvSpPr>
            <p:cNvPr id="5" name="文本框 4">
              <a:extLst>
                <a:ext uri="{FF2B5EF4-FFF2-40B4-BE49-F238E27FC236}">
                  <a16:creationId xmlns:a16="http://schemas.microsoft.com/office/drawing/2014/main" id="{DC254814-24B9-EF2A-E583-ACC70297D46F}"/>
                </a:ext>
              </a:extLst>
            </p:cNvPr>
            <p:cNvSpPr txBox="1"/>
            <p:nvPr/>
          </p:nvSpPr>
          <p:spPr>
            <a:xfrm>
              <a:off x="537186" y="1072416"/>
              <a:ext cx="2608623" cy="276999"/>
            </a:xfrm>
            <a:prstGeom prst="rect">
              <a:avLst/>
            </a:prstGeom>
            <a:solidFill>
              <a:srgbClr val="F9F9F9"/>
            </a:solidFill>
            <a:effectLst>
              <a:outerShdw blurRad="50800" dist="38100" dir="2700000" algn="tl" rotWithShape="0">
                <a:prstClr val="black">
                  <a:alpha val="40000"/>
                </a:prstClr>
              </a:outerShdw>
            </a:effectLst>
          </p:spPr>
          <p:txBody>
            <a:bodyPr wrap="square">
              <a:spAutoFit/>
            </a:bodyPr>
            <a:lstStyle/>
            <a:p>
              <a:pPr algn="ctr"/>
              <a:r>
                <a:rPr lang="en-US" altLang="zh-CN" sz="1200" b="1" dirty="0">
                  <a:solidFill>
                    <a:srgbClr val="4472C4"/>
                  </a:solidFill>
                  <a:latin typeface="Consolas" panose="020B0609020204030204" pitchFamily="49" charset="0"/>
                  <a:ea typeface="楷体" panose="02010609060101010101" pitchFamily="49" charset="-122"/>
                </a:rPr>
                <a:t>Problem (1) – FDA-PR Problem</a:t>
              </a:r>
              <a:endParaRPr lang="zh-CN" altLang="en-US" sz="1200" b="1" dirty="0">
                <a:solidFill>
                  <a:srgbClr val="4472C4"/>
                </a:solidFill>
                <a:latin typeface="Consolas" panose="020B0609020204030204" pitchFamily="49" charset="0"/>
                <a:ea typeface="楷体" panose="02010609060101010101" pitchFamily="49" charset="-122"/>
              </a:endParaRPr>
            </a:p>
          </p:txBody>
        </p:sp>
      </p:grpSp>
      <p:grpSp>
        <p:nvGrpSpPr>
          <p:cNvPr id="12" name="组合 11">
            <a:extLst>
              <a:ext uri="{FF2B5EF4-FFF2-40B4-BE49-F238E27FC236}">
                <a16:creationId xmlns:a16="http://schemas.microsoft.com/office/drawing/2014/main" id="{960AC4D5-F0DC-EFB2-834E-D90918F0E1EF}"/>
              </a:ext>
            </a:extLst>
          </p:cNvPr>
          <p:cNvGrpSpPr/>
          <p:nvPr/>
        </p:nvGrpSpPr>
        <p:grpSpPr>
          <a:xfrm>
            <a:off x="922216" y="4172427"/>
            <a:ext cx="3955306" cy="1963755"/>
            <a:chOff x="4335710" y="1072416"/>
            <a:chExt cx="3955306" cy="1963755"/>
          </a:xfrm>
        </p:grpSpPr>
        <p:sp>
          <p:nvSpPr>
            <p:cNvPr id="6" name="矩形: 圆角 5">
              <a:extLst>
                <a:ext uri="{FF2B5EF4-FFF2-40B4-BE49-F238E27FC236}">
                  <a16:creationId xmlns:a16="http://schemas.microsoft.com/office/drawing/2014/main" id="{AD52798A-BDF9-E5D2-B050-AAA67872F294}"/>
                </a:ext>
              </a:extLst>
            </p:cNvPr>
            <p:cNvSpPr/>
            <p:nvPr/>
          </p:nvSpPr>
          <p:spPr>
            <a:xfrm>
              <a:off x="4335710" y="1072416"/>
              <a:ext cx="3955306" cy="1963755"/>
            </a:xfrm>
            <a:prstGeom prst="round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Consolas" panose="020B0609020204030204" pitchFamily="49" charset="0"/>
                <a:ea typeface="楷体" panose="02010609060101010101" pitchFamily="49" charset="-122"/>
              </a:endParaRPr>
            </a:p>
          </p:txBody>
        </p:sp>
        <p:graphicFrame>
          <p:nvGraphicFramePr>
            <p:cNvPr id="7" name="对象 6">
              <a:extLst>
                <a:ext uri="{FF2B5EF4-FFF2-40B4-BE49-F238E27FC236}">
                  <a16:creationId xmlns:a16="http://schemas.microsoft.com/office/drawing/2014/main" id="{BA49C5AE-09C6-40D0-F40A-E41AE600869C}"/>
                </a:ext>
              </a:extLst>
            </p:cNvPr>
            <p:cNvGraphicFramePr>
              <a:graphicFrameLocks noChangeAspect="1"/>
            </p:cNvGraphicFramePr>
            <p:nvPr/>
          </p:nvGraphicFramePr>
          <p:xfrm>
            <a:off x="4562809" y="1583019"/>
            <a:ext cx="3527697" cy="1312131"/>
          </p:xfrm>
          <a:graphic>
            <a:graphicData uri="http://schemas.openxmlformats.org/presentationml/2006/ole">
              <mc:AlternateContent xmlns:mc="http://schemas.openxmlformats.org/markup-compatibility/2006">
                <mc:Choice xmlns:v="urn:schemas-microsoft-com:vml" Requires="v">
                  <p:oleObj name="AxMath" r:id="rId5" imgW="3114474" imgH="1162546" progId="Equation.AxMath">
                    <p:embed/>
                  </p:oleObj>
                </mc:Choice>
                <mc:Fallback>
                  <p:oleObj name="AxMath" r:id="rId5" imgW="3114474" imgH="1162546" progId="Equation.AxMath">
                    <p:embed/>
                    <p:pic>
                      <p:nvPicPr>
                        <p:cNvPr id="7" name="对象 6">
                          <a:extLst>
                            <a:ext uri="{FF2B5EF4-FFF2-40B4-BE49-F238E27FC236}">
                              <a16:creationId xmlns:a16="http://schemas.microsoft.com/office/drawing/2014/main" id="{BA49C5AE-09C6-40D0-F40A-E41AE600869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62809" y="1583019"/>
                          <a:ext cx="3527697" cy="1312131"/>
                        </a:xfrm>
                        <a:prstGeom prst="rect">
                          <a:avLst/>
                        </a:prstGeom>
                        <a:noFill/>
                      </p:spPr>
                    </p:pic>
                  </p:oleObj>
                </mc:Fallback>
              </mc:AlternateContent>
            </a:graphicData>
          </a:graphic>
        </p:graphicFrame>
        <p:sp>
          <p:nvSpPr>
            <p:cNvPr id="8" name="文本框 7">
              <a:extLst>
                <a:ext uri="{FF2B5EF4-FFF2-40B4-BE49-F238E27FC236}">
                  <a16:creationId xmlns:a16="http://schemas.microsoft.com/office/drawing/2014/main" id="{191B009C-F526-9F6A-858A-6AF402B719A7}"/>
                </a:ext>
              </a:extLst>
            </p:cNvPr>
            <p:cNvSpPr txBox="1"/>
            <p:nvPr/>
          </p:nvSpPr>
          <p:spPr>
            <a:xfrm>
              <a:off x="4547893" y="1195240"/>
              <a:ext cx="1172445" cy="276999"/>
            </a:xfrm>
            <a:prstGeom prst="rect">
              <a:avLst/>
            </a:prstGeom>
            <a:solidFill>
              <a:srgbClr val="F9F9F9"/>
            </a:solidFill>
            <a:effectLst>
              <a:outerShdw blurRad="50800" dist="38100" dir="2700000" algn="tl" rotWithShape="0">
                <a:prstClr val="black">
                  <a:alpha val="40000"/>
                </a:prstClr>
              </a:outerShdw>
            </a:effectLst>
          </p:spPr>
          <p:txBody>
            <a:bodyPr wrap="square">
              <a:spAutoFit/>
            </a:bodyPr>
            <a:lstStyle/>
            <a:p>
              <a:pPr algn="ctr"/>
              <a:r>
                <a:rPr lang="en-US" altLang="zh-CN" sz="1200" b="1" dirty="0">
                  <a:solidFill>
                    <a:srgbClr val="4472C4"/>
                  </a:solidFill>
                  <a:latin typeface="Consolas" panose="020B0609020204030204" pitchFamily="49" charset="0"/>
                  <a:ea typeface="楷体" panose="02010609060101010101" pitchFamily="49" charset="-122"/>
                </a:rPr>
                <a:t>Problem (3)</a:t>
              </a:r>
              <a:endParaRPr lang="zh-CN" altLang="en-US" sz="1200" dirty="0">
                <a:solidFill>
                  <a:srgbClr val="4472C4"/>
                </a:solidFill>
                <a:latin typeface="Consolas" panose="020B0609020204030204" pitchFamily="49" charset="0"/>
                <a:ea typeface="楷体" panose="02010609060101010101" pitchFamily="49" charset="-122"/>
              </a:endParaRPr>
            </a:p>
          </p:txBody>
        </p:sp>
      </p:grpSp>
      <p:grpSp>
        <p:nvGrpSpPr>
          <p:cNvPr id="20" name="组合 19">
            <a:extLst>
              <a:ext uri="{FF2B5EF4-FFF2-40B4-BE49-F238E27FC236}">
                <a16:creationId xmlns:a16="http://schemas.microsoft.com/office/drawing/2014/main" id="{2C9CC405-C779-8D98-3759-CDDEDC491E87}"/>
              </a:ext>
            </a:extLst>
          </p:cNvPr>
          <p:cNvGrpSpPr/>
          <p:nvPr/>
        </p:nvGrpSpPr>
        <p:grpSpPr>
          <a:xfrm>
            <a:off x="6935330" y="4076486"/>
            <a:ext cx="3623681" cy="2155635"/>
            <a:chOff x="203031" y="4047960"/>
            <a:chExt cx="3623681" cy="2155635"/>
          </a:xfrm>
        </p:grpSpPr>
        <p:sp>
          <p:nvSpPr>
            <p:cNvPr id="15" name="矩形: 圆角 14">
              <a:extLst>
                <a:ext uri="{FF2B5EF4-FFF2-40B4-BE49-F238E27FC236}">
                  <a16:creationId xmlns:a16="http://schemas.microsoft.com/office/drawing/2014/main" id="{3CE157F6-86AF-9CDD-6FAD-38632790E921}"/>
                </a:ext>
              </a:extLst>
            </p:cNvPr>
            <p:cNvSpPr/>
            <p:nvPr/>
          </p:nvSpPr>
          <p:spPr>
            <a:xfrm>
              <a:off x="203031" y="4047960"/>
              <a:ext cx="3623681" cy="2155635"/>
            </a:xfrm>
            <a:prstGeom prst="round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Consolas" panose="020B0609020204030204" pitchFamily="49" charset="0"/>
                <a:ea typeface="楷体" panose="02010609060101010101" pitchFamily="49" charset="-122"/>
              </a:endParaRPr>
            </a:p>
          </p:txBody>
        </p:sp>
        <p:graphicFrame>
          <p:nvGraphicFramePr>
            <p:cNvPr id="16" name="对象 15">
              <a:extLst>
                <a:ext uri="{FF2B5EF4-FFF2-40B4-BE49-F238E27FC236}">
                  <a16:creationId xmlns:a16="http://schemas.microsoft.com/office/drawing/2014/main" id="{57D51528-4CE4-B311-5DB9-89213DD912C7}"/>
                </a:ext>
              </a:extLst>
            </p:cNvPr>
            <p:cNvGraphicFramePr>
              <a:graphicFrameLocks noChangeAspect="1"/>
            </p:cNvGraphicFramePr>
            <p:nvPr/>
          </p:nvGraphicFramePr>
          <p:xfrm>
            <a:off x="527199" y="4546822"/>
            <a:ext cx="2680469" cy="1569334"/>
          </p:xfrm>
          <a:graphic>
            <a:graphicData uri="http://schemas.openxmlformats.org/presentationml/2006/ole">
              <mc:AlternateContent xmlns:mc="http://schemas.openxmlformats.org/markup-compatibility/2006">
                <mc:Choice xmlns:v="urn:schemas-microsoft-com:vml" Requires="v">
                  <p:oleObj name="AxMath" r:id="rId7" imgW="2223491" imgH="1306070" progId="Equation.AxMath">
                    <p:embed/>
                  </p:oleObj>
                </mc:Choice>
                <mc:Fallback>
                  <p:oleObj name="AxMath" r:id="rId7" imgW="2223491" imgH="1306070" progId="Equation.AxMath">
                    <p:embed/>
                    <p:pic>
                      <p:nvPicPr>
                        <p:cNvPr id="16" name="对象 15">
                          <a:extLst>
                            <a:ext uri="{FF2B5EF4-FFF2-40B4-BE49-F238E27FC236}">
                              <a16:creationId xmlns:a16="http://schemas.microsoft.com/office/drawing/2014/main" id="{57D51528-4CE4-B311-5DB9-89213DD912C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7199" y="4546822"/>
                          <a:ext cx="2680469" cy="1569334"/>
                        </a:xfrm>
                        <a:prstGeom prst="rect">
                          <a:avLst/>
                        </a:prstGeom>
                        <a:noFill/>
                      </p:spPr>
                    </p:pic>
                  </p:oleObj>
                </mc:Fallback>
              </mc:AlternateContent>
            </a:graphicData>
          </a:graphic>
        </p:graphicFrame>
        <p:sp>
          <p:nvSpPr>
            <p:cNvPr id="17" name="文本框 16">
              <a:extLst>
                <a:ext uri="{FF2B5EF4-FFF2-40B4-BE49-F238E27FC236}">
                  <a16:creationId xmlns:a16="http://schemas.microsoft.com/office/drawing/2014/main" id="{BD9493E9-64FF-4570-5506-243E964844F7}"/>
                </a:ext>
              </a:extLst>
            </p:cNvPr>
            <p:cNvSpPr txBox="1"/>
            <p:nvPr/>
          </p:nvSpPr>
          <p:spPr>
            <a:xfrm>
              <a:off x="532994" y="4182385"/>
              <a:ext cx="1172445" cy="276999"/>
            </a:xfrm>
            <a:prstGeom prst="rect">
              <a:avLst/>
            </a:prstGeom>
            <a:solidFill>
              <a:srgbClr val="F9F9F9"/>
            </a:solidFill>
            <a:effectLst>
              <a:outerShdw blurRad="50800" dist="38100" dir="2700000" algn="tl" rotWithShape="0">
                <a:prstClr val="black">
                  <a:alpha val="40000"/>
                </a:prstClr>
              </a:outerShdw>
            </a:effectLst>
          </p:spPr>
          <p:txBody>
            <a:bodyPr wrap="square">
              <a:spAutoFit/>
            </a:bodyPr>
            <a:lstStyle/>
            <a:p>
              <a:pPr algn="ctr"/>
              <a:r>
                <a:rPr lang="en-US" altLang="zh-CN" sz="1200" b="1" dirty="0">
                  <a:solidFill>
                    <a:srgbClr val="4472C4"/>
                  </a:solidFill>
                  <a:latin typeface="Consolas" panose="020B0609020204030204" pitchFamily="49" charset="0"/>
                  <a:ea typeface="楷体" panose="02010609060101010101" pitchFamily="49" charset="-122"/>
                </a:rPr>
                <a:t>Problem (2)</a:t>
              </a:r>
              <a:endParaRPr lang="zh-CN" altLang="en-US" sz="1200" dirty="0">
                <a:solidFill>
                  <a:srgbClr val="4472C4"/>
                </a:solidFill>
                <a:latin typeface="Consolas" panose="020B0609020204030204" pitchFamily="49" charset="0"/>
                <a:ea typeface="楷体" panose="02010609060101010101" pitchFamily="49" charset="-122"/>
              </a:endParaRPr>
            </a:p>
          </p:txBody>
        </p:sp>
      </p:grpSp>
      <p:grpSp>
        <p:nvGrpSpPr>
          <p:cNvPr id="25" name="组合 24">
            <a:extLst>
              <a:ext uri="{FF2B5EF4-FFF2-40B4-BE49-F238E27FC236}">
                <a16:creationId xmlns:a16="http://schemas.microsoft.com/office/drawing/2014/main" id="{A4080C6A-BBF0-67AA-C3A9-96A56A8F705D}"/>
              </a:ext>
            </a:extLst>
          </p:cNvPr>
          <p:cNvGrpSpPr/>
          <p:nvPr/>
        </p:nvGrpSpPr>
        <p:grpSpPr>
          <a:xfrm>
            <a:off x="1066954" y="993364"/>
            <a:ext cx="3665830" cy="1963755"/>
            <a:chOff x="458807" y="789516"/>
            <a:chExt cx="3665830" cy="1963755"/>
          </a:xfrm>
        </p:grpSpPr>
        <p:grpSp>
          <p:nvGrpSpPr>
            <p:cNvPr id="13" name="组合 12">
              <a:extLst>
                <a:ext uri="{FF2B5EF4-FFF2-40B4-BE49-F238E27FC236}">
                  <a16:creationId xmlns:a16="http://schemas.microsoft.com/office/drawing/2014/main" id="{DD9CC3A5-EEDE-55A8-3774-E99A50D29A96}"/>
                </a:ext>
              </a:extLst>
            </p:cNvPr>
            <p:cNvGrpSpPr/>
            <p:nvPr/>
          </p:nvGrpSpPr>
          <p:grpSpPr>
            <a:xfrm>
              <a:off x="458807" y="789516"/>
              <a:ext cx="3665830" cy="1963755"/>
              <a:chOff x="8240973" y="1072416"/>
              <a:chExt cx="3665830" cy="1963755"/>
            </a:xfrm>
          </p:grpSpPr>
          <p:sp>
            <p:nvSpPr>
              <p:cNvPr id="9" name="矩形: 圆角 8">
                <a:extLst>
                  <a:ext uri="{FF2B5EF4-FFF2-40B4-BE49-F238E27FC236}">
                    <a16:creationId xmlns:a16="http://schemas.microsoft.com/office/drawing/2014/main" id="{7E2DD9B5-A6A6-1F59-1CE8-F13F7DFA34C2}"/>
                  </a:ext>
                </a:extLst>
              </p:cNvPr>
              <p:cNvSpPr/>
              <p:nvPr/>
            </p:nvSpPr>
            <p:spPr>
              <a:xfrm>
                <a:off x="8240973" y="1072416"/>
                <a:ext cx="3665830" cy="1963755"/>
              </a:xfrm>
              <a:prstGeom prst="round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Consolas" panose="020B0609020204030204" pitchFamily="49" charset="0"/>
                  <a:ea typeface="楷体" panose="02010609060101010101" pitchFamily="49" charset="-122"/>
                </a:endParaRPr>
              </a:p>
            </p:txBody>
          </p:sp>
          <mc:AlternateContent xmlns:mc="http://schemas.openxmlformats.org/markup-compatibility/2006" xmlns:a14="http://schemas.microsoft.com/office/drawing/2010/main">
            <mc:Choice Requires="a14">
              <p:graphicFrame>
                <p:nvGraphicFramePr>
                  <p:cNvPr id="10" name="对象 9">
                    <a:extLst>
                      <a:ext uri="{FF2B5EF4-FFF2-40B4-BE49-F238E27FC236}">
                        <a16:creationId xmlns:a16="http://schemas.microsoft.com/office/drawing/2014/main" id="{4278B2C2-84F7-3A92-9DC7-E95C255B321A}"/>
                      </a:ext>
                    </a:extLst>
                  </p:cNvPr>
                  <p:cNvGraphicFramePr>
                    <a:graphicFrameLocks noChangeAspect="1"/>
                  </p:cNvGraphicFramePr>
                  <p:nvPr/>
                </p:nvGraphicFramePr>
                <p:xfrm>
                  <a:off x="8453156" y="1634353"/>
                  <a:ext cx="3129755" cy="1231468"/>
                </p:xfrm>
                <a:graphic>
                  <a:graphicData uri="http://schemas.openxmlformats.org/presentationml/2006/ole">
                    <mc:AlternateContent>
                      <mc:Choice xmlns:v="urn:schemas-microsoft-com:vml" Requires="v">
                        <p:oleObj name="AxMath" r:id="rId9" imgW="2781720" imgH="1091880" progId="Equation.AxMath">
                          <p:embed/>
                        </p:oleObj>
                      </mc:Choice>
                      <mc:Fallback>
                        <p:oleObj name="AxMath" r:id="rId9" imgW="2781720" imgH="1091880" progId="Equation.AxMath">
                          <p:embed/>
                          <p:pic>
                            <p:nvPicPr>
                              <p:cNvPr id="10" name="对象 9">
                                <a:extLst>
                                  <a:ext uri="{FF2B5EF4-FFF2-40B4-BE49-F238E27FC236}">
                                    <a16:creationId xmlns:a16="http://schemas.microsoft.com/office/drawing/2014/main" id="{4278B2C2-84F7-3A92-9DC7-E95C255B321A}"/>
                                  </a:ext>
                                </a:extLst>
                              </p:cNvPr>
                              <p:cNvPicPr>
                                <a:picLocks noChangeAspect="1" noChangeArrowheads="1"/>
                              </p:cNvPicPr>
                              <p:nvPr/>
                            </p:nvPicPr>
                            <p:blipFill>
                              <a:blip r:embed="rId10"/>
                              <a:srcRect/>
                              <a:stretch>
                                <a:fillRect/>
                              </a:stretch>
                            </p:blipFill>
                            <p:spPr bwMode="auto">
                              <a:xfrm>
                                <a:off x="8453156" y="1634353"/>
                                <a:ext cx="3129755" cy="1231468"/>
                              </a:xfrm>
                              <a:prstGeom prst="rect">
                                <a:avLst/>
                              </a:prstGeom>
                              <a:noFill/>
                            </p:spPr>
                          </p:pic>
                        </p:oleObj>
                      </mc:Fallback>
                    </mc:AlternateContent>
                  </a:graphicData>
                </a:graphic>
              </p:graphicFrame>
            </mc:Choice>
            <mc:Fallback xmlns="">
              <p:graphicFrame>
                <p:nvGraphicFramePr>
                  <p:cNvPr id="10" name="对象 9">
                    <a:extLst>
                      <a:ext uri="{FF2B5EF4-FFF2-40B4-BE49-F238E27FC236}">
                        <a16:creationId xmlns:a16="http://schemas.microsoft.com/office/drawing/2014/main" id="{4278B2C2-84F7-3A92-9DC7-E95C255B321A}"/>
                      </a:ext>
                    </a:extLst>
                  </p:cNvPr>
                  <p:cNvGraphicFramePr>
                    <a:graphicFrameLocks noChangeAspect="1"/>
                  </p:cNvGraphicFramePr>
                  <p:nvPr>
                    <p:extLst>
                      <p:ext uri="{D42A27DB-BD31-4B8C-83A1-F6EECF244321}">
                        <p14:modId xmlns:p14="http://schemas.microsoft.com/office/powerpoint/2010/main" val="2018545735"/>
                      </p:ext>
                    </p:extLst>
                  </p:nvPr>
                </p:nvGraphicFramePr>
                <p:xfrm>
                  <a:off x="8453156" y="1634353"/>
                  <a:ext cx="3129755" cy="1231468"/>
                </p:xfrm>
                <a:graphic>
                  <a:graphicData uri="http://schemas.openxmlformats.org/presentationml/2006/ole">
                    <mc:AlternateContent>
                      <mc:Choice xmlns:v="urn:schemas-microsoft-com:vml" Requires="v">
                        <p:oleObj name="AxMath" r:id="rId11" imgW="2781720" imgH="1091880" progId="Equation.AxMath">
                          <p:embed/>
                        </p:oleObj>
                      </mc:Choice>
                      <mc:Fallback>
                        <p:oleObj name="AxMath" r:id="rId11" imgW="2781720" imgH="1091880" progId="Equation.AxMath">
                          <p:embed/>
                          <p:pic>
                            <p:nvPicPr>
                              <p:cNvPr id="7" name="对象 6">
                                <a:extLst>
                                  <a:ext uri="{FF2B5EF4-FFF2-40B4-BE49-F238E27FC236}">
                                    <a16:creationId xmlns:a16="http://schemas.microsoft.com/office/drawing/2014/main" id="{BAD4A65C-B5BF-2ED9-B0DF-477FDC4D0FA5}"/>
                                  </a:ext>
                                </a:extLst>
                              </p:cNvPr>
                              <p:cNvPicPr>
                                <a:picLocks noChangeAspect="1" noChangeArrowheads="1"/>
                              </p:cNvPicPr>
                              <p:nvPr/>
                            </p:nvPicPr>
                            <p:blipFill>
                              <a:blip r:embed="rId12"/>
                              <a:srcRect/>
                              <a:stretch>
                                <a:fillRect/>
                              </a:stretch>
                            </p:blipFill>
                            <p:spPr bwMode="auto">
                              <a:xfrm>
                                <a:off x="8453156" y="1634353"/>
                                <a:ext cx="3129755" cy="1231468"/>
                              </a:xfrm>
                              <a:prstGeom prst="rect">
                                <a:avLst/>
                              </a:prstGeom>
                              <a:noFill/>
                            </p:spPr>
                          </p:pic>
                        </p:oleObj>
                      </mc:Fallback>
                    </mc:AlternateContent>
                  </a:graphicData>
                </a:graphic>
              </p:graphicFrame>
            </mc:Fallback>
          </mc:AlternateContent>
          <p:sp>
            <p:nvSpPr>
              <p:cNvPr id="11" name="文本框 10">
                <a:extLst>
                  <a:ext uri="{FF2B5EF4-FFF2-40B4-BE49-F238E27FC236}">
                    <a16:creationId xmlns:a16="http://schemas.microsoft.com/office/drawing/2014/main" id="{0F052D34-7C83-6B10-FC94-CFF7E72F8DF6}"/>
                  </a:ext>
                </a:extLst>
              </p:cNvPr>
              <p:cNvSpPr txBox="1"/>
              <p:nvPr/>
            </p:nvSpPr>
            <p:spPr>
              <a:xfrm>
                <a:off x="8453155" y="1240095"/>
                <a:ext cx="1172445" cy="276999"/>
              </a:xfrm>
              <a:prstGeom prst="rect">
                <a:avLst/>
              </a:prstGeom>
              <a:solidFill>
                <a:srgbClr val="F9F9F9"/>
              </a:solidFill>
              <a:effectLst>
                <a:outerShdw blurRad="50800" dist="38100" dir="2700000" algn="tl" rotWithShape="0">
                  <a:prstClr val="black">
                    <a:alpha val="40000"/>
                  </a:prstClr>
                </a:outerShdw>
              </a:effectLst>
            </p:spPr>
            <p:txBody>
              <a:bodyPr wrap="square">
                <a:spAutoFit/>
              </a:bodyPr>
              <a:lstStyle/>
              <a:p>
                <a:pPr algn="ctr"/>
                <a:r>
                  <a:rPr lang="en-US" altLang="zh-CN" sz="1200" b="1" dirty="0">
                    <a:solidFill>
                      <a:srgbClr val="4472C4"/>
                    </a:solidFill>
                    <a:latin typeface="Consolas" panose="020B0609020204030204" pitchFamily="49" charset="0"/>
                    <a:ea typeface="楷体" panose="02010609060101010101" pitchFamily="49" charset="-122"/>
                  </a:rPr>
                  <a:t>Problem (4)</a:t>
                </a:r>
                <a:endParaRPr lang="zh-CN" altLang="en-US" sz="1200" dirty="0">
                  <a:solidFill>
                    <a:srgbClr val="4472C4"/>
                  </a:solidFill>
                  <a:latin typeface="Consolas" panose="020B0609020204030204" pitchFamily="49" charset="0"/>
                  <a:ea typeface="楷体" panose="02010609060101010101" pitchFamily="49" charset="-122"/>
                </a:endParaRPr>
              </a:p>
            </p:txBody>
          </p:sp>
        </p:grpSp>
        <p:sp>
          <p:nvSpPr>
            <p:cNvPr id="21" name="文本框 20">
              <a:extLst>
                <a:ext uri="{FF2B5EF4-FFF2-40B4-BE49-F238E27FC236}">
                  <a16:creationId xmlns:a16="http://schemas.microsoft.com/office/drawing/2014/main" id="{6B88B18C-67D7-B08C-7024-59F633A6B84D}"/>
                </a:ext>
              </a:extLst>
            </p:cNvPr>
            <p:cNvSpPr txBox="1"/>
            <p:nvPr/>
          </p:nvSpPr>
          <p:spPr>
            <a:xfrm>
              <a:off x="1873030" y="889788"/>
              <a:ext cx="1870280" cy="276999"/>
            </a:xfrm>
            <a:prstGeom prst="rect">
              <a:avLst/>
            </a:prstGeom>
            <a:noFill/>
          </p:spPr>
          <p:txBody>
            <a:bodyPr wrap="square">
              <a:spAutoFit/>
            </a:bodyPr>
            <a:lstStyle/>
            <a:p>
              <a:pPr algn="ctr"/>
              <a:endParaRPr lang="zh-CN" altLang="en-US" sz="1200" b="1" i="1" dirty="0">
                <a:solidFill>
                  <a:srgbClr val="FF9900"/>
                </a:solidFill>
                <a:latin typeface="Consolas" panose="020B0609020204030204" pitchFamily="49" charset="0"/>
                <a:ea typeface="楷体" panose="02010609060101010101" pitchFamily="49" charset="-122"/>
              </a:endParaRPr>
            </a:p>
          </p:txBody>
        </p:sp>
        <p:sp>
          <p:nvSpPr>
            <p:cNvPr id="22" name="箭头: 右 21">
              <a:extLst>
                <a:ext uri="{FF2B5EF4-FFF2-40B4-BE49-F238E27FC236}">
                  <a16:creationId xmlns:a16="http://schemas.microsoft.com/office/drawing/2014/main" id="{172F0C60-BA5A-5E47-7E22-16D66DA6637A}"/>
                </a:ext>
              </a:extLst>
            </p:cNvPr>
            <p:cNvSpPr/>
            <p:nvPr/>
          </p:nvSpPr>
          <p:spPr>
            <a:xfrm>
              <a:off x="1984873" y="1005678"/>
              <a:ext cx="290091" cy="213430"/>
            </a:xfrm>
            <a:prstGeom prst="rightArrow">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1661294E-C0F9-9235-1962-E9BAE0D8840B}"/>
                    </a:ext>
                  </a:extLst>
                </p:cNvPr>
                <p:cNvSpPr txBox="1"/>
                <p:nvPr/>
              </p:nvSpPr>
              <p:spPr>
                <a:xfrm>
                  <a:off x="2274964" y="969790"/>
                  <a:ext cx="1771016" cy="523220"/>
                </a:xfrm>
                <a:prstGeom prst="rect">
                  <a:avLst/>
                </a:prstGeom>
                <a:noFill/>
              </p:spPr>
              <p:txBody>
                <a:bodyPr wrap="square">
                  <a:spAutoFit/>
                </a:bodyPr>
                <a:lstStyle/>
                <a:p>
                  <a14:m>
                    <m:oMath xmlns:m="http://schemas.openxmlformats.org/officeDocument/2006/math">
                      <m:sSub>
                        <m:sSubPr>
                          <m:ctrlPr>
                            <a:rPr lang="en-US" altLang="zh-CN" sz="1200" i="1">
                              <a:solidFill>
                                <a:srgbClr val="FF9900"/>
                              </a:solidFill>
                              <a:latin typeface="Cambria Math" panose="02040503050406030204" pitchFamily="18" charset="0"/>
                              <a:ea typeface="楷体" panose="02010609060101010101" pitchFamily="49" charset="-122"/>
                            </a:rPr>
                          </m:ctrlPr>
                        </m:sSubPr>
                        <m:e>
                          <m:r>
                            <a:rPr lang="zh-CN" altLang="en-US" sz="1200" i="1">
                              <a:solidFill>
                                <a:srgbClr val="FF9900"/>
                              </a:solidFill>
                              <a:latin typeface="Cambria Math" panose="02040503050406030204" pitchFamily="18" charset="0"/>
                              <a:ea typeface="楷体" panose="02010609060101010101" pitchFamily="49" charset="-122"/>
                            </a:rPr>
                            <m:t>𝛾</m:t>
                          </m:r>
                        </m:e>
                        <m:sub>
                          <m:r>
                            <m:rPr>
                              <m:sty m:val="p"/>
                            </m:rPr>
                            <a:rPr lang="en-US" altLang="zh-CN" sz="1200" i="1">
                              <a:solidFill>
                                <a:srgbClr val="FF9900"/>
                              </a:solidFill>
                              <a:latin typeface="Cambria Math" panose="02040503050406030204" pitchFamily="18" charset="0"/>
                              <a:ea typeface="楷体" panose="02010609060101010101" pitchFamily="49" charset="-122"/>
                            </a:rPr>
                            <m:t>h</m:t>
                          </m:r>
                        </m:sub>
                      </m:sSub>
                    </m:oMath>
                  </a14:m>
                  <a:r>
                    <a:rPr lang="zh-CN" altLang="en-US" sz="1200" b="1" dirty="0">
                      <a:solidFill>
                        <a:srgbClr val="FF9900"/>
                      </a:solidFill>
                      <a:latin typeface="Consolas" panose="020B0609020204030204" pitchFamily="49" charset="0"/>
                      <a:ea typeface="楷体" panose="02010609060101010101" pitchFamily="49" charset="-122"/>
                    </a:rPr>
                    <a:t>与</a:t>
                  </a:r>
                  <a14:m>
                    <m:oMath xmlns:m="http://schemas.openxmlformats.org/officeDocument/2006/math">
                      <m:sSub>
                        <m:sSubPr>
                          <m:ctrlPr>
                            <a:rPr lang="en-US" altLang="zh-CN" sz="1200" i="1">
                              <a:solidFill>
                                <a:srgbClr val="FF9900"/>
                              </a:solidFill>
                              <a:latin typeface="Cambria Math" panose="02040503050406030204" pitchFamily="18" charset="0"/>
                              <a:ea typeface="楷体" panose="02010609060101010101" pitchFamily="49" charset="-122"/>
                            </a:rPr>
                          </m:ctrlPr>
                        </m:sSubPr>
                        <m:e>
                          <m:r>
                            <a:rPr lang="zh-CN" altLang="en-US" sz="1200" i="1">
                              <a:solidFill>
                                <a:srgbClr val="FF9900"/>
                              </a:solidFill>
                              <a:latin typeface="Cambria Math" panose="02040503050406030204" pitchFamily="18" charset="0"/>
                              <a:ea typeface="楷体" panose="02010609060101010101" pitchFamily="49" charset="-122"/>
                            </a:rPr>
                            <m:t>𝛽</m:t>
                          </m:r>
                        </m:e>
                        <m:sub>
                          <m:r>
                            <m:rPr>
                              <m:sty m:val="p"/>
                            </m:rPr>
                            <a:rPr lang="en-US" altLang="zh-CN" sz="1200" i="1">
                              <a:solidFill>
                                <a:srgbClr val="FF9900"/>
                              </a:solidFill>
                              <a:latin typeface="Cambria Math" panose="02040503050406030204" pitchFamily="18" charset="0"/>
                              <a:ea typeface="楷体" panose="02010609060101010101" pitchFamily="49" charset="-122"/>
                            </a:rPr>
                            <m:t>h</m:t>
                          </m:r>
                        </m:sub>
                      </m:sSub>
                    </m:oMath>
                  </a14:m>
                  <a:r>
                    <a:rPr lang="zh-CN" altLang="en-US" sz="1400" b="1" dirty="0">
                      <a:solidFill>
                        <a:srgbClr val="FF9900"/>
                      </a:solidFill>
                      <a:ea typeface="楷体" panose="02010609060101010101" pitchFamily="49" charset="-122"/>
                    </a:rPr>
                    <a:t>满足式①</a:t>
                  </a:r>
                  <a:r>
                    <a:rPr lang="en-US" altLang="zh-CN" sz="1400" b="1" dirty="0">
                      <a:solidFill>
                        <a:srgbClr val="FF9900"/>
                      </a:solidFill>
                      <a:ea typeface="楷体" panose="02010609060101010101" pitchFamily="49" charset="-122"/>
                    </a:rPr>
                    <a:t>-</a:t>
                  </a:r>
                  <a:r>
                    <a:rPr lang="zh-CN" altLang="en-US" sz="1400" b="1" dirty="0">
                      <a:solidFill>
                        <a:srgbClr val="FF9900"/>
                      </a:solidFill>
                      <a:ea typeface="楷体" panose="02010609060101010101" pitchFamily="49" charset="-122"/>
                    </a:rPr>
                    <a:t>②时，求解得到</a:t>
                  </a:r>
                  <a14:m>
                    <m:oMath xmlns:m="http://schemas.openxmlformats.org/officeDocument/2006/math">
                      <m:sSup>
                        <m:sSupPr>
                          <m:ctrlPr>
                            <a:rPr lang="en-US" altLang="zh-CN" sz="1400" b="1" i="1" smtClean="0">
                              <a:solidFill>
                                <a:srgbClr val="FF9900"/>
                              </a:solidFill>
                              <a:latin typeface="Cambria Math" panose="02040503050406030204" pitchFamily="18" charset="0"/>
                              <a:ea typeface="楷体" panose="02010609060101010101" pitchFamily="49" charset="-122"/>
                            </a:rPr>
                          </m:ctrlPr>
                        </m:sSupPr>
                        <m:e>
                          <m:r>
                            <a:rPr lang="en-US" altLang="zh-CN" sz="1400" b="1" i="0">
                              <a:solidFill>
                                <a:srgbClr val="FF9900"/>
                              </a:solidFill>
                              <a:latin typeface="Cambria Math" panose="02040503050406030204" pitchFamily="18" charset="0"/>
                              <a:ea typeface="楷体" panose="02010609060101010101" pitchFamily="49" charset="-122"/>
                            </a:rPr>
                            <m:t>𝐲</m:t>
                          </m:r>
                        </m:e>
                        <m:sup>
                          <m:r>
                            <a:rPr lang="en-US" altLang="zh-CN" sz="1400" b="1" i="1" smtClean="0">
                              <a:solidFill>
                                <a:srgbClr val="FF9900"/>
                              </a:solidFill>
                              <a:latin typeface="Cambria Math" panose="02040503050406030204" pitchFamily="18" charset="0"/>
                              <a:ea typeface="楷体" panose="02010609060101010101" pitchFamily="49" charset="-122"/>
                            </a:rPr>
                            <m:t>∗</m:t>
                          </m:r>
                        </m:sup>
                      </m:sSup>
                    </m:oMath>
                  </a14:m>
                  <a:endParaRPr lang="zh-CN" altLang="en-US" sz="1400" b="1" dirty="0">
                    <a:solidFill>
                      <a:srgbClr val="FF9900"/>
                    </a:solidFill>
                  </a:endParaRPr>
                </a:p>
              </p:txBody>
            </p:sp>
          </mc:Choice>
          <mc:Fallback xmlns="">
            <p:sp>
              <p:nvSpPr>
                <p:cNvPr id="24" name="文本框 23">
                  <a:extLst>
                    <a:ext uri="{FF2B5EF4-FFF2-40B4-BE49-F238E27FC236}">
                      <a16:creationId xmlns:a16="http://schemas.microsoft.com/office/drawing/2014/main" id="{1661294E-C0F9-9235-1962-E9BAE0D8840B}"/>
                    </a:ext>
                  </a:extLst>
                </p:cNvPr>
                <p:cNvSpPr txBox="1">
                  <a:spLocks noRot="1" noChangeAspect="1" noMove="1" noResize="1" noEditPoints="1" noAdjustHandles="1" noChangeArrowheads="1" noChangeShapeType="1" noTextEdit="1"/>
                </p:cNvSpPr>
                <p:nvPr/>
              </p:nvSpPr>
              <p:spPr>
                <a:xfrm>
                  <a:off x="2274964" y="969790"/>
                  <a:ext cx="1771016" cy="523220"/>
                </a:xfrm>
                <a:prstGeom prst="rect">
                  <a:avLst/>
                </a:prstGeom>
                <a:blipFill>
                  <a:blip r:embed="rId13"/>
                  <a:stretch>
                    <a:fillRect l="-1034" t="-4706" r="-11034" b="-9412"/>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C343C3C9-5EF2-3E2B-B96B-0DAB8958476C}"/>
                  </a:ext>
                </a:extLst>
              </p:cNvPr>
              <p:cNvSpPr txBox="1"/>
              <p:nvPr/>
            </p:nvSpPr>
            <p:spPr>
              <a:xfrm>
                <a:off x="2883111" y="3257446"/>
                <a:ext cx="3025600" cy="523220"/>
              </a:xfrm>
              <a:prstGeom prst="rect">
                <a:avLst/>
              </a:prstGeom>
              <a:noFill/>
            </p:spPr>
            <p:txBody>
              <a:bodyPr wrap="square">
                <a:spAutoFit/>
              </a:bodyPr>
              <a:lstStyle/>
              <a:p>
                <a:r>
                  <a:rPr lang="zh-CN" altLang="en-US" sz="1400" b="1" dirty="0">
                    <a:solidFill>
                      <a:srgbClr val="FF9900"/>
                    </a:solidFill>
                    <a:latin typeface="Consolas" panose="020B0609020204030204" pitchFamily="49" charset="0"/>
                    <a:ea typeface="楷体" panose="02010609060101010101" pitchFamily="49" charset="-122"/>
                  </a:rPr>
                  <a:t>根据</a:t>
                </a:r>
                <a:r>
                  <a:rPr lang="en-US" altLang="zh-CN" sz="1400" b="1" dirty="0">
                    <a:solidFill>
                      <a:srgbClr val="FF9900"/>
                    </a:solidFill>
                    <a:latin typeface="Consolas" panose="020B0609020204030204" pitchFamily="49" charset="0"/>
                    <a:ea typeface="楷体" panose="02010609060101010101" pitchFamily="49" charset="-122"/>
                  </a:rPr>
                  <a:t>Theorem 1</a:t>
                </a:r>
                <a:r>
                  <a:rPr lang="zh-CN" altLang="en-US" sz="1400" b="1" dirty="0">
                    <a:solidFill>
                      <a:srgbClr val="FF9900"/>
                    </a:solidFill>
                    <a:latin typeface="Consolas" panose="020B0609020204030204" pitchFamily="49" charset="0"/>
                    <a:ea typeface="楷体" panose="02010609060101010101" pitchFamily="49" charset="-122"/>
                  </a:rPr>
                  <a:t>，</a:t>
                </a:r>
                <a:r>
                  <a:rPr lang="en-US" altLang="zh-CN" sz="1400" b="1" dirty="0">
                    <a:solidFill>
                      <a:srgbClr val="FF9900"/>
                    </a:solidFill>
                    <a:latin typeface="Consolas" panose="020B0609020204030204" pitchFamily="49" charset="0"/>
                    <a:ea typeface="楷体" panose="02010609060101010101" pitchFamily="49" charset="-122"/>
                  </a:rPr>
                  <a:t> </a:t>
                </a:r>
                <a14:m>
                  <m:oMath xmlns:m="http://schemas.openxmlformats.org/officeDocument/2006/math">
                    <m:sSup>
                      <m:sSupPr>
                        <m:ctrlPr>
                          <a:rPr lang="en-US" altLang="zh-CN" sz="1400" b="1" i="1" smtClean="0">
                            <a:solidFill>
                              <a:srgbClr val="FF9900"/>
                            </a:solidFill>
                            <a:latin typeface="Cambria Math" panose="02040503050406030204" pitchFamily="18" charset="0"/>
                            <a:ea typeface="楷体" panose="02010609060101010101" pitchFamily="49" charset="-122"/>
                          </a:rPr>
                        </m:ctrlPr>
                      </m:sSupPr>
                      <m:e>
                        <m:r>
                          <a:rPr lang="en-US" altLang="zh-CN" sz="1400" b="1" i="0">
                            <a:solidFill>
                              <a:srgbClr val="FF9900"/>
                            </a:solidFill>
                            <a:latin typeface="Cambria Math" panose="02040503050406030204" pitchFamily="18" charset="0"/>
                            <a:ea typeface="楷体" panose="02010609060101010101" pitchFamily="49" charset="-122"/>
                          </a:rPr>
                          <m:t>𝐲</m:t>
                        </m:r>
                      </m:e>
                      <m:sup>
                        <m:r>
                          <a:rPr lang="en-US" altLang="zh-CN" sz="1400" b="1" i="1" smtClean="0">
                            <a:solidFill>
                              <a:srgbClr val="FF9900"/>
                            </a:solidFill>
                            <a:latin typeface="Cambria Math" panose="02040503050406030204" pitchFamily="18" charset="0"/>
                            <a:ea typeface="楷体" panose="02010609060101010101" pitchFamily="49" charset="-122"/>
                          </a:rPr>
                          <m:t>∗</m:t>
                        </m:r>
                      </m:sup>
                    </m:sSup>
                  </m:oMath>
                </a14:m>
                <a:r>
                  <a:rPr lang="zh-CN" altLang="en-US" sz="1400" b="1" dirty="0">
                    <a:solidFill>
                      <a:srgbClr val="FF9900"/>
                    </a:solidFill>
                    <a:latin typeface="Consolas" panose="020B0609020204030204" pitchFamily="49" charset="0"/>
                    <a:ea typeface="楷体" panose="02010609060101010101" pitchFamily="49" charset="-122"/>
                  </a:rPr>
                  <a:t>是</a:t>
                </a:r>
                <a:r>
                  <a:rPr lang="en-US" altLang="zh-CN" sz="1400" b="1" dirty="0">
                    <a:solidFill>
                      <a:srgbClr val="FF9900"/>
                    </a:solidFill>
                    <a:latin typeface="Consolas" panose="020B0609020204030204" pitchFamily="49" charset="0"/>
                    <a:ea typeface="楷体" panose="02010609060101010101" pitchFamily="49" charset="-122"/>
                  </a:rPr>
                  <a:t>P.3</a:t>
                </a:r>
                <a:r>
                  <a:rPr lang="zh-CN" altLang="en-US" sz="1400" b="1" dirty="0">
                    <a:solidFill>
                      <a:srgbClr val="FF9900"/>
                    </a:solidFill>
                    <a:latin typeface="Consolas" panose="020B0609020204030204" pitchFamily="49" charset="0"/>
                    <a:ea typeface="楷体" panose="02010609060101010101" pitchFamily="49" charset="-122"/>
                  </a:rPr>
                  <a:t>的局部最优解，并接受</a:t>
                </a:r>
                <a14:m>
                  <m:oMath xmlns:m="http://schemas.openxmlformats.org/officeDocument/2006/math">
                    <m:sSup>
                      <m:sSupPr>
                        <m:ctrlPr>
                          <a:rPr lang="en-US" altLang="zh-CN" sz="1400" b="1" i="1">
                            <a:solidFill>
                              <a:srgbClr val="FF9900"/>
                            </a:solidFill>
                            <a:latin typeface="Cambria Math" panose="02040503050406030204" pitchFamily="18" charset="0"/>
                            <a:ea typeface="楷体" panose="02010609060101010101" pitchFamily="49" charset="-122"/>
                          </a:rPr>
                        </m:ctrlPr>
                      </m:sSupPr>
                      <m:e>
                        <m:r>
                          <a:rPr lang="en-US" altLang="zh-CN" sz="1400" b="1">
                            <a:solidFill>
                              <a:srgbClr val="FF9900"/>
                            </a:solidFill>
                            <a:latin typeface="Cambria Math" panose="02040503050406030204" pitchFamily="18" charset="0"/>
                            <a:ea typeface="楷体" panose="02010609060101010101" pitchFamily="49" charset="-122"/>
                          </a:rPr>
                          <m:t>𝐲</m:t>
                        </m:r>
                      </m:e>
                      <m:sup>
                        <m:r>
                          <a:rPr lang="en-US" altLang="zh-CN" sz="1400" b="1" i="1">
                            <a:solidFill>
                              <a:srgbClr val="FF9900"/>
                            </a:solidFill>
                            <a:latin typeface="Cambria Math" panose="02040503050406030204" pitchFamily="18" charset="0"/>
                            <a:ea typeface="楷体" panose="02010609060101010101" pitchFamily="49" charset="-122"/>
                          </a:rPr>
                          <m:t>∗</m:t>
                        </m:r>
                      </m:sup>
                    </m:sSup>
                  </m:oMath>
                </a14:m>
                <a:r>
                  <a:rPr lang="zh-CN" altLang="en-US" sz="1400" b="1" dirty="0">
                    <a:solidFill>
                      <a:srgbClr val="FF9900"/>
                    </a:solidFill>
                    <a:latin typeface="Consolas" panose="020B0609020204030204" pitchFamily="49" charset="0"/>
                    <a:ea typeface="楷体" panose="02010609060101010101" pitchFamily="49" charset="-122"/>
                  </a:rPr>
                  <a:t>作为</a:t>
                </a:r>
                <a:r>
                  <a:rPr lang="en-US" altLang="zh-CN" sz="1400" b="1" dirty="0">
                    <a:solidFill>
                      <a:srgbClr val="FF9900"/>
                    </a:solidFill>
                    <a:latin typeface="Consolas" panose="020B0609020204030204" pitchFamily="49" charset="0"/>
                    <a:ea typeface="楷体" panose="02010609060101010101" pitchFamily="49" charset="-122"/>
                  </a:rPr>
                  <a:t>P.3</a:t>
                </a:r>
                <a:r>
                  <a:rPr lang="zh-CN" altLang="en-US" sz="1400" b="1" dirty="0">
                    <a:solidFill>
                      <a:srgbClr val="FF9900"/>
                    </a:solidFill>
                    <a:latin typeface="Consolas" panose="020B0609020204030204" pitchFamily="49" charset="0"/>
                    <a:ea typeface="楷体" panose="02010609060101010101" pitchFamily="49" charset="-122"/>
                  </a:rPr>
                  <a:t>的最优解</a:t>
                </a:r>
              </a:p>
            </p:txBody>
          </p:sp>
        </mc:Choice>
        <mc:Fallback xmlns="">
          <p:sp>
            <p:nvSpPr>
              <p:cNvPr id="27" name="文本框 26">
                <a:extLst>
                  <a:ext uri="{FF2B5EF4-FFF2-40B4-BE49-F238E27FC236}">
                    <a16:creationId xmlns:a16="http://schemas.microsoft.com/office/drawing/2014/main" id="{C343C3C9-5EF2-3E2B-B96B-0DAB8958476C}"/>
                  </a:ext>
                </a:extLst>
              </p:cNvPr>
              <p:cNvSpPr txBox="1">
                <a:spLocks noRot="1" noChangeAspect="1" noMove="1" noResize="1" noEditPoints="1" noAdjustHandles="1" noChangeArrowheads="1" noChangeShapeType="1" noTextEdit="1"/>
              </p:cNvSpPr>
              <p:nvPr/>
            </p:nvSpPr>
            <p:spPr>
              <a:xfrm>
                <a:off x="2883111" y="3257446"/>
                <a:ext cx="3025600" cy="523220"/>
              </a:xfrm>
              <a:prstGeom prst="rect">
                <a:avLst/>
              </a:prstGeom>
              <a:blipFill>
                <a:blip r:embed="rId14"/>
                <a:stretch>
                  <a:fillRect l="-605" t="-3488" b="-11628"/>
                </a:stretch>
              </a:blipFill>
            </p:spPr>
            <p:txBody>
              <a:bodyPr/>
              <a:lstStyle/>
              <a:p>
                <a:r>
                  <a:rPr lang="zh-CN" altLang="en-US">
                    <a:noFill/>
                  </a:rPr>
                  <a:t> </a:t>
                </a:r>
              </a:p>
            </p:txBody>
          </p:sp>
        </mc:Fallback>
      </mc:AlternateContent>
      <p:cxnSp>
        <p:nvCxnSpPr>
          <p:cNvPr id="29" name="直接箭头连接符 28">
            <a:extLst>
              <a:ext uri="{FF2B5EF4-FFF2-40B4-BE49-F238E27FC236}">
                <a16:creationId xmlns:a16="http://schemas.microsoft.com/office/drawing/2014/main" id="{F6285966-0221-C8DC-F0B0-CE8821A8FEC0}"/>
              </a:ext>
            </a:extLst>
          </p:cNvPr>
          <p:cNvCxnSpPr>
            <a:cxnSpLocks/>
            <a:stCxn id="9" idx="2"/>
            <a:endCxn id="6" idx="0"/>
          </p:cNvCxnSpPr>
          <p:nvPr/>
        </p:nvCxnSpPr>
        <p:spPr>
          <a:xfrm>
            <a:off x="2899869" y="2957119"/>
            <a:ext cx="0" cy="12153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F149F5E5-4F7D-C3C7-1AF3-050A0B7F9BD3}"/>
              </a:ext>
            </a:extLst>
          </p:cNvPr>
          <p:cNvCxnSpPr>
            <a:cxnSpLocks/>
            <a:stCxn id="6" idx="3"/>
            <a:endCxn id="15" idx="1"/>
          </p:cNvCxnSpPr>
          <p:nvPr/>
        </p:nvCxnSpPr>
        <p:spPr>
          <a:xfrm flipV="1">
            <a:off x="4877522" y="5154304"/>
            <a:ext cx="205780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813150C5-9D9C-29CE-1A68-B326DA25548F}"/>
                  </a:ext>
                </a:extLst>
              </p:cNvPr>
              <p:cNvSpPr txBox="1"/>
              <p:nvPr/>
            </p:nvSpPr>
            <p:spPr>
              <a:xfrm>
                <a:off x="4979251" y="5273092"/>
                <a:ext cx="1854350" cy="523220"/>
              </a:xfrm>
              <a:prstGeom prst="rect">
                <a:avLst/>
              </a:prstGeom>
              <a:noFill/>
            </p:spPr>
            <p:txBody>
              <a:bodyPr wrap="square">
                <a:spAutoFit/>
              </a:bodyPr>
              <a:lstStyle/>
              <a:p>
                <a:r>
                  <a:rPr lang="en-US" altLang="zh-CN" sz="1400" b="1" dirty="0">
                    <a:solidFill>
                      <a:srgbClr val="FF9900"/>
                    </a:solidFill>
                    <a:latin typeface="Consolas" panose="020B0609020204030204" pitchFamily="49" charset="0"/>
                    <a:ea typeface="楷体" panose="02010609060101010101" pitchFamily="49" charset="-122"/>
                  </a:rPr>
                  <a:t>P.3</a:t>
                </a:r>
                <a:r>
                  <a:rPr lang="zh-CN" altLang="en-US" sz="1400" b="1" dirty="0">
                    <a:solidFill>
                      <a:srgbClr val="FF9900"/>
                    </a:solidFill>
                    <a:latin typeface="Consolas" panose="020B0609020204030204" pitchFamily="49" charset="0"/>
                    <a:ea typeface="楷体" panose="02010609060101010101" pitchFamily="49" charset="-122"/>
                  </a:rPr>
                  <a:t>等价于</a:t>
                </a:r>
                <a:r>
                  <a:rPr lang="en-US" altLang="zh-CN" sz="1400" b="1" dirty="0">
                    <a:solidFill>
                      <a:srgbClr val="FF9900"/>
                    </a:solidFill>
                    <a:latin typeface="Consolas" panose="020B0609020204030204" pitchFamily="49" charset="0"/>
                    <a:ea typeface="楷体" panose="02010609060101010101" pitchFamily="49" charset="-122"/>
                  </a:rPr>
                  <a:t>P.2</a:t>
                </a:r>
                <a:r>
                  <a:rPr lang="zh-CN" altLang="en-US" sz="1400" b="1" dirty="0">
                    <a:solidFill>
                      <a:srgbClr val="FF9900"/>
                    </a:solidFill>
                    <a:latin typeface="Consolas" panose="020B0609020204030204" pitchFamily="49" charset="0"/>
                    <a:ea typeface="楷体" panose="02010609060101010101" pitchFamily="49" charset="-122"/>
                  </a:rPr>
                  <a:t>，因此</a:t>
                </a:r>
                <a14:m>
                  <m:oMath xmlns:m="http://schemas.openxmlformats.org/officeDocument/2006/math">
                    <m:sSup>
                      <m:sSupPr>
                        <m:ctrlPr>
                          <a:rPr lang="en-US" altLang="zh-CN" sz="1400" b="1" i="1">
                            <a:solidFill>
                              <a:srgbClr val="FF9900"/>
                            </a:solidFill>
                            <a:latin typeface="Cambria Math" panose="02040503050406030204" pitchFamily="18" charset="0"/>
                            <a:ea typeface="楷体" panose="02010609060101010101" pitchFamily="49" charset="-122"/>
                          </a:rPr>
                        </m:ctrlPr>
                      </m:sSupPr>
                      <m:e>
                        <m:r>
                          <a:rPr lang="en-US" altLang="zh-CN" sz="1400" b="1">
                            <a:solidFill>
                              <a:srgbClr val="FF9900"/>
                            </a:solidFill>
                            <a:latin typeface="Cambria Math" panose="02040503050406030204" pitchFamily="18" charset="0"/>
                            <a:ea typeface="楷体" panose="02010609060101010101" pitchFamily="49" charset="-122"/>
                          </a:rPr>
                          <m:t>𝐲</m:t>
                        </m:r>
                      </m:e>
                      <m:sup>
                        <m:r>
                          <a:rPr lang="en-US" altLang="zh-CN" sz="1400" b="1" i="1">
                            <a:solidFill>
                              <a:srgbClr val="FF9900"/>
                            </a:solidFill>
                            <a:latin typeface="Cambria Math" panose="02040503050406030204" pitchFamily="18" charset="0"/>
                            <a:ea typeface="楷体" panose="02010609060101010101" pitchFamily="49" charset="-122"/>
                          </a:rPr>
                          <m:t>∗</m:t>
                        </m:r>
                      </m:sup>
                    </m:sSup>
                  </m:oMath>
                </a14:m>
                <a:r>
                  <a:rPr lang="zh-CN" altLang="en-US" sz="1400" b="1" dirty="0">
                    <a:solidFill>
                      <a:srgbClr val="FF9900"/>
                    </a:solidFill>
                    <a:latin typeface="Consolas" panose="020B0609020204030204" pitchFamily="49" charset="0"/>
                    <a:ea typeface="楷体" panose="02010609060101010101" pitchFamily="49" charset="-122"/>
                  </a:rPr>
                  <a:t>为</a:t>
                </a:r>
                <a:r>
                  <a:rPr lang="en-US" altLang="zh-CN" sz="1400" b="1" dirty="0">
                    <a:solidFill>
                      <a:srgbClr val="FF9900"/>
                    </a:solidFill>
                    <a:latin typeface="Consolas" panose="020B0609020204030204" pitchFamily="49" charset="0"/>
                    <a:ea typeface="楷体" panose="02010609060101010101" pitchFamily="49" charset="-122"/>
                  </a:rPr>
                  <a:t>P.2</a:t>
                </a:r>
                <a:r>
                  <a:rPr lang="zh-CN" altLang="en-US" sz="1400" b="1" dirty="0">
                    <a:solidFill>
                      <a:srgbClr val="FF9900"/>
                    </a:solidFill>
                    <a:latin typeface="Consolas" panose="020B0609020204030204" pitchFamily="49" charset="0"/>
                    <a:ea typeface="楷体" panose="02010609060101010101" pitchFamily="49" charset="-122"/>
                  </a:rPr>
                  <a:t>的最优解</a:t>
                </a:r>
              </a:p>
            </p:txBody>
          </p:sp>
        </mc:Choice>
        <mc:Fallback xmlns="">
          <p:sp>
            <p:nvSpPr>
              <p:cNvPr id="34" name="文本框 33">
                <a:extLst>
                  <a:ext uri="{FF2B5EF4-FFF2-40B4-BE49-F238E27FC236}">
                    <a16:creationId xmlns:a16="http://schemas.microsoft.com/office/drawing/2014/main" id="{813150C5-9D9C-29CE-1A68-B326DA25548F}"/>
                  </a:ext>
                </a:extLst>
              </p:cNvPr>
              <p:cNvSpPr txBox="1">
                <a:spLocks noRot="1" noChangeAspect="1" noMove="1" noResize="1" noEditPoints="1" noAdjustHandles="1" noChangeArrowheads="1" noChangeShapeType="1" noTextEdit="1"/>
              </p:cNvSpPr>
              <p:nvPr/>
            </p:nvSpPr>
            <p:spPr>
              <a:xfrm>
                <a:off x="4979251" y="5273092"/>
                <a:ext cx="1854350" cy="523220"/>
              </a:xfrm>
              <a:prstGeom prst="rect">
                <a:avLst/>
              </a:prstGeom>
              <a:blipFill>
                <a:blip r:embed="rId15"/>
                <a:stretch>
                  <a:fillRect l="-987" t="-4651" r="-329" b="-11628"/>
                </a:stretch>
              </a:blipFill>
            </p:spPr>
            <p:txBody>
              <a:bodyPr/>
              <a:lstStyle/>
              <a:p>
                <a:r>
                  <a:rPr lang="zh-CN" altLang="en-US">
                    <a:noFill/>
                  </a:rPr>
                  <a:t> </a:t>
                </a:r>
              </a:p>
            </p:txBody>
          </p:sp>
        </mc:Fallback>
      </mc:AlternateContent>
      <p:cxnSp>
        <p:nvCxnSpPr>
          <p:cNvPr id="35" name="直接箭头连接符 34">
            <a:extLst>
              <a:ext uri="{FF2B5EF4-FFF2-40B4-BE49-F238E27FC236}">
                <a16:creationId xmlns:a16="http://schemas.microsoft.com/office/drawing/2014/main" id="{630C9D2F-D628-6BD5-58A8-3FB7CC5F8CF9}"/>
              </a:ext>
            </a:extLst>
          </p:cNvPr>
          <p:cNvCxnSpPr>
            <a:cxnSpLocks/>
            <a:stCxn id="15" idx="0"/>
            <a:endCxn id="3" idx="2"/>
          </p:cNvCxnSpPr>
          <p:nvPr/>
        </p:nvCxnSpPr>
        <p:spPr>
          <a:xfrm flipV="1">
            <a:off x="8747171" y="3138658"/>
            <a:ext cx="0" cy="9378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67EF9BD0-392A-4497-0489-A7B914CEF9C0}"/>
                  </a:ext>
                </a:extLst>
              </p:cNvPr>
              <p:cNvSpPr txBox="1"/>
              <p:nvPr/>
            </p:nvSpPr>
            <p:spPr>
              <a:xfrm>
                <a:off x="8881125" y="3377553"/>
                <a:ext cx="2472675" cy="523220"/>
              </a:xfrm>
              <a:prstGeom prst="rect">
                <a:avLst/>
              </a:prstGeom>
              <a:noFill/>
            </p:spPr>
            <p:txBody>
              <a:bodyPr wrap="square">
                <a:spAutoFit/>
              </a:bodyPr>
              <a:lstStyle/>
              <a:p>
                <a:r>
                  <a:rPr lang="en-US" altLang="zh-CN" sz="1400" b="1" dirty="0">
                    <a:solidFill>
                      <a:srgbClr val="FF9900"/>
                    </a:solidFill>
                    <a:latin typeface="Consolas" panose="020B0609020204030204" pitchFamily="49" charset="0"/>
                    <a:ea typeface="楷体" panose="02010609060101010101" pitchFamily="49" charset="-122"/>
                  </a:rPr>
                  <a:t>P.2</a:t>
                </a:r>
                <a:r>
                  <a:rPr lang="zh-CN" altLang="en-US" sz="1400" b="1" dirty="0">
                    <a:solidFill>
                      <a:srgbClr val="FF9900"/>
                    </a:solidFill>
                    <a:latin typeface="Consolas" panose="020B0609020204030204" pitchFamily="49" charset="0"/>
                    <a:ea typeface="楷体" panose="02010609060101010101" pitchFamily="49" charset="-122"/>
                  </a:rPr>
                  <a:t>是</a:t>
                </a:r>
                <a:r>
                  <a:rPr lang="en-US" altLang="zh-CN" sz="1400" b="1" dirty="0">
                    <a:solidFill>
                      <a:srgbClr val="FF9900"/>
                    </a:solidFill>
                    <a:latin typeface="Consolas" panose="020B0609020204030204" pitchFamily="49" charset="0"/>
                    <a:ea typeface="楷体" panose="02010609060101010101" pitchFamily="49" charset="-122"/>
                  </a:rPr>
                  <a:t>P.1</a:t>
                </a:r>
                <a:r>
                  <a:rPr lang="zh-CN" altLang="en-US" sz="1400" b="1" dirty="0">
                    <a:solidFill>
                      <a:srgbClr val="FF9900"/>
                    </a:solidFill>
                    <a:latin typeface="Consolas" panose="020B0609020204030204" pitchFamily="49" charset="0"/>
                    <a:ea typeface="楷体" panose="02010609060101010101" pitchFamily="49" charset="-122"/>
                  </a:rPr>
                  <a:t>经过松弛得到的，因此</a:t>
                </a:r>
                <a14:m>
                  <m:oMath xmlns:m="http://schemas.openxmlformats.org/officeDocument/2006/math">
                    <m:sSup>
                      <m:sSupPr>
                        <m:ctrlPr>
                          <a:rPr lang="en-US" altLang="zh-CN" sz="1400" b="1" i="1">
                            <a:solidFill>
                              <a:srgbClr val="FF9900"/>
                            </a:solidFill>
                            <a:latin typeface="Cambria Math" panose="02040503050406030204" pitchFamily="18" charset="0"/>
                            <a:ea typeface="楷体" panose="02010609060101010101" pitchFamily="49" charset="-122"/>
                          </a:rPr>
                        </m:ctrlPr>
                      </m:sSupPr>
                      <m:e>
                        <m:r>
                          <a:rPr lang="en-US" altLang="zh-CN" sz="1400" b="1">
                            <a:solidFill>
                              <a:srgbClr val="FF9900"/>
                            </a:solidFill>
                            <a:latin typeface="Cambria Math" panose="02040503050406030204" pitchFamily="18" charset="0"/>
                            <a:ea typeface="楷体" panose="02010609060101010101" pitchFamily="49" charset="-122"/>
                          </a:rPr>
                          <m:t>𝐲</m:t>
                        </m:r>
                      </m:e>
                      <m:sup>
                        <m:r>
                          <a:rPr lang="en-US" altLang="zh-CN" sz="1400" b="1" i="1">
                            <a:solidFill>
                              <a:srgbClr val="FF9900"/>
                            </a:solidFill>
                            <a:latin typeface="Cambria Math" panose="02040503050406030204" pitchFamily="18" charset="0"/>
                            <a:ea typeface="楷体" panose="02010609060101010101" pitchFamily="49" charset="-122"/>
                          </a:rPr>
                          <m:t>∗</m:t>
                        </m:r>
                      </m:sup>
                    </m:sSup>
                  </m:oMath>
                </a14:m>
                <a:r>
                  <a:rPr lang="zh-CN" altLang="en-US" sz="1400" b="1" dirty="0">
                    <a:solidFill>
                      <a:srgbClr val="FF9900"/>
                    </a:solidFill>
                    <a:latin typeface="Consolas" panose="020B0609020204030204" pitchFamily="49" charset="0"/>
                    <a:ea typeface="楷体" panose="02010609060101010101" pitchFamily="49" charset="-122"/>
                  </a:rPr>
                  <a:t>近似为</a:t>
                </a:r>
                <a:r>
                  <a:rPr lang="en-US" altLang="zh-CN" sz="1400" b="1" dirty="0">
                    <a:solidFill>
                      <a:srgbClr val="FF9900"/>
                    </a:solidFill>
                    <a:latin typeface="Consolas" panose="020B0609020204030204" pitchFamily="49" charset="0"/>
                    <a:ea typeface="楷体" panose="02010609060101010101" pitchFamily="49" charset="-122"/>
                  </a:rPr>
                  <a:t>P.1</a:t>
                </a:r>
                <a:r>
                  <a:rPr lang="zh-CN" altLang="en-US" sz="1400" b="1" dirty="0">
                    <a:solidFill>
                      <a:srgbClr val="FF9900"/>
                    </a:solidFill>
                    <a:latin typeface="Consolas" panose="020B0609020204030204" pitchFamily="49" charset="0"/>
                    <a:ea typeface="楷体" panose="02010609060101010101" pitchFamily="49" charset="-122"/>
                  </a:rPr>
                  <a:t>的最优解</a:t>
                </a:r>
              </a:p>
            </p:txBody>
          </p:sp>
        </mc:Choice>
        <mc:Fallback xmlns="">
          <p:sp>
            <p:nvSpPr>
              <p:cNvPr id="38" name="文本框 37">
                <a:extLst>
                  <a:ext uri="{FF2B5EF4-FFF2-40B4-BE49-F238E27FC236}">
                    <a16:creationId xmlns:a16="http://schemas.microsoft.com/office/drawing/2014/main" id="{67EF9BD0-392A-4497-0489-A7B914CEF9C0}"/>
                  </a:ext>
                </a:extLst>
              </p:cNvPr>
              <p:cNvSpPr txBox="1">
                <a:spLocks noRot="1" noChangeAspect="1" noMove="1" noResize="1" noEditPoints="1" noAdjustHandles="1" noChangeArrowheads="1" noChangeShapeType="1" noTextEdit="1"/>
              </p:cNvSpPr>
              <p:nvPr/>
            </p:nvSpPr>
            <p:spPr>
              <a:xfrm>
                <a:off x="8881125" y="3377553"/>
                <a:ext cx="2472675" cy="523220"/>
              </a:xfrm>
              <a:prstGeom prst="rect">
                <a:avLst/>
              </a:prstGeom>
              <a:blipFill>
                <a:blip r:embed="rId16"/>
                <a:stretch>
                  <a:fillRect l="-739" t="-4651" b="-11628"/>
                </a:stretch>
              </a:blipFill>
            </p:spPr>
            <p:txBody>
              <a:bodyPr/>
              <a:lstStyle/>
              <a:p>
                <a:r>
                  <a:rPr lang="zh-CN" altLang="en-US">
                    <a:noFill/>
                  </a:rPr>
                  <a:t> </a:t>
                </a:r>
              </a:p>
            </p:txBody>
          </p:sp>
        </mc:Fallback>
      </mc:AlternateContent>
      <p:sp>
        <p:nvSpPr>
          <p:cNvPr id="39" name="箭头: 右 38">
            <a:extLst>
              <a:ext uri="{FF2B5EF4-FFF2-40B4-BE49-F238E27FC236}">
                <a16:creationId xmlns:a16="http://schemas.microsoft.com/office/drawing/2014/main" id="{7EB11562-A1E1-3F2E-2B02-EF85FC22A24C}"/>
              </a:ext>
            </a:extLst>
          </p:cNvPr>
          <p:cNvSpPr/>
          <p:nvPr/>
        </p:nvSpPr>
        <p:spPr>
          <a:xfrm flipH="1" flipV="1">
            <a:off x="6688555" y="1048750"/>
            <a:ext cx="290091" cy="213430"/>
          </a:xfrm>
          <a:prstGeom prst="rightArrow">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40" name="文本框 39">
            <a:extLst>
              <a:ext uri="{FF2B5EF4-FFF2-40B4-BE49-F238E27FC236}">
                <a16:creationId xmlns:a16="http://schemas.microsoft.com/office/drawing/2014/main" id="{9FADFA4A-BC1E-E972-74C9-9CBFEEB6E675}"/>
              </a:ext>
            </a:extLst>
          </p:cNvPr>
          <p:cNvSpPr txBox="1"/>
          <p:nvPr/>
        </p:nvSpPr>
        <p:spPr>
          <a:xfrm>
            <a:off x="5562648" y="993364"/>
            <a:ext cx="1372682" cy="307777"/>
          </a:xfrm>
          <a:prstGeom prst="rect">
            <a:avLst/>
          </a:prstGeom>
          <a:noFill/>
        </p:spPr>
        <p:txBody>
          <a:bodyPr wrap="square">
            <a:spAutoFit/>
          </a:bodyPr>
          <a:lstStyle/>
          <a:p>
            <a:r>
              <a:rPr lang="en-US" altLang="zh-CN" sz="1400" b="1" dirty="0">
                <a:solidFill>
                  <a:srgbClr val="FF9900"/>
                </a:solidFill>
                <a:ea typeface="楷体" panose="02010609060101010101" pitchFamily="49" charset="-122"/>
              </a:rPr>
              <a:t>FDA-PR</a:t>
            </a:r>
            <a:r>
              <a:rPr lang="zh-CN" altLang="en-US" sz="1400" b="1" dirty="0">
                <a:solidFill>
                  <a:srgbClr val="FF9900"/>
                </a:solidFill>
                <a:ea typeface="楷体" panose="02010609060101010101" pitchFamily="49" charset="-122"/>
              </a:rPr>
              <a:t>得解</a:t>
            </a:r>
            <a:endParaRPr lang="zh-CN" altLang="en-US" sz="1400" b="1" dirty="0">
              <a:solidFill>
                <a:srgbClr val="FF9900"/>
              </a:solidFill>
            </a:endParaRPr>
          </a:p>
        </p:txBody>
      </p:sp>
    </p:spTree>
    <p:extLst>
      <p:ext uri="{BB962C8B-B14F-4D97-AF65-F5344CB8AC3E}">
        <p14:creationId xmlns:p14="http://schemas.microsoft.com/office/powerpoint/2010/main" val="3466336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5618E8C-61CC-38A5-3E76-0B093E16572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41" r="531"/>
          <a:stretch/>
        </p:blipFill>
        <p:spPr bwMode="auto">
          <a:xfrm>
            <a:off x="5571979" y="638676"/>
            <a:ext cx="6107284" cy="5462622"/>
          </a:xfrm>
          <a:prstGeom prst="rect">
            <a:avLst/>
          </a:prstGeom>
          <a:ln>
            <a:noFill/>
          </a:ln>
          <a:extLst>
            <a:ext uri="{53640926-AAD7-44D8-BBD7-CCE9431645EC}">
              <a14:shadowObscured xmlns:a14="http://schemas.microsoft.com/office/drawing/2010/main"/>
            </a:ext>
          </a:extLst>
        </p:spPr>
      </p:pic>
      <p:sp>
        <p:nvSpPr>
          <p:cNvPr id="2" name="灯片编号占位符 1">
            <a:extLst>
              <a:ext uri="{FF2B5EF4-FFF2-40B4-BE49-F238E27FC236}">
                <a16:creationId xmlns:a16="http://schemas.microsoft.com/office/drawing/2014/main" id="{CD483403-FD49-CBBC-F769-608FD8B4BF61}"/>
              </a:ext>
            </a:extLst>
          </p:cNvPr>
          <p:cNvSpPr>
            <a:spLocks noGrp="1"/>
          </p:cNvSpPr>
          <p:nvPr>
            <p:ph type="sldNum" sz="quarter" idx="4"/>
          </p:nvPr>
        </p:nvSpPr>
        <p:spPr>
          <a:xfrm>
            <a:off x="11225219" y="6424985"/>
            <a:ext cx="41327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1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t>25</a:t>
            </a:fld>
            <a:endParaRPr kumimoji="0" lang="zh-CN" altLang="en-US" sz="11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3" name="文本框 2">
            <a:extLst>
              <a:ext uri="{FF2B5EF4-FFF2-40B4-BE49-F238E27FC236}">
                <a16:creationId xmlns:a16="http://schemas.microsoft.com/office/drawing/2014/main" id="{E5C8D136-73A0-2825-F61F-F29BE894BD6D}"/>
              </a:ext>
            </a:extLst>
          </p:cNvPr>
          <p:cNvSpPr txBox="1"/>
          <p:nvPr/>
        </p:nvSpPr>
        <p:spPr>
          <a:xfrm>
            <a:off x="427081" y="429847"/>
            <a:ext cx="3579633" cy="584775"/>
          </a:xfrm>
          <a:prstGeom prst="rect">
            <a:avLst/>
          </a:prstGeom>
          <a:noFill/>
        </p:spPr>
        <p:txBody>
          <a:bodyPr wrap="square" rtlCol="0" anchor="t">
            <a:spAutoFit/>
          </a:bodyPr>
          <a:lstStyle/>
          <a:p>
            <a:pPr algn="l">
              <a:buClrTx/>
              <a:buSzTx/>
              <a:buFontTx/>
            </a:pPr>
            <a:r>
              <a:rPr lang="zh-CN" altLang="en-US" sz="3200" dirty="0">
                <a:solidFill>
                  <a:srgbClr val="014385"/>
                </a:solidFill>
                <a:effectLst>
                  <a:outerShdw blurRad="38100" dist="38100" dir="2700000" algn="tl">
                    <a:srgbClr val="000000">
                      <a:alpha val="43137"/>
                    </a:srgbClr>
                  </a:outerShdw>
                </a:effectLst>
                <a:latin typeface="黑体" panose="02010609060101010101" charset="-122"/>
                <a:ea typeface="黑体" panose="02010609060101010101" charset="-122"/>
              </a:rPr>
              <a:t>算法设计</a:t>
            </a:r>
          </a:p>
        </p:txBody>
      </p:sp>
      <p:grpSp>
        <p:nvGrpSpPr>
          <p:cNvPr id="11" name="组合 10">
            <a:extLst>
              <a:ext uri="{FF2B5EF4-FFF2-40B4-BE49-F238E27FC236}">
                <a16:creationId xmlns:a16="http://schemas.microsoft.com/office/drawing/2014/main" id="{368929E0-0E09-EC27-4F60-2BF576925C6B}"/>
              </a:ext>
            </a:extLst>
          </p:cNvPr>
          <p:cNvGrpSpPr/>
          <p:nvPr/>
        </p:nvGrpSpPr>
        <p:grpSpPr>
          <a:xfrm>
            <a:off x="349265" y="1176843"/>
            <a:ext cx="5054044" cy="1107077"/>
            <a:chOff x="5511063" y="5019984"/>
            <a:chExt cx="5054044" cy="1107077"/>
          </a:xfrm>
        </p:grpSpPr>
        <p:sp>
          <p:nvSpPr>
            <p:cNvPr id="12" name="矩形: 圆角 11">
              <a:extLst>
                <a:ext uri="{FF2B5EF4-FFF2-40B4-BE49-F238E27FC236}">
                  <a16:creationId xmlns:a16="http://schemas.microsoft.com/office/drawing/2014/main" id="{9D2FCC1D-714A-C3E8-DCD6-9929DD4AB4E2}"/>
                </a:ext>
              </a:extLst>
            </p:cNvPr>
            <p:cNvSpPr/>
            <p:nvPr/>
          </p:nvSpPr>
          <p:spPr>
            <a:xfrm>
              <a:off x="5511063" y="5019984"/>
              <a:ext cx="5054044" cy="1107077"/>
            </a:xfrm>
            <a:prstGeom prst="roundRect">
              <a:avLst/>
            </a:prstGeom>
            <a:solidFill>
              <a:srgbClr val="FF99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Consolas" panose="020B0609020204030204" pitchFamily="49" charset="0"/>
                <a:ea typeface="楷体" panose="02010609060101010101" pitchFamily="49" charset="-122"/>
              </a:endParaRPr>
            </a:p>
          </p:txBody>
        </p:sp>
        <p:sp>
          <p:nvSpPr>
            <p:cNvPr id="13" name="矩形: 圆角 12">
              <a:extLst>
                <a:ext uri="{FF2B5EF4-FFF2-40B4-BE49-F238E27FC236}">
                  <a16:creationId xmlns:a16="http://schemas.microsoft.com/office/drawing/2014/main" id="{CFFF29B6-A9BF-08F3-A5F7-B9B5A68AF8DB}"/>
                </a:ext>
              </a:extLst>
            </p:cNvPr>
            <p:cNvSpPr/>
            <p:nvPr/>
          </p:nvSpPr>
          <p:spPr>
            <a:xfrm>
              <a:off x="5604828" y="5095608"/>
              <a:ext cx="4880847" cy="956686"/>
            </a:xfrm>
            <a:prstGeom prst="roundRect">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Consolas" panose="020B0609020204030204" pitchFamily="49" charset="0"/>
                <a:ea typeface="楷体" panose="02010609060101010101" pitchFamily="49" charset="-122"/>
              </a:endParaRPr>
            </a:p>
          </p:txBody>
        </p:sp>
        <p:grpSp>
          <p:nvGrpSpPr>
            <p:cNvPr id="14" name="组合 13">
              <a:extLst>
                <a:ext uri="{FF2B5EF4-FFF2-40B4-BE49-F238E27FC236}">
                  <a16:creationId xmlns:a16="http://schemas.microsoft.com/office/drawing/2014/main" id="{FC18ACAB-D0A0-0115-5D7A-7B089FF75B40}"/>
                </a:ext>
              </a:extLst>
            </p:cNvPr>
            <p:cNvGrpSpPr/>
            <p:nvPr/>
          </p:nvGrpSpPr>
          <p:grpSpPr>
            <a:xfrm>
              <a:off x="5756075" y="5369203"/>
              <a:ext cx="4578351" cy="233545"/>
              <a:chOff x="5767467" y="5474126"/>
              <a:chExt cx="4578351" cy="233545"/>
            </a:xfrm>
          </p:grpSpPr>
          <mc:AlternateContent xmlns:mc="http://schemas.openxmlformats.org/markup-compatibility/2006" xmlns:a14="http://schemas.microsoft.com/office/drawing/2010/main">
            <mc:Choice Requires="a14">
              <p:graphicFrame>
                <p:nvGraphicFramePr>
                  <p:cNvPr id="17" name="对象 16">
                    <a:extLst>
                      <a:ext uri="{FF2B5EF4-FFF2-40B4-BE49-F238E27FC236}">
                        <a16:creationId xmlns:a16="http://schemas.microsoft.com/office/drawing/2014/main" id="{6BD8A3CA-DA2F-8AC4-7744-48982EAA8EA7}"/>
                      </a:ext>
                    </a:extLst>
                  </p:cNvPr>
                  <p:cNvGraphicFramePr>
                    <a:graphicFrameLocks noChangeAspect="1"/>
                  </p:cNvGraphicFramePr>
                  <p:nvPr>
                    <p:extLst>
                      <p:ext uri="{D42A27DB-BD31-4B8C-83A1-F6EECF244321}">
                        <p14:modId xmlns:p14="http://schemas.microsoft.com/office/powerpoint/2010/main" val="81777285"/>
                      </p:ext>
                    </p:extLst>
                  </p:nvPr>
                </p:nvGraphicFramePr>
                <p:xfrm>
                  <a:off x="5767467" y="5480658"/>
                  <a:ext cx="2770188" cy="227013"/>
                </p:xfrm>
                <a:graphic>
                  <a:graphicData uri="http://schemas.openxmlformats.org/presentationml/2006/ole">
                    <mc:AlternateContent>
                      <mc:Choice xmlns:v="urn:schemas-microsoft-com:vml" Requires="v">
                        <p:oleObj name="AxMath" r:id="rId4" imgW="2555640" imgH="213120" progId="Equation.AxMath">
                          <p:embed/>
                        </p:oleObj>
                      </mc:Choice>
                      <mc:Fallback>
                        <p:oleObj name="AxMath" r:id="rId4" imgW="2555640" imgH="213120" progId="Equation.AxMath">
                          <p:embed/>
                          <p:pic>
                            <p:nvPicPr>
                              <p:cNvPr id="55" name="对象 54">
                                <a:extLst>
                                  <a:ext uri="{FF2B5EF4-FFF2-40B4-BE49-F238E27FC236}">
                                    <a16:creationId xmlns:a16="http://schemas.microsoft.com/office/drawing/2014/main" id="{2EC96300-9026-354C-4175-EBA16094F373}"/>
                                  </a:ext>
                                </a:extLst>
                              </p:cNvPr>
                              <p:cNvPicPr>
                                <a:picLocks noChangeAspect="1" noChangeArrowheads="1"/>
                              </p:cNvPicPr>
                              <p:nvPr/>
                            </p:nvPicPr>
                            <p:blipFill>
                              <a:blip r:embed="rId5"/>
                              <a:srcRect/>
                              <a:stretch>
                                <a:fillRect/>
                              </a:stretch>
                            </p:blipFill>
                            <p:spPr bwMode="auto">
                              <a:xfrm>
                                <a:off x="5767467" y="5480658"/>
                                <a:ext cx="2770188" cy="227013"/>
                              </a:xfrm>
                              <a:prstGeom prst="rect">
                                <a:avLst/>
                              </a:prstGeom>
                              <a:noFill/>
                            </p:spPr>
                          </p:pic>
                        </p:oleObj>
                      </mc:Fallback>
                    </mc:AlternateContent>
                  </a:graphicData>
                </a:graphic>
              </p:graphicFrame>
            </mc:Choice>
            <mc:Fallback xmlns="">
              <p:graphicFrame>
                <p:nvGraphicFramePr>
                  <p:cNvPr id="17" name="对象 16">
                    <a:extLst>
                      <a:ext uri="{FF2B5EF4-FFF2-40B4-BE49-F238E27FC236}">
                        <a16:creationId xmlns:a16="http://schemas.microsoft.com/office/drawing/2014/main" id="{6BD8A3CA-DA2F-8AC4-7744-48982EAA8EA7}"/>
                      </a:ext>
                    </a:extLst>
                  </p:cNvPr>
                  <p:cNvGraphicFramePr>
                    <a:graphicFrameLocks noChangeAspect="1"/>
                  </p:cNvGraphicFramePr>
                  <p:nvPr>
                    <p:extLst>
                      <p:ext uri="{D42A27DB-BD31-4B8C-83A1-F6EECF244321}">
                        <p14:modId xmlns:p14="http://schemas.microsoft.com/office/powerpoint/2010/main" val="81777285"/>
                      </p:ext>
                    </p:extLst>
                  </p:nvPr>
                </p:nvGraphicFramePr>
                <p:xfrm>
                  <a:off x="5767467" y="5480658"/>
                  <a:ext cx="2770188" cy="227013"/>
                </p:xfrm>
                <a:graphic>
                  <a:graphicData uri="http://schemas.openxmlformats.org/presentationml/2006/ole">
                    <mc:AlternateContent>
                      <mc:Choice xmlns:v="urn:schemas-microsoft-com:vml" Requires="v">
                        <p:oleObj name="AxMath" r:id="rId6" imgW="2555640" imgH="213120" progId="Equation.AxMath">
                          <p:embed/>
                        </p:oleObj>
                      </mc:Choice>
                      <mc:Fallback>
                        <p:oleObj name="AxMath" r:id="rId6" imgW="2555640" imgH="213120" progId="Equation.AxMath">
                          <p:embed/>
                          <p:pic>
                            <p:nvPicPr>
                              <p:cNvPr id="55" name="对象 54">
                                <a:extLst>
                                  <a:ext uri="{FF2B5EF4-FFF2-40B4-BE49-F238E27FC236}">
                                    <a16:creationId xmlns:a16="http://schemas.microsoft.com/office/drawing/2014/main" id="{2EC96300-9026-354C-4175-EBA16094F373}"/>
                                  </a:ext>
                                </a:extLst>
                              </p:cNvPr>
                              <p:cNvPicPr>
                                <a:picLocks noChangeAspect="1" noChangeArrowheads="1"/>
                              </p:cNvPicPr>
                              <p:nvPr/>
                            </p:nvPicPr>
                            <p:blipFill>
                              <a:blip r:embed="rId7"/>
                              <a:srcRect/>
                              <a:stretch>
                                <a:fillRect/>
                              </a:stretch>
                            </p:blipFill>
                            <p:spPr bwMode="auto">
                              <a:xfrm>
                                <a:off x="5767467" y="5480658"/>
                                <a:ext cx="2770188" cy="227013"/>
                              </a:xfrm>
                              <a:prstGeom prst="rect">
                                <a:avLst/>
                              </a:prstGeom>
                              <a:noFill/>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18" name="对象 17">
                    <a:extLst>
                      <a:ext uri="{FF2B5EF4-FFF2-40B4-BE49-F238E27FC236}">
                        <a16:creationId xmlns:a16="http://schemas.microsoft.com/office/drawing/2014/main" id="{77120731-85E0-69D1-D382-762E52CB75F8}"/>
                      </a:ext>
                    </a:extLst>
                  </p:cNvPr>
                  <p:cNvGraphicFramePr>
                    <a:graphicFrameLocks noChangeAspect="1"/>
                  </p:cNvGraphicFramePr>
                  <p:nvPr>
                    <p:extLst>
                      <p:ext uri="{D42A27DB-BD31-4B8C-83A1-F6EECF244321}">
                        <p14:modId xmlns:p14="http://schemas.microsoft.com/office/powerpoint/2010/main" val="428028271"/>
                      </p:ext>
                    </p:extLst>
                  </p:nvPr>
                </p:nvGraphicFramePr>
                <p:xfrm>
                  <a:off x="8537655" y="5474126"/>
                  <a:ext cx="1808163" cy="227012"/>
                </p:xfrm>
                <a:graphic>
                  <a:graphicData uri="http://schemas.openxmlformats.org/presentationml/2006/ole">
                    <mc:AlternateContent>
                      <mc:Choice xmlns:v="urn:schemas-microsoft-com:vml" Requires="v">
                        <p:oleObj name="AxMath" r:id="rId8" imgW="1659960" imgH="213120" progId="Equation.AxMath">
                          <p:embed/>
                        </p:oleObj>
                      </mc:Choice>
                      <mc:Fallback>
                        <p:oleObj name="AxMath" r:id="rId8" imgW="1659960" imgH="213120" progId="Equation.AxMath">
                          <p:embed/>
                          <p:pic>
                            <p:nvPicPr>
                              <p:cNvPr id="57" name="对象 56">
                                <a:extLst>
                                  <a:ext uri="{FF2B5EF4-FFF2-40B4-BE49-F238E27FC236}">
                                    <a16:creationId xmlns:a16="http://schemas.microsoft.com/office/drawing/2014/main" id="{6E3AC99F-EDFF-2B42-4459-70D3BC007FEB}"/>
                                  </a:ext>
                                </a:extLst>
                              </p:cNvPr>
                              <p:cNvPicPr>
                                <a:picLocks noChangeAspect="1" noChangeArrowheads="1"/>
                              </p:cNvPicPr>
                              <p:nvPr/>
                            </p:nvPicPr>
                            <p:blipFill>
                              <a:blip r:embed="rId9"/>
                              <a:srcRect/>
                              <a:stretch>
                                <a:fillRect/>
                              </a:stretch>
                            </p:blipFill>
                            <p:spPr bwMode="auto">
                              <a:xfrm>
                                <a:off x="8537655" y="5474126"/>
                                <a:ext cx="1808163" cy="227012"/>
                              </a:xfrm>
                              <a:prstGeom prst="rect">
                                <a:avLst/>
                              </a:prstGeom>
                              <a:noFill/>
                            </p:spPr>
                          </p:pic>
                        </p:oleObj>
                      </mc:Fallback>
                    </mc:AlternateContent>
                  </a:graphicData>
                </a:graphic>
              </p:graphicFrame>
            </mc:Choice>
            <mc:Fallback xmlns="">
              <p:graphicFrame>
                <p:nvGraphicFramePr>
                  <p:cNvPr id="18" name="对象 17">
                    <a:extLst>
                      <a:ext uri="{FF2B5EF4-FFF2-40B4-BE49-F238E27FC236}">
                        <a16:creationId xmlns:a16="http://schemas.microsoft.com/office/drawing/2014/main" id="{77120731-85E0-69D1-D382-762E52CB75F8}"/>
                      </a:ext>
                    </a:extLst>
                  </p:cNvPr>
                  <p:cNvGraphicFramePr>
                    <a:graphicFrameLocks noChangeAspect="1"/>
                  </p:cNvGraphicFramePr>
                  <p:nvPr>
                    <p:extLst>
                      <p:ext uri="{D42A27DB-BD31-4B8C-83A1-F6EECF244321}">
                        <p14:modId xmlns:p14="http://schemas.microsoft.com/office/powerpoint/2010/main" val="428028271"/>
                      </p:ext>
                    </p:extLst>
                  </p:nvPr>
                </p:nvGraphicFramePr>
                <p:xfrm>
                  <a:off x="8537655" y="5474126"/>
                  <a:ext cx="1808163" cy="227012"/>
                </p:xfrm>
                <a:graphic>
                  <a:graphicData uri="http://schemas.openxmlformats.org/presentationml/2006/ole">
                    <mc:AlternateContent>
                      <mc:Choice xmlns:v="urn:schemas-microsoft-com:vml" Requires="v">
                        <p:oleObj name="AxMath" r:id="rId10" imgW="1659960" imgH="213120" progId="Equation.AxMath">
                          <p:embed/>
                        </p:oleObj>
                      </mc:Choice>
                      <mc:Fallback>
                        <p:oleObj name="AxMath" r:id="rId10" imgW="1659960" imgH="213120" progId="Equation.AxMath">
                          <p:embed/>
                          <p:pic>
                            <p:nvPicPr>
                              <p:cNvPr id="57" name="对象 56">
                                <a:extLst>
                                  <a:ext uri="{FF2B5EF4-FFF2-40B4-BE49-F238E27FC236}">
                                    <a16:creationId xmlns:a16="http://schemas.microsoft.com/office/drawing/2014/main" id="{6E3AC99F-EDFF-2B42-4459-70D3BC007FEB}"/>
                                  </a:ext>
                                </a:extLst>
                              </p:cNvPr>
                              <p:cNvPicPr>
                                <a:picLocks noChangeAspect="1" noChangeArrowheads="1"/>
                              </p:cNvPicPr>
                              <p:nvPr/>
                            </p:nvPicPr>
                            <p:blipFill>
                              <a:blip r:embed="rId11"/>
                              <a:srcRect/>
                              <a:stretch>
                                <a:fillRect/>
                              </a:stretch>
                            </p:blipFill>
                            <p:spPr bwMode="auto">
                              <a:xfrm>
                                <a:off x="8537655" y="5474126"/>
                                <a:ext cx="1808163" cy="227012"/>
                              </a:xfrm>
                              <a:prstGeom prst="rect">
                                <a:avLst/>
                              </a:prstGeom>
                              <a:noFill/>
                            </p:spPr>
                          </p:pic>
                        </p:oleObj>
                      </mc:Fallback>
                    </mc:AlternateContent>
                  </a:graphicData>
                </a:graphic>
              </p:graphicFrame>
            </mc:Fallback>
          </mc:AlternateContent>
        </p:gr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3E05FBAC-541F-D9F6-B5AC-9B215C32ABB7}"/>
                    </a:ext>
                  </a:extLst>
                </p:cNvPr>
                <p:cNvSpPr txBox="1"/>
                <p:nvPr/>
              </p:nvSpPr>
              <p:spPr>
                <a:xfrm>
                  <a:off x="5648879" y="5093319"/>
                  <a:ext cx="3431055" cy="282900"/>
                </a:xfrm>
                <a:prstGeom prst="rect">
                  <a:avLst/>
                </a:prstGeom>
                <a:noFill/>
              </p:spPr>
              <p:txBody>
                <a:bodyPr wrap="square">
                  <a:spAutoFit/>
                </a:bodyPr>
                <a:lstStyle/>
                <a:p>
                  <a:r>
                    <a:rPr lang="zh-CN" altLang="en-US" sz="1200" b="1" dirty="0">
                      <a:solidFill>
                        <a:schemeClr val="tx1"/>
                      </a:solidFill>
                      <a:ea typeface="楷体" panose="02010609060101010101" pitchFamily="49" charset="-122"/>
                    </a:rPr>
                    <a:t>记</a:t>
                  </a:r>
                  <a14:m>
                    <m:oMath xmlns:m="http://schemas.openxmlformats.org/officeDocument/2006/math">
                      <m:sSup>
                        <m:sSupPr>
                          <m:ctrlPr>
                            <a:rPr lang="en-US" altLang="zh-CN" sz="1200" b="1" i="1" smtClean="0">
                              <a:solidFill>
                                <a:schemeClr val="tx1"/>
                              </a:solidFill>
                              <a:latin typeface="Cambria Math" panose="02040503050406030204" pitchFamily="18" charset="0"/>
                              <a:ea typeface="楷体" panose="02010609060101010101" pitchFamily="49" charset="-122"/>
                            </a:rPr>
                          </m:ctrlPr>
                        </m:sSupPr>
                        <m:e>
                          <m:r>
                            <m:rPr>
                              <m:sty m:val="p"/>
                            </m:rPr>
                            <a:rPr lang="en-US" altLang="zh-CN" sz="1200" b="1" i="1">
                              <a:solidFill>
                                <a:schemeClr val="tx1"/>
                              </a:solidFill>
                              <a:latin typeface="Cambria Math" panose="02040503050406030204" pitchFamily="18" charset="0"/>
                              <a:ea typeface="楷体" panose="02010609060101010101" pitchFamily="49" charset="-122"/>
                            </a:rPr>
                            <m:t>y</m:t>
                          </m:r>
                        </m:e>
                        <m:sup>
                          <m:r>
                            <a:rPr lang="en-US" altLang="zh-CN" sz="1200" b="1" i="1" smtClean="0">
                              <a:solidFill>
                                <a:schemeClr val="tx1"/>
                              </a:solidFill>
                              <a:latin typeface="Cambria Math" panose="02040503050406030204" pitchFamily="18" charset="0"/>
                              <a:ea typeface="楷体" panose="02010609060101010101" pitchFamily="49" charset="-122"/>
                            </a:rPr>
                            <m:t>∗</m:t>
                          </m:r>
                        </m:sup>
                      </m:sSup>
                    </m:oMath>
                  </a14:m>
                  <a:r>
                    <a:rPr lang="zh-CN" altLang="en-US" sz="1200" b="1" dirty="0">
                      <a:solidFill>
                        <a:schemeClr val="tx1"/>
                      </a:solidFill>
                      <a:latin typeface="Consolas" panose="020B0609020204030204" pitchFamily="49" charset="0"/>
                      <a:ea typeface="楷体" panose="02010609060101010101" pitchFamily="49" charset="-122"/>
                    </a:rPr>
                    <a:t>为</a:t>
                  </a:r>
                  <a:r>
                    <a:rPr lang="en-US" altLang="zh-CN" sz="1200" b="1" dirty="0">
                      <a:solidFill>
                        <a:schemeClr val="tx1"/>
                      </a:solidFill>
                      <a:latin typeface="Consolas" panose="020B0609020204030204" pitchFamily="49" charset="0"/>
                      <a:ea typeface="楷体" panose="02010609060101010101" pitchFamily="49" charset="-122"/>
                    </a:rPr>
                    <a:t>P.4</a:t>
                  </a:r>
                  <a:r>
                    <a:rPr lang="zh-CN" altLang="en-US" sz="1200" b="1" dirty="0">
                      <a:solidFill>
                        <a:schemeClr val="tx1"/>
                      </a:solidFill>
                      <a:latin typeface="Consolas" panose="020B0609020204030204" pitchFamily="49" charset="0"/>
                      <a:ea typeface="楷体" panose="02010609060101010101" pitchFamily="49" charset="-122"/>
                    </a:rPr>
                    <a:t>的全局最优解，若</a:t>
                  </a:r>
                  <a14:m>
                    <m:oMath xmlns:m="http://schemas.openxmlformats.org/officeDocument/2006/math">
                      <m:r>
                        <a:rPr lang="zh-CN" altLang="en-US" sz="1200" b="1" i="1" smtClean="0">
                          <a:solidFill>
                            <a:schemeClr val="tx1"/>
                          </a:solidFill>
                          <a:latin typeface="Cambria Math" panose="02040503050406030204" pitchFamily="18" charset="0"/>
                          <a:ea typeface="楷体" panose="02010609060101010101" pitchFamily="49" charset="-122"/>
                        </a:rPr>
                        <m:t>∀</m:t>
                      </m:r>
                      <m:r>
                        <a:rPr lang="en-US" altLang="zh-CN" sz="1200" b="1" i="1" smtClean="0">
                          <a:solidFill>
                            <a:schemeClr val="tx1"/>
                          </a:solidFill>
                          <a:latin typeface="Cambria Math" panose="02040503050406030204" pitchFamily="18" charset="0"/>
                          <a:ea typeface="楷体" panose="02010609060101010101" pitchFamily="49" charset="-122"/>
                        </a:rPr>
                        <m:t>𝒉</m:t>
                      </m:r>
                      <m:r>
                        <a:rPr lang="en-US" altLang="zh-CN" sz="1200" b="1" i="1" smtClean="0">
                          <a:solidFill>
                            <a:schemeClr val="tx1"/>
                          </a:solidFill>
                          <a:latin typeface="Cambria Math" panose="02040503050406030204" pitchFamily="18" charset="0"/>
                          <a:ea typeface="楷体" panose="02010609060101010101" pitchFamily="49" charset="-122"/>
                        </a:rPr>
                        <m:t>=</m:t>
                      </m:r>
                      <m:r>
                        <a:rPr lang="en-US" altLang="zh-CN" sz="1200" b="1" i="1" smtClean="0">
                          <a:solidFill>
                            <a:schemeClr val="tx1"/>
                          </a:solidFill>
                          <a:latin typeface="Cambria Math" panose="02040503050406030204" pitchFamily="18" charset="0"/>
                          <a:ea typeface="楷体" panose="02010609060101010101" pitchFamily="49" charset="-122"/>
                        </a:rPr>
                        <m:t>𝟏</m:t>
                      </m:r>
                      <m:r>
                        <a:rPr lang="en-US" altLang="zh-CN" sz="1200" b="1" i="1" smtClean="0">
                          <a:solidFill>
                            <a:schemeClr val="tx1"/>
                          </a:solidFill>
                          <a:latin typeface="Cambria Math" panose="02040503050406030204" pitchFamily="18" charset="0"/>
                          <a:ea typeface="Cambria Math" panose="02040503050406030204" pitchFamily="18" charset="0"/>
                        </a:rPr>
                        <m:t>⋯</m:t>
                      </m:r>
                      <m:r>
                        <a:rPr lang="en-US" altLang="zh-CN" sz="1200" b="1" i="1" smtClean="0">
                          <a:solidFill>
                            <a:schemeClr val="tx1"/>
                          </a:solidFill>
                          <a:latin typeface="Cambria Math" panose="02040503050406030204" pitchFamily="18" charset="0"/>
                          <a:ea typeface="楷体" panose="02010609060101010101" pitchFamily="49" charset="-122"/>
                        </a:rPr>
                        <m:t>𝑯</m:t>
                      </m:r>
                    </m:oMath>
                  </a14:m>
                  <a:r>
                    <a:rPr lang="zh-CN" altLang="en-US" sz="1200" b="1" dirty="0">
                      <a:solidFill>
                        <a:schemeClr val="tx1"/>
                      </a:solidFill>
                      <a:latin typeface="Consolas" panose="020B0609020204030204" pitchFamily="49" charset="0"/>
                      <a:ea typeface="楷体" panose="02010609060101010101" pitchFamily="49" charset="-122"/>
                    </a:rPr>
                    <a:t>，有：</a:t>
                  </a:r>
                </a:p>
              </p:txBody>
            </p:sp>
          </mc:Choice>
          <mc:Fallback xmlns="">
            <p:sp>
              <p:nvSpPr>
                <p:cNvPr id="15" name="文本框 14">
                  <a:extLst>
                    <a:ext uri="{FF2B5EF4-FFF2-40B4-BE49-F238E27FC236}">
                      <a16:creationId xmlns:a16="http://schemas.microsoft.com/office/drawing/2014/main" id="{3E05FBAC-541F-D9F6-B5AC-9B215C32ABB7}"/>
                    </a:ext>
                  </a:extLst>
                </p:cNvPr>
                <p:cNvSpPr txBox="1">
                  <a:spLocks noRot="1" noChangeAspect="1" noMove="1" noResize="1" noEditPoints="1" noAdjustHandles="1" noChangeArrowheads="1" noChangeShapeType="1" noTextEdit="1"/>
                </p:cNvSpPr>
                <p:nvPr/>
              </p:nvSpPr>
              <p:spPr>
                <a:xfrm>
                  <a:off x="5648879" y="5093319"/>
                  <a:ext cx="3431055" cy="282900"/>
                </a:xfrm>
                <a:prstGeom prst="rect">
                  <a:avLst/>
                </a:prstGeom>
                <a:blipFill>
                  <a:blip r:embed="rId12"/>
                  <a:stretch>
                    <a:fillRect t="-2128" b="-1276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F0288E2-ECAA-5B84-BE33-1FE92C7363A2}"/>
                    </a:ext>
                  </a:extLst>
                </p:cNvPr>
                <p:cNvSpPr txBox="1"/>
                <p:nvPr/>
              </p:nvSpPr>
              <p:spPr>
                <a:xfrm>
                  <a:off x="5640603" y="5609685"/>
                  <a:ext cx="4836796" cy="461665"/>
                </a:xfrm>
                <a:prstGeom prst="rect">
                  <a:avLst/>
                </a:prstGeom>
                <a:noFill/>
              </p:spPr>
              <p:txBody>
                <a:bodyPr wrap="square">
                  <a:spAutoFit/>
                </a:bodyPr>
                <a:lstStyle/>
                <a:p>
                  <a:r>
                    <a:rPr lang="en-US" altLang="zh-CN" sz="1200" b="1" dirty="0">
                      <a:solidFill>
                        <a:srgbClr val="FF9900"/>
                      </a:solidFill>
                      <a:latin typeface="Consolas" panose="020B0609020204030204" pitchFamily="49" charset="0"/>
                      <a:ea typeface="楷体" panose="02010609060101010101" pitchFamily="49" charset="-122"/>
                    </a:rPr>
                    <a:t>P.4</a:t>
                  </a:r>
                  <a:r>
                    <a:rPr lang="zh-CN" altLang="en-US" sz="1200" b="1" dirty="0">
                      <a:solidFill>
                        <a:srgbClr val="FF9900"/>
                      </a:solidFill>
                      <a:ea typeface="楷体" panose="02010609060101010101" pitchFamily="49" charset="-122"/>
                    </a:rPr>
                    <a:t>的全局最优解</a:t>
                  </a:r>
                  <a14:m>
                    <m:oMath xmlns:m="http://schemas.openxmlformats.org/officeDocument/2006/math">
                      <m:sSup>
                        <m:sSupPr>
                          <m:ctrlPr>
                            <a:rPr lang="en-US" altLang="zh-CN" sz="1200" b="1" i="1" smtClean="0">
                              <a:solidFill>
                                <a:srgbClr val="FF9900"/>
                              </a:solidFill>
                              <a:latin typeface="Cambria Math" panose="02040503050406030204" pitchFamily="18" charset="0"/>
                              <a:ea typeface="楷体" panose="02010609060101010101" pitchFamily="49" charset="-122"/>
                            </a:rPr>
                          </m:ctrlPr>
                        </m:sSupPr>
                        <m:e>
                          <m:r>
                            <m:rPr>
                              <m:sty m:val="p"/>
                            </m:rPr>
                            <a:rPr lang="en-US" altLang="zh-CN" sz="1200" b="1" i="1">
                              <a:solidFill>
                                <a:srgbClr val="FF9900"/>
                              </a:solidFill>
                              <a:latin typeface="Cambria Math" panose="02040503050406030204" pitchFamily="18" charset="0"/>
                              <a:ea typeface="楷体" panose="02010609060101010101" pitchFamily="49" charset="-122"/>
                            </a:rPr>
                            <m:t>y</m:t>
                          </m:r>
                        </m:e>
                        <m:sup>
                          <m:r>
                            <a:rPr lang="en-US" altLang="zh-CN" sz="1200" b="1" i="1" smtClean="0">
                              <a:solidFill>
                                <a:srgbClr val="FF9900"/>
                              </a:solidFill>
                              <a:latin typeface="Cambria Math" panose="02040503050406030204" pitchFamily="18" charset="0"/>
                              <a:ea typeface="楷体" panose="02010609060101010101" pitchFamily="49" charset="-122"/>
                            </a:rPr>
                            <m:t>∗</m:t>
                          </m:r>
                        </m:sup>
                      </m:sSup>
                    </m:oMath>
                  </a14:m>
                  <a:r>
                    <a:rPr lang="zh-CN" altLang="en-US" sz="1200" b="1" dirty="0">
                      <a:solidFill>
                        <a:srgbClr val="FF9900"/>
                      </a:solidFill>
                      <a:latin typeface="Consolas" panose="020B0609020204030204" pitchFamily="49" charset="0"/>
                      <a:ea typeface="楷体" panose="02010609060101010101" pitchFamily="49" charset="-122"/>
                    </a:rPr>
                    <a:t>可以近似为</a:t>
                  </a:r>
                  <a:r>
                    <a:rPr lang="en-US" altLang="zh-CN" sz="1200" b="1" dirty="0">
                      <a:solidFill>
                        <a:srgbClr val="FF9900"/>
                      </a:solidFill>
                      <a:latin typeface="Consolas" panose="020B0609020204030204" pitchFamily="49" charset="0"/>
                      <a:ea typeface="楷体" panose="02010609060101010101" pitchFamily="49" charset="-122"/>
                    </a:rPr>
                    <a:t>P.3</a:t>
                  </a:r>
                  <a:r>
                    <a:rPr lang="zh-CN" altLang="en-US" sz="1200" b="1" dirty="0">
                      <a:solidFill>
                        <a:srgbClr val="FF9900"/>
                      </a:solidFill>
                      <a:latin typeface="Consolas" panose="020B0609020204030204" pitchFamily="49" charset="0"/>
                      <a:ea typeface="楷体" panose="02010609060101010101" pitchFamily="49" charset="-122"/>
                    </a:rPr>
                    <a:t>的局部最优解，进而得到</a:t>
                  </a:r>
                  <a:r>
                    <a:rPr lang="en-US" altLang="zh-CN" sz="1200" b="1" dirty="0">
                      <a:solidFill>
                        <a:srgbClr val="FF9900"/>
                      </a:solidFill>
                      <a:latin typeface="Consolas" panose="020B0609020204030204" pitchFamily="49" charset="0"/>
                      <a:ea typeface="楷体" panose="02010609060101010101" pitchFamily="49" charset="-122"/>
                    </a:rPr>
                    <a:t>FDA-PR</a:t>
                  </a:r>
                  <a:r>
                    <a:rPr lang="zh-CN" altLang="en-US" sz="1200" b="1" dirty="0">
                      <a:solidFill>
                        <a:srgbClr val="FF9900"/>
                      </a:solidFill>
                      <a:latin typeface="Consolas" panose="020B0609020204030204" pitchFamily="49" charset="0"/>
                      <a:ea typeface="楷体" panose="02010609060101010101" pitchFamily="49" charset="-122"/>
                    </a:rPr>
                    <a:t>的近似解</a:t>
                  </a:r>
                  <a:endParaRPr lang="zh-CN" altLang="en-US" sz="1200" b="1" dirty="0">
                    <a:solidFill>
                      <a:schemeClr val="tx1"/>
                    </a:solidFill>
                    <a:latin typeface="Consolas" panose="020B0609020204030204" pitchFamily="49" charset="0"/>
                    <a:ea typeface="楷体" panose="02010609060101010101" pitchFamily="49" charset="-122"/>
                  </a:endParaRPr>
                </a:p>
              </p:txBody>
            </p:sp>
          </mc:Choice>
          <mc:Fallback xmlns="">
            <p:sp>
              <p:nvSpPr>
                <p:cNvPr id="16" name="文本框 15">
                  <a:extLst>
                    <a:ext uri="{FF2B5EF4-FFF2-40B4-BE49-F238E27FC236}">
                      <a16:creationId xmlns:a16="http://schemas.microsoft.com/office/drawing/2014/main" id="{9F0288E2-ECAA-5B84-BE33-1FE92C7363A2}"/>
                    </a:ext>
                  </a:extLst>
                </p:cNvPr>
                <p:cNvSpPr txBox="1">
                  <a:spLocks noRot="1" noChangeAspect="1" noMove="1" noResize="1" noEditPoints="1" noAdjustHandles="1" noChangeArrowheads="1" noChangeShapeType="1" noTextEdit="1"/>
                </p:cNvSpPr>
                <p:nvPr/>
              </p:nvSpPr>
              <p:spPr>
                <a:xfrm>
                  <a:off x="5640603" y="5609685"/>
                  <a:ext cx="4836796" cy="461665"/>
                </a:xfrm>
                <a:prstGeom prst="rect">
                  <a:avLst/>
                </a:prstGeom>
                <a:blipFill>
                  <a:blip r:embed="rId13"/>
                  <a:stretch>
                    <a:fillRect l="-126" t="-1316" b="-7895"/>
                  </a:stretch>
                </a:blipFill>
              </p:spPr>
              <p:txBody>
                <a:bodyPr/>
                <a:lstStyle/>
                <a:p>
                  <a:r>
                    <a:rPr lang="zh-CN" altLang="en-US">
                      <a:noFill/>
                    </a:rPr>
                    <a:t> </a:t>
                  </a:r>
                </a:p>
              </p:txBody>
            </p:sp>
          </mc:Fallback>
        </mc:AlternateContent>
      </p:grpSp>
      <p:grpSp>
        <p:nvGrpSpPr>
          <p:cNvPr id="66" name="组合 65">
            <a:extLst>
              <a:ext uri="{FF2B5EF4-FFF2-40B4-BE49-F238E27FC236}">
                <a16:creationId xmlns:a16="http://schemas.microsoft.com/office/drawing/2014/main" id="{3502EBBB-81A6-4A7C-7558-CACB5B97BC74}"/>
              </a:ext>
            </a:extLst>
          </p:cNvPr>
          <p:cNvGrpSpPr/>
          <p:nvPr/>
        </p:nvGrpSpPr>
        <p:grpSpPr>
          <a:xfrm>
            <a:off x="269986" y="4012013"/>
            <a:ext cx="7802361" cy="2203904"/>
            <a:chOff x="229216" y="4361465"/>
            <a:chExt cx="7802361" cy="2203904"/>
          </a:xfrm>
        </p:grpSpPr>
        <p:grpSp>
          <p:nvGrpSpPr>
            <p:cNvPr id="32" name="组合 31">
              <a:extLst>
                <a:ext uri="{FF2B5EF4-FFF2-40B4-BE49-F238E27FC236}">
                  <a16:creationId xmlns:a16="http://schemas.microsoft.com/office/drawing/2014/main" id="{C349829F-B7B2-87FA-EFA0-9E54812FA7CA}"/>
                </a:ext>
              </a:extLst>
            </p:cNvPr>
            <p:cNvGrpSpPr/>
            <p:nvPr/>
          </p:nvGrpSpPr>
          <p:grpSpPr>
            <a:xfrm>
              <a:off x="229216" y="4361465"/>
              <a:ext cx="2577060" cy="1681427"/>
              <a:chOff x="126708" y="4112008"/>
              <a:chExt cx="2577060" cy="1681427"/>
            </a:xfrm>
          </p:grpSpPr>
          <p:sp>
            <p:nvSpPr>
              <p:cNvPr id="22" name="矩形: 圆角 21">
                <a:extLst>
                  <a:ext uri="{FF2B5EF4-FFF2-40B4-BE49-F238E27FC236}">
                    <a16:creationId xmlns:a16="http://schemas.microsoft.com/office/drawing/2014/main" id="{1BAB9F0E-0359-950E-5E36-B34C35E132B8}"/>
                  </a:ext>
                </a:extLst>
              </p:cNvPr>
              <p:cNvSpPr/>
              <p:nvPr/>
            </p:nvSpPr>
            <p:spPr>
              <a:xfrm>
                <a:off x="126708" y="4112008"/>
                <a:ext cx="2577060" cy="1681427"/>
              </a:xfrm>
              <a:prstGeom prst="round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Consolas" panose="020B0609020204030204" pitchFamily="49" charset="0"/>
                  <a:ea typeface="楷体" panose="02010609060101010101" pitchFamily="49" charset="-122"/>
                </a:endParaRPr>
              </a:p>
            </p:txBody>
          </p:sp>
          <p:graphicFrame>
            <p:nvGraphicFramePr>
              <p:cNvPr id="6" name="对象 5">
                <a:extLst>
                  <a:ext uri="{FF2B5EF4-FFF2-40B4-BE49-F238E27FC236}">
                    <a16:creationId xmlns:a16="http://schemas.microsoft.com/office/drawing/2014/main" id="{D257F24E-8640-08F8-64DD-5E1ACDDE5538}"/>
                  </a:ext>
                </a:extLst>
              </p:cNvPr>
              <p:cNvGraphicFramePr>
                <a:graphicFrameLocks noChangeAspect="1"/>
              </p:cNvGraphicFramePr>
              <p:nvPr>
                <p:extLst>
                  <p:ext uri="{D42A27DB-BD31-4B8C-83A1-F6EECF244321}">
                    <p14:modId xmlns:p14="http://schemas.microsoft.com/office/powerpoint/2010/main" val="3842619998"/>
                  </p:ext>
                </p:extLst>
              </p:nvPr>
            </p:nvGraphicFramePr>
            <p:xfrm>
              <a:off x="186824" y="4184427"/>
              <a:ext cx="2456827" cy="1536587"/>
            </p:xfrm>
            <a:graphic>
              <a:graphicData uri="http://schemas.openxmlformats.org/presentationml/2006/ole">
                <mc:AlternateContent xmlns:mc="http://schemas.openxmlformats.org/markup-compatibility/2006">
                  <mc:Choice xmlns:v="urn:schemas-microsoft-com:vml" Requires="v">
                    <p:oleObj name="AxMath" r:id="rId14" imgW="2726959" imgH="1710959" progId="Equation.AxMath">
                      <p:embed/>
                    </p:oleObj>
                  </mc:Choice>
                  <mc:Fallback>
                    <p:oleObj name="AxMath" r:id="rId14" imgW="2726959" imgH="1710959" progId="Equation.AxMath">
                      <p:embed/>
                      <p:pic>
                        <p:nvPicPr>
                          <p:cNvPr id="0" name="Object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6824" y="4184427"/>
                            <a:ext cx="2456827" cy="1536587"/>
                          </a:xfrm>
                          <a:prstGeom prst="rect">
                            <a:avLst/>
                          </a:prstGeom>
                          <a:noFill/>
                        </p:spPr>
                      </p:pic>
                    </p:oleObj>
                  </mc:Fallback>
                </mc:AlternateContent>
              </a:graphicData>
            </a:graphic>
          </p:graphicFrame>
        </p:grpSp>
        <p:grpSp>
          <p:nvGrpSpPr>
            <p:cNvPr id="34" name="组合 33">
              <a:extLst>
                <a:ext uri="{FF2B5EF4-FFF2-40B4-BE49-F238E27FC236}">
                  <a16:creationId xmlns:a16="http://schemas.microsoft.com/office/drawing/2014/main" id="{C9063157-8994-84A3-3CA3-EAB25D2E4725}"/>
                </a:ext>
              </a:extLst>
            </p:cNvPr>
            <p:cNvGrpSpPr/>
            <p:nvPr/>
          </p:nvGrpSpPr>
          <p:grpSpPr>
            <a:xfrm>
              <a:off x="2890611" y="4723312"/>
              <a:ext cx="2609017" cy="1176359"/>
              <a:chOff x="2942233" y="4507933"/>
              <a:chExt cx="2609017" cy="1176359"/>
            </a:xfrm>
          </p:grpSpPr>
          <p:sp>
            <p:nvSpPr>
              <p:cNvPr id="21" name="矩形: 圆角 20">
                <a:extLst>
                  <a:ext uri="{FF2B5EF4-FFF2-40B4-BE49-F238E27FC236}">
                    <a16:creationId xmlns:a16="http://schemas.microsoft.com/office/drawing/2014/main" id="{D1C04D12-EE09-081C-7247-BFC6AB122921}"/>
                  </a:ext>
                </a:extLst>
              </p:cNvPr>
              <p:cNvSpPr/>
              <p:nvPr/>
            </p:nvSpPr>
            <p:spPr>
              <a:xfrm>
                <a:off x="2942233" y="4507933"/>
                <a:ext cx="2609017" cy="1176359"/>
              </a:xfrm>
              <a:prstGeom prst="round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Consolas" panose="020B0609020204030204" pitchFamily="49" charset="0"/>
                  <a:ea typeface="楷体" panose="02010609060101010101" pitchFamily="49" charset="-122"/>
                </a:endParaRPr>
              </a:p>
            </p:txBody>
          </p:sp>
          <p:graphicFrame>
            <p:nvGraphicFramePr>
              <p:cNvPr id="20" name="对象 19">
                <a:extLst>
                  <a:ext uri="{FF2B5EF4-FFF2-40B4-BE49-F238E27FC236}">
                    <a16:creationId xmlns:a16="http://schemas.microsoft.com/office/drawing/2014/main" id="{11E7574C-555A-E934-810C-5623F9C8A8E2}"/>
                  </a:ext>
                </a:extLst>
              </p:cNvPr>
              <p:cNvGraphicFramePr>
                <a:graphicFrameLocks noChangeAspect="1"/>
              </p:cNvGraphicFramePr>
              <p:nvPr>
                <p:extLst>
                  <p:ext uri="{D42A27DB-BD31-4B8C-83A1-F6EECF244321}">
                    <p14:modId xmlns:p14="http://schemas.microsoft.com/office/powerpoint/2010/main" val="770274634"/>
                  </p:ext>
                </p:extLst>
              </p:nvPr>
            </p:nvGraphicFramePr>
            <p:xfrm>
              <a:off x="3008201" y="4590692"/>
              <a:ext cx="2543049" cy="1000616"/>
            </p:xfrm>
            <a:graphic>
              <a:graphicData uri="http://schemas.openxmlformats.org/presentationml/2006/ole">
                <mc:AlternateContent xmlns:mc="http://schemas.openxmlformats.org/markup-compatibility/2006">
                  <mc:Choice xmlns:v="urn:schemas-microsoft-com:vml" Requires="v">
                    <p:oleObj name="AxMath" r:id="rId16" imgW="2781720" imgH="1091880" progId="Equation.AxMath">
                      <p:embed/>
                    </p:oleObj>
                  </mc:Choice>
                  <mc:Fallback>
                    <p:oleObj name="AxMath" r:id="rId16" imgW="2781720" imgH="1091880" progId="Equation.AxMath">
                      <p:embed/>
                      <p:pic>
                        <p:nvPicPr>
                          <p:cNvPr id="7" name="对象 6">
                            <a:extLst>
                              <a:ext uri="{FF2B5EF4-FFF2-40B4-BE49-F238E27FC236}">
                                <a16:creationId xmlns:a16="http://schemas.microsoft.com/office/drawing/2014/main" id="{BAD4A65C-B5BF-2ED9-B0DF-477FDC4D0FA5}"/>
                              </a:ext>
                            </a:extLst>
                          </p:cNvPr>
                          <p:cNvPicPr>
                            <a:picLocks noChangeAspect="1" noChangeArrowheads="1"/>
                          </p:cNvPicPr>
                          <p:nvPr/>
                        </p:nvPicPr>
                        <p:blipFill>
                          <a:blip r:embed="rId17"/>
                          <a:srcRect/>
                          <a:stretch>
                            <a:fillRect/>
                          </a:stretch>
                        </p:blipFill>
                        <p:spPr bwMode="auto">
                          <a:xfrm>
                            <a:off x="3008201" y="4590692"/>
                            <a:ext cx="2543049" cy="1000616"/>
                          </a:xfrm>
                          <a:prstGeom prst="rect">
                            <a:avLst/>
                          </a:prstGeom>
                          <a:noFill/>
                        </p:spPr>
                      </p:pic>
                    </p:oleObj>
                  </mc:Fallback>
                </mc:AlternateContent>
              </a:graphicData>
            </a:graphic>
          </p:graphicFrame>
        </p:grpSp>
        <p:cxnSp>
          <p:nvCxnSpPr>
            <p:cNvPr id="24" name="连接符: 肘形 23">
              <a:extLst>
                <a:ext uri="{FF2B5EF4-FFF2-40B4-BE49-F238E27FC236}">
                  <a16:creationId xmlns:a16="http://schemas.microsoft.com/office/drawing/2014/main" id="{D5876420-384C-8D24-9DAB-03DD9A53AF85}"/>
                </a:ext>
              </a:extLst>
            </p:cNvPr>
            <p:cNvCxnSpPr>
              <a:cxnSpLocks/>
              <a:stCxn id="21" idx="2"/>
              <a:endCxn id="22" idx="2"/>
            </p:cNvCxnSpPr>
            <p:nvPr/>
          </p:nvCxnSpPr>
          <p:spPr>
            <a:xfrm rot="5400000">
              <a:off x="2784823" y="4632594"/>
              <a:ext cx="143221" cy="2677374"/>
            </a:xfrm>
            <a:prstGeom prst="bentConnector3">
              <a:avLst>
                <a:gd name="adj1" fmla="val 259613"/>
              </a:avLst>
            </a:prstGeom>
            <a:ln w="19050">
              <a:solidFill>
                <a:srgbClr val="608AC8"/>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91FB0CA8-E5F2-95CE-9F87-21438F1F59ED}"/>
                </a:ext>
              </a:extLst>
            </p:cNvPr>
            <p:cNvSpPr txBox="1"/>
            <p:nvPr/>
          </p:nvSpPr>
          <p:spPr>
            <a:xfrm>
              <a:off x="1341505" y="6288370"/>
              <a:ext cx="2827237" cy="276999"/>
            </a:xfrm>
            <a:prstGeom prst="rect">
              <a:avLst/>
            </a:prstGeom>
            <a:noFill/>
          </p:spPr>
          <p:txBody>
            <a:bodyPr wrap="square">
              <a:spAutoFit/>
            </a:bodyPr>
            <a:lstStyle/>
            <a:p>
              <a:pPr algn="ctr"/>
              <a:r>
                <a:rPr lang="zh-CN" altLang="en-US" sz="1200" b="1" i="1" dirty="0">
                  <a:solidFill>
                    <a:srgbClr val="FF9900"/>
                  </a:solidFill>
                  <a:latin typeface="Consolas" panose="020B0609020204030204" pitchFamily="49" charset="0"/>
                  <a:ea typeface="楷体" panose="02010609060101010101" pitchFamily="49" charset="-122"/>
                </a:rPr>
                <a:t>转为</a:t>
              </a:r>
              <a:r>
                <a:rPr lang="en-US" altLang="zh-CN" sz="1200" b="1" i="1" dirty="0">
                  <a:solidFill>
                    <a:srgbClr val="FF9900"/>
                  </a:solidFill>
                  <a:latin typeface="Consolas" panose="020B0609020204030204" pitchFamily="49" charset="0"/>
                  <a:ea typeface="楷体" panose="02010609060101010101" pitchFamily="49" charset="-122"/>
                </a:rPr>
                <a:t>SOCP</a:t>
              </a:r>
              <a:r>
                <a:rPr lang="zh-CN" altLang="en-US" sz="1200" b="1" i="1" dirty="0">
                  <a:solidFill>
                    <a:srgbClr val="FF9900"/>
                  </a:solidFill>
                  <a:latin typeface="Consolas" panose="020B0609020204030204" pitchFamily="49" charset="0"/>
                  <a:ea typeface="楷体" panose="02010609060101010101" pitchFamily="49" charset="-122"/>
                </a:rPr>
                <a:t>问题，利用</a:t>
              </a:r>
              <a:r>
                <a:rPr lang="en-US" altLang="zh-CN" sz="1200" b="1" i="1" dirty="0">
                  <a:solidFill>
                    <a:srgbClr val="FF9900"/>
                  </a:solidFill>
                  <a:latin typeface="Consolas" panose="020B0609020204030204" pitchFamily="49" charset="0"/>
                  <a:ea typeface="楷体" panose="02010609060101010101" pitchFamily="49" charset="-122"/>
                </a:rPr>
                <a:t>COPT</a:t>
              </a:r>
              <a:r>
                <a:rPr lang="zh-CN" altLang="en-US" sz="1200" b="1" i="1" dirty="0">
                  <a:solidFill>
                    <a:srgbClr val="FF9900"/>
                  </a:solidFill>
                  <a:latin typeface="Consolas" panose="020B0609020204030204" pitchFamily="49" charset="0"/>
                  <a:ea typeface="楷体" panose="02010609060101010101" pitchFamily="49" charset="-122"/>
                </a:rPr>
                <a:t>求解</a:t>
              </a:r>
            </a:p>
          </p:txBody>
        </p:sp>
        <p:grpSp>
          <p:nvGrpSpPr>
            <p:cNvPr id="65" name="组合 64">
              <a:extLst>
                <a:ext uri="{FF2B5EF4-FFF2-40B4-BE49-F238E27FC236}">
                  <a16:creationId xmlns:a16="http://schemas.microsoft.com/office/drawing/2014/main" id="{07D363E5-576F-7BAE-6474-6E573DF426E4}"/>
                </a:ext>
              </a:extLst>
            </p:cNvPr>
            <p:cNvGrpSpPr/>
            <p:nvPr/>
          </p:nvGrpSpPr>
          <p:grpSpPr>
            <a:xfrm>
              <a:off x="5499628" y="4674630"/>
              <a:ext cx="2531949" cy="631749"/>
              <a:chOff x="5499628" y="4674630"/>
              <a:chExt cx="2531949" cy="631749"/>
            </a:xfrm>
          </p:grpSpPr>
          <p:sp>
            <p:nvSpPr>
              <p:cNvPr id="35" name="矩形 34">
                <a:extLst>
                  <a:ext uri="{FF2B5EF4-FFF2-40B4-BE49-F238E27FC236}">
                    <a16:creationId xmlns:a16="http://schemas.microsoft.com/office/drawing/2014/main" id="{AE3EFA75-335F-582A-7C6C-FC7D805D9BA4}"/>
                  </a:ext>
                </a:extLst>
              </p:cNvPr>
              <p:cNvSpPr/>
              <p:nvPr/>
            </p:nvSpPr>
            <p:spPr>
              <a:xfrm>
                <a:off x="7413260" y="4674630"/>
                <a:ext cx="618317" cy="281767"/>
              </a:xfrm>
              <a:prstGeom prst="rect">
                <a:avLst/>
              </a:prstGeom>
              <a:noFill/>
              <a:ln w="19050">
                <a:solidFill>
                  <a:srgbClr val="608AC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箭头连接符 36">
                <a:extLst>
                  <a:ext uri="{FF2B5EF4-FFF2-40B4-BE49-F238E27FC236}">
                    <a16:creationId xmlns:a16="http://schemas.microsoft.com/office/drawing/2014/main" id="{EA148996-442A-D488-7FF0-3E4E894A554B}"/>
                  </a:ext>
                </a:extLst>
              </p:cNvPr>
              <p:cNvCxnSpPr>
                <a:cxnSpLocks/>
                <a:stCxn id="35" idx="1"/>
                <a:endCxn id="20" idx="3"/>
              </p:cNvCxnSpPr>
              <p:nvPr/>
            </p:nvCxnSpPr>
            <p:spPr>
              <a:xfrm flipH="1">
                <a:off x="5499628" y="4815514"/>
                <a:ext cx="1913632" cy="4908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grpSp>
        <p:nvGrpSpPr>
          <p:cNvPr id="63" name="组合 62">
            <a:extLst>
              <a:ext uri="{FF2B5EF4-FFF2-40B4-BE49-F238E27FC236}">
                <a16:creationId xmlns:a16="http://schemas.microsoft.com/office/drawing/2014/main" id="{B16E1B56-1F47-0B27-CC62-2507047D0B41}"/>
              </a:ext>
            </a:extLst>
          </p:cNvPr>
          <p:cNvGrpSpPr/>
          <p:nvPr/>
        </p:nvGrpSpPr>
        <p:grpSpPr>
          <a:xfrm>
            <a:off x="1134167" y="2370859"/>
            <a:ext cx="3485846" cy="1295711"/>
            <a:chOff x="1093397" y="2720311"/>
            <a:chExt cx="3485846" cy="1295711"/>
          </a:xfrm>
        </p:grpSpPr>
        <p:sp>
          <p:nvSpPr>
            <p:cNvPr id="59" name="矩形: 圆角 58">
              <a:extLst>
                <a:ext uri="{FF2B5EF4-FFF2-40B4-BE49-F238E27FC236}">
                  <a16:creationId xmlns:a16="http://schemas.microsoft.com/office/drawing/2014/main" id="{ECC3E206-0687-8B03-B56F-C3A0786AF626}"/>
                </a:ext>
              </a:extLst>
            </p:cNvPr>
            <p:cNvSpPr/>
            <p:nvPr/>
          </p:nvSpPr>
          <p:spPr>
            <a:xfrm>
              <a:off x="1093397" y="3108911"/>
              <a:ext cx="3485846" cy="907111"/>
            </a:xfrm>
            <a:prstGeom prst="roundRect">
              <a:avLst/>
            </a:prstGeom>
            <a:solidFill>
              <a:srgbClr val="FF99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Consolas" panose="020B0609020204030204" pitchFamily="49" charset="0"/>
                <a:ea typeface="楷体" panose="02010609060101010101" pitchFamily="49" charset="-122"/>
              </a:endParaRPr>
            </a:p>
          </p:txBody>
        </p:sp>
        <p:sp>
          <p:nvSpPr>
            <p:cNvPr id="60" name="矩形: 圆角 59">
              <a:extLst>
                <a:ext uri="{FF2B5EF4-FFF2-40B4-BE49-F238E27FC236}">
                  <a16:creationId xmlns:a16="http://schemas.microsoft.com/office/drawing/2014/main" id="{D0A26676-88F7-91EA-63A9-A5E5DAAAC88D}"/>
                </a:ext>
              </a:extLst>
            </p:cNvPr>
            <p:cNvSpPr/>
            <p:nvPr/>
          </p:nvSpPr>
          <p:spPr>
            <a:xfrm>
              <a:off x="1159017" y="3167655"/>
              <a:ext cx="3366389" cy="783885"/>
            </a:xfrm>
            <a:prstGeom prst="roundRect">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Consolas" panose="020B0609020204030204" pitchFamily="49" charset="0"/>
                <a:ea typeface="楷体" panose="02010609060101010101" pitchFamily="49" charset="-122"/>
              </a:endParaRPr>
            </a:p>
          </p:txBody>
        </p:sp>
        <p:grpSp>
          <p:nvGrpSpPr>
            <p:cNvPr id="7" name="组合 6">
              <a:extLst>
                <a:ext uri="{FF2B5EF4-FFF2-40B4-BE49-F238E27FC236}">
                  <a16:creationId xmlns:a16="http://schemas.microsoft.com/office/drawing/2014/main" id="{44E93DC5-7375-1E45-E264-1E2557F50A6F}"/>
                </a:ext>
              </a:extLst>
            </p:cNvPr>
            <p:cNvGrpSpPr/>
            <p:nvPr/>
          </p:nvGrpSpPr>
          <p:grpSpPr>
            <a:xfrm>
              <a:off x="1801625" y="3515304"/>
              <a:ext cx="2058041" cy="375169"/>
              <a:chOff x="6367440" y="5812082"/>
              <a:chExt cx="2503217" cy="462195"/>
            </a:xfrm>
          </p:grpSpPr>
          <p:graphicFrame>
            <p:nvGraphicFramePr>
              <p:cNvPr id="8" name="对象 7">
                <a:extLst>
                  <a:ext uri="{FF2B5EF4-FFF2-40B4-BE49-F238E27FC236}">
                    <a16:creationId xmlns:a16="http://schemas.microsoft.com/office/drawing/2014/main" id="{71C3F5E0-2361-EFEA-5D23-BC363CD8BA42}"/>
                  </a:ext>
                </a:extLst>
              </p:cNvPr>
              <p:cNvGraphicFramePr>
                <a:graphicFrameLocks noChangeAspect="1"/>
              </p:cNvGraphicFramePr>
              <p:nvPr>
                <p:extLst>
                  <p:ext uri="{D42A27DB-BD31-4B8C-83A1-F6EECF244321}">
                    <p14:modId xmlns:p14="http://schemas.microsoft.com/office/powerpoint/2010/main" val="3011967386"/>
                  </p:ext>
                </p:extLst>
              </p:nvPr>
            </p:nvGraphicFramePr>
            <p:xfrm>
              <a:off x="6367440" y="5829777"/>
              <a:ext cx="1198562" cy="444500"/>
            </p:xfrm>
            <a:graphic>
              <a:graphicData uri="http://schemas.openxmlformats.org/presentationml/2006/ole">
                <mc:AlternateContent xmlns:mc="http://schemas.openxmlformats.org/markup-compatibility/2006">
                  <mc:Choice xmlns:v="urn:schemas-microsoft-com:vml" Requires="v">
                    <p:oleObj name="AxMath" r:id="rId18" imgW="1065600" imgH="397440" progId="Equation.AxMath">
                      <p:embed/>
                    </p:oleObj>
                  </mc:Choice>
                  <mc:Fallback>
                    <p:oleObj name="AxMath" r:id="rId18" imgW="1065600" imgH="397440" progId="Equation.AxMath">
                      <p:embed/>
                      <p:pic>
                        <p:nvPicPr>
                          <p:cNvPr id="15" name="对象 14">
                            <a:extLst>
                              <a:ext uri="{FF2B5EF4-FFF2-40B4-BE49-F238E27FC236}">
                                <a16:creationId xmlns:a16="http://schemas.microsoft.com/office/drawing/2014/main" id="{1EF0F242-957C-164A-6CD1-EB33C66F547D}"/>
                              </a:ext>
                            </a:extLst>
                          </p:cNvPr>
                          <p:cNvPicPr>
                            <a:picLocks noChangeAspect="1" noChangeArrowheads="1"/>
                          </p:cNvPicPr>
                          <p:nvPr/>
                        </p:nvPicPr>
                        <p:blipFill>
                          <a:blip r:embed="rId19"/>
                          <a:srcRect/>
                          <a:stretch>
                            <a:fillRect/>
                          </a:stretch>
                        </p:blipFill>
                        <p:spPr bwMode="auto">
                          <a:xfrm>
                            <a:off x="6367440" y="5829777"/>
                            <a:ext cx="1198562" cy="444500"/>
                          </a:xfrm>
                          <a:prstGeom prst="rect">
                            <a:avLst/>
                          </a:prstGeom>
                          <a:noFill/>
                        </p:spPr>
                      </p:pic>
                    </p:oleObj>
                  </mc:Fallback>
                </mc:AlternateContent>
              </a:graphicData>
            </a:graphic>
          </p:graphicFrame>
          <p:graphicFrame>
            <p:nvGraphicFramePr>
              <p:cNvPr id="9" name="对象 8">
                <a:extLst>
                  <a:ext uri="{FF2B5EF4-FFF2-40B4-BE49-F238E27FC236}">
                    <a16:creationId xmlns:a16="http://schemas.microsoft.com/office/drawing/2014/main" id="{6676B5A6-BA8C-98BF-D140-678D45E6E08A}"/>
                  </a:ext>
                </a:extLst>
              </p:cNvPr>
              <p:cNvGraphicFramePr>
                <a:graphicFrameLocks noChangeAspect="1"/>
              </p:cNvGraphicFramePr>
              <p:nvPr>
                <p:extLst>
                  <p:ext uri="{D42A27DB-BD31-4B8C-83A1-F6EECF244321}">
                    <p14:modId xmlns:p14="http://schemas.microsoft.com/office/powerpoint/2010/main" val="3394897844"/>
                  </p:ext>
                </p:extLst>
              </p:nvPr>
            </p:nvGraphicFramePr>
            <p:xfrm>
              <a:off x="7591132" y="5812082"/>
              <a:ext cx="1279525" cy="457200"/>
            </p:xfrm>
            <a:graphic>
              <a:graphicData uri="http://schemas.openxmlformats.org/presentationml/2006/ole">
                <mc:AlternateContent xmlns:mc="http://schemas.openxmlformats.org/markup-compatibility/2006">
                  <mc:Choice xmlns:v="urn:schemas-microsoft-com:vml" Requires="v">
                    <p:oleObj name="AxMath" r:id="rId20" imgW="1133640" imgH="402480" progId="Equation.AxMath">
                      <p:embed/>
                    </p:oleObj>
                  </mc:Choice>
                  <mc:Fallback>
                    <p:oleObj name="AxMath" r:id="rId20" imgW="1133640" imgH="402480" progId="Equation.AxMath">
                      <p:embed/>
                      <p:pic>
                        <p:nvPicPr>
                          <p:cNvPr id="17" name="对象 16">
                            <a:extLst>
                              <a:ext uri="{FF2B5EF4-FFF2-40B4-BE49-F238E27FC236}">
                                <a16:creationId xmlns:a16="http://schemas.microsoft.com/office/drawing/2014/main" id="{12106726-2FAF-C29C-8AB5-27BC02D1551F}"/>
                              </a:ext>
                            </a:extLst>
                          </p:cNvPr>
                          <p:cNvPicPr>
                            <a:picLocks noChangeAspect="1" noChangeArrowheads="1"/>
                          </p:cNvPicPr>
                          <p:nvPr/>
                        </p:nvPicPr>
                        <p:blipFill>
                          <a:blip r:embed="rId21"/>
                          <a:srcRect/>
                          <a:stretch>
                            <a:fillRect/>
                          </a:stretch>
                        </p:blipFill>
                        <p:spPr bwMode="auto">
                          <a:xfrm>
                            <a:off x="7591132" y="5812082"/>
                            <a:ext cx="1279525" cy="457200"/>
                          </a:xfrm>
                          <a:prstGeom prst="rect">
                            <a:avLst/>
                          </a:prstGeom>
                          <a:noFill/>
                        </p:spPr>
                      </p:pic>
                    </p:oleObj>
                  </mc:Fallback>
                </mc:AlternateContent>
              </a:graphicData>
            </a:graphic>
          </p:graphicFrame>
        </p:grpSp>
        <p:sp>
          <p:nvSpPr>
            <p:cNvPr id="10" name="箭头: 右 9">
              <a:extLst>
                <a:ext uri="{FF2B5EF4-FFF2-40B4-BE49-F238E27FC236}">
                  <a16:creationId xmlns:a16="http://schemas.microsoft.com/office/drawing/2014/main" id="{0A8F0A98-B193-4624-B947-3ECEAD234B82}"/>
                </a:ext>
              </a:extLst>
            </p:cNvPr>
            <p:cNvSpPr/>
            <p:nvPr/>
          </p:nvSpPr>
          <p:spPr>
            <a:xfrm rot="5400000">
              <a:off x="2690472" y="2778141"/>
              <a:ext cx="290091" cy="213430"/>
            </a:xfrm>
            <a:prstGeom prst="rightArrow">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19" name="文本框 18">
              <a:extLst>
                <a:ext uri="{FF2B5EF4-FFF2-40B4-BE49-F238E27FC236}">
                  <a16:creationId xmlns:a16="http://schemas.microsoft.com/office/drawing/2014/main" id="{071A7D77-BCB9-BEB2-FE1F-8853C4FA7794}"/>
                </a:ext>
              </a:extLst>
            </p:cNvPr>
            <p:cNvSpPr txBox="1"/>
            <p:nvPr/>
          </p:nvSpPr>
          <p:spPr>
            <a:xfrm>
              <a:off x="2890611" y="2720311"/>
              <a:ext cx="1152182" cy="280502"/>
            </a:xfrm>
            <a:prstGeom prst="rect">
              <a:avLst/>
            </a:prstGeom>
            <a:noFill/>
          </p:spPr>
          <p:txBody>
            <a:bodyPr wrap="square">
              <a:spAutoFit/>
            </a:bodyPr>
            <a:lstStyle/>
            <a:p>
              <a:pPr algn="ctr"/>
              <a:r>
                <a:rPr lang="zh-CN" altLang="en-US" sz="1200" b="1" i="1" dirty="0">
                  <a:solidFill>
                    <a:srgbClr val="FF9900"/>
                  </a:solidFill>
                  <a:latin typeface="Consolas" panose="020B0609020204030204" pitchFamily="49" charset="0"/>
                  <a:ea typeface="楷体" panose="02010609060101010101" pitchFamily="49" charset="-122"/>
                </a:rPr>
                <a:t>设计迭代算法</a:t>
              </a:r>
            </a:p>
          </p:txBody>
        </p:sp>
        <p:grpSp>
          <p:nvGrpSpPr>
            <p:cNvPr id="46" name="组合 45">
              <a:extLst>
                <a:ext uri="{FF2B5EF4-FFF2-40B4-BE49-F238E27FC236}">
                  <a16:creationId xmlns:a16="http://schemas.microsoft.com/office/drawing/2014/main" id="{49079C7D-0F1F-6038-B359-3EDFE4474DD3}"/>
                </a:ext>
              </a:extLst>
            </p:cNvPr>
            <p:cNvGrpSpPr/>
            <p:nvPr/>
          </p:nvGrpSpPr>
          <p:grpSpPr>
            <a:xfrm>
              <a:off x="1220835" y="3239140"/>
              <a:ext cx="3243695" cy="216701"/>
              <a:chOff x="1047750" y="3728237"/>
              <a:chExt cx="3243695" cy="216701"/>
            </a:xfrm>
          </p:grpSpPr>
          <p:graphicFrame>
            <p:nvGraphicFramePr>
              <p:cNvPr id="43" name="对象 42">
                <a:extLst>
                  <a:ext uri="{FF2B5EF4-FFF2-40B4-BE49-F238E27FC236}">
                    <a16:creationId xmlns:a16="http://schemas.microsoft.com/office/drawing/2014/main" id="{F64B41E5-6523-7D62-FF6F-644DD55105D4}"/>
                  </a:ext>
                </a:extLst>
              </p:cNvPr>
              <p:cNvGraphicFramePr>
                <a:graphicFrameLocks noChangeAspect="1"/>
              </p:cNvGraphicFramePr>
              <p:nvPr>
                <p:extLst>
                  <p:ext uri="{D42A27DB-BD31-4B8C-83A1-F6EECF244321}">
                    <p14:modId xmlns:p14="http://schemas.microsoft.com/office/powerpoint/2010/main" val="1871923353"/>
                  </p:ext>
                </p:extLst>
              </p:nvPr>
            </p:nvGraphicFramePr>
            <p:xfrm>
              <a:off x="1047750" y="3735388"/>
              <a:ext cx="1755775" cy="209550"/>
            </p:xfrm>
            <a:graphic>
              <a:graphicData uri="http://schemas.openxmlformats.org/presentationml/2006/ole">
                <mc:AlternateContent xmlns:mc="http://schemas.openxmlformats.org/markup-compatibility/2006">
                  <mc:Choice xmlns:v="urn:schemas-microsoft-com:vml" Requires="v">
                    <p:oleObj name="AxMath" r:id="rId22" imgW="1751400" imgH="213120" progId="Equation.AxMath">
                      <p:embed/>
                    </p:oleObj>
                  </mc:Choice>
                  <mc:Fallback>
                    <p:oleObj name="AxMath" r:id="rId22" imgW="1751400" imgH="213120" progId="Equation.AxMath">
                      <p:embed/>
                      <p:pic>
                        <p:nvPicPr>
                          <p:cNvPr id="0" name="Object 3"/>
                          <p:cNvPicPr>
                            <a:picLocks noChangeAspect="1" noChangeArrowheads="1"/>
                          </p:cNvPicPr>
                          <p:nvPr/>
                        </p:nvPicPr>
                        <p:blipFill>
                          <a:blip r:embed="rId23"/>
                          <a:srcRect/>
                          <a:stretch>
                            <a:fillRect/>
                          </a:stretch>
                        </p:blipFill>
                        <p:spPr bwMode="auto">
                          <a:xfrm>
                            <a:off x="1047750" y="3735388"/>
                            <a:ext cx="1755775" cy="209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 name="对象 44">
                <a:extLst>
                  <a:ext uri="{FF2B5EF4-FFF2-40B4-BE49-F238E27FC236}">
                    <a16:creationId xmlns:a16="http://schemas.microsoft.com/office/drawing/2014/main" id="{D54A92D0-0CEB-39EB-C113-B397252CF1AF}"/>
                  </a:ext>
                </a:extLst>
              </p:cNvPr>
              <p:cNvGraphicFramePr>
                <a:graphicFrameLocks noChangeAspect="1"/>
              </p:cNvGraphicFramePr>
              <p:nvPr>
                <p:extLst>
                  <p:ext uri="{D42A27DB-BD31-4B8C-83A1-F6EECF244321}">
                    <p14:modId xmlns:p14="http://schemas.microsoft.com/office/powerpoint/2010/main" val="2481954574"/>
                  </p:ext>
                </p:extLst>
              </p:nvPr>
            </p:nvGraphicFramePr>
            <p:xfrm>
              <a:off x="2794433" y="3728237"/>
              <a:ext cx="1497012" cy="209550"/>
            </p:xfrm>
            <a:graphic>
              <a:graphicData uri="http://schemas.openxmlformats.org/presentationml/2006/ole">
                <mc:AlternateContent xmlns:mc="http://schemas.openxmlformats.org/markup-compatibility/2006">
                  <mc:Choice xmlns:v="urn:schemas-microsoft-com:vml" Requires="v">
                    <p:oleObj name="AxMath" r:id="rId24" imgW="1496160" imgH="213120" progId="Equation.AxMath">
                      <p:embed/>
                    </p:oleObj>
                  </mc:Choice>
                  <mc:Fallback>
                    <p:oleObj name="AxMath" r:id="rId24" imgW="1496160" imgH="213120" progId="Equation.AxMath">
                      <p:embed/>
                      <p:pic>
                        <p:nvPicPr>
                          <p:cNvPr id="0" name="Object 5"/>
                          <p:cNvPicPr>
                            <a:picLocks noChangeAspect="1" noChangeArrowheads="1"/>
                          </p:cNvPicPr>
                          <p:nvPr/>
                        </p:nvPicPr>
                        <p:blipFill>
                          <a:blip r:embed="rId25"/>
                          <a:srcRect/>
                          <a:stretch>
                            <a:fillRect/>
                          </a:stretch>
                        </p:blipFill>
                        <p:spPr bwMode="auto">
                          <a:xfrm>
                            <a:off x="2794433" y="3728237"/>
                            <a:ext cx="1497012" cy="209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64" name="组合 63">
            <a:extLst>
              <a:ext uri="{FF2B5EF4-FFF2-40B4-BE49-F238E27FC236}">
                <a16:creationId xmlns:a16="http://schemas.microsoft.com/office/drawing/2014/main" id="{47C0C1B0-7327-B311-B5A5-AE04F4C04DD4}"/>
              </a:ext>
            </a:extLst>
          </p:cNvPr>
          <p:cNvGrpSpPr/>
          <p:nvPr/>
        </p:nvGrpSpPr>
        <p:grpSpPr>
          <a:xfrm>
            <a:off x="3900436" y="2994463"/>
            <a:ext cx="3263335" cy="1612482"/>
            <a:chOff x="3900436" y="2994463"/>
            <a:chExt cx="3263335" cy="1612482"/>
          </a:xfrm>
        </p:grpSpPr>
        <p:sp>
          <p:nvSpPr>
            <p:cNvPr id="38" name="矩形 37">
              <a:extLst>
                <a:ext uri="{FF2B5EF4-FFF2-40B4-BE49-F238E27FC236}">
                  <a16:creationId xmlns:a16="http://schemas.microsoft.com/office/drawing/2014/main" id="{352A0355-0BA2-B11B-C723-B7539E03C57E}"/>
                </a:ext>
              </a:extLst>
            </p:cNvPr>
            <p:cNvSpPr/>
            <p:nvPr/>
          </p:nvSpPr>
          <p:spPr>
            <a:xfrm>
              <a:off x="6316394" y="4325178"/>
              <a:ext cx="847377" cy="281767"/>
            </a:xfrm>
            <a:prstGeom prst="rect">
              <a:avLst/>
            </a:prstGeom>
            <a:noFill/>
            <a:ln w="19050">
              <a:solidFill>
                <a:srgbClr val="608AC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9" name="直接箭头连接符 38">
              <a:extLst>
                <a:ext uri="{FF2B5EF4-FFF2-40B4-BE49-F238E27FC236}">
                  <a16:creationId xmlns:a16="http://schemas.microsoft.com/office/drawing/2014/main" id="{3355B3E4-BB33-8E6C-BCA7-31DCCF341931}"/>
                </a:ext>
              </a:extLst>
            </p:cNvPr>
            <p:cNvCxnSpPr>
              <a:cxnSpLocks/>
              <a:stCxn id="9" idx="3"/>
              <a:endCxn id="38" idx="1"/>
            </p:cNvCxnSpPr>
            <p:nvPr/>
          </p:nvCxnSpPr>
          <p:spPr>
            <a:xfrm>
              <a:off x="3900436" y="3351409"/>
              <a:ext cx="2415958" cy="11146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159D85E3-0C4D-0B0C-851A-6B903DC63924}"/>
                </a:ext>
              </a:extLst>
            </p:cNvPr>
            <p:cNvSpPr/>
            <p:nvPr/>
          </p:nvSpPr>
          <p:spPr>
            <a:xfrm>
              <a:off x="6253088" y="3763912"/>
              <a:ext cx="617511" cy="201842"/>
            </a:xfrm>
            <a:prstGeom prst="rect">
              <a:avLst/>
            </a:prstGeom>
            <a:noFill/>
            <a:ln w="19050">
              <a:solidFill>
                <a:srgbClr val="608AC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8" name="直接箭头连接符 47">
              <a:extLst>
                <a:ext uri="{FF2B5EF4-FFF2-40B4-BE49-F238E27FC236}">
                  <a16:creationId xmlns:a16="http://schemas.microsoft.com/office/drawing/2014/main" id="{18CF7C24-51C7-FA1C-7096-BC45FAAF1C2E}"/>
                </a:ext>
              </a:extLst>
            </p:cNvPr>
            <p:cNvCxnSpPr>
              <a:cxnSpLocks/>
              <a:stCxn id="45" idx="3"/>
              <a:endCxn id="47" idx="1"/>
            </p:cNvCxnSpPr>
            <p:nvPr/>
          </p:nvCxnSpPr>
          <p:spPr>
            <a:xfrm>
              <a:off x="4505300" y="2994463"/>
              <a:ext cx="1747788" cy="87037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27804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5">
            <a:extLst>
              <a:ext uri="{FF2B5EF4-FFF2-40B4-BE49-F238E27FC236}">
                <a16:creationId xmlns:a16="http://schemas.microsoft.com/office/drawing/2014/main" id="{1DEA79FF-C58A-F115-38DC-91B341F7A736}"/>
              </a:ext>
            </a:extLst>
          </p:cNvPr>
          <p:cNvSpPr/>
          <p:nvPr/>
        </p:nvSpPr>
        <p:spPr>
          <a:xfrm>
            <a:off x="5426327" y="4163366"/>
            <a:ext cx="4659783" cy="921411"/>
          </a:xfrm>
          <a:prstGeom prst="roundRect">
            <a:avLst/>
          </a:prstGeom>
          <a:solidFill>
            <a:srgbClr val="014385"/>
          </a:solidFill>
          <a:ln w="19050" cap="rnd" cmpd="sng">
            <a:noFill/>
            <a:prstDash val="solid"/>
            <a:beve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sz="1400" dirty="0">
              <a:solidFill>
                <a:schemeClr val="bg1"/>
              </a:solidFill>
              <a:latin typeface="楷体" panose="02010609060101010101" pitchFamily="49" charset="-122"/>
              <a:ea typeface="楷体" panose="02010609060101010101" pitchFamily="49" charset="-122"/>
              <a:sym typeface="+mn-ea"/>
            </a:endParaRPr>
          </a:p>
        </p:txBody>
      </p:sp>
      <p:grpSp>
        <p:nvGrpSpPr>
          <p:cNvPr id="2" name="Group 2"/>
          <p:cNvGrpSpPr/>
          <p:nvPr/>
        </p:nvGrpSpPr>
        <p:grpSpPr>
          <a:xfrm>
            <a:off x="-3680559" y="-1423051"/>
            <a:ext cx="7277728" cy="10136825"/>
            <a:chOff x="0" y="0"/>
            <a:chExt cx="14555456" cy="20273650"/>
          </a:xfrm>
        </p:grpSpPr>
        <p:pic>
          <p:nvPicPr>
            <p:cNvPr id="3" name="Picture 3"/>
            <p:cNvPicPr>
              <a:picLocks noChangeAspect="1"/>
            </p:cNvPicPr>
            <p:nvPr/>
          </p:nvPicPr>
          <p:blipFill>
            <a:blip r:embed="rId3"/>
            <a:srcRect t="95462"/>
            <a:stretch>
              <a:fillRect/>
            </a:stretch>
          </p:blipFill>
          <p:spPr>
            <a:xfrm rot="-2700000">
              <a:off x="4296739" y="4129592"/>
              <a:ext cx="11849542" cy="408708"/>
            </a:xfrm>
            <a:prstGeom prst="rect">
              <a:avLst/>
            </a:prstGeom>
          </p:spPr>
        </p:pic>
        <p:grpSp>
          <p:nvGrpSpPr>
            <p:cNvPr id="4" name="Group 4"/>
            <p:cNvGrpSpPr/>
            <p:nvPr/>
          </p:nvGrpSpPr>
          <p:grpSpPr>
            <a:xfrm rot="-2700000">
              <a:off x="4515645" y="2123772"/>
              <a:ext cx="7407561" cy="3381412"/>
              <a:chOff x="0" y="0"/>
              <a:chExt cx="1463222" cy="667933"/>
            </a:xfrm>
          </p:grpSpPr>
          <p:sp>
            <p:nvSpPr>
              <p:cNvPr id="5" name="Freeform 5"/>
              <p:cNvSpPr/>
              <p:nvPr/>
            </p:nvSpPr>
            <p:spPr>
              <a:xfrm>
                <a:off x="0" y="0"/>
                <a:ext cx="1463222" cy="667933"/>
              </a:xfrm>
              <a:custGeom>
                <a:avLst/>
                <a:gdLst/>
                <a:ahLst/>
                <a:cxnLst/>
                <a:rect l="l" t="t" r="r" b="b"/>
                <a:pathLst>
                  <a:path w="1463222" h="667933">
                    <a:moveTo>
                      <a:pt x="0" y="0"/>
                    </a:moveTo>
                    <a:lnTo>
                      <a:pt x="1463222" y="0"/>
                    </a:lnTo>
                    <a:lnTo>
                      <a:pt x="1463222" y="667933"/>
                    </a:lnTo>
                    <a:lnTo>
                      <a:pt x="0" y="667933"/>
                    </a:lnTo>
                    <a:close/>
                  </a:path>
                </a:pathLst>
              </a:custGeom>
              <a:solidFill>
                <a:srgbClr val="FFFFFF"/>
              </a:solidFill>
            </p:spPr>
            <p:txBody>
              <a:bodyPr/>
              <a:lstStyle/>
              <a:p>
                <a:endParaRPr lang="zh-CN" altLang="en-US"/>
              </a:p>
            </p:txBody>
          </p:sp>
          <p:sp>
            <p:nvSpPr>
              <p:cNvPr id="6" name="TextBox 6"/>
              <p:cNvSpPr txBox="1"/>
              <p:nvPr/>
            </p:nvSpPr>
            <p:spPr>
              <a:xfrm>
                <a:off x="0" y="-28575"/>
                <a:ext cx="812800" cy="841375"/>
              </a:xfrm>
              <a:prstGeom prst="rect">
                <a:avLst/>
              </a:prstGeom>
            </p:spPr>
            <p:txBody>
              <a:bodyPr lIns="33867" tIns="33867" rIns="33867" bIns="33867" rtlCol="0" anchor="ctr"/>
              <a:lstStyle/>
              <a:p>
                <a:pPr algn="ctr">
                  <a:lnSpc>
                    <a:spcPts val="1775"/>
                  </a:lnSpc>
                </a:pPr>
                <a:endParaRPr sz="1200">
                  <a:solidFill>
                    <a:srgbClr val="C3D6A8"/>
                  </a:solidFill>
                </a:endParaRPr>
              </a:p>
            </p:txBody>
          </p:sp>
        </p:grpSp>
        <p:pic>
          <p:nvPicPr>
            <p:cNvPr id="7" name="Picture 7"/>
            <p:cNvPicPr>
              <a:picLocks noChangeAspect="1"/>
            </p:cNvPicPr>
            <p:nvPr/>
          </p:nvPicPr>
          <p:blipFill>
            <a:blip r:embed="rId3"/>
            <a:srcRect t="95462"/>
            <a:stretch>
              <a:fillRect/>
            </a:stretch>
          </p:blipFill>
          <p:spPr>
            <a:xfrm rot="-2700000">
              <a:off x="1436346" y="15735350"/>
              <a:ext cx="11849542" cy="408708"/>
            </a:xfrm>
            <a:prstGeom prst="rect">
              <a:avLst/>
            </a:prstGeom>
          </p:spPr>
        </p:pic>
        <p:grpSp>
          <p:nvGrpSpPr>
            <p:cNvPr id="8" name="Group 8"/>
            <p:cNvGrpSpPr/>
            <p:nvPr/>
          </p:nvGrpSpPr>
          <p:grpSpPr>
            <a:xfrm rot="-8100000">
              <a:off x="2217585" y="7748741"/>
              <a:ext cx="7714034" cy="7714034"/>
              <a:chOff x="0" y="0"/>
              <a:chExt cx="812800" cy="812800"/>
            </a:xfrm>
          </p:grpSpPr>
          <p:sp>
            <p:nvSpPr>
              <p:cNvPr id="9" name="Freeform 9"/>
              <p:cNvSpPr/>
              <p:nvPr/>
            </p:nvSpPr>
            <p:spPr>
              <a:xfrm>
                <a:off x="0" y="0"/>
                <a:ext cx="812800" cy="812800"/>
              </a:xfrm>
              <a:custGeom>
                <a:avLst/>
                <a:gdLst/>
                <a:ahLst/>
                <a:cxnLst/>
                <a:rect l="l" t="t" r="r" b="b"/>
                <a:pathLst>
                  <a:path w="812800" h="812800">
                    <a:moveTo>
                      <a:pt x="46835" y="0"/>
                    </a:moveTo>
                    <a:lnTo>
                      <a:pt x="765965" y="0"/>
                    </a:lnTo>
                    <a:cubicBezTo>
                      <a:pt x="778386" y="0"/>
                      <a:pt x="790299" y="4934"/>
                      <a:pt x="799082" y="13718"/>
                    </a:cubicBezTo>
                    <a:cubicBezTo>
                      <a:pt x="807866" y="22501"/>
                      <a:pt x="812800" y="34414"/>
                      <a:pt x="812800" y="46835"/>
                    </a:cubicBezTo>
                    <a:lnTo>
                      <a:pt x="812800" y="765965"/>
                    </a:lnTo>
                    <a:cubicBezTo>
                      <a:pt x="812800" y="778386"/>
                      <a:pt x="807866" y="790299"/>
                      <a:pt x="799082" y="799082"/>
                    </a:cubicBezTo>
                    <a:cubicBezTo>
                      <a:pt x="790299" y="807866"/>
                      <a:pt x="778386" y="812800"/>
                      <a:pt x="765965" y="812800"/>
                    </a:cubicBezTo>
                    <a:lnTo>
                      <a:pt x="46835" y="812800"/>
                    </a:lnTo>
                    <a:cubicBezTo>
                      <a:pt x="34414" y="812800"/>
                      <a:pt x="22501" y="807866"/>
                      <a:pt x="13718" y="799082"/>
                    </a:cubicBezTo>
                    <a:cubicBezTo>
                      <a:pt x="4934" y="790299"/>
                      <a:pt x="0" y="778386"/>
                      <a:pt x="0" y="765965"/>
                    </a:cubicBezTo>
                    <a:lnTo>
                      <a:pt x="0" y="46835"/>
                    </a:lnTo>
                    <a:cubicBezTo>
                      <a:pt x="0" y="34414"/>
                      <a:pt x="4934" y="22501"/>
                      <a:pt x="13718" y="13718"/>
                    </a:cubicBezTo>
                    <a:cubicBezTo>
                      <a:pt x="22501" y="4934"/>
                      <a:pt x="34414" y="0"/>
                      <a:pt x="46835" y="0"/>
                    </a:cubicBezTo>
                    <a:close/>
                  </a:path>
                </a:pathLst>
              </a:custGeom>
              <a:solidFill>
                <a:srgbClr val="014385"/>
              </a:solidFill>
              <a:ln>
                <a:noFill/>
              </a:ln>
            </p:spPr>
            <p:txBody>
              <a:bodyPr/>
              <a:lstStyle/>
              <a:p>
                <a:endParaRPr lang="zh-CN" altLang="en-US" dirty="0">
                  <a:solidFill>
                    <a:srgbClr val="5A7353"/>
                  </a:solidFill>
                </a:endParaRPr>
              </a:p>
            </p:txBody>
          </p:sp>
          <p:sp>
            <p:nvSpPr>
              <p:cNvPr id="10" name="TextBox 10"/>
              <p:cNvSpPr txBox="1"/>
              <p:nvPr/>
            </p:nvSpPr>
            <p:spPr>
              <a:xfrm>
                <a:off x="0" y="-28575"/>
                <a:ext cx="812800" cy="841375"/>
              </a:xfrm>
              <a:prstGeom prst="rect">
                <a:avLst/>
              </a:prstGeom>
            </p:spPr>
            <p:txBody>
              <a:bodyPr lIns="33867" tIns="33867" rIns="33867" bIns="33867" rtlCol="0" anchor="ctr"/>
              <a:lstStyle/>
              <a:p>
                <a:pPr algn="ctr">
                  <a:lnSpc>
                    <a:spcPts val="1775"/>
                  </a:lnSpc>
                </a:pPr>
                <a:endParaRPr sz="1200">
                  <a:solidFill>
                    <a:srgbClr val="C3D6A8"/>
                  </a:solidFill>
                </a:endParaRPr>
              </a:p>
            </p:txBody>
          </p:sp>
        </p:grpSp>
        <p:pic>
          <p:nvPicPr>
            <p:cNvPr id="11" name="Picture 11"/>
            <p:cNvPicPr>
              <a:picLocks noChangeAspect="1"/>
            </p:cNvPicPr>
            <p:nvPr/>
          </p:nvPicPr>
          <p:blipFill>
            <a:blip r:embed="rId3"/>
            <a:srcRect t="95462"/>
            <a:stretch>
              <a:fillRect/>
            </a:stretch>
          </p:blipFill>
          <p:spPr>
            <a:xfrm rot="-2700000">
              <a:off x="962521" y="13830256"/>
              <a:ext cx="11849542" cy="408708"/>
            </a:xfrm>
            <a:prstGeom prst="rect">
              <a:avLst/>
            </a:prstGeom>
          </p:spPr>
        </p:pic>
        <p:grpSp>
          <p:nvGrpSpPr>
            <p:cNvPr id="12" name="Group 12"/>
            <p:cNvGrpSpPr/>
            <p:nvPr/>
          </p:nvGrpSpPr>
          <p:grpSpPr>
            <a:xfrm rot="2700000">
              <a:off x="4189249" y="6828674"/>
              <a:ext cx="5743981" cy="5743981"/>
              <a:chOff x="0" y="0"/>
              <a:chExt cx="812800" cy="812800"/>
            </a:xfrm>
          </p:grpSpPr>
          <p:sp>
            <p:nvSpPr>
              <p:cNvPr id="13" name="Freeform 13"/>
              <p:cNvSpPr/>
              <p:nvPr/>
            </p:nvSpPr>
            <p:spPr>
              <a:xfrm>
                <a:off x="0" y="0"/>
                <a:ext cx="812800" cy="812800"/>
              </a:xfrm>
              <a:custGeom>
                <a:avLst/>
                <a:gdLst/>
                <a:ahLst/>
                <a:cxnLst/>
                <a:rect l="l" t="t" r="r" b="b"/>
                <a:pathLst>
                  <a:path w="812800" h="812800">
                    <a:moveTo>
                      <a:pt x="62899" y="0"/>
                    </a:moveTo>
                    <a:lnTo>
                      <a:pt x="749901" y="0"/>
                    </a:lnTo>
                    <a:cubicBezTo>
                      <a:pt x="784639" y="0"/>
                      <a:pt x="812800" y="28161"/>
                      <a:pt x="812800" y="62899"/>
                    </a:cubicBezTo>
                    <a:lnTo>
                      <a:pt x="812800" y="749901"/>
                    </a:lnTo>
                    <a:cubicBezTo>
                      <a:pt x="812800" y="784639"/>
                      <a:pt x="784639" y="812800"/>
                      <a:pt x="749901" y="812800"/>
                    </a:cubicBezTo>
                    <a:lnTo>
                      <a:pt x="62899" y="812800"/>
                    </a:lnTo>
                    <a:cubicBezTo>
                      <a:pt x="28161" y="812800"/>
                      <a:pt x="0" y="784639"/>
                      <a:pt x="0" y="749901"/>
                    </a:cubicBezTo>
                    <a:lnTo>
                      <a:pt x="0" y="62899"/>
                    </a:lnTo>
                    <a:cubicBezTo>
                      <a:pt x="0" y="28161"/>
                      <a:pt x="28161" y="0"/>
                      <a:pt x="62899" y="0"/>
                    </a:cubicBezTo>
                    <a:close/>
                  </a:path>
                </a:pathLst>
              </a:custGeom>
              <a:solidFill>
                <a:srgbClr val="608AC8"/>
              </a:solidFill>
              <a:ln>
                <a:noFill/>
              </a:ln>
            </p:spPr>
            <p:txBody>
              <a:bodyPr/>
              <a:lstStyle/>
              <a:p>
                <a:endParaRPr lang="zh-CN" altLang="en-US"/>
              </a:p>
            </p:txBody>
          </p:sp>
          <p:sp>
            <p:nvSpPr>
              <p:cNvPr id="14" name="TextBox 14"/>
              <p:cNvSpPr txBox="1"/>
              <p:nvPr/>
            </p:nvSpPr>
            <p:spPr>
              <a:xfrm>
                <a:off x="0" y="-28575"/>
                <a:ext cx="812800" cy="841375"/>
              </a:xfrm>
              <a:prstGeom prst="rect">
                <a:avLst/>
              </a:prstGeom>
            </p:spPr>
            <p:txBody>
              <a:bodyPr lIns="33867" tIns="33867" rIns="33867" bIns="33867" rtlCol="0" anchor="ctr"/>
              <a:lstStyle/>
              <a:p>
                <a:pPr algn="ctr">
                  <a:lnSpc>
                    <a:spcPts val="1775"/>
                  </a:lnSpc>
                </a:pPr>
                <a:endParaRPr sz="1200">
                  <a:solidFill>
                    <a:srgbClr val="C3D6A8"/>
                  </a:solidFill>
                </a:endParaRPr>
              </a:p>
            </p:txBody>
          </p:sp>
        </p:grpSp>
        <p:pic>
          <p:nvPicPr>
            <p:cNvPr id="15" name="Picture 15"/>
            <p:cNvPicPr>
              <a:picLocks noChangeAspect="1"/>
            </p:cNvPicPr>
            <p:nvPr/>
          </p:nvPicPr>
          <p:blipFill>
            <a:blip r:embed="rId3"/>
            <a:srcRect t="95462"/>
            <a:stretch>
              <a:fillRect/>
            </a:stretch>
          </p:blipFill>
          <p:spPr>
            <a:xfrm rot="-2700000">
              <a:off x="-1152704" y="13830256"/>
              <a:ext cx="11849542" cy="408708"/>
            </a:xfrm>
            <a:prstGeom prst="rect">
              <a:avLst/>
            </a:prstGeom>
          </p:spPr>
        </p:pic>
        <p:grpSp>
          <p:nvGrpSpPr>
            <p:cNvPr id="16" name="Group 16"/>
            <p:cNvGrpSpPr/>
            <p:nvPr/>
          </p:nvGrpSpPr>
          <p:grpSpPr>
            <a:xfrm rot="2700000">
              <a:off x="1302620" y="6559301"/>
              <a:ext cx="6289604" cy="6289604"/>
              <a:chOff x="0" y="0"/>
              <a:chExt cx="812800" cy="812800"/>
            </a:xfrm>
          </p:grpSpPr>
          <p:sp>
            <p:nvSpPr>
              <p:cNvPr id="17" name="Freeform 17"/>
              <p:cNvSpPr/>
              <p:nvPr/>
            </p:nvSpPr>
            <p:spPr>
              <a:xfrm>
                <a:off x="0" y="0"/>
                <a:ext cx="812800" cy="812800"/>
              </a:xfrm>
              <a:custGeom>
                <a:avLst/>
                <a:gdLst/>
                <a:ahLst/>
                <a:cxnLst/>
                <a:rect l="l" t="t" r="r" b="b"/>
                <a:pathLst>
                  <a:path w="812800" h="812800">
                    <a:moveTo>
                      <a:pt x="57442" y="0"/>
                    </a:moveTo>
                    <a:lnTo>
                      <a:pt x="755358" y="0"/>
                    </a:lnTo>
                    <a:cubicBezTo>
                      <a:pt x="770592" y="0"/>
                      <a:pt x="785203" y="6052"/>
                      <a:pt x="795976" y="16824"/>
                    </a:cubicBezTo>
                    <a:cubicBezTo>
                      <a:pt x="806748" y="27597"/>
                      <a:pt x="812800" y="42208"/>
                      <a:pt x="812800" y="57442"/>
                    </a:cubicBezTo>
                    <a:lnTo>
                      <a:pt x="812800" y="755358"/>
                    </a:lnTo>
                    <a:cubicBezTo>
                      <a:pt x="812800" y="770592"/>
                      <a:pt x="806748" y="785203"/>
                      <a:pt x="795976" y="795976"/>
                    </a:cubicBezTo>
                    <a:cubicBezTo>
                      <a:pt x="785203" y="806748"/>
                      <a:pt x="770592" y="812800"/>
                      <a:pt x="755358" y="812800"/>
                    </a:cubicBezTo>
                    <a:lnTo>
                      <a:pt x="57442" y="812800"/>
                    </a:lnTo>
                    <a:cubicBezTo>
                      <a:pt x="42208" y="812800"/>
                      <a:pt x="27597" y="806748"/>
                      <a:pt x="16824" y="795976"/>
                    </a:cubicBezTo>
                    <a:cubicBezTo>
                      <a:pt x="6052" y="785203"/>
                      <a:pt x="0" y="770592"/>
                      <a:pt x="0" y="755358"/>
                    </a:cubicBezTo>
                    <a:lnTo>
                      <a:pt x="0" y="57442"/>
                    </a:lnTo>
                    <a:cubicBezTo>
                      <a:pt x="0" y="42208"/>
                      <a:pt x="6052" y="27597"/>
                      <a:pt x="16824" y="16824"/>
                    </a:cubicBezTo>
                    <a:cubicBezTo>
                      <a:pt x="27597" y="6052"/>
                      <a:pt x="42208" y="0"/>
                      <a:pt x="57442" y="0"/>
                    </a:cubicBezTo>
                    <a:close/>
                  </a:path>
                </a:pathLst>
              </a:custGeom>
              <a:solidFill>
                <a:srgbClr val="FFFFFF"/>
              </a:solidFill>
              <a:ln>
                <a:noFill/>
              </a:ln>
            </p:spPr>
            <p:txBody>
              <a:bodyPr/>
              <a:lstStyle/>
              <a:p>
                <a:endParaRPr lang="zh-CN" altLang="en-US"/>
              </a:p>
            </p:txBody>
          </p:sp>
          <p:sp>
            <p:nvSpPr>
              <p:cNvPr id="18" name="TextBox 18"/>
              <p:cNvSpPr txBox="1"/>
              <p:nvPr/>
            </p:nvSpPr>
            <p:spPr>
              <a:xfrm>
                <a:off x="0" y="-28575"/>
                <a:ext cx="812800" cy="841375"/>
              </a:xfrm>
              <a:prstGeom prst="rect">
                <a:avLst/>
              </a:prstGeom>
            </p:spPr>
            <p:txBody>
              <a:bodyPr lIns="33867" tIns="33867" rIns="33867" bIns="33867" rtlCol="0" anchor="ctr"/>
              <a:lstStyle/>
              <a:p>
                <a:pPr algn="ctr">
                  <a:lnSpc>
                    <a:spcPts val="1775"/>
                  </a:lnSpc>
                </a:pPr>
                <a:endParaRPr sz="1200">
                  <a:solidFill>
                    <a:srgbClr val="C3D6A8"/>
                  </a:solidFill>
                </a:endParaRPr>
              </a:p>
            </p:txBody>
          </p:sp>
        </p:grpSp>
      </p:grpSp>
      <p:sp>
        <p:nvSpPr>
          <p:cNvPr id="19" name="TextBox 19"/>
          <p:cNvSpPr txBox="1"/>
          <p:nvPr/>
        </p:nvSpPr>
        <p:spPr>
          <a:xfrm>
            <a:off x="2129587" y="558801"/>
            <a:ext cx="2181180" cy="1105559"/>
          </a:xfrm>
          <a:prstGeom prst="rect">
            <a:avLst/>
          </a:prstGeom>
        </p:spPr>
        <p:txBody>
          <a:bodyPr lIns="0" tIns="0" rIns="0" bIns="0" rtlCol="0" anchor="t">
            <a:spAutoFit/>
          </a:bodyPr>
          <a:lstStyle/>
          <a:p>
            <a:pPr>
              <a:lnSpc>
                <a:spcPts val="9335"/>
              </a:lnSpc>
              <a:spcBef>
                <a:spcPct val="0"/>
              </a:spcBef>
            </a:pPr>
            <a:r>
              <a:rPr lang="en-US" sz="6665" spc="166" dirty="0" err="1">
                <a:solidFill>
                  <a:srgbClr val="014385"/>
                </a:solidFill>
                <a:ea typeface="思源黑体-粗体 Bold"/>
              </a:rPr>
              <a:t>目录</a:t>
            </a:r>
            <a:endParaRPr lang="en-US" sz="6665" spc="166" dirty="0">
              <a:solidFill>
                <a:srgbClr val="014385"/>
              </a:solidFill>
              <a:ea typeface="思源黑体-粗体 Bold"/>
            </a:endParaRPr>
          </a:p>
        </p:txBody>
      </p:sp>
      <p:sp>
        <p:nvSpPr>
          <p:cNvPr id="20" name="TextBox 20"/>
          <p:cNvSpPr txBox="1"/>
          <p:nvPr/>
        </p:nvSpPr>
        <p:spPr>
          <a:xfrm>
            <a:off x="2222085" y="1743711"/>
            <a:ext cx="1996184" cy="614655"/>
          </a:xfrm>
          <a:prstGeom prst="rect">
            <a:avLst/>
          </a:prstGeom>
        </p:spPr>
        <p:txBody>
          <a:bodyPr lIns="0" tIns="0" rIns="0" bIns="0" rtlCol="0" anchor="t">
            <a:spAutoFit/>
          </a:bodyPr>
          <a:lstStyle/>
          <a:p>
            <a:pPr>
              <a:lnSpc>
                <a:spcPts val="5135"/>
              </a:lnSpc>
              <a:spcBef>
                <a:spcPct val="0"/>
              </a:spcBef>
            </a:pPr>
            <a:r>
              <a:rPr lang="en-US" sz="3665" dirty="0">
                <a:solidFill>
                  <a:srgbClr val="014385"/>
                </a:solidFill>
                <a:latin typeface="思源黑体 1"/>
              </a:rPr>
              <a:t>Contents</a:t>
            </a:r>
          </a:p>
        </p:txBody>
      </p:sp>
      <p:grpSp>
        <p:nvGrpSpPr>
          <p:cNvPr id="44" name="组合 43"/>
          <p:cNvGrpSpPr/>
          <p:nvPr/>
        </p:nvGrpSpPr>
        <p:grpSpPr>
          <a:xfrm>
            <a:off x="5256980" y="2007722"/>
            <a:ext cx="4205261" cy="642997"/>
            <a:chOff x="5346142" y="1631544"/>
            <a:chExt cx="4205261" cy="561590"/>
          </a:xfrm>
        </p:grpSpPr>
        <p:sp>
          <p:nvSpPr>
            <p:cNvPr id="21" name="TextBox 21"/>
            <p:cNvSpPr txBox="1"/>
            <p:nvPr/>
          </p:nvSpPr>
          <p:spPr>
            <a:xfrm>
              <a:off x="7180868" y="1790095"/>
              <a:ext cx="2370535" cy="386023"/>
            </a:xfrm>
            <a:prstGeom prst="rect">
              <a:avLst/>
            </a:prstGeom>
          </p:spPr>
          <p:txBody>
            <a:bodyPr lIns="0" tIns="0" rIns="0" bIns="0" rtlCol="0" anchor="ctr" anchorCtr="0">
              <a:spAutoFit/>
            </a:bodyPr>
            <a:lstStyle/>
            <a:p>
              <a:pPr algn="ctr">
                <a:lnSpc>
                  <a:spcPts val="3735"/>
                </a:lnSpc>
                <a:spcBef>
                  <a:spcPct val="0"/>
                </a:spcBef>
              </a:pPr>
              <a:r>
                <a:rPr lang="zh-CN" altLang="en-US" sz="2600" b="1" dirty="0">
                  <a:solidFill>
                    <a:srgbClr val="014385"/>
                  </a:solidFill>
                  <a:ea typeface="思源黑体 1 Bold"/>
                </a:rPr>
                <a:t>研究介绍</a:t>
              </a:r>
            </a:p>
          </p:txBody>
        </p:sp>
        <p:sp>
          <p:nvSpPr>
            <p:cNvPr id="22" name="TextBox 22"/>
            <p:cNvSpPr txBox="1"/>
            <p:nvPr/>
          </p:nvSpPr>
          <p:spPr>
            <a:xfrm>
              <a:off x="5346142" y="1631544"/>
              <a:ext cx="1465000" cy="561590"/>
            </a:xfrm>
            <a:prstGeom prst="rect">
              <a:avLst/>
            </a:prstGeom>
          </p:spPr>
          <p:txBody>
            <a:bodyPr lIns="0" tIns="0" rIns="0" bIns="0" rtlCol="0" anchor="ctr" anchorCtr="0">
              <a:spAutoFit/>
            </a:bodyPr>
            <a:lstStyle/>
            <a:p>
              <a:pPr algn="ctr">
                <a:lnSpc>
                  <a:spcPts val="5740"/>
                </a:lnSpc>
                <a:spcBef>
                  <a:spcPct val="0"/>
                </a:spcBef>
              </a:pPr>
              <a:r>
                <a:rPr lang="en-US" sz="2800" b="1" spc="357" dirty="0">
                  <a:solidFill>
                    <a:srgbClr val="608AC8"/>
                  </a:solidFill>
                  <a:latin typeface="Agrandir Tight"/>
                </a:rPr>
                <a:t>01</a:t>
              </a:r>
            </a:p>
          </p:txBody>
        </p:sp>
      </p:grpSp>
      <p:sp>
        <p:nvSpPr>
          <p:cNvPr id="29" name="AutoShape 29"/>
          <p:cNvSpPr/>
          <p:nvPr/>
        </p:nvSpPr>
        <p:spPr>
          <a:xfrm rot="5400000" flipV="1">
            <a:off x="3059753" y="4166131"/>
            <a:ext cx="3957210" cy="3461"/>
          </a:xfrm>
          <a:prstGeom prst="line">
            <a:avLst/>
          </a:prstGeom>
          <a:ln w="38100" cap="flat">
            <a:solidFill>
              <a:srgbClr val="014385"/>
            </a:solidFill>
            <a:prstDash val="solid"/>
            <a:headEnd type="none" w="sm" len="sm"/>
            <a:tailEnd type="none" w="sm" len="sm"/>
          </a:ln>
        </p:spPr>
        <p:txBody>
          <a:bodyPr/>
          <a:lstStyle/>
          <a:p>
            <a:endParaRPr lang="zh-CN" altLang="en-US">
              <a:solidFill>
                <a:srgbClr val="014385"/>
              </a:solidFill>
            </a:endParaRPr>
          </a:p>
        </p:txBody>
      </p:sp>
      <p:pic>
        <p:nvPicPr>
          <p:cNvPr id="38" name="Picture 38"/>
          <p:cNvPicPr>
            <a:picLocks noChangeAspect="1"/>
          </p:cNvPicPr>
          <p:nvPr/>
        </p:nvPicPr>
        <p:blipFill>
          <a:blip r:embed="rId3"/>
          <a:srcRect t="95462"/>
          <a:stretch>
            <a:fillRect/>
          </a:stretch>
        </p:blipFill>
        <p:spPr>
          <a:xfrm rot="8100000">
            <a:off x="7625320" y="6070024"/>
            <a:ext cx="5924771" cy="204354"/>
          </a:xfrm>
          <a:prstGeom prst="rect">
            <a:avLst/>
          </a:prstGeom>
        </p:spPr>
      </p:pic>
      <p:grpSp>
        <p:nvGrpSpPr>
          <p:cNvPr id="39" name="Group 39"/>
          <p:cNvGrpSpPr/>
          <p:nvPr/>
        </p:nvGrpSpPr>
        <p:grpSpPr>
          <a:xfrm rot="8100000">
            <a:off x="9736857" y="5586581"/>
            <a:ext cx="3703780" cy="1690706"/>
            <a:chOff x="0" y="0"/>
            <a:chExt cx="1463222" cy="667933"/>
          </a:xfrm>
        </p:grpSpPr>
        <p:sp>
          <p:nvSpPr>
            <p:cNvPr id="40" name="Freeform 40"/>
            <p:cNvSpPr/>
            <p:nvPr/>
          </p:nvSpPr>
          <p:spPr>
            <a:xfrm>
              <a:off x="0" y="0"/>
              <a:ext cx="1463222" cy="667933"/>
            </a:xfrm>
            <a:custGeom>
              <a:avLst/>
              <a:gdLst/>
              <a:ahLst/>
              <a:cxnLst/>
              <a:rect l="l" t="t" r="r" b="b"/>
              <a:pathLst>
                <a:path w="1463222" h="667933">
                  <a:moveTo>
                    <a:pt x="0" y="0"/>
                  </a:moveTo>
                  <a:lnTo>
                    <a:pt x="1463222" y="0"/>
                  </a:lnTo>
                  <a:lnTo>
                    <a:pt x="1463222" y="667933"/>
                  </a:lnTo>
                  <a:lnTo>
                    <a:pt x="0" y="667933"/>
                  </a:lnTo>
                  <a:close/>
                </a:path>
              </a:pathLst>
            </a:custGeom>
            <a:solidFill>
              <a:srgbClr val="FFFFFF"/>
            </a:solidFill>
          </p:spPr>
          <p:txBody>
            <a:bodyPr/>
            <a:lstStyle/>
            <a:p>
              <a:endParaRPr lang="zh-CN" altLang="en-US"/>
            </a:p>
          </p:txBody>
        </p:sp>
        <p:sp>
          <p:nvSpPr>
            <p:cNvPr id="41" name="TextBox 41"/>
            <p:cNvSpPr txBox="1"/>
            <p:nvPr/>
          </p:nvSpPr>
          <p:spPr>
            <a:xfrm>
              <a:off x="0" y="-28575"/>
              <a:ext cx="812800" cy="841375"/>
            </a:xfrm>
            <a:prstGeom prst="rect">
              <a:avLst/>
            </a:prstGeom>
          </p:spPr>
          <p:txBody>
            <a:bodyPr lIns="33867" tIns="33867" rIns="33867" bIns="33867" rtlCol="0" anchor="ctr"/>
            <a:lstStyle/>
            <a:p>
              <a:pPr algn="ctr">
                <a:lnSpc>
                  <a:spcPts val="1775"/>
                </a:lnSpc>
              </a:pPr>
              <a:endParaRPr sz="1200"/>
            </a:p>
          </p:txBody>
        </p:sp>
      </p:grpSp>
      <p:grpSp>
        <p:nvGrpSpPr>
          <p:cNvPr id="30" name="组合 29"/>
          <p:cNvGrpSpPr/>
          <p:nvPr/>
        </p:nvGrpSpPr>
        <p:grpSpPr>
          <a:xfrm>
            <a:off x="5256980" y="3137278"/>
            <a:ext cx="4205261" cy="642997"/>
            <a:chOff x="5346142" y="1637168"/>
            <a:chExt cx="4205261" cy="561590"/>
          </a:xfrm>
        </p:grpSpPr>
        <p:sp>
          <p:nvSpPr>
            <p:cNvPr id="31" name="TextBox 21"/>
            <p:cNvSpPr txBox="1"/>
            <p:nvPr/>
          </p:nvSpPr>
          <p:spPr>
            <a:xfrm>
              <a:off x="7180868" y="1790094"/>
              <a:ext cx="2370535" cy="386023"/>
            </a:xfrm>
            <a:prstGeom prst="rect">
              <a:avLst/>
            </a:prstGeom>
          </p:spPr>
          <p:txBody>
            <a:bodyPr lIns="0" tIns="0" rIns="0" bIns="0" rtlCol="0" anchor="ctr" anchorCtr="0">
              <a:spAutoFit/>
            </a:bodyPr>
            <a:lstStyle/>
            <a:p>
              <a:pPr algn="ctr">
                <a:lnSpc>
                  <a:spcPts val="3735"/>
                </a:lnSpc>
                <a:spcBef>
                  <a:spcPct val="0"/>
                </a:spcBef>
              </a:pPr>
              <a:r>
                <a:rPr lang="zh-CN" altLang="en-US" sz="2600" b="1" dirty="0">
                  <a:solidFill>
                    <a:srgbClr val="014385"/>
                  </a:solidFill>
                  <a:ea typeface="思源黑体 1 Bold"/>
                </a:rPr>
                <a:t>模型设计</a:t>
              </a:r>
            </a:p>
          </p:txBody>
        </p:sp>
        <p:sp>
          <p:nvSpPr>
            <p:cNvPr id="32" name="TextBox 22"/>
            <p:cNvSpPr txBox="1"/>
            <p:nvPr/>
          </p:nvSpPr>
          <p:spPr>
            <a:xfrm>
              <a:off x="5346142" y="1637168"/>
              <a:ext cx="1465000" cy="561590"/>
            </a:xfrm>
            <a:prstGeom prst="rect">
              <a:avLst/>
            </a:prstGeom>
          </p:spPr>
          <p:txBody>
            <a:bodyPr lIns="0" tIns="0" rIns="0" bIns="0" rtlCol="0" anchor="ctr" anchorCtr="0">
              <a:spAutoFit/>
            </a:bodyPr>
            <a:lstStyle/>
            <a:p>
              <a:pPr algn="ctr">
                <a:lnSpc>
                  <a:spcPts val="5740"/>
                </a:lnSpc>
                <a:spcBef>
                  <a:spcPct val="0"/>
                </a:spcBef>
              </a:pPr>
              <a:r>
                <a:rPr lang="en-US" sz="2800" b="1" spc="357" dirty="0">
                  <a:solidFill>
                    <a:srgbClr val="608AC8"/>
                  </a:solidFill>
                  <a:latin typeface="Agrandir Tight"/>
                </a:rPr>
                <a:t>02</a:t>
              </a:r>
            </a:p>
          </p:txBody>
        </p:sp>
      </p:grpSp>
      <p:grpSp>
        <p:nvGrpSpPr>
          <p:cNvPr id="33" name="组合 32"/>
          <p:cNvGrpSpPr/>
          <p:nvPr/>
        </p:nvGrpSpPr>
        <p:grpSpPr>
          <a:xfrm>
            <a:off x="5259356" y="4205943"/>
            <a:ext cx="4205261" cy="642997"/>
            <a:chOff x="5346142" y="1581121"/>
            <a:chExt cx="4205261" cy="642997"/>
          </a:xfrm>
        </p:grpSpPr>
        <p:sp>
          <p:nvSpPr>
            <p:cNvPr id="34" name="TextBox 21"/>
            <p:cNvSpPr txBox="1"/>
            <p:nvPr/>
          </p:nvSpPr>
          <p:spPr>
            <a:xfrm>
              <a:off x="7180868" y="1762116"/>
              <a:ext cx="2370535" cy="441980"/>
            </a:xfrm>
            <a:prstGeom prst="rect">
              <a:avLst/>
            </a:prstGeom>
          </p:spPr>
          <p:txBody>
            <a:bodyPr lIns="0" tIns="0" rIns="0" bIns="0" rtlCol="0" anchor="ctr" anchorCtr="0">
              <a:spAutoFit/>
            </a:bodyPr>
            <a:lstStyle/>
            <a:p>
              <a:pPr algn="ctr">
                <a:lnSpc>
                  <a:spcPts val="3735"/>
                </a:lnSpc>
                <a:spcBef>
                  <a:spcPct val="0"/>
                </a:spcBef>
              </a:pPr>
              <a:r>
                <a:rPr lang="zh-CN" altLang="en-US" sz="2600" b="1" dirty="0">
                  <a:solidFill>
                    <a:schemeClr val="bg1"/>
                  </a:solidFill>
                  <a:ea typeface="思源黑体 1 Bold"/>
                </a:rPr>
                <a:t>实验评估</a:t>
              </a:r>
            </a:p>
          </p:txBody>
        </p:sp>
        <p:sp>
          <p:nvSpPr>
            <p:cNvPr id="35" name="TextBox 22"/>
            <p:cNvSpPr txBox="1"/>
            <p:nvPr/>
          </p:nvSpPr>
          <p:spPr>
            <a:xfrm>
              <a:off x="5346142" y="1581121"/>
              <a:ext cx="1465000" cy="642997"/>
            </a:xfrm>
            <a:prstGeom prst="rect">
              <a:avLst/>
            </a:prstGeom>
          </p:spPr>
          <p:txBody>
            <a:bodyPr lIns="0" tIns="0" rIns="0" bIns="0" rtlCol="0" anchor="ctr" anchorCtr="0">
              <a:spAutoFit/>
            </a:bodyPr>
            <a:lstStyle/>
            <a:p>
              <a:pPr algn="ctr">
                <a:lnSpc>
                  <a:spcPts val="5740"/>
                </a:lnSpc>
                <a:spcBef>
                  <a:spcPct val="0"/>
                </a:spcBef>
              </a:pPr>
              <a:r>
                <a:rPr lang="en-US" sz="2800" b="1" spc="357" dirty="0">
                  <a:solidFill>
                    <a:schemeClr val="bg1"/>
                  </a:solidFill>
                  <a:latin typeface="Agrandir Tight"/>
                </a:rPr>
                <a:t>03</a:t>
              </a:r>
            </a:p>
          </p:txBody>
        </p:sp>
      </p:grpSp>
      <p:sp>
        <p:nvSpPr>
          <p:cNvPr id="28" name="灯片编号占位符 8"/>
          <p:cNvSpPr>
            <a:spLocks noGrp="1"/>
          </p:cNvSpPr>
          <p:nvPr>
            <p:ph type="sldNum" sz="quarter" idx="4"/>
          </p:nvPr>
        </p:nvSpPr>
        <p:spPr>
          <a:xfrm>
            <a:off x="10940526" y="6356350"/>
            <a:ext cx="413274" cy="365125"/>
          </a:xfrm>
        </p:spPr>
        <p:txBody>
          <a:bodyPr/>
          <a:lstStyle/>
          <a:p>
            <a:fld id="{49AE70B2-8BF9-45C0-BB95-33D1B9D3A854}" type="slidenum">
              <a:rPr lang="zh-CN" altLang="en-US" smtClean="0">
                <a:solidFill>
                  <a:srgbClr val="014385"/>
                </a:solidFill>
              </a:rPr>
              <a:t>26</a:t>
            </a:fld>
            <a:endParaRPr lang="zh-CN" altLang="en-US" dirty="0">
              <a:solidFill>
                <a:srgbClr val="014385"/>
              </a:solidFill>
            </a:endParaRPr>
          </a:p>
        </p:txBody>
      </p:sp>
      <p:grpSp>
        <p:nvGrpSpPr>
          <p:cNvPr id="25" name="组合 24">
            <a:extLst>
              <a:ext uri="{FF2B5EF4-FFF2-40B4-BE49-F238E27FC236}">
                <a16:creationId xmlns:a16="http://schemas.microsoft.com/office/drawing/2014/main" id="{4CC5B969-D4AA-6AFC-8C9F-A834735F1077}"/>
              </a:ext>
            </a:extLst>
          </p:cNvPr>
          <p:cNvGrpSpPr/>
          <p:nvPr/>
        </p:nvGrpSpPr>
        <p:grpSpPr>
          <a:xfrm>
            <a:off x="5281889" y="5301068"/>
            <a:ext cx="4180351" cy="642997"/>
            <a:chOff x="5346142" y="1581121"/>
            <a:chExt cx="4180351" cy="642997"/>
          </a:xfrm>
        </p:grpSpPr>
        <p:sp>
          <p:nvSpPr>
            <p:cNvPr id="26" name="TextBox 21">
              <a:extLst>
                <a:ext uri="{FF2B5EF4-FFF2-40B4-BE49-F238E27FC236}">
                  <a16:creationId xmlns:a16="http://schemas.microsoft.com/office/drawing/2014/main" id="{BB9B5B93-F721-5E4E-3C98-9E468365A27C}"/>
                </a:ext>
              </a:extLst>
            </p:cNvPr>
            <p:cNvSpPr txBox="1"/>
            <p:nvPr/>
          </p:nvSpPr>
          <p:spPr>
            <a:xfrm>
              <a:off x="7155958" y="1738139"/>
              <a:ext cx="2370535" cy="441980"/>
            </a:xfrm>
            <a:prstGeom prst="rect">
              <a:avLst/>
            </a:prstGeom>
          </p:spPr>
          <p:txBody>
            <a:bodyPr lIns="0" tIns="0" rIns="0" bIns="0" rtlCol="0" anchor="ctr" anchorCtr="0">
              <a:spAutoFit/>
            </a:bodyPr>
            <a:lstStyle/>
            <a:p>
              <a:pPr algn="ctr">
                <a:lnSpc>
                  <a:spcPts val="3735"/>
                </a:lnSpc>
                <a:spcBef>
                  <a:spcPct val="0"/>
                </a:spcBef>
              </a:pPr>
              <a:r>
                <a:rPr lang="zh-CN" altLang="en-US" sz="2600" b="1" dirty="0">
                  <a:solidFill>
                    <a:srgbClr val="014385"/>
                  </a:solidFill>
                  <a:ea typeface="思源黑体 1 Bold"/>
                </a:rPr>
                <a:t>总结展望</a:t>
              </a:r>
            </a:p>
          </p:txBody>
        </p:sp>
        <p:sp>
          <p:nvSpPr>
            <p:cNvPr id="27" name="TextBox 22">
              <a:extLst>
                <a:ext uri="{FF2B5EF4-FFF2-40B4-BE49-F238E27FC236}">
                  <a16:creationId xmlns:a16="http://schemas.microsoft.com/office/drawing/2014/main" id="{655047F1-69FC-4EE1-4DCD-7247B64AD4AD}"/>
                </a:ext>
              </a:extLst>
            </p:cNvPr>
            <p:cNvSpPr txBox="1"/>
            <p:nvPr/>
          </p:nvSpPr>
          <p:spPr>
            <a:xfrm>
              <a:off x="5346142" y="1581121"/>
              <a:ext cx="1465000" cy="642997"/>
            </a:xfrm>
            <a:prstGeom prst="rect">
              <a:avLst/>
            </a:prstGeom>
          </p:spPr>
          <p:txBody>
            <a:bodyPr lIns="0" tIns="0" rIns="0" bIns="0" rtlCol="0" anchor="ctr" anchorCtr="0">
              <a:spAutoFit/>
            </a:bodyPr>
            <a:lstStyle/>
            <a:p>
              <a:pPr algn="ctr">
                <a:lnSpc>
                  <a:spcPts val="5740"/>
                </a:lnSpc>
                <a:spcBef>
                  <a:spcPct val="0"/>
                </a:spcBef>
              </a:pPr>
              <a:r>
                <a:rPr lang="en-US" sz="2800" b="1" spc="357" dirty="0">
                  <a:solidFill>
                    <a:srgbClr val="608AC8"/>
                  </a:solidFill>
                  <a:latin typeface="Agrandir Tight"/>
                </a:rPr>
                <a:t>04</a:t>
              </a:r>
            </a:p>
          </p:txBody>
        </p:sp>
      </p:grpSp>
    </p:spTree>
    <p:extLst>
      <p:ext uri="{BB962C8B-B14F-4D97-AF65-F5344CB8AC3E}">
        <p14:creationId xmlns:p14="http://schemas.microsoft.com/office/powerpoint/2010/main" val="58746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4BF568E-19E9-9C06-15CD-92ECBA8A1E5C}"/>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1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t>27</a:t>
            </a:fld>
            <a:endParaRPr kumimoji="0" lang="zh-CN" altLang="en-US" sz="11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3" name="文本框 2">
            <a:extLst>
              <a:ext uri="{FF2B5EF4-FFF2-40B4-BE49-F238E27FC236}">
                <a16:creationId xmlns:a16="http://schemas.microsoft.com/office/drawing/2014/main" id="{2D0F94B2-7CE3-8802-CE93-CB7B62B33681}"/>
              </a:ext>
            </a:extLst>
          </p:cNvPr>
          <p:cNvSpPr txBox="1"/>
          <p:nvPr/>
        </p:nvSpPr>
        <p:spPr>
          <a:xfrm>
            <a:off x="386311" y="970685"/>
            <a:ext cx="2612070" cy="584775"/>
          </a:xfrm>
          <a:prstGeom prst="rect">
            <a:avLst/>
          </a:prstGeom>
          <a:noFill/>
        </p:spPr>
        <p:txBody>
          <a:bodyPr wrap="square" rtlCol="0" anchor="t">
            <a:spAutoFit/>
          </a:bodyPr>
          <a:lstStyle/>
          <a:p>
            <a:pPr algn="l">
              <a:buClrTx/>
              <a:buSzTx/>
              <a:buFontTx/>
            </a:pPr>
            <a:r>
              <a:rPr lang="zh-CN" altLang="en-US" sz="3200" dirty="0">
                <a:solidFill>
                  <a:srgbClr val="014385"/>
                </a:solidFill>
                <a:effectLst>
                  <a:outerShdw blurRad="38100" dist="38100" dir="2700000" algn="tl">
                    <a:srgbClr val="000000">
                      <a:alpha val="43137"/>
                    </a:srgbClr>
                  </a:outerShdw>
                </a:effectLst>
                <a:latin typeface="黑体" panose="02010609060101010101" charset="-122"/>
                <a:ea typeface="黑体" panose="02010609060101010101" charset="-122"/>
              </a:rPr>
              <a:t>数据集介绍</a:t>
            </a:r>
          </a:p>
        </p:txBody>
      </p:sp>
      <p:graphicFrame>
        <p:nvGraphicFramePr>
          <p:cNvPr id="6" name="表格 5">
            <a:extLst>
              <a:ext uri="{FF2B5EF4-FFF2-40B4-BE49-F238E27FC236}">
                <a16:creationId xmlns:a16="http://schemas.microsoft.com/office/drawing/2014/main" id="{DD7DFE25-1C68-D73A-639F-C237E3C99579}"/>
              </a:ext>
            </a:extLst>
          </p:cNvPr>
          <p:cNvGraphicFramePr>
            <a:graphicFrameLocks noGrp="1"/>
          </p:cNvGraphicFramePr>
          <p:nvPr>
            <p:extLst>
              <p:ext uri="{D42A27DB-BD31-4B8C-83A1-F6EECF244321}">
                <p14:modId xmlns:p14="http://schemas.microsoft.com/office/powerpoint/2010/main" val="1062430756"/>
              </p:ext>
            </p:extLst>
          </p:nvPr>
        </p:nvGraphicFramePr>
        <p:xfrm>
          <a:off x="1423020" y="3732984"/>
          <a:ext cx="5290952" cy="1529815"/>
        </p:xfrm>
        <a:graphic>
          <a:graphicData uri="http://schemas.openxmlformats.org/drawingml/2006/table">
            <a:tbl>
              <a:tblPr firstRow="1" firstCol="1" bandRow="1"/>
              <a:tblGrid>
                <a:gridCol w="1214302">
                  <a:extLst>
                    <a:ext uri="{9D8B030D-6E8A-4147-A177-3AD203B41FA5}">
                      <a16:colId xmlns:a16="http://schemas.microsoft.com/office/drawing/2014/main" val="1850498254"/>
                    </a:ext>
                  </a:extLst>
                </a:gridCol>
                <a:gridCol w="1214302">
                  <a:extLst>
                    <a:ext uri="{9D8B030D-6E8A-4147-A177-3AD203B41FA5}">
                      <a16:colId xmlns:a16="http://schemas.microsoft.com/office/drawing/2014/main" val="2598716512"/>
                    </a:ext>
                  </a:extLst>
                </a:gridCol>
                <a:gridCol w="1214302">
                  <a:extLst>
                    <a:ext uri="{9D8B030D-6E8A-4147-A177-3AD203B41FA5}">
                      <a16:colId xmlns:a16="http://schemas.microsoft.com/office/drawing/2014/main" val="1487521864"/>
                    </a:ext>
                  </a:extLst>
                </a:gridCol>
                <a:gridCol w="1648046">
                  <a:extLst>
                    <a:ext uri="{9D8B030D-6E8A-4147-A177-3AD203B41FA5}">
                      <a16:colId xmlns:a16="http://schemas.microsoft.com/office/drawing/2014/main" val="3698780652"/>
                    </a:ext>
                  </a:extLst>
                </a:gridCol>
              </a:tblGrid>
              <a:tr h="507401">
                <a:tc>
                  <a:txBody>
                    <a:bodyPr/>
                    <a:lstStyle/>
                    <a:p>
                      <a:pPr indent="0" algn="ctr">
                        <a:lnSpc>
                          <a:spcPct val="150000"/>
                        </a:lnSpc>
                      </a:pPr>
                      <a:r>
                        <a:rPr lang="zh-CN" sz="1600" b="1" kern="100" baseline="0" dirty="0">
                          <a:effectLst/>
                          <a:latin typeface="Times New Roman" panose="02020603050405020304" pitchFamily="18" charset="0"/>
                          <a:ea typeface="楷体" panose="02010609060101010101" pitchFamily="49" charset="-122"/>
                        </a:rPr>
                        <a:t>类型</a:t>
                      </a:r>
                      <a:endParaRPr lang="zh-CN" sz="1600" kern="100" baseline="0" dirty="0">
                        <a:effectLst/>
                        <a:latin typeface="Times New Roman" panose="02020603050405020304" pitchFamily="18" charset="0"/>
                        <a:ea typeface="楷体" panose="02010609060101010101" pitchFamily="49"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pPr>
                      <a:r>
                        <a:rPr lang="zh-CN" sz="1600" b="1" kern="100" baseline="0" dirty="0">
                          <a:effectLst/>
                          <a:latin typeface="Times New Roman" panose="02020603050405020304" pitchFamily="18" charset="0"/>
                          <a:ea typeface="楷体" panose="02010609060101010101" pitchFamily="49" charset="-122"/>
                        </a:rPr>
                        <a:t>用户数</a:t>
                      </a:r>
                      <a:endParaRPr lang="zh-CN" sz="1600" kern="100" baseline="0" dirty="0">
                        <a:effectLst/>
                        <a:latin typeface="Times New Roman" panose="02020603050405020304" pitchFamily="18" charset="0"/>
                        <a:ea typeface="楷体" panose="02010609060101010101" pitchFamily="49"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pPr>
                      <a:r>
                        <a:rPr lang="zh-CN" sz="1600" b="1" kern="100" baseline="0" dirty="0">
                          <a:effectLst/>
                          <a:latin typeface="Times New Roman" panose="02020603050405020304" pitchFamily="18" charset="0"/>
                          <a:ea typeface="楷体" panose="02010609060101010101" pitchFamily="49" charset="-122"/>
                        </a:rPr>
                        <a:t>电影数</a:t>
                      </a:r>
                      <a:endParaRPr lang="zh-CN" sz="1600" kern="100" baseline="0" dirty="0">
                        <a:effectLst/>
                        <a:latin typeface="Times New Roman" panose="02020603050405020304" pitchFamily="18" charset="0"/>
                        <a:ea typeface="楷体" panose="02010609060101010101" pitchFamily="49"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pPr>
                      <a:r>
                        <a:rPr lang="zh-CN" sz="1600" b="1" kern="100" baseline="0">
                          <a:effectLst/>
                          <a:latin typeface="Times New Roman" panose="02020603050405020304" pitchFamily="18" charset="0"/>
                          <a:ea typeface="楷体" panose="02010609060101010101" pitchFamily="49" charset="-122"/>
                        </a:rPr>
                        <a:t>交互记录数</a:t>
                      </a:r>
                      <a:endParaRPr lang="zh-CN" sz="1600" kern="100" baseline="0">
                        <a:effectLst/>
                        <a:latin typeface="Times New Roman" panose="02020603050405020304" pitchFamily="18" charset="0"/>
                        <a:ea typeface="楷体" panose="02010609060101010101" pitchFamily="49"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68807785"/>
                  </a:ext>
                </a:extLst>
              </a:tr>
              <a:tr h="511207">
                <a:tc>
                  <a:txBody>
                    <a:bodyPr/>
                    <a:lstStyle/>
                    <a:p>
                      <a:pPr indent="0" algn="ctr">
                        <a:lnSpc>
                          <a:spcPct val="150000"/>
                        </a:lnSpc>
                      </a:pPr>
                      <a:r>
                        <a:rPr lang="zh-CN" sz="1600" kern="100" baseline="0">
                          <a:effectLst/>
                          <a:latin typeface="Times New Roman" panose="02020603050405020304" pitchFamily="18" charset="0"/>
                          <a:ea typeface="楷体" panose="02010609060101010101" pitchFamily="49" charset="-122"/>
                        </a:rPr>
                        <a:t>训练集</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indent="0" algn="ctr">
                        <a:lnSpc>
                          <a:spcPct val="150000"/>
                        </a:lnSpc>
                      </a:pPr>
                      <a:r>
                        <a:rPr lang="en-US" sz="1600" kern="100" baseline="0" dirty="0">
                          <a:effectLst/>
                          <a:latin typeface="Times New Roman" panose="02020603050405020304" pitchFamily="18" charset="0"/>
                          <a:ea typeface="楷体" panose="02010609060101010101" pitchFamily="49" charset="-122"/>
                        </a:rPr>
                        <a:t>2,462</a:t>
                      </a:r>
                      <a:endParaRPr lang="zh-CN" sz="1600" kern="100" baseline="0" dirty="0">
                        <a:effectLst/>
                        <a:latin typeface="Times New Roman" panose="02020603050405020304" pitchFamily="18" charset="0"/>
                        <a:ea typeface="楷体" panose="02010609060101010101" pitchFamily="49"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indent="0" algn="ctr">
                        <a:lnSpc>
                          <a:spcPct val="150000"/>
                        </a:lnSpc>
                      </a:pPr>
                      <a:r>
                        <a:rPr lang="en-US" sz="1600" kern="100" baseline="0" dirty="0">
                          <a:effectLst/>
                          <a:latin typeface="Times New Roman" panose="02020603050405020304" pitchFamily="18" charset="0"/>
                          <a:ea typeface="楷体" panose="02010609060101010101" pitchFamily="49" charset="-122"/>
                        </a:rPr>
                        <a:t>12,914</a:t>
                      </a:r>
                      <a:endParaRPr lang="zh-CN" sz="1600" kern="100" baseline="0" dirty="0">
                        <a:effectLst/>
                        <a:latin typeface="Times New Roman" panose="02020603050405020304" pitchFamily="18" charset="0"/>
                        <a:ea typeface="楷体" panose="02010609060101010101" pitchFamily="49"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indent="0" algn="ctr">
                        <a:lnSpc>
                          <a:spcPct val="150000"/>
                        </a:lnSpc>
                      </a:pPr>
                      <a:r>
                        <a:rPr lang="en-US" sz="1600" kern="100" baseline="0" dirty="0">
                          <a:effectLst/>
                          <a:latin typeface="Times New Roman" panose="02020603050405020304" pitchFamily="18" charset="0"/>
                          <a:ea typeface="楷体" panose="02010609060101010101" pitchFamily="49" charset="-122"/>
                        </a:rPr>
                        <a:t>243,266</a:t>
                      </a:r>
                      <a:endParaRPr lang="zh-CN" sz="1600" kern="100" baseline="0" dirty="0">
                        <a:effectLst/>
                        <a:latin typeface="Times New Roman" panose="02020603050405020304" pitchFamily="18" charset="0"/>
                        <a:ea typeface="楷体" panose="02010609060101010101" pitchFamily="49"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259243865"/>
                  </a:ext>
                </a:extLst>
              </a:tr>
              <a:tr h="511207">
                <a:tc>
                  <a:txBody>
                    <a:bodyPr/>
                    <a:lstStyle/>
                    <a:p>
                      <a:pPr indent="0" algn="ctr">
                        <a:lnSpc>
                          <a:spcPct val="150000"/>
                        </a:lnSpc>
                      </a:pPr>
                      <a:r>
                        <a:rPr lang="zh-CN" sz="1600" kern="100" baseline="0">
                          <a:effectLst/>
                          <a:latin typeface="Times New Roman" panose="02020603050405020304" pitchFamily="18" charset="0"/>
                          <a:ea typeface="楷体" panose="02010609060101010101" pitchFamily="49" charset="-122"/>
                        </a:rPr>
                        <a:t>测试集</a:t>
                      </a: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noFill/>
                  </a:tcPr>
                </a:tc>
                <a:tc>
                  <a:txBody>
                    <a:bodyPr/>
                    <a:lstStyle/>
                    <a:p>
                      <a:pPr indent="0" algn="ctr">
                        <a:lnSpc>
                          <a:spcPct val="150000"/>
                        </a:lnSpc>
                      </a:pPr>
                      <a:r>
                        <a:rPr lang="en-US" sz="1600" kern="100" baseline="0">
                          <a:effectLst/>
                          <a:latin typeface="Times New Roman" panose="02020603050405020304" pitchFamily="18" charset="0"/>
                          <a:ea typeface="楷体" panose="02010609060101010101" pitchFamily="49" charset="-122"/>
                        </a:rPr>
                        <a:t>233</a:t>
                      </a:r>
                      <a:endParaRPr lang="zh-CN" sz="1600" kern="100" baseline="0">
                        <a:effectLst/>
                        <a:latin typeface="Times New Roman" panose="02020603050405020304" pitchFamily="18" charset="0"/>
                        <a:ea typeface="楷体" panose="02010609060101010101" pitchFamily="49" charset="-122"/>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noFill/>
                  </a:tcPr>
                </a:tc>
                <a:tc>
                  <a:txBody>
                    <a:bodyPr/>
                    <a:lstStyle/>
                    <a:p>
                      <a:pPr indent="0" algn="ctr">
                        <a:lnSpc>
                          <a:spcPct val="150000"/>
                        </a:lnSpc>
                      </a:pPr>
                      <a:r>
                        <a:rPr lang="en-US" sz="1600" kern="100" baseline="0" dirty="0">
                          <a:effectLst/>
                          <a:latin typeface="Times New Roman" panose="02020603050405020304" pitchFamily="18" charset="0"/>
                          <a:ea typeface="楷体" panose="02010609060101010101" pitchFamily="49" charset="-122"/>
                        </a:rPr>
                        <a:t>12,914</a:t>
                      </a:r>
                      <a:endParaRPr lang="zh-CN" sz="1600" kern="100" baseline="0" dirty="0">
                        <a:effectLst/>
                        <a:latin typeface="Times New Roman" panose="02020603050405020304" pitchFamily="18" charset="0"/>
                        <a:ea typeface="楷体" panose="02010609060101010101" pitchFamily="49" charset="-122"/>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noFill/>
                  </a:tcPr>
                </a:tc>
                <a:tc>
                  <a:txBody>
                    <a:bodyPr/>
                    <a:lstStyle/>
                    <a:p>
                      <a:pPr indent="0" algn="ctr">
                        <a:lnSpc>
                          <a:spcPct val="150000"/>
                        </a:lnSpc>
                      </a:pPr>
                      <a:r>
                        <a:rPr lang="en-US" sz="1600" kern="100" baseline="0" dirty="0">
                          <a:effectLst/>
                          <a:latin typeface="Times New Roman" panose="02020603050405020304" pitchFamily="18" charset="0"/>
                          <a:ea typeface="楷体" panose="02010609060101010101" pitchFamily="49" charset="-122"/>
                        </a:rPr>
                        <a:t>17,433</a:t>
                      </a:r>
                      <a:endParaRPr lang="zh-CN" sz="1600" kern="100" baseline="0" dirty="0">
                        <a:effectLst/>
                        <a:latin typeface="Times New Roman" panose="02020603050405020304" pitchFamily="18" charset="0"/>
                        <a:ea typeface="楷体" panose="02010609060101010101" pitchFamily="49" charset="-122"/>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21492665"/>
                  </a:ext>
                </a:extLst>
              </a:tr>
            </a:tbl>
          </a:graphicData>
        </a:graphic>
      </p:graphicFrame>
      <p:graphicFrame>
        <p:nvGraphicFramePr>
          <p:cNvPr id="10" name="表格 9">
            <a:extLst>
              <a:ext uri="{FF2B5EF4-FFF2-40B4-BE49-F238E27FC236}">
                <a16:creationId xmlns:a16="http://schemas.microsoft.com/office/drawing/2014/main" id="{EE443C81-B1A8-04B2-1ABD-3C6628390C75}"/>
              </a:ext>
            </a:extLst>
          </p:cNvPr>
          <p:cNvGraphicFramePr>
            <a:graphicFrameLocks noGrp="1"/>
          </p:cNvGraphicFramePr>
          <p:nvPr>
            <p:extLst>
              <p:ext uri="{D42A27DB-BD31-4B8C-83A1-F6EECF244321}">
                <p14:modId xmlns:p14="http://schemas.microsoft.com/office/powerpoint/2010/main" val="2913793027"/>
              </p:ext>
            </p:extLst>
          </p:nvPr>
        </p:nvGraphicFramePr>
        <p:xfrm>
          <a:off x="7486987" y="3732984"/>
          <a:ext cx="2428604" cy="1529815"/>
        </p:xfrm>
        <a:graphic>
          <a:graphicData uri="http://schemas.openxmlformats.org/drawingml/2006/table">
            <a:tbl>
              <a:tblPr firstRow="1" firstCol="1" bandRow="1"/>
              <a:tblGrid>
                <a:gridCol w="1447342">
                  <a:extLst>
                    <a:ext uri="{9D8B030D-6E8A-4147-A177-3AD203B41FA5}">
                      <a16:colId xmlns:a16="http://schemas.microsoft.com/office/drawing/2014/main" val="1850498254"/>
                    </a:ext>
                  </a:extLst>
                </a:gridCol>
                <a:gridCol w="981262">
                  <a:extLst>
                    <a:ext uri="{9D8B030D-6E8A-4147-A177-3AD203B41FA5}">
                      <a16:colId xmlns:a16="http://schemas.microsoft.com/office/drawing/2014/main" val="2598716512"/>
                    </a:ext>
                  </a:extLst>
                </a:gridCol>
              </a:tblGrid>
              <a:tr h="507401">
                <a:tc>
                  <a:txBody>
                    <a:bodyPr/>
                    <a:lstStyle/>
                    <a:p>
                      <a:pPr indent="0" algn="ctr">
                        <a:lnSpc>
                          <a:spcPct val="150000"/>
                        </a:lnSpc>
                      </a:pPr>
                      <a:r>
                        <a:rPr lang="zh-CN" altLang="en-US" sz="1600" b="1" kern="100" baseline="0" dirty="0">
                          <a:effectLst/>
                          <a:latin typeface="Times New Roman" panose="02020603050405020304" pitchFamily="18" charset="0"/>
                          <a:ea typeface="楷体" panose="02010609060101010101" pitchFamily="49" charset="-122"/>
                        </a:rPr>
                        <a:t>属性</a:t>
                      </a:r>
                      <a:endParaRPr lang="zh-CN" sz="1600" kern="100" baseline="0" dirty="0">
                        <a:effectLst/>
                        <a:latin typeface="Times New Roman" panose="02020603050405020304" pitchFamily="18" charset="0"/>
                        <a:ea typeface="楷体" panose="02010609060101010101" pitchFamily="49"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ct val="150000"/>
                        </a:lnSpc>
                      </a:pPr>
                      <a:r>
                        <a:rPr lang="zh-CN" altLang="en-US" sz="1600" b="1" kern="100" baseline="0" dirty="0">
                          <a:effectLst/>
                          <a:latin typeface="Times New Roman" panose="02020603050405020304" pitchFamily="18" charset="0"/>
                          <a:ea typeface="楷体" panose="02010609060101010101" pitchFamily="49" charset="-122"/>
                        </a:rPr>
                        <a:t>数量</a:t>
                      </a:r>
                      <a:endParaRPr lang="zh-CN" sz="1600" kern="100" baseline="0" dirty="0">
                        <a:effectLst/>
                        <a:latin typeface="Times New Roman" panose="02020603050405020304" pitchFamily="18" charset="0"/>
                        <a:ea typeface="楷体" panose="02010609060101010101" pitchFamily="49"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68807785"/>
                  </a:ext>
                </a:extLst>
              </a:tr>
              <a:tr h="511207">
                <a:tc>
                  <a:txBody>
                    <a:bodyPr/>
                    <a:lstStyle/>
                    <a:p>
                      <a:pPr indent="0" algn="ctr">
                        <a:lnSpc>
                          <a:spcPct val="150000"/>
                        </a:lnSpc>
                      </a:pPr>
                      <a:r>
                        <a:rPr lang="zh-CN" altLang="en-US" sz="1600" kern="100" baseline="0" dirty="0">
                          <a:effectLst/>
                          <a:latin typeface="Times New Roman" panose="02020603050405020304" pitchFamily="18" charset="0"/>
                          <a:ea typeface="楷体" panose="02010609060101010101" pitchFamily="49" charset="-122"/>
                        </a:rPr>
                        <a:t>电影类型</a:t>
                      </a:r>
                      <a:endParaRPr lang="zh-CN" sz="1600" kern="100" baseline="0" dirty="0">
                        <a:effectLst/>
                        <a:latin typeface="Times New Roman" panose="02020603050405020304" pitchFamily="18" charset="0"/>
                        <a:ea typeface="楷体" panose="02010609060101010101" pitchFamily="49"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indent="0" algn="ctr">
                        <a:lnSpc>
                          <a:spcPct val="150000"/>
                        </a:lnSpc>
                      </a:pPr>
                      <a:r>
                        <a:rPr lang="en-US" sz="1600" kern="100" baseline="0" dirty="0">
                          <a:effectLst/>
                          <a:latin typeface="Times New Roman" panose="02020603050405020304" pitchFamily="18" charset="0"/>
                          <a:ea typeface="楷体" panose="02010609060101010101" pitchFamily="49" charset="-122"/>
                        </a:rPr>
                        <a:t>21</a:t>
                      </a:r>
                      <a:endParaRPr lang="zh-CN" sz="1600" kern="100" baseline="0" dirty="0">
                        <a:effectLst/>
                        <a:latin typeface="Times New Roman" panose="02020603050405020304" pitchFamily="18" charset="0"/>
                        <a:ea typeface="楷体" panose="02010609060101010101" pitchFamily="49"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259243865"/>
                  </a:ext>
                </a:extLst>
              </a:tr>
              <a:tr h="511207">
                <a:tc>
                  <a:txBody>
                    <a:bodyPr/>
                    <a:lstStyle/>
                    <a:p>
                      <a:pPr indent="0" algn="ctr">
                        <a:lnSpc>
                          <a:spcPct val="150000"/>
                        </a:lnSpc>
                      </a:pPr>
                      <a:r>
                        <a:rPr lang="zh-CN" altLang="en-US" sz="1600" kern="100" baseline="0" dirty="0">
                          <a:effectLst/>
                          <a:latin typeface="Times New Roman" panose="02020603050405020304" pitchFamily="18" charset="0"/>
                          <a:ea typeface="楷体" panose="02010609060101010101" pitchFamily="49" charset="-122"/>
                        </a:rPr>
                        <a:t>流行程度</a:t>
                      </a:r>
                      <a:endParaRPr lang="zh-CN" sz="1600" kern="100" baseline="0" dirty="0">
                        <a:effectLst/>
                        <a:latin typeface="Times New Roman" panose="02020603050405020304" pitchFamily="18" charset="0"/>
                        <a:ea typeface="楷体" panose="02010609060101010101" pitchFamily="49" charset="-122"/>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noFill/>
                  </a:tcPr>
                </a:tc>
                <a:tc>
                  <a:txBody>
                    <a:bodyPr/>
                    <a:lstStyle/>
                    <a:p>
                      <a:pPr indent="0" algn="ctr">
                        <a:lnSpc>
                          <a:spcPct val="150000"/>
                        </a:lnSpc>
                      </a:pPr>
                      <a:r>
                        <a:rPr lang="en-US" sz="1600" kern="100" baseline="0" dirty="0">
                          <a:effectLst/>
                          <a:latin typeface="Times New Roman" panose="02020603050405020304" pitchFamily="18" charset="0"/>
                          <a:ea typeface="楷体" panose="02010609060101010101" pitchFamily="49" charset="-122"/>
                        </a:rPr>
                        <a:t>2</a:t>
                      </a:r>
                      <a:endParaRPr lang="zh-CN" sz="1600" kern="100" baseline="0" dirty="0">
                        <a:effectLst/>
                        <a:latin typeface="Times New Roman" panose="02020603050405020304" pitchFamily="18" charset="0"/>
                        <a:ea typeface="楷体" panose="02010609060101010101" pitchFamily="49" charset="-122"/>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21492665"/>
                  </a:ext>
                </a:extLst>
              </a:tr>
            </a:tbl>
          </a:graphicData>
        </a:graphic>
      </p:graphicFrame>
      <p:sp>
        <p:nvSpPr>
          <p:cNvPr id="11" name="矩形 10">
            <a:extLst>
              <a:ext uri="{FF2B5EF4-FFF2-40B4-BE49-F238E27FC236}">
                <a16:creationId xmlns:a16="http://schemas.microsoft.com/office/drawing/2014/main" id="{D5869F28-6E70-A84B-BA71-8DE2B9FF3B60}"/>
              </a:ext>
            </a:extLst>
          </p:cNvPr>
          <p:cNvSpPr/>
          <p:nvPr/>
        </p:nvSpPr>
        <p:spPr>
          <a:xfrm>
            <a:off x="2993641" y="4892331"/>
            <a:ext cx="448464" cy="285386"/>
          </a:xfrm>
          <a:prstGeom prst="rect">
            <a:avLst/>
          </a:prstGeom>
          <a:no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3B5DC723-6EF5-6ED8-DE79-BCF14160EA7D}"/>
              </a:ext>
            </a:extLst>
          </p:cNvPr>
          <p:cNvSpPr txBox="1"/>
          <p:nvPr/>
        </p:nvSpPr>
        <p:spPr>
          <a:xfrm>
            <a:off x="2641782" y="5309778"/>
            <a:ext cx="1152182" cy="276999"/>
          </a:xfrm>
          <a:prstGeom prst="rect">
            <a:avLst/>
          </a:prstGeom>
          <a:noFill/>
        </p:spPr>
        <p:txBody>
          <a:bodyPr wrap="square">
            <a:spAutoFit/>
          </a:bodyPr>
          <a:lstStyle/>
          <a:p>
            <a:pPr algn="ctr"/>
            <a:r>
              <a:rPr lang="zh-CN" altLang="en-US" sz="1200" b="1" dirty="0">
                <a:solidFill>
                  <a:srgbClr val="FF9900"/>
                </a:solidFill>
                <a:latin typeface="Consolas" panose="020B0609020204030204" pitchFamily="49" charset="0"/>
                <a:ea typeface="楷体" panose="02010609060101010101" pitchFamily="49" charset="-122"/>
              </a:rPr>
              <a:t>剔除了新用户</a:t>
            </a:r>
          </a:p>
        </p:txBody>
      </p:sp>
      <p:sp>
        <p:nvSpPr>
          <p:cNvPr id="14" name="文本框 13">
            <a:extLst>
              <a:ext uri="{FF2B5EF4-FFF2-40B4-BE49-F238E27FC236}">
                <a16:creationId xmlns:a16="http://schemas.microsoft.com/office/drawing/2014/main" id="{A7A7AF8A-297C-EBDF-D523-F091FF4329BC}"/>
              </a:ext>
            </a:extLst>
          </p:cNvPr>
          <p:cNvSpPr txBox="1"/>
          <p:nvPr/>
        </p:nvSpPr>
        <p:spPr>
          <a:xfrm>
            <a:off x="782247" y="1902877"/>
            <a:ext cx="10749675" cy="1157176"/>
          </a:xfrm>
          <a:prstGeom prst="rect">
            <a:avLst/>
          </a:prstGeom>
          <a:noFill/>
        </p:spPr>
        <p:txBody>
          <a:bodyPr wrap="square">
            <a:spAutoFit/>
          </a:bodyPr>
          <a:lstStyle/>
          <a:p>
            <a:pPr>
              <a:lnSpc>
                <a:spcPct val="150000"/>
              </a:lnSpc>
            </a:pPr>
            <a:r>
              <a:rPr lang="en-US" altLang="zh-CN" sz="1600" b="1" dirty="0">
                <a:solidFill>
                  <a:srgbClr val="FF9900"/>
                </a:solidFill>
                <a:latin typeface="Consolas" panose="020B0609020204030204" pitchFamily="49" charset="0"/>
                <a:ea typeface="楷体" panose="02010609060101010101" pitchFamily="49" charset="-122"/>
              </a:rPr>
              <a:t>The Movies </a:t>
            </a:r>
            <a:r>
              <a:rPr lang="zh-CN" altLang="en-US" sz="1600" b="1" dirty="0">
                <a:solidFill>
                  <a:srgbClr val="FF9900"/>
                </a:solidFill>
                <a:latin typeface="Consolas" panose="020B0609020204030204" pitchFamily="49" charset="0"/>
                <a:ea typeface="楷体" panose="02010609060101010101" pitchFamily="49" charset="-122"/>
              </a:rPr>
              <a:t>数据集：</a:t>
            </a:r>
            <a:endParaRPr lang="en-US" altLang="zh-CN" sz="1600" b="1" dirty="0">
              <a:solidFill>
                <a:srgbClr val="FF9900"/>
              </a:solidFill>
              <a:latin typeface="Consolas" panose="020B0609020204030204" pitchFamily="49" charset="0"/>
              <a:ea typeface="楷体" panose="02010609060101010101" pitchFamily="49" charset="-122"/>
            </a:endParaRPr>
          </a:p>
          <a:p>
            <a:pPr marL="285750" indent="-285750">
              <a:lnSpc>
                <a:spcPct val="150000"/>
              </a:lnSpc>
              <a:buFont typeface="Arial" panose="020B0604020202020204" pitchFamily="34" charset="0"/>
              <a:buChar char="•"/>
            </a:pPr>
            <a:r>
              <a:rPr lang="zh-CN" altLang="zh-CN" sz="1600" kern="100" dirty="0">
                <a:effectLst/>
                <a:latin typeface="Consolas" panose="020B0609020204030204" pitchFamily="49" charset="0"/>
                <a:ea typeface="楷体" panose="02010609060101010101" pitchFamily="49" charset="-122"/>
                <a:cs typeface="Times New Roman" panose="02020603050405020304" pitchFamily="18" charset="0"/>
              </a:rPr>
              <a:t>来源于</a:t>
            </a:r>
            <a:r>
              <a:rPr lang="en-US" altLang="zh-CN" sz="1600" kern="100" dirty="0">
                <a:effectLst/>
                <a:latin typeface="Consolas" panose="020B0609020204030204" pitchFamily="49" charset="0"/>
                <a:ea typeface="楷体" panose="02010609060101010101" pitchFamily="49" charset="-122"/>
              </a:rPr>
              <a:t>Kaggle</a:t>
            </a:r>
            <a:r>
              <a:rPr lang="zh-CN" altLang="zh-CN" sz="1600" kern="100" dirty="0">
                <a:effectLst/>
                <a:latin typeface="Consolas" panose="020B0609020204030204" pitchFamily="49" charset="0"/>
                <a:ea typeface="楷体" panose="02010609060101010101" pitchFamily="49" charset="-122"/>
                <a:cs typeface="Times New Roman" panose="02020603050405020304" pitchFamily="18" charset="0"/>
              </a:rPr>
              <a:t>网站</a:t>
            </a:r>
            <a:r>
              <a:rPr lang="en-US" altLang="zh-CN" sz="1600" b="1" baseline="30000" dirty="0">
                <a:latin typeface="Consolas" panose="020B0609020204030204" pitchFamily="49" charset="0"/>
                <a:ea typeface="楷体" panose="02010609060101010101" pitchFamily="49" charset="-122"/>
              </a:rPr>
              <a:t>1</a:t>
            </a:r>
            <a:r>
              <a:rPr lang="zh-CN" altLang="zh-CN" sz="1600" kern="100" dirty="0">
                <a:effectLst/>
                <a:latin typeface="Consolas" panose="020B0609020204030204" pitchFamily="49" charset="0"/>
                <a:ea typeface="楷体" panose="02010609060101010101" pitchFamily="49" charset="-122"/>
                <a:cs typeface="Times New Roman" panose="02020603050405020304" pitchFamily="18" charset="0"/>
              </a:rPr>
              <a:t>，元数据包含</a:t>
            </a:r>
            <a:r>
              <a:rPr lang="en-US" altLang="zh-CN" sz="1600" kern="100" dirty="0">
                <a:effectLst/>
                <a:latin typeface="Consolas" panose="020B0609020204030204" pitchFamily="49" charset="0"/>
                <a:ea typeface="楷体" panose="02010609060101010101" pitchFamily="49" charset="-122"/>
              </a:rPr>
              <a:t>270,000</a:t>
            </a:r>
            <a:r>
              <a:rPr lang="zh-CN" altLang="zh-CN" sz="1600" kern="100" dirty="0">
                <a:effectLst/>
                <a:latin typeface="Consolas" panose="020B0609020204030204" pitchFamily="49" charset="0"/>
                <a:ea typeface="楷体" panose="02010609060101010101" pitchFamily="49" charset="-122"/>
                <a:cs typeface="Times New Roman" panose="02020603050405020304" pitchFamily="18" charset="0"/>
              </a:rPr>
              <a:t>名用户对</a:t>
            </a:r>
            <a:r>
              <a:rPr lang="en-US" altLang="zh-CN" sz="1600" kern="100" dirty="0">
                <a:effectLst/>
                <a:latin typeface="Consolas" panose="020B0609020204030204" pitchFamily="49" charset="0"/>
                <a:ea typeface="楷体" panose="02010609060101010101" pitchFamily="49" charset="-122"/>
              </a:rPr>
              <a:t>2017</a:t>
            </a:r>
            <a:r>
              <a:rPr lang="zh-CN" altLang="zh-CN" sz="1600" kern="100" dirty="0">
                <a:effectLst/>
                <a:latin typeface="Consolas" panose="020B0609020204030204" pitchFamily="49" charset="0"/>
                <a:ea typeface="楷体" panose="02010609060101010101" pitchFamily="49" charset="-122"/>
                <a:cs typeface="Times New Roman" panose="02020603050405020304" pitchFamily="18" charset="0"/>
              </a:rPr>
              <a:t>年</a:t>
            </a:r>
            <a:r>
              <a:rPr lang="en-US" altLang="zh-CN" sz="1600" kern="100" dirty="0">
                <a:effectLst/>
                <a:latin typeface="Consolas" panose="020B0609020204030204" pitchFamily="49" charset="0"/>
                <a:ea typeface="楷体" panose="02010609060101010101" pitchFamily="49" charset="-122"/>
              </a:rPr>
              <a:t>7</a:t>
            </a:r>
            <a:r>
              <a:rPr lang="zh-CN" altLang="zh-CN" sz="1600" kern="100" dirty="0">
                <a:effectLst/>
                <a:latin typeface="Consolas" panose="020B0609020204030204" pitchFamily="49" charset="0"/>
                <a:ea typeface="楷体" panose="02010609060101010101" pitchFamily="49" charset="-122"/>
                <a:cs typeface="Times New Roman" panose="02020603050405020304" pitchFamily="18" charset="0"/>
              </a:rPr>
              <a:t>月或之前发布的</a:t>
            </a:r>
            <a:r>
              <a:rPr lang="en-US" altLang="zh-CN" sz="1600" kern="100" dirty="0">
                <a:effectLst/>
                <a:latin typeface="Consolas" panose="020B0609020204030204" pitchFamily="49" charset="0"/>
                <a:ea typeface="楷体" panose="02010609060101010101" pitchFamily="49" charset="-122"/>
              </a:rPr>
              <a:t>45,000</a:t>
            </a:r>
            <a:r>
              <a:rPr lang="zh-CN" altLang="zh-CN" sz="1600" kern="100" dirty="0">
                <a:effectLst/>
                <a:latin typeface="Consolas" panose="020B0609020204030204" pitchFamily="49" charset="0"/>
                <a:ea typeface="楷体" panose="02010609060101010101" pitchFamily="49" charset="-122"/>
                <a:cs typeface="Times New Roman" panose="02020603050405020304" pitchFamily="18" charset="0"/>
              </a:rPr>
              <a:t>部电影的评分共</a:t>
            </a:r>
            <a:r>
              <a:rPr lang="en-US" altLang="zh-CN" sz="1600" kern="100" dirty="0">
                <a:effectLst/>
                <a:latin typeface="Consolas" panose="020B0609020204030204" pitchFamily="49" charset="0"/>
                <a:ea typeface="楷体" panose="02010609060101010101" pitchFamily="49" charset="-122"/>
              </a:rPr>
              <a:t>2600</a:t>
            </a:r>
            <a:r>
              <a:rPr lang="zh-CN" altLang="zh-CN" sz="1600" kern="100" dirty="0">
                <a:effectLst/>
                <a:latin typeface="Consolas" panose="020B0609020204030204" pitchFamily="49" charset="0"/>
                <a:ea typeface="楷体" panose="02010609060101010101" pitchFamily="49" charset="-122"/>
                <a:cs typeface="Times New Roman" panose="02020603050405020304" pitchFamily="18" charset="0"/>
              </a:rPr>
              <a:t>万</a:t>
            </a:r>
            <a:r>
              <a:rPr lang="zh-CN" altLang="en-US" sz="1600" kern="100" dirty="0">
                <a:effectLst/>
                <a:latin typeface="Consolas" panose="020B0609020204030204" pitchFamily="49" charset="0"/>
                <a:ea typeface="楷体" panose="02010609060101010101" pitchFamily="49" charset="-122"/>
                <a:cs typeface="Times New Roman" panose="02020603050405020304" pitchFamily="18" charset="0"/>
              </a:rPr>
              <a:t>条</a:t>
            </a:r>
            <a:endParaRPr lang="en-US" altLang="zh-CN" sz="1600" kern="100" dirty="0">
              <a:effectLst/>
              <a:latin typeface="Consolas" panose="020B0609020204030204" pitchFamily="49" charset="0"/>
              <a:ea typeface="楷体" panose="02010609060101010101" pitchFamily="49"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sz="1600" kern="100" dirty="0">
                <a:effectLst/>
                <a:latin typeface="Consolas" panose="020B0609020204030204" pitchFamily="49" charset="0"/>
                <a:ea typeface="楷体" panose="02010609060101010101" pitchFamily="49" charset="-122"/>
                <a:cs typeface="Times New Roman" panose="02020603050405020304" pitchFamily="18" charset="0"/>
              </a:rPr>
              <a:t>每部电影</a:t>
            </a:r>
            <a:r>
              <a:rPr lang="zh-CN" altLang="en-US" sz="1600" kern="100" dirty="0">
                <a:latin typeface="Consolas" panose="020B0609020204030204" pitchFamily="49" charset="0"/>
                <a:ea typeface="楷体" panose="02010609060101010101" pitchFamily="49" charset="-122"/>
                <a:cs typeface="Times New Roman" panose="02020603050405020304" pitchFamily="18" charset="0"/>
              </a:rPr>
              <a:t>给出了</a:t>
            </a:r>
            <a:r>
              <a:rPr lang="zh-CN" altLang="en-US" sz="1600" kern="100" dirty="0">
                <a:effectLst/>
                <a:latin typeface="Consolas" panose="020B0609020204030204" pitchFamily="49" charset="0"/>
                <a:ea typeface="楷体" panose="02010609060101010101" pitchFamily="49" charset="-122"/>
                <a:cs typeface="Times New Roman" panose="02020603050405020304" pitchFamily="18" charset="0"/>
              </a:rPr>
              <a:t>电影类型、流行程度、发行地区、发行语言等多个属性</a:t>
            </a:r>
            <a:endParaRPr lang="zh-CN" altLang="zh-CN" sz="1600" kern="100" dirty="0">
              <a:effectLst/>
              <a:latin typeface="Consolas" panose="020B0609020204030204" pitchFamily="49" charset="0"/>
              <a:ea typeface="楷体" panose="02010609060101010101" pitchFamily="49" charset="-122"/>
              <a:cs typeface="Times New Roman" panose="02020603050405020304" pitchFamily="18" charset="0"/>
            </a:endParaRPr>
          </a:p>
        </p:txBody>
      </p:sp>
      <p:sp>
        <p:nvSpPr>
          <p:cNvPr id="16" name="文本框 15">
            <a:extLst>
              <a:ext uri="{FF2B5EF4-FFF2-40B4-BE49-F238E27FC236}">
                <a16:creationId xmlns:a16="http://schemas.microsoft.com/office/drawing/2014/main" id="{413CD769-E4AA-A227-3FE2-4AB88249D705}"/>
              </a:ext>
            </a:extLst>
          </p:cNvPr>
          <p:cNvSpPr txBox="1"/>
          <p:nvPr/>
        </p:nvSpPr>
        <p:spPr>
          <a:xfrm>
            <a:off x="556501" y="6187073"/>
            <a:ext cx="6255194" cy="338554"/>
          </a:xfrm>
          <a:prstGeom prst="rect">
            <a:avLst/>
          </a:prstGeom>
          <a:noFill/>
        </p:spPr>
        <p:txBody>
          <a:bodyPr wrap="square">
            <a:spAutoFit/>
          </a:bodyPr>
          <a:lstStyle/>
          <a:p>
            <a:r>
              <a:rPr lang="en-US" altLang="zh-CN" sz="1600" baseline="30000" dirty="0">
                <a:latin typeface="Consolas" panose="020B0609020204030204" pitchFamily="49" charset="0"/>
                <a:ea typeface="楷体" panose="02010609060101010101" pitchFamily="49" charset="-122"/>
              </a:rPr>
              <a:t>1 https://www.kaggle.com/datasets/rounakbanik/the-movies-dataset</a:t>
            </a:r>
            <a:endParaRPr lang="zh-CN" altLang="en-US" sz="1600" dirty="0"/>
          </a:p>
        </p:txBody>
      </p:sp>
      <p:cxnSp>
        <p:nvCxnSpPr>
          <p:cNvPr id="18" name="直接连接符 17">
            <a:extLst>
              <a:ext uri="{FF2B5EF4-FFF2-40B4-BE49-F238E27FC236}">
                <a16:creationId xmlns:a16="http://schemas.microsoft.com/office/drawing/2014/main" id="{D38D5FED-E342-2C22-D50D-C37ACD0C2E49}"/>
              </a:ext>
            </a:extLst>
          </p:cNvPr>
          <p:cNvCxnSpPr/>
          <p:nvPr/>
        </p:nvCxnSpPr>
        <p:spPr>
          <a:xfrm>
            <a:off x="637245" y="6121240"/>
            <a:ext cx="4304086"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670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a:extLst>
              <a:ext uri="{FF2B5EF4-FFF2-40B4-BE49-F238E27FC236}">
                <a16:creationId xmlns:a16="http://schemas.microsoft.com/office/drawing/2014/main" id="{24752DB5-3A88-1210-8C87-6980FF862016}"/>
              </a:ext>
            </a:extLst>
          </p:cNvPr>
          <p:cNvSpPr txBox="1"/>
          <p:nvPr/>
        </p:nvSpPr>
        <p:spPr>
          <a:xfrm>
            <a:off x="555213" y="1847325"/>
            <a:ext cx="3585796" cy="2862322"/>
          </a:xfrm>
          <a:prstGeom prst="rect">
            <a:avLst/>
          </a:prstGeom>
          <a:noFill/>
        </p:spPr>
        <p:txBody>
          <a:bodyPr wrap="square">
            <a:spAutoFit/>
          </a:bodyPr>
          <a:lstStyle/>
          <a:p>
            <a:pPr marL="285750" indent="-285750">
              <a:buFont typeface="Arial" panose="020B0604020202020204" pitchFamily="34" charset="0"/>
              <a:buChar char="•"/>
            </a:pPr>
            <a:r>
              <a:rPr lang="zh-CN" altLang="zh-CN" sz="1800" b="1" kern="100" baseline="0" dirty="0">
                <a:solidFill>
                  <a:srgbClr val="608AC8"/>
                </a:solidFill>
                <a:effectLst/>
                <a:latin typeface="Times New Roman" panose="02020603050405020304" pitchFamily="18" charset="0"/>
                <a:ea typeface="楷体" panose="02010609060101010101" pitchFamily="49" charset="-122"/>
              </a:rPr>
              <a:t>准确性</a:t>
            </a:r>
            <a:r>
              <a:rPr lang="zh-CN" altLang="en-US" sz="1800" b="1" kern="100" baseline="0" dirty="0">
                <a:solidFill>
                  <a:srgbClr val="608AC8"/>
                </a:solidFill>
                <a:effectLst/>
                <a:latin typeface="Times New Roman" panose="02020603050405020304" pitchFamily="18" charset="0"/>
                <a:ea typeface="楷体" panose="02010609060101010101" pitchFamily="49" charset="-122"/>
              </a:rPr>
              <a:t>：</a:t>
            </a:r>
            <a:endParaRPr lang="en-US" altLang="zh-CN" sz="1800" b="1" kern="100" baseline="0" dirty="0">
              <a:solidFill>
                <a:srgbClr val="608AC8"/>
              </a:solidFill>
              <a:effectLst/>
              <a:latin typeface="Times New Roman" panose="02020603050405020304" pitchFamily="18" charset="0"/>
              <a:ea typeface="楷体" panose="02010609060101010101" pitchFamily="49" charset="-122"/>
            </a:endParaRPr>
          </a:p>
          <a:p>
            <a:pPr marL="285750" indent="-285750">
              <a:buFont typeface="Arial" panose="020B0604020202020204" pitchFamily="34" charset="0"/>
              <a:buChar char="•"/>
            </a:pPr>
            <a:endParaRPr lang="en-US" altLang="zh-CN" kern="100" dirty="0">
              <a:latin typeface="Times New Roman" panose="02020603050405020304" pitchFamily="18" charset="0"/>
              <a:ea typeface="楷体" panose="02010609060101010101" pitchFamily="49" charset="-122"/>
            </a:endParaRPr>
          </a:p>
          <a:p>
            <a:endParaRPr lang="en-US" altLang="zh-CN" sz="1800" kern="100" baseline="0" dirty="0">
              <a:effectLst/>
              <a:latin typeface="Times New Roman" panose="02020603050405020304" pitchFamily="18" charset="0"/>
              <a:ea typeface="楷体" panose="02010609060101010101" pitchFamily="49" charset="-122"/>
            </a:endParaRPr>
          </a:p>
          <a:p>
            <a:pPr marL="285750" indent="-285750">
              <a:buFont typeface="Arial" panose="020B0604020202020204" pitchFamily="34" charset="0"/>
              <a:buChar char="•"/>
            </a:pPr>
            <a:endParaRPr lang="en-US" altLang="zh-CN" kern="100" dirty="0">
              <a:latin typeface="Times New Roman" panose="02020603050405020304" pitchFamily="18" charset="0"/>
              <a:ea typeface="楷体" panose="02010609060101010101" pitchFamily="49" charset="-122"/>
            </a:endParaRPr>
          </a:p>
          <a:p>
            <a:pPr marL="285750" indent="-285750">
              <a:buFont typeface="Arial" panose="020B0604020202020204" pitchFamily="34" charset="0"/>
              <a:buChar char="•"/>
            </a:pPr>
            <a:r>
              <a:rPr lang="zh-CN" altLang="en-US" sz="1800" b="1" kern="100" baseline="0" dirty="0">
                <a:solidFill>
                  <a:srgbClr val="608AC8"/>
                </a:solidFill>
                <a:effectLst/>
                <a:latin typeface="Times New Roman" panose="02020603050405020304" pitchFamily="18" charset="0"/>
                <a:ea typeface="楷体" panose="02010609060101010101" pitchFamily="49" charset="-122"/>
              </a:rPr>
              <a:t>用户多样性满意度：</a:t>
            </a:r>
            <a:endParaRPr lang="en-US" altLang="zh-CN" sz="1800" b="1" kern="100" baseline="0" dirty="0">
              <a:solidFill>
                <a:srgbClr val="608AC8"/>
              </a:solidFill>
              <a:effectLst/>
              <a:latin typeface="Times New Roman" panose="02020603050405020304" pitchFamily="18" charset="0"/>
              <a:ea typeface="楷体" panose="02010609060101010101" pitchFamily="49" charset="-122"/>
            </a:endParaRPr>
          </a:p>
          <a:p>
            <a:pPr marL="285750" indent="-285750">
              <a:buFont typeface="Arial" panose="020B0604020202020204" pitchFamily="34" charset="0"/>
              <a:buChar char="•"/>
            </a:pPr>
            <a:endParaRPr lang="en-US" altLang="zh-CN" kern="100" dirty="0">
              <a:latin typeface="Times New Roman" panose="02020603050405020304" pitchFamily="18" charset="0"/>
              <a:ea typeface="楷体" panose="02010609060101010101" pitchFamily="49" charset="-122"/>
            </a:endParaRPr>
          </a:p>
          <a:p>
            <a:pPr marL="285750" indent="-285750">
              <a:buFont typeface="Arial" panose="020B0604020202020204" pitchFamily="34" charset="0"/>
              <a:buChar char="•"/>
            </a:pPr>
            <a:endParaRPr lang="en-US" altLang="zh-CN" sz="1800" kern="100" baseline="0" dirty="0">
              <a:effectLst/>
              <a:latin typeface="Times New Roman" panose="02020603050405020304" pitchFamily="18" charset="0"/>
              <a:ea typeface="楷体" panose="02010609060101010101" pitchFamily="49" charset="-122"/>
            </a:endParaRPr>
          </a:p>
          <a:p>
            <a:pPr marL="285750" indent="-285750">
              <a:buFont typeface="Arial" panose="020B0604020202020204" pitchFamily="34" charset="0"/>
              <a:buChar char="•"/>
            </a:pPr>
            <a:endParaRPr lang="en-US" altLang="zh-CN" kern="100" dirty="0">
              <a:latin typeface="Times New Roman" panose="02020603050405020304" pitchFamily="18" charset="0"/>
              <a:ea typeface="楷体" panose="02010609060101010101" pitchFamily="49" charset="-122"/>
            </a:endParaRPr>
          </a:p>
          <a:p>
            <a:pPr marL="285750" indent="-285750">
              <a:buFont typeface="Arial" panose="020B0604020202020204" pitchFamily="34" charset="0"/>
              <a:buChar char="•"/>
            </a:pPr>
            <a:endParaRPr lang="en-US" altLang="zh-CN" sz="1800" kern="100" baseline="0" dirty="0">
              <a:effectLst/>
              <a:latin typeface="Times New Roman" panose="02020603050405020304" pitchFamily="18" charset="0"/>
              <a:ea typeface="楷体" panose="02010609060101010101" pitchFamily="49" charset="-122"/>
            </a:endParaRPr>
          </a:p>
          <a:p>
            <a:pPr marL="285750" indent="-285750">
              <a:buFont typeface="Arial" panose="020B0604020202020204" pitchFamily="34" charset="0"/>
              <a:buChar char="•"/>
            </a:pPr>
            <a:r>
              <a:rPr lang="zh-CN" altLang="en-US" b="1" kern="100" dirty="0">
                <a:solidFill>
                  <a:srgbClr val="608AC8"/>
                </a:solidFill>
                <a:latin typeface="Times New Roman" panose="02020603050405020304" pitchFamily="18" charset="0"/>
                <a:ea typeface="楷体" panose="02010609060101010101" pitchFamily="49" charset="-122"/>
              </a:rPr>
              <a:t>公平性：</a:t>
            </a:r>
            <a:endParaRPr lang="en-US" altLang="zh-CN" b="1" kern="100" dirty="0">
              <a:solidFill>
                <a:srgbClr val="608AC8"/>
              </a:solidFill>
              <a:latin typeface="Times New Roman" panose="02020603050405020304" pitchFamily="18" charset="0"/>
              <a:ea typeface="楷体" panose="02010609060101010101" pitchFamily="49" charset="-122"/>
            </a:endParaRPr>
          </a:p>
        </p:txBody>
      </p:sp>
      <p:sp>
        <p:nvSpPr>
          <p:cNvPr id="2" name="灯片编号占位符 1">
            <a:extLst>
              <a:ext uri="{FF2B5EF4-FFF2-40B4-BE49-F238E27FC236}">
                <a16:creationId xmlns:a16="http://schemas.microsoft.com/office/drawing/2014/main" id="{04BF568E-19E9-9C06-15CD-92ECBA8A1E5C}"/>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1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t>28</a:t>
            </a:fld>
            <a:endParaRPr kumimoji="0" lang="zh-CN" altLang="en-US" sz="11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3" name="文本框 2">
            <a:extLst>
              <a:ext uri="{FF2B5EF4-FFF2-40B4-BE49-F238E27FC236}">
                <a16:creationId xmlns:a16="http://schemas.microsoft.com/office/drawing/2014/main" id="{2D0F94B2-7CE3-8802-CE93-CB7B62B33681}"/>
              </a:ext>
            </a:extLst>
          </p:cNvPr>
          <p:cNvSpPr txBox="1"/>
          <p:nvPr/>
        </p:nvSpPr>
        <p:spPr>
          <a:xfrm>
            <a:off x="252355" y="708596"/>
            <a:ext cx="3930508" cy="584775"/>
          </a:xfrm>
          <a:prstGeom prst="rect">
            <a:avLst/>
          </a:prstGeom>
          <a:noFill/>
        </p:spPr>
        <p:txBody>
          <a:bodyPr wrap="square" rtlCol="0" anchor="t">
            <a:spAutoFit/>
          </a:bodyPr>
          <a:lstStyle/>
          <a:p>
            <a:pPr algn="l">
              <a:buClrTx/>
              <a:buSzTx/>
              <a:buFontTx/>
            </a:pPr>
            <a:r>
              <a:rPr lang="zh-CN" altLang="en-US" sz="3200" dirty="0">
                <a:solidFill>
                  <a:srgbClr val="014385"/>
                </a:solidFill>
                <a:effectLst>
                  <a:outerShdw blurRad="38100" dist="38100" dir="2700000" algn="tl">
                    <a:srgbClr val="000000">
                      <a:alpha val="43137"/>
                    </a:srgbClr>
                  </a:outerShdw>
                </a:effectLst>
                <a:latin typeface="黑体" panose="02010609060101010101" charset="-122"/>
                <a:ea typeface="黑体" panose="02010609060101010101" charset="-122"/>
              </a:rPr>
              <a:t>评估指标与对比方法</a:t>
            </a:r>
          </a:p>
        </p:txBody>
      </p:sp>
      <p:graphicFrame>
        <p:nvGraphicFramePr>
          <p:cNvPr id="10" name="对象 9">
            <a:extLst>
              <a:ext uri="{FF2B5EF4-FFF2-40B4-BE49-F238E27FC236}">
                <a16:creationId xmlns:a16="http://schemas.microsoft.com/office/drawing/2014/main" id="{E7942EC9-5F54-C669-EBCA-BA722B6F7A02}"/>
              </a:ext>
            </a:extLst>
          </p:cNvPr>
          <p:cNvGraphicFramePr>
            <a:graphicFrameLocks noChangeAspect="1"/>
          </p:cNvGraphicFramePr>
          <p:nvPr/>
        </p:nvGraphicFramePr>
        <p:xfrm>
          <a:off x="935316" y="2422302"/>
          <a:ext cx="2439987" cy="276225"/>
        </p:xfrm>
        <a:graphic>
          <a:graphicData uri="http://schemas.openxmlformats.org/presentationml/2006/ole">
            <mc:AlternateContent xmlns:mc="http://schemas.openxmlformats.org/markup-compatibility/2006">
              <mc:Choice xmlns:v="urn:schemas-microsoft-com:vml" Requires="v">
                <p:oleObj name="AxMath" r:id="rId3" imgW="1721880" imgH="196920" progId="Equation.AxMath">
                  <p:embed/>
                </p:oleObj>
              </mc:Choice>
              <mc:Fallback>
                <p:oleObj name="AxMath" r:id="rId3" imgW="1721880" imgH="196920" progId="Equation.AxMath">
                  <p:embed/>
                  <p:pic>
                    <p:nvPicPr>
                      <p:cNvPr id="10" name="对象 9">
                        <a:extLst>
                          <a:ext uri="{FF2B5EF4-FFF2-40B4-BE49-F238E27FC236}">
                            <a16:creationId xmlns:a16="http://schemas.microsoft.com/office/drawing/2014/main" id="{E7942EC9-5F54-C669-EBCA-BA722B6F7A02}"/>
                          </a:ext>
                        </a:extLst>
                      </p:cNvPr>
                      <p:cNvPicPr>
                        <a:picLocks noChangeAspect="1" noChangeArrowheads="1"/>
                      </p:cNvPicPr>
                      <p:nvPr/>
                    </p:nvPicPr>
                    <p:blipFill>
                      <a:blip r:embed="rId4"/>
                      <a:srcRect/>
                      <a:stretch>
                        <a:fillRect/>
                      </a:stretch>
                    </p:blipFill>
                    <p:spPr bwMode="auto">
                      <a:xfrm>
                        <a:off x="935316" y="2422302"/>
                        <a:ext cx="2439987" cy="276225"/>
                      </a:xfrm>
                      <a:prstGeom prst="rect">
                        <a:avLst/>
                      </a:prstGeom>
                      <a:noFill/>
                    </p:spPr>
                  </p:pic>
                </p:oleObj>
              </mc:Fallback>
            </mc:AlternateContent>
          </a:graphicData>
        </a:graphic>
      </p:graphicFrame>
      <p:graphicFrame>
        <p:nvGraphicFramePr>
          <p:cNvPr id="12" name="对象 11">
            <a:extLst>
              <a:ext uri="{FF2B5EF4-FFF2-40B4-BE49-F238E27FC236}">
                <a16:creationId xmlns:a16="http://schemas.microsoft.com/office/drawing/2014/main" id="{510CD7BE-C9D0-A6DE-EE67-06EEDA9EA041}"/>
              </a:ext>
            </a:extLst>
          </p:cNvPr>
          <p:cNvGraphicFramePr>
            <a:graphicFrameLocks noChangeAspect="1"/>
          </p:cNvGraphicFramePr>
          <p:nvPr/>
        </p:nvGraphicFramePr>
        <p:xfrm>
          <a:off x="958702" y="3273504"/>
          <a:ext cx="3267075" cy="960437"/>
        </p:xfrm>
        <a:graphic>
          <a:graphicData uri="http://schemas.openxmlformats.org/presentationml/2006/ole">
            <mc:AlternateContent xmlns:mc="http://schemas.openxmlformats.org/markup-compatibility/2006">
              <mc:Choice xmlns:v="urn:schemas-microsoft-com:vml" Requires="v">
                <p:oleObj name="AxMath" r:id="rId5" imgW="2321280" imgH="679320" progId="Equation.AxMath">
                  <p:embed/>
                </p:oleObj>
              </mc:Choice>
              <mc:Fallback>
                <p:oleObj name="AxMath" r:id="rId5" imgW="2321280" imgH="679320" progId="Equation.AxMath">
                  <p:embed/>
                  <p:pic>
                    <p:nvPicPr>
                      <p:cNvPr id="12" name="对象 11">
                        <a:extLst>
                          <a:ext uri="{FF2B5EF4-FFF2-40B4-BE49-F238E27FC236}">
                            <a16:creationId xmlns:a16="http://schemas.microsoft.com/office/drawing/2014/main" id="{510CD7BE-C9D0-A6DE-EE67-06EEDA9EA041}"/>
                          </a:ext>
                        </a:extLst>
                      </p:cNvPr>
                      <p:cNvPicPr>
                        <a:picLocks noChangeAspect="1" noChangeArrowheads="1"/>
                      </p:cNvPicPr>
                      <p:nvPr/>
                    </p:nvPicPr>
                    <p:blipFill>
                      <a:blip r:embed="rId6"/>
                      <a:srcRect/>
                      <a:stretch>
                        <a:fillRect/>
                      </a:stretch>
                    </p:blipFill>
                    <p:spPr bwMode="auto">
                      <a:xfrm>
                        <a:off x="958702" y="3273504"/>
                        <a:ext cx="3267075" cy="960437"/>
                      </a:xfrm>
                      <a:prstGeom prst="rect">
                        <a:avLst/>
                      </a:prstGeom>
                      <a:noFill/>
                    </p:spPr>
                  </p:pic>
                </p:oleObj>
              </mc:Fallback>
            </mc:AlternateContent>
          </a:graphicData>
        </a:graphic>
      </p:graphicFrame>
      <p:graphicFrame>
        <p:nvGraphicFramePr>
          <p:cNvPr id="14" name="对象 13">
            <a:extLst>
              <a:ext uri="{FF2B5EF4-FFF2-40B4-BE49-F238E27FC236}">
                <a16:creationId xmlns:a16="http://schemas.microsoft.com/office/drawing/2014/main" id="{801617B6-3496-300C-D801-1A4449B995F7}"/>
              </a:ext>
            </a:extLst>
          </p:cNvPr>
          <p:cNvGraphicFramePr>
            <a:graphicFrameLocks noChangeAspect="1"/>
          </p:cNvGraphicFramePr>
          <p:nvPr/>
        </p:nvGraphicFramePr>
        <p:xfrm>
          <a:off x="958702" y="4659550"/>
          <a:ext cx="3144837" cy="960437"/>
        </p:xfrm>
        <a:graphic>
          <a:graphicData uri="http://schemas.openxmlformats.org/presentationml/2006/ole">
            <mc:AlternateContent xmlns:mc="http://schemas.openxmlformats.org/markup-compatibility/2006">
              <mc:Choice xmlns:v="urn:schemas-microsoft-com:vml" Requires="v">
                <p:oleObj name="AxMath" r:id="rId7" imgW="2241720" imgH="679320" progId="Equation.AxMath">
                  <p:embed/>
                </p:oleObj>
              </mc:Choice>
              <mc:Fallback>
                <p:oleObj name="AxMath" r:id="rId7" imgW="2241720" imgH="679320" progId="Equation.AxMath">
                  <p:embed/>
                  <p:pic>
                    <p:nvPicPr>
                      <p:cNvPr id="14" name="对象 13">
                        <a:extLst>
                          <a:ext uri="{FF2B5EF4-FFF2-40B4-BE49-F238E27FC236}">
                            <a16:creationId xmlns:a16="http://schemas.microsoft.com/office/drawing/2014/main" id="{801617B6-3496-300C-D801-1A4449B995F7}"/>
                          </a:ext>
                        </a:extLst>
                      </p:cNvPr>
                      <p:cNvPicPr>
                        <a:picLocks noChangeAspect="1" noChangeArrowheads="1"/>
                      </p:cNvPicPr>
                      <p:nvPr/>
                    </p:nvPicPr>
                    <p:blipFill>
                      <a:blip r:embed="rId8"/>
                      <a:srcRect/>
                      <a:stretch>
                        <a:fillRect/>
                      </a:stretch>
                    </p:blipFill>
                    <p:spPr bwMode="auto">
                      <a:xfrm>
                        <a:off x="958702" y="4659550"/>
                        <a:ext cx="3144837" cy="960437"/>
                      </a:xfrm>
                      <a:prstGeom prst="rect">
                        <a:avLst/>
                      </a:prstGeom>
                      <a:noFill/>
                    </p:spPr>
                  </p:pic>
                </p:oleObj>
              </mc:Fallback>
            </mc:AlternateContent>
          </a:graphicData>
        </a:graphic>
      </p:graphicFrame>
      <p:graphicFrame>
        <p:nvGraphicFramePr>
          <p:cNvPr id="17" name="表格 16">
            <a:extLst>
              <a:ext uri="{FF2B5EF4-FFF2-40B4-BE49-F238E27FC236}">
                <a16:creationId xmlns:a16="http://schemas.microsoft.com/office/drawing/2014/main" id="{CC26D61C-8B74-E385-8C97-72CAAE15E191}"/>
              </a:ext>
            </a:extLst>
          </p:cNvPr>
          <p:cNvGraphicFramePr>
            <a:graphicFrameLocks noGrp="1"/>
          </p:cNvGraphicFramePr>
          <p:nvPr/>
        </p:nvGraphicFramePr>
        <p:xfrm>
          <a:off x="5179997" y="3768260"/>
          <a:ext cx="6326372" cy="1806641"/>
        </p:xfrm>
        <a:graphic>
          <a:graphicData uri="http://schemas.openxmlformats.org/drawingml/2006/table">
            <a:tbl>
              <a:tblPr firstRow="1" firstCol="1" bandRow="1"/>
              <a:tblGrid>
                <a:gridCol w="1689097">
                  <a:extLst>
                    <a:ext uri="{9D8B030D-6E8A-4147-A177-3AD203B41FA5}">
                      <a16:colId xmlns:a16="http://schemas.microsoft.com/office/drawing/2014/main" val="2239085700"/>
                    </a:ext>
                  </a:extLst>
                </a:gridCol>
                <a:gridCol w="2720714">
                  <a:extLst>
                    <a:ext uri="{9D8B030D-6E8A-4147-A177-3AD203B41FA5}">
                      <a16:colId xmlns:a16="http://schemas.microsoft.com/office/drawing/2014/main" val="212722814"/>
                    </a:ext>
                  </a:extLst>
                </a:gridCol>
                <a:gridCol w="1916561">
                  <a:extLst>
                    <a:ext uri="{9D8B030D-6E8A-4147-A177-3AD203B41FA5}">
                      <a16:colId xmlns:a16="http://schemas.microsoft.com/office/drawing/2014/main" val="3610554413"/>
                    </a:ext>
                  </a:extLst>
                </a:gridCol>
              </a:tblGrid>
              <a:tr h="0">
                <a:tc>
                  <a:txBody>
                    <a:bodyPr/>
                    <a:lstStyle/>
                    <a:p>
                      <a:pPr indent="267970" algn="ctr">
                        <a:lnSpc>
                          <a:spcPct val="200000"/>
                        </a:lnSpc>
                      </a:pPr>
                      <a:r>
                        <a:rPr lang="zh-CN" sz="1400" b="1" kern="100" baseline="0" dirty="0">
                          <a:effectLst/>
                          <a:latin typeface="Times New Roman" panose="02020603050405020304" pitchFamily="18" charset="0"/>
                          <a:ea typeface="楷体" panose="02010609060101010101" pitchFamily="49" charset="-122"/>
                        </a:rPr>
                        <a:t>方法</a:t>
                      </a:r>
                      <a:endParaRPr lang="zh-CN" sz="1400" kern="100" baseline="0" dirty="0">
                        <a:effectLst/>
                        <a:latin typeface="Times New Roman" panose="02020603050405020304" pitchFamily="18" charset="0"/>
                        <a:ea typeface="楷体" panose="02010609060101010101" pitchFamily="49"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67970" algn="ctr">
                        <a:lnSpc>
                          <a:spcPct val="200000"/>
                        </a:lnSpc>
                      </a:pPr>
                      <a:r>
                        <a:rPr lang="zh-CN" sz="1400" b="1" kern="100" baseline="0" dirty="0">
                          <a:effectLst/>
                          <a:latin typeface="Times New Roman" panose="02020603050405020304" pitchFamily="18" charset="0"/>
                          <a:ea typeface="楷体" panose="02010609060101010101" pitchFamily="49" charset="-122"/>
                        </a:rPr>
                        <a:t>推荐目标</a:t>
                      </a:r>
                      <a:endParaRPr lang="zh-CN" sz="1400" kern="100" baseline="0" dirty="0">
                        <a:effectLst/>
                        <a:latin typeface="Times New Roman" panose="02020603050405020304" pitchFamily="18" charset="0"/>
                        <a:ea typeface="楷体" panose="02010609060101010101" pitchFamily="49"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67970" algn="ctr">
                        <a:lnSpc>
                          <a:spcPct val="200000"/>
                        </a:lnSpc>
                      </a:pPr>
                      <a:r>
                        <a:rPr lang="zh-CN" sz="1400" b="1" kern="100" baseline="0">
                          <a:effectLst/>
                          <a:latin typeface="Times New Roman" panose="02020603050405020304" pitchFamily="18" charset="0"/>
                          <a:ea typeface="楷体" panose="02010609060101010101" pitchFamily="49" charset="-122"/>
                        </a:rPr>
                        <a:t>适用的推荐模块</a:t>
                      </a:r>
                      <a:endParaRPr lang="zh-CN" sz="1400" kern="100" baseline="0">
                        <a:effectLst/>
                        <a:latin typeface="Times New Roman" panose="02020603050405020304" pitchFamily="18" charset="0"/>
                        <a:ea typeface="楷体" panose="02010609060101010101" pitchFamily="49"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68024502"/>
                  </a:ext>
                </a:extLst>
              </a:tr>
              <a:tr h="0">
                <a:tc>
                  <a:txBody>
                    <a:bodyPr/>
                    <a:lstStyle/>
                    <a:p>
                      <a:pPr indent="266700" algn="ctr">
                        <a:lnSpc>
                          <a:spcPct val="200000"/>
                        </a:lnSpc>
                      </a:pPr>
                      <a:r>
                        <a:rPr lang="en-US" sz="1400" kern="100" baseline="0" dirty="0">
                          <a:effectLst/>
                          <a:latin typeface="Times New Roman" panose="02020603050405020304" pitchFamily="18" charset="0"/>
                          <a:ea typeface="楷体" panose="02010609060101010101" pitchFamily="49" charset="-122"/>
                        </a:rPr>
                        <a:t>BPRMF</a:t>
                      </a:r>
                      <a:endParaRPr lang="zh-CN" sz="1400" kern="100" baseline="0" dirty="0">
                        <a:effectLst/>
                        <a:latin typeface="Times New Roman" panose="02020603050405020304" pitchFamily="18" charset="0"/>
                        <a:ea typeface="楷体" panose="02010609060101010101" pitchFamily="49"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indent="266700" algn="ctr" defTabSz="914400" rtl="0" eaLnBrk="1" latinLnBrk="0" hangingPunct="1">
                        <a:lnSpc>
                          <a:spcPct val="200000"/>
                        </a:lnSpc>
                      </a:pPr>
                      <a:r>
                        <a:rPr lang="zh-CN" altLang="en-US" sz="1400" kern="100" baseline="0" dirty="0">
                          <a:solidFill>
                            <a:schemeClr val="tx1"/>
                          </a:solidFill>
                          <a:effectLst/>
                          <a:latin typeface="Times New Roman" panose="02020603050405020304" pitchFamily="18" charset="0"/>
                          <a:ea typeface="楷体" panose="02010609060101010101" pitchFamily="49" charset="-122"/>
                          <a:cs typeface="+mn-cs"/>
                        </a:rPr>
                        <a:t>准确性</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indent="266700" algn="ctr">
                        <a:lnSpc>
                          <a:spcPct val="200000"/>
                        </a:lnSpc>
                      </a:pPr>
                      <a:r>
                        <a:rPr lang="zh-CN" sz="1400" kern="100" baseline="0" dirty="0">
                          <a:effectLst/>
                          <a:latin typeface="Times New Roman" panose="02020603050405020304" pitchFamily="18" charset="0"/>
                          <a:ea typeface="楷体" panose="02010609060101010101" pitchFamily="49" charset="-122"/>
                        </a:rPr>
                        <a:t>精排</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64915591"/>
                  </a:ext>
                </a:extLst>
              </a:tr>
              <a:tr h="0">
                <a:tc>
                  <a:txBody>
                    <a:bodyPr/>
                    <a:lstStyle/>
                    <a:p>
                      <a:pPr indent="266700" algn="ctr">
                        <a:lnSpc>
                          <a:spcPct val="200000"/>
                        </a:lnSpc>
                      </a:pPr>
                      <a:r>
                        <a:rPr lang="en-US" sz="1400" kern="100" baseline="0">
                          <a:effectLst/>
                          <a:latin typeface="Times New Roman" panose="02020603050405020304" pitchFamily="18" charset="0"/>
                          <a:ea typeface="楷体" panose="02010609060101010101" pitchFamily="49" charset="-122"/>
                        </a:rPr>
                        <a:t>FA-MMR</a:t>
                      </a:r>
                      <a:endParaRPr lang="zh-CN" sz="1400" kern="100" baseline="0">
                        <a:effectLst/>
                        <a:latin typeface="Times New Roman" panose="02020603050405020304" pitchFamily="18" charset="0"/>
                        <a:ea typeface="楷体" panose="02010609060101010101" pitchFamily="49" charset="-122"/>
                      </a:endParaRPr>
                    </a:p>
                  </a:txBody>
                  <a:tcPr marL="68580" marR="68580" marT="0" marB="0" anchor="ctr">
                    <a:lnL>
                      <a:noFill/>
                    </a:lnL>
                    <a:lnR>
                      <a:noFill/>
                    </a:lnR>
                    <a:lnT w="12700" cap="flat" cmpd="sng" algn="ctr">
                      <a:noFill/>
                      <a:prstDash val="solid"/>
                      <a:round/>
                      <a:headEnd type="none" w="med" len="med"/>
                      <a:tailEnd type="none" w="med" len="med"/>
                    </a:lnT>
                    <a:lnB>
                      <a:noFill/>
                    </a:lnB>
                    <a:noFill/>
                  </a:tcPr>
                </a:tc>
                <a:tc>
                  <a:txBody>
                    <a:bodyPr/>
                    <a:lstStyle/>
                    <a:p>
                      <a:pPr indent="266700" algn="ctr">
                        <a:lnSpc>
                          <a:spcPct val="200000"/>
                        </a:lnSpc>
                      </a:pPr>
                      <a:r>
                        <a:rPr lang="zh-CN" sz="1400" kern="100" baseline="0" dirty="0">
                          <a:effectLst/>
                          <a:latin typeface="Times New Roman" panose="02020603050405020304" pitchFamily="18" charset="0"/>
                          <a:ea typeface="楷体" panose="02010609060101010101" pitchFamily="49" charset="-122"/>
                        </a:rPr>
                        <a:t>准确性、多样性、公平性</a:t>
                      </a:r>
                    </a:p>
                  </a:txBody>
                  <a:tcPr marL="68580" marR="68580" marT="0" marB="0" anchor="ctr">
                    <a:lnL>
                      <a:noFill/>
                    </a:lnL>
                    <a:lnR>
                      <a:noFill/>
                    </a:lnR>
                    <a:lnT w="12700" cap="flat" cmpd="sng" algn="ctr">
                      <a:noFill/>
                      <a:prstDash val="solid"/>
                      <a:round/>
                      <a:headEnd type="none" w="med" len="med"/>
                      <a:tailEnd type="none" w="med" len="med"/>
                    </a:lnT>
                    <a:lnB>
                      <a:noFill/>
                    </a:lnB>
                    <a:noFill/>
                  </a:tcPr>
                </a:tc>
                <a:tc rowSpan="3">
                  <a:txBody>
                    <a:bodyPr/>
                    <a:lstStyle/>
                    <a:p>
                      <a:pPr indent="266700" algn="ctr">
                        <a:lnSpc>
                          <a:spcPct val="200000"/>
                        </a:lnSpc>
                      </a:pPr>
                      <a:r>
                        <a:rPr lang="zh-CN" sz="1400" kern="100" baseline="0" dirty="0">
                          <a:effectLst/>
                          <a:latin typeface="Times New Roman" panose="02020603050405020304" pitchFamily="18" charset="0"/>
                          <a:ea typeface="楷体" panose="02010609060101010101" pitchFamily="49" charset="-122"/>
                        </a:rPr>
                        <a:t>重排</a:t>
                      </a:r>
                      <a:r>
                        <a:rPr lang="en-US" altLang="zh-CN" sz="1400" kern="100" baseline="30000" dirty="0">
                          <a:effectLst/>
                          <a:latin typeface="Times New Roman" panose="02020603050405020304" pitchFamily="18" charset="0"/>
                          <a:ea typeface="楷体" panose="02010609060101010101" pitchFamily="49" charset="-122"/>
                        </a:rPr>
                        <a:t>1</a:t>
                      </a:r>
                      <a:endParaRPr lang="zh-CN" sz="1400" kern="100" baseline="30000" dirty="0">
                        <a:effectLst/>
                        <a:latin typeface="Times New Roman" panose="02020603050405020304" pitchFamily="18" charset="0"/>
                        <a:ea typeface="楷体" panose="02010609060101010101" pitchFamily="49" charset="-122"/>
                      </a:endParaRPr>
                    </a:p>
                  </a:txBody>
                  <a:tcPr marL="68580" marR="68580" marT="0" marB="0" anchor="ctr">
                    <a:lnL>
                      <a:noFill/>
                    </a:lnL>
                    <a:lnR>
                      <a:noFill/>
                    </a:lnR>
                    <a:lnT w="12700" cap="flat" cmpd="sng" algn="ctr">
                      <a:no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72766920"/>
                  </a:ext>
                </a:extLst>
              </a:tr>
              <a:tr h="0">
                <a:tc>
                  <a:txBody>
                    <a:bodyPr/>
                    <a:lstStyle/>
                    <a:p>
                      <a:pPr indent="266700" algn="ctr">
                        <a:lnSpc>
                          <a:spcPct val="200000"/>
                        </a:lnSpc>
                      </a:pPr>
                      <a:r>
                        <a:rPr lang="en-US" sz="1400" kern="100" baseline="0" dirty="0" err="1">
                          <a:effectLst/>
                          <a:latin typeface="Times New Roman" panose="02020603050405020304" pitchFamily="18" charset="0"/>
                          <a:ea typeface="楷体" panose="02010609060101010101" pitchFamily="49" charset="-122"/>
                        </a:rPr>
                        <a:t>OFAiR</a:t>
                      </a:r>
                      <a:endParaRPr lang="zh-CN" sz="1400" kern="100" baseline="0" dirty="0">
                        <a:effectLst/>
                        <a:latin typeface="Times New Roman" panose="02020603050405020304" pitchFamily="18" charset="0"/>
                        <a:ea typeface="楷体" panose="02010609060101010101" pitchFamily="49" charset="-122"/>
                      </a:endParaRPr>
                    </a:p>
                  </a:txBody>
                  <a:tcPr marL="68580" marR="68580" marT="0" marB="0" anchor="ctr">
                    <a:lnL>
                      <a:noFill/>
                    </a:lnL>
                    <a:lnR>
                      <a:noFill/>
                    </a:lnR>
                    <a:lnT>
                      <a:noFill/>
                    </a:lnT>
                    <a:lnB>
                      <a:noFill/>
                    </a:lnB>
                    <a:noFill/>
                  </a:tcPr>
                </a:tc>
                <a:tc>
                  <a:txBody>
                    <a:bodyPr/>
                    <a:lstStyle/>
                    <a:p>
                      <a:pPr indent="266700" algn="ctr">
                        <a:lnSpc>
                          <a:spcPct val="200000"/>
                        </a:lnSpc>
                      </a:pPr>
                      <a:r>
                        <a:rPr lang="zh-CN" sz="1400" kern="100" baseline="0" dirty="0">
                          <a:effectLst/>
                          <a:latin typeface="Times New Roman" panose="02020603050405020304" pitchFamily="18" charset="0"/>
                          <a:ea typeface="楷体" panose="02010609060101010101" pitchFamily="49" charset="-122"/>
                        </a:rPr>
                        <a:t>准确性、多样性偏好、公平性</a:t>
                      </a:r>
                    </a:p>
                  </a:txBody>
                  <a:tcPr marL="68580" marR="68580" marT="0" marB="0" anchor="ctr">
                    <a:lnL>
                      <a:noFill/>
                    </a:lnL>
                    <a:lnR>
                      <a:noFill/>
                    </a:lnR>
                    <a:lnT>
                      <a:noFill/>
                    </a:lnT>
                    <a:lnB>
                      <a:noFill/>
                    </a:lnB>
                    <a:noFill/>
                  </a:tcPr>
                </a:tc>
                <a:tc vMerge="1">
                  <a:txBody>
                    <a:bodyPr/>
                    <a:lstStyle/>
                    <a:p>
                      <a:endParaRPr lang="zh-CN" altLang="en-US"/>
                    </a:p>
                  </a:txBody>
                  <a:tcPr/>
                </a:tc>
                <a:extLst>
                  <a:ext uri="{0D108BD9-81ED-4DB2-BD59-A6C34878D82A}">
                    <a16:rowId xmlns:a16="http://schemas.microsoft.com/office/drawing/2014/main" val="1278597285"/>
                  </a:ext>
                </a:extLst>
              </a:tr>
              <a:tr h="0">
                <a:tc>
                  <a:txBody>
                    <a:bodyPr/>
                    <a:lstStyle/>
                    <a:p>
                      <a:pPr indent="267970" algn="ctr">
                        <a:lnSpc>
                          <a:spcPct val="200000"/>
                        </a:lnSpc>
                      </a:pPr>
                      <a:r>
                        <a:rPr lang="en-US" sz="1400" b="1" kern="100" baseline="0" dirty="0">
                          <a:effectLst/>
                          <a:latin typeface="Times New Roman" panose="02020603050405020304" pitchFamily="18" charset="0"/>
                          <a:ea typeface="楷体" panose="02010609060101010101" pitchFamily="49" charset="-122"/>
                        </a:rPr>
                        <a:t>FDA-PR</a:t>
                      </a:r>
                      <a:endParaRPr lang="zh-CN" sz="1400" kern="100" baseline="0" dirty="0">
                        <a:effectLst/>
                        <a:latin typeface="Times New Roman" panose="02020603050405020304" pitchFamily="18" charset="0"/>
                        <a:ea typeface="楷体" panose="02010609060101010101" pitchFamily="49" charset="-122"/>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noFill/>
                  </a:tcPr>
                </a:tc>
                <a:tc>
                  <a:txBody>
                    <a:bodyPr/>
                    <a:lstStyle/>
                    <a:p>
                      <a:pPr indent="266700" algn="ctr">
                        <a:lnSpc>
                          <a:spcPct val="200000"/>
                        </a:lnSpc>
                      </a:pPr>
                      <a:r>
                        <a:rPr lang="zh-CN" sz="1400" kern="100" baseline="0" dirty="0">
                          <a:effectLst/>
                          <a:latin typeface="Times New Roman" panose="02020603050405020304" pitchFamily="18" charset="0"/>
                          <a:ea typeface="楷体" panose="02010609060101010101" pitchFamily="49" charset="-122"/>
                        </a:rPr>
                        <a:t>准确性、多样性偏好、公平性</a:t>
                      </a: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noFill/>
                  </a:tcPr>
                </a:tc>
                <a:tc vMerge="1">
                  <a:txBody>
                    <a:bodyPr/>
                    <a:lstStyle/>
                    <a:p>
                      <a:endParaRPr lang="zh-CN" altLang="en-US"/>
                    </a:p>
                  </a:txBody>
                  <a:tcPr/>
                </a:tc>
                <a:extLst>
                  <a:ext uri="{0D108BD9-81ED-4DB2-BD59-A6C34878D82A}">
                    <a16:rowId xmlns:a16="http://schemas.microsoft.com/office/drawing/2014/main" val="104399945"/>
                  </a:ext>
                </a:extLst>
              </a:tr>
            </a:tbl>
          </a:graphicData>
        </a:graphic>
      </p:graphicFrame>
      <p:pic>
        <p:nvPicPr>
          <p:cNvPr id="18" name="图片 17">
            <a:extLst>
              <a:ext uri="{FF2B5EF4-FFF2-40B4-BE49-F238E27FC236}">
                <a16:creationId xmlns:a16="http://schemas.microsoft.com/office/drawing/2014/main" id="{17D12199-0EBA-FC16-09F8-3E7AB12F4606}"/>
              </a:ext>
            </a:extLst>
          </p:cNvPr>
          <p:cNvPicPr>
            <a:picLocks noChangeAspect="1"/>
          </p:cNvPicPr>
          <p:nvPr/>
        </p:nvPicPr>
        <p:blipFill>
          <a:blip r:embed="rId9"/>
          <a:stretch>
            <a:fillRect/>
          </a:stretch>
        </p:blipFill>
        <p:spPr>
          <a:xfrm>
            <a:off x="5463141" y="1961594"/>
            <a:ext cx="5760085" cy="1311910"/>
          </a:xfrm>
          <a:prstGeom prst="rect">
            <a:avLst/>
          </a:prstGeom>
        </p:spPr>
      </p:pic>
      <p:sp>
        <p:nvSpPr>
          <p:cNvPr id="23" name="矩形: 圆角 22">
            <a:extLst>
              <a:ext uri="{FF2B5EF4-FFF2-40B4-BE49-F238E27FC236}">
                <a16:creationId xmlns:a16="http://schemas.microsoft.com/office/drawing/2014/main" id="{6A376347-C73F-CCB6-39E4-8C3ACFB2CC8A}"/>
              </a:ext>
            </a:extLst>
          </p:cNvPr>
          <p:cNvSpPr/>
          <p:nvPr/>
        </p:nvSpPr>
        <p:spPr>
          <a:xfrm>
            <a:off x="252356" y="1415283"/>
            <a:ext cx="4191512" cy="4705957"/>
          </a:xfrm>
          <a:prstGeom prst="roundRect">
            <a:avLst>
              <a:gd name="adj" fmla="val 14305"/>
            </a:avLst>
          </a:prstGeom>
          <a:noFill/>
          <a:ln w="28575">
            <a:solidFill>
              <a:schemeClr val="bg1">
                <a:lumMod val="8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a:extLst>
              <a:ext uri="{FF2B5EF4-FFF2-40B4-BE49-F238E27FC236}">
                <a16:creationId xmlns:a16="http://schemas.microsoft.com/office/drawing/2014/main" id="{0E1C2F24-2971-FCDD-07BA-95FB9954BEAF}"/>
              </a:ext>
            </a:extLst>
          </p:cNvPr>
          <p:cNvSpPr/>
          <p:nvPr/>
        </p:nvSpPr>
        <p:spPr>
          <a:xfrm>
            <a:off x="4746725" y="1415282"/>
            <a:ext cx="7192919" cy="4705957"/>
          </a:xfrm>
          <a:prstGeom prst="roundRect">
            <a:avLst>
              <a:gd name="adj" fmla="val 13202"/>
            </a:avLst>
          </a:prstGeom>
          <a:noFill/>
          <a:ln w="28575">
            <a:solidFill>
              <a:schemeClr val="bg1">
                <a:lumMod val="8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D1EC0C4F-77AD-134C-82D2-9DB6A5FF595A}"/>
              </a:ext>
            </a:extLst>
          </p:cNvPr>
          <p:cNvSpPr txBox="1"/>
          <p:nvPr/>
        </p:nvSpPr>
        <p:spPr>
          <a:xfrm>
            <a:off x="252354" y="6451776"/>
            <a:ext cx="4721515" cy="338554"/>
          </a:xfrm>
          <a:prstGeom prst="rect">
            <a:avLst/>
          </a:prstGeom>
          <a:noFill/>
        </p:spPr>
        <p:txBody>
          <a:bodyPr wrap="square">
            <a:spAutoFit/>
          </a:bodyPr>
          <a:lstStyle/>
          <a:p>
            <a:r>
              <a:rPr lang="en-US" altLang="zh-CN" sz="1600" baseline="30000" dirty="0">
                <a:latin typeface="Consolas" panose="020B0609020204030204" pitchFamily="49" charset="0"/>
                <a:ea typeface="楷体" panose="02010609060101010101" pitchFamily="49" charset="-122"/>
              </a:rPr>
              <a:t>1 </a:t>
            </a:r>
            <a:r>
              <a:rPr lang="zh-CN" altLang="en-US" sz="1600" baseline="30000" dirty="0">
                <a:latin typeface="Consolas" panose="020B0609020204030204" pitchFamily="49" charset="0"/>
                <a:ea typeface="楷体" panose="02010609060101010101" pitchFamily="49" charset="-122"/>
              </a:rPr>
              <a:t>为保证可比性，重排算法均以</a:t>
            </a:r>
            <a:r>
              <a:rPr lang="en-US" altLang="zh-CN" sz="1600" baseline="30000" dirty="0">
                <a:latin typeface="Consolas" panose="020B0609020204030204" pitchFamily="49" charset="0"/>
                <a:ea typeface="楷体" panose="02010609060101010101" pitchFamily="49" charset="-122"/>
              </a:rPr>
              <a:t>BPRMF</a:t>
            </a:r>
            <a:r>
              <a:rPr lang="zh-CN" altLang="en-US" sz="1600" baseline="30000" dirty="0">
                <a:latin typeface="Consolas" panose="020B0609020204030204" pitchFamily="49" charset="0"/>
                <a:ea typeface="楷体" panose="02010609060101010101" pitchFamily="49" charset="-122"/>
              </a:rPr>
              <a:t>算法生成的初始推荐列表作为输入</a:t>
            </a:r>
            <a:endParaRPr lang="zh-CN" altLang="en-US" sz="1600" dirty="0"/>
          </a:p>
        </p:txBody>
      </p:sp>
      <p:cxnSp>
        <p:nvCxnSpPr>
          <p:cNvPr id="26" name="直接连接符 25">
            <a:extLst>
              <a:ext uri="{FF2B5EF4-FFF2-40B4-BE49-F238E27FC236}">
                <a16:creationId xmlns:a16="http://schemas.microsoft.com/office/drawing/2014/main" id="{E3E6DA24-0EFB-2353-6C71-45BB4FDCB741}"/>
              </a:ext>
            </a:extLst>
          </p:cNvPr>
          <p:cNvCxnSpPr/>
          <p:nvPr/>
        </p:nvCxnSpPr>
        <p:spPr>
          <a:xfrm>
            <a:off x="298153" y="6384212"/>
            <a:ext cx="4304086"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8109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462213A8-48B3-0D5A-9B4B-53299AF94863}"/>
              </a:ext>
            </a:extLst>
          </p:cNvPr>
          <p:cNvSpPr/>
          <p:nvPr/>
        </p:nvSpPr>
        <p:spPr>
          <a:xfrm>
            <a:off x="2169830" y="1641984"/>
            <a:ext cx="4821369" cy="1707025"/>
          </a:xfrm>
          <a:prstGeom prst="roundRect">
            <a:avLst>
              <a:gd name="adj" fmla="val 8189"/>
            </a:avLst>
          </a:prstGeom>
          <a:noFill/>
          <a:ln w="28575">
            <a:solidFill>
              <a:schemeClr val="bg1">
                <a:lumMod val="8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a:extLst>
              <a:ext uri="{FF2B5EF4-FFF2-40B4-BE49-F238E27FC236}">
                <a16:creationId xmlns:a16="http://schemas.microsoft.com/office/drawing/2014/main" id="{04BF568E-19E9-9C06-15CD-92ECBA8A1E5C}"/>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1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t>29</a:t>
            </a:fld>
            <a:endParaRPr kumimoji="0" lang="zh-CN" altLang="en-US" sz="11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3" name="文本框 2">
            <a:extLst>
              <a:ext uri="{FF2B5EF4-FFF2-40B4-BE49-F238E27FC236}">
                <a16:creationId xmlns:a16="http://schemas.microsoft.com/office/drawing/2014/main" id="{2D0F94B2-7CE3-8802-CE93-CB7B62B33681}"/>
              </a:ext>
            </a:extLst>
          </p:cNvPr>
          <p:cNvSpPr txBox="1"/>
          <p:nvPr/>
        </p:nvSpPr>
        <p:spPr>
          <a:xfrm>
            <a:off x="260385" y="671300"/>
            <a:ext cx="1941164" cy="584775"/>
          </a:xfrm>
          <a:prstGeom prst="rect">
            <a:avLst/>
          </a:prstGeom>
          <a:noFill/>
        </p:spPr>
        <p:txBody>
          <a:bodyPr wrap="square" rtlCol="0" anchor="t">
            <a:spAutoFit/>
          </a:bodyPr>
          <a:lstStyle/>
          <a:p>
            <a:pPr algn="l">
              <a:buClrTx/>
              <a:buSzTx/>
              <a:buFontTx/>
            </a:pPr>
            <a:r>
              <a:rPr lang="zh-CN" altLang="en-US" sz="3200" dirty="0">
                <a:solidFill>
                  <a:srgbClr val="014385"/>
                </a:solidFill>
                <a:effectLst>
                  <a:outerShdw blurRad="38100" dist="38100" dir="2700000" algn="tl">
                    <a:srgbClr val="000000">
                      <a:alpha val="43137"/>
                    </a:srgbClr>
                  </a:outerShdw>
                </a:effectLst>
                <a:latin typeface="黑体" panose="02010609060101010101" charset="-122"/>
                <a:ea typeface="黑体" panose="02010609060101010101" charset="-122"/>
              </a:rPr>
              <a:t>实验设计</a:t>
            </a:r>
          </a:p>
        </p:txBody>
      </p:sp>
      <p:sp>
        <p:nvSpPr>
          <p:cNvPr id="8" name="矩形: 圆角 7">
            <a:extLst>
              <a:ext uri="{FF2B5EF4-FFF2-40B4-BE49-F238E27FC236}">
                <a16:creationId xmlns:a16="http://schemas.microsoft.com/office/drawing/2014/main" id="{01986F3F-C7F7-60F4-EEFD-C80F5AE782C5}"/>
              </a:ext>
            </a:extLst>
          </p:cNvPr>
          <p:cNvSpPr/>
          <p:nvPr/>
        </p:nvSpPr>
        <p:spPr>
          <a:xfrm>
            <a:off x="2253997" y="1951638"/>
            <a:ext cx="1878424" cy="1083504"/>
          </a:xfrm>
          <a:prstGeom prst="roundRect">
            <a:avLst/>
          </a:prstGeom>
          <a:solidFill>
            <a:schemeClr val="bg1"/>
          </a:solidFill>
          <a:ln>
            <a:solidFill>
              <a:schemeClr val="accent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楷体" panose="02010609060101010101" pitchFamily="49" charset="-122"/>
                <a:ea typeface="楷体" panose="02010609060101010101" pitchFamily="49" charset="-122"/>
              </a:rPr>
              <a:t>训</a:t>
            </a:r>
            <a:endParaRPr lang="en-US" altLang="zh-CN" sz="1400" dirty="0">
              <a:solidFill>
                <a:schemeClr val="tx1"/>
              </a:solidFill>
              <a:latin typeface="楷体" panose="02010609060101010101" pitchFamily="49" charset="-122"/>
              <a:ea typeface="楷体" panose="02010609060101010101" pitchFamily="49" charset="-122"/>
            </a:endParaRPr>
          </a:p>
          <a:p>
            <a:r>
              <a:rPr lang="zh-CN" altLang="en-US" sz="1400" dirty="0">
                <a:solidFill>
                  <a:schemeClr val="tx1"/>
                </a:solidFill>
                <a:latin typeface="楷体" panose="02010609060101010101" pitchFamily="49" charset="-122"/>
                <a:ea typeface="楷体" panose="02010609060101010101" pitchFamily="49" charset="-122"/>
              </a:rPr>
              <a:t>练</a:t>
            </a:r>
            <a:endParaRPr lang="en-US" altLang="zh-CN" sz="1400" dirty="0">
              <a:solidFill>
                <a:schemeClr val="tx1"/>
              </a:solidFill>
              <a:latin typeface="楷体" panose="02010609060101010101" pitchFamily="49" charset="-122"/>
              <a:ea typeface="楷体" panose="02010609060101010101" pitchFamily="49" charset="-122"/>
            </a:endParaRPr>
          </a:p>
          <a:p>
            <a:r>
              <a:rPr lang="zh-CN" altLang="en-US" sz="1400" dirty="0">
                <a:solidFill>
                  <a:schemeClr val="tx1"/>
                </a:solidFill>
                <a:latin typeface="楷体" panose="02010609060101010101" pitchFamily="49" charset="-122"/>
                <a:ea typeface="楷体" panose="02010609060101010101" pitchFamily="49" charset="-122"/>
              </a:rPr>
              <a:t>集</a:t>
            </a:r>
          </a:p>
        </p:txBody>
      </p:sp>
      <p:sp>
        <p:nvSpPr>
          <p:cNvPr id="9" name="矩形: 圆角 8">
            <a:extLst>
              <a:ext uri="{FF2B5EF4-FFF2-40B4-BE49-F238E27FC236}">
                <a16:creationId xmlns:a16="http://schemas.microsoft.com/office/drawing/2014/main" id="{99BFE5EF-F9E1-D6FE-624A-6DED92434289}"/>
              </a:ext>
            </a:extLst>
          </p:cNvPr>
          <p:cNvSpPr/>
          <p:nvPr/>
        </p:nvSpPr>
        <p:spPr>
          <a:xfrm>
            <a:off x="4295496" y="1728647"/>
            <a:ext cx="2619104" cy="1548948"/>
          </a:xfrm>
          <a:prstGeom prst="roundRect">
            <a:avLst/>
          </a:prstGeom>
          <a:solidFill>
            <a:schemeClr val="bg1"/>
          </a:solidFill>
          <a:ln>
            <a:solidFill>
              <a:schemeClr val="accent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楷体" panose="02010609060101010101" pitchFamily="49" charset="-122"/>
                <a:ea typeface="楷体" panose="02010609060101010101" pitchFamily="49" charset="-122"/>
              </a:rPr>
              <a:t>测</a:t>
            </a:r>
            <a:endParaRPr lang="en-US" altLang="zh-CN" sz="1400" dirty="0">
              <a:solidFill>
                <a:schemeClr val="tx1"/>
              </a:solidFill>
              <a:latin typeface="楷体" panose="02010609060101010101" pitchFamily="49" charset="-122"/>
              <a:ea typeface="楷体" panose="02010609060101010101" pitchFamily="49" charset="-122"/>
            </a:endParaRPr>
          </a:p>
          <a:p>
            <a:r>
              <a:rPr lang="zh-CN" altLang="en-US" sz="1400" dirty="0">
                <a:solidFill>
                  <a:schemeClr val="tx1"/>
                </a:solidFill>
                <a:latin typeface="楷体" panose="02010609060101010101" pitchFamily="49" charset="-122"/>
                <a:ea typeface="楷体" panose="02010609060101010101" pitchFamily="49" charset="-122"/>
              </a:rPr>
              <a:t>试</a:t>
            </a:r>
            <a:endParaRPr lang="en-US" altLang="zh-CN" sz="1400" dirty="0">
              <a:solidFill>
                <a:schemeClr val="tx1"/>
              </a:solidFill>
              <a:latin typeface="楷体" panose="02010609060101010101" pitchFamily="49" charset="-122"/>
              <a:ea typeface="楷体" panose="02010609060101010101" pitchFamily="49" charset="-122"/>
            </a:endParaRPr>
          </a:p>
          <a:p>
            <a:r>
              <a:rPr lang="zh-CN" altLang="en-US" sz="1400" dirty="0">
                <a:solidFill>
                  <a:schemeClr val="tx1"/>
                </a:solidFill>
                <a:latin typeface="楷体" panose="02010609060101010101" pitchFamily="49" charset="-122"/>
                <a:ea typeface="楷体" panose="02010609060101010101" pitchFamily="49" charset="-122"/>
              </a:rPr>
              <a:t>集</a:t>
            </a:r>
          </a:p>
        </p:txBody>
      </p:sp>
      <p:graphicFrame>
        <p:nvGraphicFramePr>
          <p:cNvPr id="11" name="表格 10">
            <a:extLst>
              <a:ext uri="{FF2B5EF4-FFF2-40B4-BE49-F238E27FC236}">
                <a16:creationId xmlns:a16="http://schemas.microsoft.com/office/drawing/2014/main" id="{11A4E066-5EB1-3746-031B-3E4F8E4BCEF8}"/>
              </a:ext>
            </a:extLst>
          </p:cNvPr>
          <p:cNvGraphicFramePr>
            <a:graphicFrameLocks noGrp="1"/>
          </p:cNvGraphicFramePr>
          <p:nvPr/>
        </p:nvGraphicFramePr>
        <p:xfrm>
          <a:off x="2674399" y="2100117"/>
          <a:ext cx="1299286" cy="786546"/>
        </p:xfrm>
        <a:graphic>
          <a:graphicData uri="http://schemas.openxmlformats.org/drawingml/2006/table">
            <a:tbl>
              <a:tblPr firstRow="1" bandRow="1">
                <a:tableStyleId>{5C22544A-7EE6-4342-B048-85BDC9FD1C3A}</a:tableStyleId>
              </a:tblPr>
              <a:tblGrid>
                <a:gridCol w="507194">
                  <a:extLst>
                    <a:ext uri="{9D8B030D-6E8A-4147-A177-3AD203B41FA5}">
                      <a16:colId xmlns:a16="http://schemas.microsoft.com/office/drawing/2014/main" val="4209153323"/>
                    </a:ext>
                  </a:extLst>
                </a:gridCol>
                <a:gridCol w="792092">
                  <a:extLst>
                    <a:ext uri="{9D8B030D-6E8A-4147-A177-3AD203B41FA5}">
                      <a16:colId xmlns:a16="http://schemas.microsoft.com/office/drawing/2014/main" val="2501646910"/>
                    </a:ext>
                  </a:extLst>
                </a:gridCol>
              </a:tblGrid>
              <a:tr h="262182">
                <a:tc>
                  <a:txBody>
                    <a:bodyPr/>
                    <a:lstStyle/>
                    <a:p>
                      <a:pPr algn="ctr"/>
                      <a:r>
                        <a:rPr lang="zh-CN" altLang="en-US" sz="900" b="1" baseline="0" dirty="0">
                          <a:solidFill>
                            <a:schemeClr val="tx1"/>
                          </a:solidFill>
                          <a:latin typeface="Consolas" panose="020B0609020204030204" pitchFamily="49" charset="0"/>
                          <a:ea typeface="楷体" panose="02010609060101010101" pitchFamily="49" charset="-122"/>
                        </a:rPr>
                        <a:t>用户</a:t>
                      </a:r>
                      <a:endParaRPr lang="en-US" altLang="zh-CN" sz="900" b="1"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900" b="1" baseline="0" dirty="0">
                          <a:solidFill>
                            <a:schemeClr val="tx1"/>
                          </a:solidFill>
                          <a:latin typeface="Consolas" panose="020B0609020204030204" pitchFamily="49" charset="0"/>
                          <a:ea typeface="楷体" panose="02010609060101010101" pitchFamily="49" charset="-122"/>
                        </a:rPr>
                        <a:t>交互记录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2498990"/>
                  </a:ext>
                </a:extLst>
              </a:tr>
              <a:tr h="262182">
                <a:tc>
                  <a:txBody>
                    <a:bodyPr/>
                    <a:lstStyle/>
                    <a:p>
                      <a:pPr algn="ctr"/>
                      <a:r>
                        <a:rPr lang="en-US" altLang="zh-CN" sz="900" b="0" baseline="0" dirty="0">
                          <a:solidFill>
                            <a:schemeClr val="tx1"/>
                          </a:solidFill>
                          <a:latin typeface="Consolas" panose="020B0609020204030204" pitchFamily="49" charset="0"/>
                          <a:ea typeface="楷体" panose="02010609060101010101" pitchFamily="49" charset="-122"/>
                        </a:rPr>
                        <a:t>1</a:t>
                      </a:r>
                      <a:endParaRPr lang="zh-CN" altLang="en-US" sz="900" b="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900" b="0" baseline="0" dirty="0">
                          <a:solidFill>
                            <a:schemeClr val="tx1"/>
                          </a:solidFill>
                          <a:latin typeface="Consolas" panose="020B0609020204030204" pitchFamily="49" charset="0"/>
                          <a:ea typeface="楷体" panose="02010609060101010101" pitchFamily="49" charset="-122"/>
                        </a:rPr>
                        <a:t>[1,2,3,4]</a:t>
                      </a:r>
                      <a:endParaRPr lang="zh-CN" altLang="en-US" sz="900" b="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5179369"/>
                  </a:ext>
                </a:extLst>
              </a:tr>
              <a:tr h="262182">
                <a:tc>
                  <a:txBody>
                    <a:bodyPr/>
                    <a:lstStyle/>
                    <a:p>
                      <a:pPr algn="ctr"/>
                      <a:r>
                        <a:rPr lang="en-US" altLang="zh-CN" sz="900" b="0" baseline="0" dirty="0">
                          <a:solidFill>
                            <a:schemeClr val="tx1"/>
                          </a:solidFill>
                          <a:latin typeface="Consolas" panose="020B0609020204030204" pitchFamily="49" charset="0"/>
                          <a:ea typeface="楷体" panose="02010609060101010101" pitchFamily="49" charset="-122"/>
                        </a:rPr>
                        <a:t>…</a:t>
                      </a:r>
                      <a:endParaRPr lang="zh-CN" altLang="en-US" sz="900" b="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900" b="0" baseline="0" dirty="0">
                          <a:solidFill>
                            <a:schemeClr val="tx1"/>
                          </a:solidFill>
                          <a:latin typeface="Consolas" panose="020B0609020204030204" pitchFamily="49" charset="0"/>
                          <a:ea typeface="楷体" panose="02010609060101010101" pitchFamily="49" charset="-122"/>
                        </a:rPr>
                        <a:t>…</a:t>
                      </a:r>
                      <a:endParaRPr lang="zh-CN" altLang="en-US" sz="900" b="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3563847"/>
                  </a:ext>
                </a:extLst>
              </a:tr>
            </a:tbl>
          </a:graphicData>
        </a:graphic>
      </p:graphicFrame>
      <p:graphicFrame>
        <p:nvGraphicFramePr>
          <p:cNvPr id="12" name="表格 11">
            <a:extLst>
              <a:ext uri="{FF2B5EF4-FFF2-40B4-BE49-F238E27FC236}">
                <a16:creationId xmlns:a16="http://schemas.microsoft.com/office/drawing/2014/main" id="{8B45818D-8335-775E-1B1C-4F52E2A77ED4}"/>
              </a:ext>
            </a:extLst>
          </p:cNvPr>
          <p:cNvGraphicFramePr>
            <a:graphicFrameLocks noGrp="1"/>
          </p:cNvGraphicFramePr>
          <p:nvPr/>
        </p:nvGraphicFramePr>
        <p:xfrm>
          <a:off x="4739841" y="1818546"/>
          <a:ext cx="2002276" cy="1310910"/>
        </p:xfrm>
        <a:graphic>
          <a:graphicData uri="http://schemas.openxmlformats.org/drawingml/2006/table">
            <a:tbl>
              <a:tblPr firstRow="1" bandRow="1">
                <a:tableStyleId>{5C22544A-7EE6-4342-B048-85BDC9FD1C3A}</a:tableStyleId>
              </a:tblPr>
              <a:tblGrid>
                <a:gridCol w="423917">
                  <a:extLst>
                    <a:ext uri="{9D8B030D-6E8A-4147-A177-3AD203B41FA5}">
                      <a16:colId xmlns:a16="http://schemas.microsoft.com/office/drawing/2014/main" val="4209153323"/>
                    </a:ext>
                  </a:extLst>
                </a:gridCol>
                <a:gridCol w="914400">
                  <a:extLst>
                    <a:ext uri="{9D8B030D-6E8A-4147-A177-3AD203B41FA5}">
                      <a16:colId xmlns:a16="http://schemas.microsoft.com/office/drawing/2014/main" val="2501646910"/>
                    </a:ext>
                  </a:extLst>
                </a:gridCol>
                <a:gridCol w="663959">
                  <a:extLst>
                    <a:ext uri="{9D8B030D-6E8A-4147-A177-3AD203B41FA5}">
                      <a16:colId xmlns:a16="http://schemas.microsoft.com/office/drawing/2014/main" val="4235608351"/>
                    </a:ext>
                  </a:extLst>
                </a:gridCol>
              </a:tblGrid>
              <a:tr h="262182">
                <a:tc>
                  <a:txBody>
                    <a:bodyPr/>
                    <a:lstStyle/>
                    <a:p>
                      <a:pPr algn="ctr"/>
                      <a:r>
                        <a:rPr lang="zh-CN" altLang="en-US" sz="900" b="1" baseline="0" dirty="0">
                          <a:solidFill>
                            <a:schemeClr val="tx1"/>
                          </a:solidFill>
                          <a:latin typeface="Consolas" panose="020B0609020204030204" pitchFamily="49" charset="0"/>
                          <a:ea typeface="楷体" panose="02010609060101010101" pitchFamily="49" charset="-122"/>
                        </a:rPr>
                        <a:t>用户</a:t>
                      </a:r>
                      <a:endParaRPr lang="en-US" altLang="zh-CN" sz="900" b="1"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900" b="1" baseline="0" dirty="0">
                          <a:solidFill>
                            <a:schemeClr val="tx1"/>
                          </a:solidFill>
                          <a:latin typeface="Consolas" panose="020B0609020204030204" pitchFamily="49" charset="0"/>
                          <a:ea typeface="楷体" panose="02010609060101010101" pitchFamily="49" charset="-122"/>
                        </a:rPr>
                        <a:t>交互记录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900" baseline="0" dirty="0">
                          <a:solidFill>
                            <a:schemeClr val="tx1"/>
                          </a:solidFill>
                          <a:latin typeface="Consolas" panose="020B0609020204030204" pitchFamily="49" charset="0"/>
                          <a:ea typeface="楷体" panose="02010609060101010101" pitchFamily="49" charset="-122"/>
                        </a:rPr>
                        <a:t>电影</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2498990"/>
                  </a:ext>
                </a:extLst>
              </a:tr>
              <a:tr h="262182">
                <a:tc>
                  <a:txBody>
                    <a:bodyPr/>
                    <a:lstStyle/>
                    <a:p>
                      <a:pPr algn="ctr"/>
                      <a:r>
                        <a:rPr lang="en-US" altLang="zh-CN" sz="900" baseline="0" dirty="0">
                          <a:solidFill>
                            <a:schemeClr val="tx1"/>
                          </a:solidFill>
                          <a:latin typeface="Consolas" panose="020B0609020204030204" pitchFamily="49" charset="0"/>
                          <a:ea typeface="楷体" panose="02010609060101010101" pitchFamily="49" charset="-122"/>
                        </a:rPr>
                        <a:t>1</a:t>
                      </a:r>
                      <a:endParaRPr lang="zh-CN" altLang="en-US" sz="90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900" baseline="0" dirty="0">
                          <a:solidFill>
                            <a:schemeClr val="tx1"/>
                          </a:solidFill>
                          <a:latin typeface="Consolas" panose="020B0609020204030204" pitchFamily="49" charset="0"/>
                          <a:ea typeface="楷体" panose="02010609060101010101" pitchFamily="49" charset="-122"/>
                        </a:rPr>
                        <a:t>[1,2,3,4,5]</a:t>
                      </a:r>
                      <a:endParaRPr lang="zh-CN" altLang="en-US" sz="90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900" baseline="0" dirty="0">
                          <a:solidFill>
                            <a:schemeClr val="tx1"/>
                          </a:solidFill>
                          <a:latin typeface="Consolas" panose="020B0609020204030204" pitchFamily="49" charset="0"/>
                          <a:ea typeface="楷体" panose="02010609060101010101" pitchFamily="49" charset="-122"/>
                        </a:rPr>
                        <a:t>1</a:t>
                      </a:r>
                      <a:endParaRPr lang="zh-CN" altLang="en-US" sz="90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5179369"/>
                  </a:ext>
                </a:extLst>
              </a:tr>
              <a:tr h="262182">
                <a:tc>
                  <a:txBody>
                    <a:bodyPr/>
                    <a:lstStyle/>
                    <a:p>
                      <a:pPr algn="ctr"/>
                      <a:r>
                        <a:rPr lang="en-US" altLang="zh-CN" sz="900" baseline="0" dirty="0">
                          <a:solidFill>
                            <a:schemeClr val="tx1"/>
                          </a:solidFill>
                          <a:latin typeface="Consolas" panose="020B0609020204030204" pitchFamily="49" charset="0"/>
                          <a:ea typeface="楷体" panose="02010609060101010101" pitchFamily="49" charset="-122"/>
                        </a:rPr>
                        <a:t>…</a:t>
                      </a:r>
                      <a:endParaRPr lang="zh-CN" altLang="en-US" sz="90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900" baseline="0" dirty="0">
                          <a:solidFill>
                            <a:schemeClr val="tx1"/>
                          </a:solidFill>
                          <a:latin typeface="Consolas" panose="020B0609020204030204" pitchFamily="49" charset="0"/>
                          <a:ea typeface="楷体" panose="02010609060101010101" pitchFamily="49" charset="-122"/>
                        </a:rPr>
                        <a:t>…</a:t>
                      </a:r>
                      <a:endParaRPr lang="zh-CN" altLang="en-US" sz="90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900" baseline="0" dirty="0">
                          <a:solidFill>
                            <a:schemeClr val="tx1"/>
                          </a:solidFill>
                          <a:latin typeface="Consolas" panose="020B0609020204030204" pitchFamily="49" charset="0"/>
                          <a:ea typeface="楷体" panose="02010609060101010101" pitchFamily="49" charset="-122"/>
                        </a:rPr>
                        <a:t>…</a:t>
                      </a:r>
                      <a:endParaRPr lang="zh-CN" altLang="en-US" sz="90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3563847"/>
                  </a:ext>
                </a:extLst>
              </a:tr>
              <a:tr h="262182">
                <a:tc>
                  <a:txBody>
                    <a:bodyPr/>
                    <a:lstStyle/>
                    <a:p>
                      <a:pPr algn="ctr"/>
                      <a:r>
                        <a:rPr lang="en-US" altLang="zh-CN" sz="900" baseline="0" dirty="0">
                          <a:solidFill>
                            <a:schemeClr val="tx1"/>
                          </a:solidFill>
                          <a:latin typeface="Consolas" panose="020B0609020204030204" pitchFamily="49" charset="0"/>
                          <a:ea typeface="楷体" panose="02010609060101010101" pitchFamily="49" charset="-122"/>
                        </a:rPr>
                        <a:t>1</a:t>
                      </a:r>
                      <a:endParaRPr lang="zh-CN" altLang="en-US" sz="90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900" baseline="0" dirty="0">
                          <a:solidFill>
                            <a:schemeClr val="tx1"/>
                          </a:solidFill>
                          <a:latin typeface="Consolas" panose="020B0609020204030204" pitchFamily="49" charset="0"/>
                          <a:ea typeface="楷体" panose="02010609060101010101" pitchFamily="49" charset="-122"/>
                        </a:rPr>
                        <a:t>[1,2,3,4,5]</a:t>
                      </a:r>
                      <a:endParaRPr lang="zh-CN" altLang="en-US" sz="90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900" baseline="0" dirty="0">
                          <a:solidFill>
                            <a:schemeClr val="tx1"/>
                          </a:solidFill>
                          <a:latin typeface="Consolas" panose="020B0609020204030204" pitchFamily="49" charset="0"/>
                          <a:ea typeface="楷体" panose="02010609060101010101" pitchFamily="49" charset="-122"/>
                        </a:rPr>
                        <a:t>12914</a:t>
                      </a:r>
                      <a:endParaRPr lang="zh-CN" altLang="en-US" sz="90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1417200"/>
                  </a:ext>
                </a:extLst>
              </a:tr>
              <a:tr h="262182">
                <a:tc>
                  <a:txBody>
                    <a:bodyPr/>
                    <a:lstStyle/>
                    <a:p>
                      <a:pPr algn="ctr"/>
                      <a:r>
                        <a:rPr lang="en-US" altLang="zh-CN" sz="900" baseline="0" dirty="0">
                          <a:solidFill>
                            <a:schemeClr val="tx1"/>
                          </a:solidFill>
                          <a:latin typeface="Consolas" panose="020B0609020204030204" pitchFamily="49" charset="0"/>
                          <a:ea typeface="楷体" panose="02010609060101010101" pitchFamily="49" charset="-122"/>
                        </a:rPr>
                        <a:t>…</a:t>
                      </a:r>
                      <a:endParaRPr lang="zh-CN" altLang="en-US" sz="90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900" baseline="0" dirty="0">
                          <a:solidFill>
                            <a:schemeClr val="tx1"/>
                          </a:solidFill>
                          <a:latin typeface="Consolas" panose="020B0609020204030204" pitchFamily="49" charset="0"/>
                          <a:ea typeface="楷体" panose="02010609060101010101" pitchFamily="49" charset="-122"/>
                        </a:rPr>
                        <a:t>…</a:t>
                      </a:r>
                      <a:endParaRPr lang="zh-CN" altLang="en-US" sz="90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900" baseline="0" dirty="0">
                          <a:solidFill>
                            <a:schemeClr val="tx1"/>
                          </a:solidFill>
                          <a:latin typeface="Consolas" panose="020B0609020204030204" pitchFamily="49" charset="0"/>
                          <a:ea typeface="楷体" panose="02010609060101010101" pitchFamily="49" charset="-122"/>
                        </a:rPr>
                        <a:t>…</a:t>
                      </a:r>
                      <a:endParaRPr lang="zh-CN" altLang="en-US" sz="90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7230304"/>
                  </a:ext>
                </a:extLst>
              </a:tr>
            </a:tbl>
          </a:graphicData>
        </a:graphic>
      </p:graphicFrame>
      <p:sp>
        <p:nvSpPr>
          <p:cNvPr id="13" name="箭头: 右 12">
            <a:extLst>
              <a:ext uri="{FF2B5EF4-FFF2-40B4-BE49-F238E27FC236}">
                <a16:creationId xmlns:a16="http://schemas.microsoft.com/office/drawing/2014/main" id="{94F75203-0470-FBB0-E70C-B3B307BEDB95}"/>
              </a:ext>
            </a:extLst>
          </p:cNvPr>
          <p:cNvSpPr/>
          <p:nvPr/>
        </p:nvSpPr>
        <p:spPr>
          <a:xfrm rot="13312439" flipH="1">
            <a:off x="2892666" y="3253435"/>
            <a:ext cx="649008" cy="288826"/>
          </a:xfrm>
          <a:prstGeom prst="rightArrow">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4" name="文本框 13">
            <a:extLst>
              <a:ext uri="{FF2B5EF4-FFF2-40B4-BE49-F238E27FC236}">
                <a16:creationId xmlns:a16="http://schemas.microsoft.com/office/drawing/2014/main" id="{3FF987C5-49F1-6F63-CF95-CB2E42C80CDC}"/>
              </a:ext>
            </a:extLst>
          </p:cNvPr>
          <p:cNvSpPr txBox="1"/>
          <p:nvPr/>
        </p:nvSpPr>
        <p:spPr>
          <a:xfrm>
            <a:off x="3185956" y="3113253"/>
            <a:ext cx="1200516" cy="276999"/>
          </a:xfrm>
          <a:prstGeom prst="rect">
            <a:avLst/>
          </a:prstGeom>
          <a:noFill/>
        </p:spPr>
        <p:txBody>
          <a:bodyPr wrap="square">
            <a:spAutoFit/>
          </a:bodyPr>
          <a:lstStyle/>
          <a:p>
            <a:pPr algn="ctr"/>
            <a:r>
              <a:rPr lang="zh-CN" altLang="en-US" sz="1200" b="1" dirty="0">
                <a:solidFill>
                  <a:srgbClr val="FF9900"/>
                </a:solidFill>
                <a:latin typeface="Consolas" panose="020B0609020204030204" pitchFamily="49" charset="0"/>
                <a:ea typeface="楷体" panose="02010609060101010101" pitchFamily="49" charset="-122"/>
              </a:rPr>
              <a:t>①训练集训练</a:t>
            </a:r>
          </a:p>
        </p:txBody>
      </p:sp>
      <p:sp>
        <p:nvSpPr>
          <p:cNvPr id="15" name="立方体 14">
            <a:extLst>
              <a:ext uri="{FF2B5EF4-FFF2-40B4-BE49-F238E27FC236}">
                <a16:creationId xmlns:a16="http://schemas.microsoft.com/office/drawing/2014/main" id="{D4E9B791-18B0-F1F0-8471-CBFAA1DE6D54}"/>
              </a:ext>
            </a:extLst>
          </p:cNvPr>
          <p:cNvSpPr/>
          <p:nvPr/>
        </p:nvSpPr>
        <p:spPr>
          <a:xfrm>
            <a:off x="3610169" y="3494805"/>
            <a:ext cx="1218818" cy="488211"/>
          </a:xfrm>
          <a:prstGeom prst="cube">
            <a:avLst/>
          </a:prstGeom>
          <a:solidFill>
            <a:srgbClr val="608AC8"/>
          </a:solidFill>
          <a:ln>
            <a:solidFill>
              <a:schemeClr val="accent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FDFDFD"/>
                </a:solidFill>
                <a:latin typeface="Consolas" panose="020B0609020204030204" pitchFamily="49" charset="0"/>
                <a:ea typeface="楷体" panose="02010609060101010101" pitchFamily="49" charset="-122"/>
              </a:rPr>
              <a:t>BPRMF</a:t>
            </a:r>
            <a:r>
              <a:rPr lang="zh-CN" altLang="en-US" sz="1400" dirty="0">
                <a:solidFill>
                  <a:srgbClr val="FDFDFD"/>
                </a:solidFill>
                <a:latin typeface="Consolas" panose="020B0609020204030204" pitchFamily="49" charset="0"/>
                <a:ea typeface="楷体" panose="02010609060101010101" pitchFamily="49" charset="-122"/>
              </a:rPr>
              <a:t>模型</a:t>
            </a:r>
          </a:p>
        </p:txBody>
      </p:sp>
      <p:sp>
        <p:nvSpPr>
          <p:cNvPr id="16" name="圆柱体 15">
            <a:extLst>
              <a:ext uri="{FF2B5EF4-FFF2-40B4-BE49-F238E27FC236}">
                <a16:creationId xmlns:a16="http://schemas.microsoft.com/office/drawing/2014/main" id="{7EFC418B-32C3-8A12-7937-889E7C3E9157}"/>
              </a:ext>
            </a:extLst>
          </p:cNvPr>
          <p:cNvSpPr/>
          <p:nvPr/>
        </p:nvSpPr>
        <p:spPr>
          <a:xfrm>
            <a:off x="3541234" y="917691"/>
            <a:ext cx="1378251" cy="488211"/>
          </a:xfrm>
          <a:prstGeom prst="can">
            <a:avLst/>
          </a:prstGeom>
          <a:solidFill>
            <a:srgbClr val="608AC8"/>
          </a:solidFill>
          <a:ln>
            <a:solidFill>
              <a:schemeClr val="accent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Consolas" panose="020B0609020204030204" pitchFamily="49" charset="0"/>
                <a:ea typeface="楷体" panose="02010609060101010101" pitchFamily="49" charset="-122"/>
              </a:rPr>
              <a:t>Movies</a:t>
            </a:r>
            <a:r>
              <a:rPr lang="zh-CN" altLang="en-US" sz="1400" dirty="0">
                <a:solidFill>
                  <a:schemeClr val="bg1"/>
                </a:solidFill>
                <a:latin typeface="Consolas" panose="020B0609020204030204" pitchFamily="49" charset="0"/>
                <a:ea typeface="楷体" panose="02010609060101010101" pitchFamily="49" charset="-122"/>
              </a:rPr>
              <a:t>数据集</a:t>
            </a:r>
          </a:p>
        </p:txBody>
      </p:sp>
      <p:sp>
        <p:nvSpPr>
          <p:cNvPr id="17" name="箭头: 右 16">
            <a:extLst>
              <a:ext uri="{FF2B5EF4-FFF2-40B4-BE49-F238E27FC236}">
                <a16:creationId xmlns:a16="http://schemas.microsoft.com/office/drawing/2014/main" id="{A2CF18E5-A7B1-73D8-0DE2-710FAE45EB22}"/>
              </a:ext>
            </a:extLst>
          </p:cNvPr>
          <p:cNvSpPr/>
          <p:nvPr/>
        </p:nvSpPr>
        <p:spPr>
          <a:xfrm rot="5400000">
            <a:off x="4078086" y="1504542"/>
            <a:ext cx="276999" cy="288826"/>
          </a:xfrm>
          <a:prstGeom prst="rightArrow">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8" name="文本框 17">
            <a:extLst>
              <a:ext uri="{FF2B5EF4-FFF2-40B4-BE49-F238E27FC236}">
                <a16:creationId xmlns:a16="http://schemas.microsoft.com/office/drawing/2014/main" id="{65F6DBA8-45E5-E495-F5C3-81D2140EE0A1}"/>
              </a:ext>
            </a:extLst>
          </p:cNvPr>
          <p:cNvSpPr txBox="1"/>
          <p:nvPr/>
        </p:nvSpPr>
        <p:spPr>
          <a:xfrm>
            <a:off x="3356260" y="1517690"/>
            <a:ext cx="807857" cy="276999"/>
          </a:xfrm>
          <a:prstGeom prst="rect">
            <a:avLst/>
          </a:prstGeom>
          <a:noFill/>
        </p:spPr>
        <p:txBody>
          <a:bodyPr wrap="square">
            <a:spAutoFit/>
          </a:bodyPr>
          <a:lstStyle/>
          <a:p>
            <a:pPr algn="ctr"/>
            <a:r>
              <a:rPr lang="zh-CN" altLang="en-US" sz="1200" b="1" dirty="0">
                <a:solidFill>
                  <a:srgbClr val="FF9900"/>
                </a:solidFill>
                <a:latin typeface="Consolas" panose="020B0609020204030204" pitchFamily="49" charset="0"/>
                <a:ea typeface="楷体" panose="02010609060101010101" pitchFamily="49" charset="-122"/>
              </a:rPr>
              <a:t>预处理</a:t>
            </a:r>
          </a:p>
        </p:txBody>
      </p:sp>
      <p:sp>
        <p:nvSpPr>
          <p:cNvPr id="20" name="文本框 19">
            <a:extLst>
              <a:ext uri="{FF2B5EF4-FFF2-40B4-BE49-F238E27FC236}">
                <a16:creationId xmlns:a16="http://schemas.microsoft.com/office/drawing/2014/main" id="{DE4ED634-CB98-8559-63C9-9D13F01801D0}"/>
              </a:ext>
            </a:extLst>
          </p:cNvPr>
          <p:cNvSpPr txBox="1"/>
          <p:nvPr/>
        </p:nvSpPr>
        <p:spPr>
          <a:xfrm>
            <a:off x="1652778" y="1683632"/>
            <a:ext cx="736750" cy="646331"/>
          </a:xfrm>
          <a:prstGeom prst="rect">
            <a:avLst/>
          </a:prstGeom>
          <a:noFill/>
        </p:spPr>
        <p:txBody>
          <a:bodyPr wrap="square">
            <a:spAutoFit/>
          </a:bodyPr>
          <a:lstStyle/>
          <a:p>
            <a:pPr algn="ctr"/>
            <a:r>
              <a:rPr lang="zh-CN" altLang="en-US" sz="1200" b="1" dirty="0">
                <a:solidFill>
                  <a:srgbClr val="FF9900"/>
                </a:solidFill>
                <a:latin typeface="Consolas" panose="020B0609020204030204" pitchFamily="49" charset="0"/>
                <a:ea typeface="楷体" panose="02010609060101010101" pitchFamily="49" charset="-122"/>
              </a:rPr>
              <a:t>对每个用户</a:t>
            </a:r>
            <a:endParaRPr lang="en-US" altLang="zh-CN" sz="1200" b="1" dirty="0">
              <a:solidFill>
                <a:srgbClr val="FF9900"/>
              </a:solidFill>
              <a:latin typeface="Consolas" panose="020B0609020204030204" pitchFamily="49" charset="0"/>
              <a:ea typeface="楷体" panose="02010609060101010101" pitchFamily="49" charset="-122"/>
            </a:endParaRPr>
          </a:p>
          <a:p>
            <a:pPr algn="ctr"/>
            <a:r>
              <a:rPr lang="zh-CN" altLang="en-US" sz="1200" b="1" dirty="0">
                <a:solidFill>
                  <a:srgbClr val="FF9900"/>
                </a:solidFill>
                <a:latin typeface="Consolas" panose="020B0609020204030204" pitchFamily="49" charset="0"/>
                <a:ea typeface="楷体" panose="02010609060101010101" pitchFamily="49" charset="-122"/>
              </a:rPr>
              <a:t>计算</a:t>
            </a:r>
          </a:p>
        </p:txBody>
      </p:sp>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42B2645F-B32E-6130-4D21-EB196815418F}"/>
                  </a:ext>
                </a:extLst>
              </p:cNvPr>
              <p:cNvSpPr/>
              <p:nvPr/>
            </p:nvSpPr>
            <p:spPr>
              <a:xfrm>
                <a:off x="418093" y="1878059"/>
                <a:ext cx="1120408" cy="276999"/>
              </a:xfrm>
              <a:prstGeom prst="rect">
                <a:avLst/>
              </a:prstGeom>
              <a:solidFill>
                <a:schemeClr val="bg1"/>
              </a:solidFill>
              <a:ln>
                <a:solidFill>
                  <a:schemeClr val="accent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p>
                        <m:sSupPr>
                          <m:ctrlPr>
                            <a:rPr lang="en-US" altLang="zh-CN" sz="1200" i="1" smtClean="0">
                              <a:solidFill>
                                <a:schemeClr val="tx1"/>
                              </a:solidFill>
                              <a:latin typeface="Cambria Math" panose="02040503050406030204" pitchFamily="18" charset="0"/>
                              <a:ea typeface="楷体" panose="02010609060101010101" pitchFamily="49" charset="-122"/>
                            </a:rPr>
                          </m:ctrlPr>
                        </m:sSupPr>
                        <m:e>
                          <m:r>
                            <a:rPr lang="en-US" altLang="zh-CN" sz="1200" b="0" i="1" smtClean="0">
                              <a:solidFill>
                                <a:schemeClr val="tx1"/>
                              </a:solidFill>
                              <a:latin typeface="Cambria Math" panose="02040503050406030204" pitchFamily="18" charset="0"/>
                              <a:ea typeface="楷体" panose="02010609060101010101" pitchFamily="49" charset="-122"/>
                            </a:rPr>
                            <m:t>𝑑</m:t>
                          </m:r>
                        </m:e>
                        <m:sup>
                          <m:r>
                            <a:rPr lang="en-US" altLang="zh-CN" sz="1200" b="0" i="1" smtClean="0">
                              <a:solidFill>
                                <a:schemeClr val="tx1"/>
                              </a:solidFill>
                              <a:latin typeface="Cambria Math" panose="02040503050406030204" pitchFamily="18" charset="0"/>
                              <a:ea typeface="楷体" panose="02010609060101010101" pitchFamily="49" charset="-122"/>
                            </a:rPr>
                            <m:t>𝑖</m:t>
                          </m:r>
                          <m:r>
                            <a:rPr lang="en-US" altLang="zh-CN" sz="1200" b="0" i="1" smtClean="0">
                              <a:solidFill>
                                <a:schemeClr val="tx1"/>
                              </a:solidFill>
                              <a:latin typeface="Cambria Math" panose="02040503050406030204" pitchFamily="18" charset="0"/>
                              <a:ea typeface="楷体" panose="02010609060101010101" pitchFamily="49" charset="-122"/>
                            </a:rPr>
                            <m:t>,</m:t>
                          </m:r>
                          <m:r>
                            <a:rPr lang="en-US" altLang="zh-CN" sz="1200" b="0" i="1" smtClean="0">
                              <a:solidFill>
                                <a:schemeClr val="tx1"/>
                              </a:solidFill>
                              <a:latin typeface="Cambria Math" panose="02040503050406030204" pitchFamily="18" charset="0"/>
                              <a:ea typeface="楷体" panose="02010609060101010101" pitchFamily="49" charset="-122"/>
                            </a:rPr>
                            <m:t>h</m:t>
                          </m:r>
                        </m:sup>
                      </m:sSup>
                      <m:r>
                        <a:rPr lang="en-US" altLang="zh-CN" sz="1200" b="0" i="0" smtClean="0">
                          <a:solidFill>
                            <a:schemeClr val="tx1"/>
                          </a:solidFill>
                          <a:latin typeface="Cambria Math" panose="02040503050406030204" pitchFamily="18" charset="0"/>
                          <a:ea typeface="楷体" panose="02010609060101010101" pitchFamily="49" charset="-122"/>
                        </a:rPr>
                        <m:t>=</m:t>
                      </m:r>
                      <m:r>
                        <a:rPr lang="en-US" altLang="zh-CN" sz="1200" b="0" i="1" smtClean="0">
                          <a:solidFill>
                            <a:schemeClr val="tx1"/>
                          </a:solidFill>
                          <a:latin typeface="Cambria Math" panose="02040503050406030204" pitchFamily="18" charset="0"/>
                          <a:ea typeface="楷体" panose="02010609060101010101" pitchFamily="49" charset="-122"/>
                        </a:rPr>
                        <m:t>[3,1]</m:t>
                      </m:r>
                    </m:oMath>
                  </m:oMathPara>
                </a14:m>
                <a:endParaRPr lang="zh-CN" altLang="en-US" sz="1200" dirty="0">
                  <a:solidFill>
                    <a:schemeClr val="tx1"/>
                  </a:solidFill>
                  <a:latin typeface="楷体" panose="02010609060101010101" pitchFamily="49" charset="-122"/>
                  <a:ea typeface="楷体" panose="02010609060101010101" pitchFamily="49" charset="-122"/>
                </a:endParaRPr>
              </a:p>
            </p:txBody>
          </p:sp>
        </mc:Choice>
        <mc:Fallback xmlns="">
          <p:sp>
            <p:nvSpPr>
              <p:cNvPr id="21" name="矩形 20">
                <a:extLst>
                  <a:ext uri="{FF2B5EF4-FFF2-40B4-BE49-F238E27FC236}">
                    <a16:creationId xmlns:a16="http://schemas.microsoft.com/office/drawing/2014/main" id="{42B2645F-B32E-6130-4D21-EB196815418F}"/>
                  </a:ext>
                </a:extLst>
              </p:cNvPr>
              <p:cNvSpPr>
                <a:spLocks noRot="1" noChangeAspect="1" noMove="1" noResize="1" noEditPoints="1" noAdjustHandles="1" noChangeArrowheads="1" noChangeShapeType="1" noTextEdit="1"/>
              </p:cNvSpPr>
              <p:nvPr/>
            </p:nvSpPr>
            <p:spPr>
              <a:xfrm>
                <a:off x="418093" y="1878059"/>
                <a:ext cx="1120408" cy="276999"/>
              </a:xfrm>
              <a:prstGeom prst="rect">
                <a:avLst/>
              </a:prstGeom>
              <a:blipFill>
                <a:blip r:embed="rId3"/>
                <a:stretch>
                  <a:fillRect b="-8333"/>
                </a:stretch>
              </a:blipFill>
              <a:ln>
                <a:solidFill>
                  <a:schemeClr val="accent1"/>
                </a:solid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1F0045F7-EC0D-EF95-9323-F8BC623EEF22}"/>
                  </a:ext>
                </a:extLst>
              </p:cNvPr>
              <p:cNvSpPr/>
              <p:nvPr/>
            </p:nvSpPr>
            <p:spPr>
              <a:xfrm>
                <a:off x="139600" y="2797220"/>
                <a:ext cx="1398901" cy="276999"/>
              </a:xfrm>
              <a:prstGeom prst="rect">
                <a:avLst/>
              </a:prstGeom>
              <a:solidFill>
                <a:schemeClr val="bg1"/>
              </a:solidFill>
              <a:ln>
                <a:solidFill>
                  <a:schemeClr val="accent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p>
                        <m:sSupPr>
                          <m:ctrlPr>
                            <a:rPr lang="en-US" altLang="zh-CN" sz="1200" i="1" smtClean="0">
                              <a:solidFill>
                                <a:schemeClr val="tx1"/>
                              </a:solidFill>
                              <a:latin typeface="Cambria Math" panose="02040503050406030204" pitchFamily="18" charset="0"/>
                              <a:ea typeface="楷体" panose="02010609060101010101" pitchFamily="49" charset="-122"/>
                            </a:rPr>
                          </m:ctrlPr>
                        </m:sSupPr>
                        <m:e>
                          <m:r>
                            <a:rPr lang="en-US" altLang="zh-CN" sz="1200" b="0" i="1" smtClean="0">
                              <a:solidFill>
                                <a:schemeClr val="tx1"/>
                              </a:solidFill>
                              <a:latin typeface="Cambria Math" panose="02040503050406030204" pitchFamily="18" charset="0"/>
                              <a:ea typeface="楷体" panose="02010609060101010101" pitchFamily="49" charset="-122"/>
                            </a:rPr>
                            <m:t>𝑒</m:t>
                          </m:r>
                        </m:e>
                        <m:sup>
                          <m:r>
                            <a:rPr lang="en-US" altLang="zh-CN" sz="1200" b="0" i="1" smtClean="0">
                              <a:solidFill>
                                <a:schemeClr val="tx1"/>
                              </a:solidFill>
                              <a:latin typeface="Cambria Math" panose="02040503050406030204" pitchFamily="18" charset="0"/>
                              <a:ea typeface="楷体" panose="02010609060101010101" pitchFamily="49" charset="-122"/>
                            </a:rPr>
                            <m:t>h</m:t>
                          </m:r>
                        </m:sup>
                      </m:sSup>
                      <m:r>
                        <a:rPr lang="en-US" altLang="zh-CN" sz="1200" b="0" i="0" smtClean="0">
                          <a:solidFill>
                            <a:schemeClr val="tx1"/>
                          </a:solidFill>
                          <a:latin typeface="Cambria Math" panose="02040503050406030204" pitchFamily="18" charset="0"/>
                          <a:ea typeface="楷体" panose="02010609060101010101" pitchFamily="49" charset="-122"/>
                        </a:rPr>
                        <m:t>=</m:t>
                      </m:r>
                      <m:r>
                        <a:rPr lang="en-US" altLang="zh-CN" sz="1200" b="0" i="1" smtClean="0">
                          <a:solidFill>
                            <a:schemeClr val="tx1"/>
                          </a:solidFill>
                          <a:latin typeface="Cambria Math" panose="02040503050406030204" pitchFamily="18" charset="0"/>
                          <a:ea typeface="楷体" panose="02010609060101010101" pitchFamily="49" charset="-122"/>
                        </a:rPr>
                        <m:t>[12000,914]</m:t>
                      </m:r>
                    </m:oMath>
                  </m:oMathPara>
                </a14:m>
                <a:endParaRPr lang="zh-CN" altLang="en-US" sz="1200" dirty="0">
                  <a:solidFill>
                    <a:schemeClr val="tx1"/>
                  </a:solidFill>
                  <a:latin typeface="楷体" panose="02010609060101010101" pitchFamily="49" charset="-122"/>
                  <a:ea typeface="楷体" panose="02010609060101010101" pitchFamily="49" charset="-122"/>
                </a:endParaRPr>
              </a:p>
            </p:txBody>
          </p:sp>
        </mc:Choice>
        <mc:Fallback xmlns="">
          <p:sp>
            <p:nvSpPr>
              <p:cNvPr id="23" name="矩形 22">
                <a:extLst>
                  <a:ext uri="{FF2B5EF4-FFF2-40B4-BE49-F238E27FC236}">
                    <a16:creationId xmlns:a16="http://schemas.microsoft.com/office/drawing/2014/main" id="{1F0045F7-EC0D-EF95-9323-F8BC623EEF22}"/>
                  </a:ext>
                </a:extLst>
              </p:cNvPr>
              <p:cNvSpPr>
                <a:spLocks noRot="1" noChangeAspect="1" noMove="1" noResize="1" noEditPoints="1" noAdjustHandles="1" noChangeArrowheads="1" noChangeShapeType="1" noTextEdit="1"/>
              </p:cNvSpPr>
              <p:nvPr/>
            </p:nvSpPr>
            <p:spPr>
              <a:xfrm>
                <a:off x="139600" y="2797220"/>
                <a:ext cx="1398901" cy="276999"/>
              </a:xfrm>
              <a:prstGeom prst="rect">
                <a:avLst/>
              </a:prstGeom>
              <a:blipFill>
                <a:blip r:embed="rId4"/>
                <a:stretch>
                  <a:fillRect b="-10638"/>
                </a:stretch>
              </a:blipFill>
              <a:ln>
                <a:solidFill>
                  <a:schemeClr val="accent1"/>
                </a:solid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AB99B04C-88E1-F6BA-B55C-B5CA5D433C67}"/>
                  </a:ext>
                </a:extLst>
              </p:cNvPr>
              <p:cNvSpPr/>
              <p:nvPr/>
            </p:nvSpPr>
            <p:spPr>
              <a:xfrm>
                <a:off x="412821" y="2249629"/>
                <a:ext cx="1120408" cy="276999"/>
              </a:xfrm>
              <a:prstGeom prst="rect">
                <a:avLst/>
              </a:prstGeom>
              <a:solidFill>
                <a:schemeClr val="bg1"/>
              </a:solidFill>
              <a:ln>
                <a:solidFill>
                  <a:schemeClr val="accent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p>
                        <m:sSupPr>
                          <m:ctrlPr>
                            <a:rPr lang="en-US" altLang="zh-CN" sz="1200" i="1" smtClean="0">
                              <a:solidFill>
                                <a:schemeClr val="tx1"/>
                              </a:solidFill>
                              <a:latin typeface="Cambria Math" panose="02040503050406030204" pitchFamily="18" charset="0"/>
                              <a:ea typeface="楷体" panose="02010609060101010101" pitchFamily="49" charset="-122"/>
                            </a:rPr>
                          </m:ctrlPr>
                        </m:sSupPr>
                        <m:e>
                          <m:r>
                            <a:rPr lang="zh-CN" altLang="en-US" sz="1200" i="1" smtClean="0">
                              <a:solidFill>
                                <a:schemeClr val="tx1"/>
                              </a:solidFill>
                              <a:latin typeface="Cambria Math" panose="02040503050406030204" pitchFamily="18" charset="0"/>
                              <a:ea typeface="楷体" panose="02010609060101010101" pitchFamily="49" charset="-122"/>
                            </a:rPr>
                            <m:t>𝜏</m:t>
                          </m:r>
                        </m:e>
                        <m:sup>
                          <m:r>
                            <a:rPr lang="en-US" altLang="zh-CN" sz="1200" b="0" i="1" smtClean="0">
                              <a:solidFill>
                                <a:schemeClr val="tx1"/>
                              </a:solidFill>
                              <a:latin typeface="Cambria Math" panose="02040503050406030204" pitchFamily="18" charset="0"/>
                              <a:ea typeface="楷体" panose="02010609060101010101" pitchFamily="49" charset="-122"/>
                            </a:rPr>
                            <m:t>𝑖</m:t>
                          </m:r>
                          <m:r>
                            <a:rPr lang="en-US" altLang="zh-CN" sz="1200" b="0" i="1" smtClean="0">
                              <a:solidFill>
                                <a:schemeClr val="tx1"/>
                              </a:solidFill>
                              <a:latin typeface="Cambria Math" panose="02040503050406030204" pitchFamily="18" charset="0"/>
                              <a:ea typeface="楷体" panose="02010609060101010101" pitchFamily="49" charset="-122"/>
                            </a:rPr>
                            <m:t>,</m:t>
                          </m:r>
                          <m:r>
                            <a:rPr lang="en-US" altLang="zh-CN" sz="1200" b="0" i="1" smtClean="0">
                              <a:solidFill>
                                <a:schemeClr val="tx1"/>
                              </a:solidFill>
                              <a:latin typeface="Cambria Math" panose="02040503050406030204" pitchFamily="18" charset="0"/>
                              <a:ea typeface="楷体" panose="02010609060101010101" pitchFamily="49" charset="-122"/>
                            </a:rPr>
                            <m:t>h</m:t>
                          </m:r>
                        </m:sup>
                      </m:sSup>
                      <m:r>
                        <a:rPr lang="en-US" altLang="zh-CN" sz="1200" b="0" i="0" smtClean="0">
                          <a:solidFill>
                            <a:schemeClr val="tx1"/>
                          </a:solidFill>
                          <a:latin typeface="Cambria Math" panose="02040503050406030204" pitchFamily="18" charset="0"/>
                          <a:ea typeface="楷体" panose="02010609060101010101" pitchFamily="49" charset="-122"/>
                        </a:rPr>
                        <m:t>=</m:t>
                      </m:r>
                      <m:r>
                        <a:rPr lang="en-US" altLang="zh-CN" sz="1200" b="0" i="1" smtClean="0">
                          <a:solidFill>
                            <a:schemeClr val="tx1"/>
                          </a:solidFill>
                          <a:latin typeface="Cambria Math" panose="02040503050406030204" pitchFamily="18" charset="0"/>
                          <a:ea typeface="楷体" panose="02010609060101010101" pitchFamily="49" charset="-122"/>
                        </a:rPr>
                        <m:t>0.35</m:t>
                      </m:r>
                    </m:oMath>
                  </m:oMathPara>
                </a14:m>
                <a:endParaRPr lang="zh-CN" altLang="en-US" sz="1200" dirty="0">
                  <a:solidFill>
                    <a:schemeClr val="tx1"/>
                  </a:solidFill>
                  <a:latin typeface="楷体" panose="02010609060101010101" pitchFamily="49" charset="-122"/>
                  <a:ea typeface="楷体" panose="02010609060101010101" pitchFamily="49" charset="-122"/>
                </a:endParaRPr>
              </a:p>
            </p:txBody>
          </p:sp>
        </mc:Choice>
        <mc:Fallback xmlns="">
          <p:sp>
            <p:nvSpPr>
              <p:cNvPr id="24" name="矩形 23">
                <a:extLst>
                  <a:ext uri="{FF2B5EF4-FFF2-40B4-BE49-F238E27FC236}">
                    <a16:creationId xmlns:a16="http://schemas.microsoft.com/office/drawing/2014/main" id="{AB99B04C-88E1-F6BA-B55C-B5CA5D433C67}"/>
                  </a:ext>
                </a:extLst>
              </p:cNvPr>
              <p:cNvSpPr>
                <a:spLocks noRot="1" noChangeAspect="1" noMove="1" noResize="1" noEditPoints="1" noAdjustHandles="1" noChangeArrowheads="1" noChangeShapeType="1" noTextEdit="1"/>
              </p:cNvSpPr>
              <p:nvPr/>
            </p:nvSpPr>
            <p:spPr>
              <a:xfrm>
                <a:off x="412821" y="2249629"/>
                <a:ext cx="1120408" cy="276999"/>
              </a:xfrm>
              <a:prstGeom prst="rect">
                <a:avLst/>
              </a:prstGeom>
              <a:blipFill>
                <a:blip r:embed="rId5"/>
                <a:stretch>
                  <a:fillRect/>
                </a:stretch>
              </a:blipFill>
              <a:ln>
                <a:solidFill>
                  <a:schemeClr val="accent1"/>
                </a:solidFill>
              </a:ln>
              <a:effectLst/>
            </p:spPr>
            <p:txBody>
              <a:bodyPr/>
              <a:lstStyle/>
              <a:p>
                <a:r>
                  <a:rPr lang="zh-CN" altLang="en-US">
                    <a:noFill/>
                  </a:rPr>
                  <a:t> </a:t>
                </a:r>
              </a:p>
            </p:txBody>
          </p:sp>
        </mc:Fallback>
      </mc:AlternateContent>
      <p:sp>
        <p:nvSpPr>
          <p:cNvPr id="30" name="箭头: 右 29">
            <a:extLst>
              <a:ext uri="{FF2B5EF4-FFF2-40B4-BE49-F238E27FC236}">
                <a16:creationId xmlns:a16="http://schemas.microsoft.com/office/drawing/2014/main" id="{526A0B73-D104-1CD6-41C9-0511A6F9339D}"/>
              </a:ext>
            </a:extLst>
          </p:cNvPr>
          <p:cNvSpPr/>
          <p:nvPr/>
        </p:nvSpPr>
        <p:spPr>
          <a:xfrm rot="8853993">
            <a:off x="4832159" y="3448132"/>
            <a:ext cx="656470" cy="288826"/>
          </a:xfrm>
          <a:prstGeom prst="rightArrow">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1" name="文本框 30">
            <a:extLst>
              <a:ext uri="{FF2B5EF4-FFF2-40B4-BE49-F238E27FC236}">
                <a16:creationId xmlns:a16="http://schemas.microsoft.com/office/drawing/2014/main" id="{AAA18D11-CDDD-773F-D1E6-D8EEF4F5FCF3}"/>
              </a:ext>
            </a:extLst>
          </p:cNvPr>
          <p:cNvSpPr txBox="1"/>
          <p:nvPr/>
        </p:nvSpPr>
        <p:spPr>
          <a:xfrm>
            <a:off x="5138938" y="3577546"/>
            <a:ext cx="1220263" cy="276999"/>
          </a:xfrm>
          <a:prstGeom prst="rect">
            <a:avLst/>
          </a:prstGeom>
          <a:noFill/>
        </p:spPr>
        <p:txBody>
          <a:bodyPr wrap="square">
            <a:spAutoFit/>
          </a:bodyPr>
          <a:lstStyle/>
          <a:p>
            <a:pPr algn="ctr"/>
            <a:r>
              <a:rPr lang="zh-CN" altLang="en-US" sz="1200" b="1" dirty="0">
                <a:solidFill>
                  <a:srgbClr val="FF9900"/>
                </a:solidFill>
                <a:latin typeface="Consolas" panose="020B0609020204030204" pitchFamily="49" charset="0"/>
                <a:ea typeface="楷体" panose="02010609060101010101" pitchFamily="49" charset="-122"/>
              </a:rPr>
              <a:t>②测试集输入</a:t>
            </a:r>
          </a:p>
        </p:txBody>
      </p:sp>
      <p:sp>
        <p:nvSpPr>
          <p:cNvPr id="32" name="箭头: 右 31">
            <a:extLst>
              <a:ext uri="{FF2B5EF4-FFF2-40B4-BE49-F238E27FC236}">
                <a16:creationId xmlns:a16="http://schemas.microsoft.com/office/drawing/2014/main" id="{AB7B715E-2341-58E4-038D-F91D55E11468}"/>
              </a:ext>
            </a:extLst>
          </p:cNvPr>
          <p:cNvSpPr/>
          <p:nvPr/>
        </p:nvSpPr>
        <p:spPr>
          <a:xfrm rot="5400000">
            <a:off x="3987118" y="4057777"/>
            <a:ext cx="378528" cy="288826"/>
          </a:xfrm>
          <a:prstGeom prst="rightArrow">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3" name="文本框 32">
            <a:extLst>
              <a:ext uri="{FF2B5EF4-FFF2-40B4-BE49-F238E27FC236}">
                <a16:creationId xmlns:a16="http://schemas.microsoft.com/office/drawing/2014/main" id="{52069D60-9F9C-7333-9EE4-B5F9E736918D}"/>
              </a:ext>
            </a:extLst>
          </p:cNvPr>
          <p:cNvSpPr txBox="1"/>
          <p:nvPr/>
        </p:nvSpPr>
        <p:spPr>
          <a:xfrm>
            <a:off x="4276721" y="4022292"/>
            <a:ext cx="1129770" cy="276999"/>
          </a:xfrm>
          <a:prstGeom prst="rect">
            <a:avLst/>
          </a:prstGeom>
          <a:noFill/>
        </p:spPr>
        <p:txBody>
          <a:bodyPr wrap="square">
            <a:spAutoFit/>
          </a:bodyPr>
          <a:lstStyle/>
          <a:p>
            <a:pPr algn="ctr"/>
            <a:r>
              <a:rPr lang="zh-CN" altLang="en-US" sz="1200" b="1" dirty="0">
                <a:solidFill>
                  <a:srgbClr val="FF9900"/>
                </a:solidFill>
                <a:latin typeface="Consolas" panose="020B0609020204030204" pitchFamily="49" charset="0"/>
                <a:ea typeface="楷体" panose="02010609060101010101" pitchFamily="49" charset="-122"/>
              </a:rPr>
              <a:t>③模型输出</a:t>
            </a:r>
          </a:p>
        </p:txBody>
      </p:sp>
      <p:sp>
        <p:nvSpPr>
          <p:cNvPr id="19" name="箭头: 右 18">
            <a:extLst>
              <a:ext uri="{FF2B5EF4-FFF2-40B4-BE49-F238E27FC236}">
                <a16:creationId xmlns:a16="http://schemas.microsoft.com/office/drawing/2014/main" id="{0F720732-8729-984C-A7E1-C072D3C59F40}"/>
              </a:ext>
            </a:extLst>
          </p:cNvPr>
          <p:cNvSpPr/>
          <p:nvPr/>
        </p:nvSpPr>
        <p:spPr>
          <a:xfrm rot="12452213">
            <a:off x="1617341" y="2202836"/>
            <a:ext cx="515138" cy="288826"/>
          </a:xfrm>
          <a:prstGeom prst="rightArrow">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4" name="箭头: 右 33">
            <a:extLst>
              <a:ext uri="{FF2B5EF4-FFF2-40B4-BE49-F238E27FC236}">
                <a16:creationId xmlns:a16="http://schemas.microsoft.com/office/drawing/2014/main" id="{9139527E-AA09-D7C0-9F17-D8ECE63ECC50}"/>
              </a:ext>
            </a:extLst>
          </p:cNvPr>
          <p:cNvSpPr/>
          <p:nvPr/>
        </p:nvSpPr>
        <p:spPr>
          <a:xfrm rot="19947787" flipH="1">
            <a:off x="1617106" y="2599731"/>
            <a:ext cx="515138" cy="288826"/>
          </a:xfrm>
          <a:prstGeom prst="rightArrow">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5" name="文本框 34">
            <a:extLst>
              <a:ext uri="{FF2B5EF4-FFF2-40B4-BE49-F238E27FC236}">
                <a16:creationId xmlns:a16="http://schemas.microsoft.com/office/drawing/2014/main" id="{EE9030EB-25F5-AB2C-0E08-976042B7B2D9}"/>
              </a:ext>
            </a:extLst>
          </p:cNvPr>
          <p:cNvSpPr txBox="1"/>
          <p:nvPr/>
        </p:nvSpPr>
        <p:spPr>
          <a:xfrm>
            <a:off x="1663889" y="2867845"/>
            <a:ext cx="725639" cy="646331"/>
          </a:xfrm>
          <a:prstGeom prst="rect">
            <a:avLst/>
          </a:prstGeom>
          <a:noFill/>
        </p:spPr>
        <p:txBody>
          <a:bodyPr wrap="square">
            <a:spAutoFit/>
          </a:bodyPr>
          <a:lstStyle/>
          <a:p>
            <a:pPr algn="ctr"/>
            <a:r>
              <a:rPr lang="zh-CN" altLang="en-US" sz="1200" b="1" dirty="0">
                <a:solidFill>
                  <a:srgbClr val="FF9900"/>
                </a:solidFill>
                <a:latin typeface="Consolas" panose="020B0609020204030204" pitchFamily="49" charset="0"/>
                <a:ea typeface="楷体" panose="02010609060101010101" pitchFamily="49" charset="-122"/>
              </a:rPr>
              <a:t>对所有项目</a:t>
            </a:r>
            <a:endParaRPr lang="en-US" altLang="zh-CN" sz="1200" b="1" dirty="0">
              <a:solidFill>
                <a:srgbClr val="FF9900"/>
              </a:solidFill>
              <a:latin typeface="Consolas" panose="020B0609020204030204" pitchFamily="49" charset="0"/>
              <a:ea typeface="楷体" panose="02010609060101010101" pitchFamily="49" charset="-122"/>
            </a:endParaRPr>
          </a:p>
          <a:p>
            <a:pPr algn="ctr"/>
            <a:r>
              <a:rPr lang="zh-CN" altLang="en-US" sz="1200" b="1" dirty="0">
                <a:solidFill>
                  <a:srgbClr val="FF9900"/>
                </a:solidFill>
                <a:latin typeface="Consolas" panose="020B0609020204030204" pitchFamily="49" charset="0"/>
                <a:ea typeface="楷体" panose="02010609060101010101" pitchFamily="49" charset="-122"/>
              </a:rPr>
              <a:t>计算</a:t>
            </a:r>
          </a:p>
        </p:txBody>
      </p:sp>
      <p:sp>
        <p:nvSpPr>
          <p:cNvPr id="39" name="矩形: 圆角 38">
            <a:extLst>
              <a:ext uri="{FF2B5EF4-FFF2-40B4-BE49-F238E27FC236}">
                <a16:creationId xmlns:a16="http://schemas.microsoft.com/office/drawing/2014/main" id="{EBCD6253-6B97-0717-2C9B-939C0A5D1005}"/>
              </a:ext>
            </a:extLst>
          </p:cNvPr>
          <p:cNvSpPr/>
          <p:nvPr/>
        </p:nvSpPr>
        <p:spPr>
          <a:xfrm>
            <a:off x="3012320" y="4525976"/>
            <a:ext cx="2481998" cy="803681"/>
          </a:xfrm>
          <a:prstGeom prst="roundRect">
            <a:avLst/>
          </a:prstGeom>
          <a:solidFill>
            <a:schemeClr val="bg1"/>
          </a:solidFill>
          <a:ln w="19050">
            <a:solidFill>
              <a:schemeClr val="accent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楷体" panose="02010609060101010101" pitchFamily="49" charset="-122"/>
                <a:ea typeface="楷体" panose="02010609060101010101" pitchFamily="49" charset="-122"/>
              </a:rPr>
              <a:t>候</a:t>
            </a:r>
            <a:endParaRPr lang="en-US" altLang="zh-CN" sz="1400" dirty="0">
              <a:solidFill>
                <a:schemeClr val="tx1"/>
              </a:solidFill>
              <a:latin typeface="楷体" panose="02010609060101010101" pitchFamily="49" charset="-122"/>
              <a:ea typeface="楷体" panose="02010609060101010101" pitchFamily="49" charset="-122"/>
            </a:endParaRPr>
          </a:p>
          <a:p>
            <a:r>
              <a:rPr lang="zh-CN" altLang="en-US" sz="1400" dirty="0">
                <a:solidFill>
                  <a:schemeClr val="tx1"/>
                </a:solidFill>
                <a:latin typeface="楷体" panose="02010609060101010101" pitchFamily="49" charset="-122"/>
                <a:ea typeface="楷体" panose="02010609060101010101" pitchFamily="49" charset="-122"/>
              </a:rPr>
              <a:t>选</a:t>
            </a:r>
            <a:endParaRPr lang="en-US" altLang="zh-CN" sz="1400" dirty="0">
              <a:solidFill>
                <a:schemeClr val="tx1"/>
              </a:solidFill>
              <a:latin typeface="楷体" panose="02010609060101010101" pitchFamily="49" charset="-122"/>
              <a:ea typeface="楷体" panose="02010609060101010101" pitchFamily="49" charset="-122"/>
            </a:endParaRPr>
          </a:p>
          <a:p>
            <a:r>
              <a:rPr lang="zh-CN" altLang="en-US" sz="1400" dirty="0">
                <a:solidFill>
                  <a:schemeClr val="tx1"/>
                </a:solidFill>
                <a:latin typeface="楷体" panose="02010609060101010101" pitchFamily="49" charset="-122"/>
                <a:ea typeface="楷体" panose="02010609060101010101" pitchFamily="49" charset="-122"/>
              </a:rPr>
              <a:t>集</a:t>
            </a:r>
          </a:p>
        </p:txBody>
      </p:sp>
      <p:graphicFrame>
        <p:nvGraphicFramePr>
          <p:cNvPr id="5" name="表格 4">
            <a:extLst>
              <a:ext uri="{FF2B5EF4-FFF2-40B4-BE49-F238E27FC236}">
                <a16:creationId xmlns:a16="http://schemas.microsoft.com/office/drawing/2014/main" id="{522D0E0A-3424-9253-B9F1-B92CF61AA34A}"/>
              </a:ext>
            </a:extLst>
          </p:cNvPr>
          <p:cNvGraphicFramePr>
            <a:graphicFrameLocks noGrp="1"/>
          </p:cNvGraphicFramePr>
          <p:nvPr/>
        </p:nvGraphicFramePr>
        <p:xfrm>
          <a:off x="3425162" y="4675735"/>
          <a:ext cx="1881615" cy="524364"/>
        </p:xfrm>
        <a:graphic>
          <a:graphicData uri="http://schemas.openxmlformats.org/drawingml/2006/table">
            <a:tbl>
              <a:tblPr firstRow="1" bandRow="1">
                <a:tableStyleId>{5C22544A-7EE6-4342-B048-85BDC9FD1C3A}</a:tableStyleId>
              </a:tblPr>
              <a:tblGrid>
                <a:gridCol w="425697">
                  <a:extLst>
                    <a:ext uri="{9D8B030D-6E8A-4147-A177-3AD203B41FA5}">
                      <a16:colId xmlns:a16="http://schemas.microsoft.com/office/drawing/2014/main" val="4209153323"/>
                    </a:ext>
                  </a:extLst>
                </a:gridCol>
                <a:gridCol w="1455918">
                  <a:extLst>
                    <a:ext uri="{9D8B030D-6E8A-4147-A177-3AD203B41FA5}">
                      <a16:colId xmlns:a16="http://schemas.microsoft.com/office/drawing/2014/main" val="2501646910"/>
                    </a:ext>
                  </a:extLst>
                </a:gridCol>
              </a:tblGrid>
              <a:tr h="262182">
                <a:tc>
                  <a:txBody>
                    <a:bodyPr/>
                    <a:lstStyle/>
                    <a:p>
                      <a:pPr algn="ctr"/>
                      <a:r>
                        <a:rPr lang="zh-CN" altLang="en-US" sz="900" b="1" baseline="0" dirty="0">
                          <a:solidFill>
                            <a:schemeClr val="tx1"/>
                          </a:solidFill>
                          <a:latin typeface="Consolas" panose="020B0609020204030204" pitchFamily="49" charset="0"/>
                          <a:ea typeface="楷体" panose="02010609060101010101" pitchFamily="49" charset="-122"/>
                        </a:rPr>
                        <a:t>用户</a:t>
                      </a:r>
                      <a:endParaRPr lang="en-US" altLang="zh-CN" sz="900" b="1"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900" b="1" baseline="0" dirty="0">
                          <a:solidFill>
                            <a:schemeClr val="tx1"/>
                          </a:solidFill>
                          <a:latin typeface="Consolas" panose="020B0609020204030204" pitchFamily="49" charset="0"/>
                          <a:ea typeface="楷体" panose="02010609060101010101" pitchFamily="49" charset="-122"/>
                        </a:rPr>
                        <a:t>Top5000</a:t>
                      </a:r>
                      <a:endParaRPr lang="zh-CN" altLang="en-US" sz="900" b="1"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2498990"/>
                  </a:ext>
                </a:extLst>
              </a:tr>
              <a:tr h="262182">
                <a:tc>
                  <a:txBody>
                    <a:bodyPr/>
                    <a:lstStyle/>
                    <a:p>
                      <a:pPr algn="ctr"/>
                      <a:r>
                        <a:rPr lang="en-US" altLang="zh-CN" sz="900" baseline="0" dirty="0">
                          <a:solidFill>
                            <a:schemeClr val="tx1"/>
                          </a:solidFill>
                          <a:latin typeface="Consolas" panose="020B0609020204030204" pitchFamily="49" charset="0"/>
                          <a:ea typeface="楷体" panose="02010609060101010101" pitchFamily="49" charset="-122"/>
                        </a:rPr>
                        <a:t>…</a:t>
                      </a:r>
                      <a:endParaRPr lang="zh-CN" altLang="en-US" sz="90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900" baseline="0" dirty="0">
                          <a:solidFill>
                            <a:schemeClr val="tx1"/>
                          </a:solidFill>
                          <a:latin typeface="Consolas" panose="020B0609020204030204" pitchFamily="49" charset="0"/>
                          <a:ea typeface="楷体" panose="02010609060101010101" pitchFamily="49" charset="-122"/>
                        </a:rPr>
                        <a:t>…</a:t>
                      </a:r>
                      <a:endParaRPr lang="zh-CN" altLang="en-US" sz="90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1417200"/>
                  </a:ext>
                </a:extLst>
              </a:tr>
            </a:tbl>
          </a:graphicData>
        </a:graphic>
      </p:graphicFrame>
      <p:sp>
        <p:nvSpPr>
          <p:cNvPr id="7" name="立方体 6">
            <a:extLst>
              <a:ext uri="{FF2B5EF4-FFF2-40B4-BE49-F238E27FC236}">
                <a16:creationId xmlns:a16="http://schemas.microsoft.com/office/drawing/2014/main" id="{63BCE267-C2EC-29F4-2F98-BF1DBC1AB932}"/>
              </a:ext>
            </a:extLst>
          </p:cNvPr>
          <p:cNvSpPr/>
          <p:nvPr/>
        </p:nvSpPr>
        <p:spPr>
          <a:xfrm>
            <a:off x="7275325" y="3473343"/>
            <a:ext cx="1166891" cy="488211"/>
          </a:xfrm>
          <a:prstGeom prst="cube">
            <a:avLst/>
          </a:prstGeom>
          <a:solidFill>
            <a:srgbClr val="608AC8"/>
          </a:solidFill>
          <a:ln>
            <a:solidFill>
              <a:schemeClr val="accent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rgbClr val="FDFDFD"/>
                </a:solidFill>
                <a:latin typeface="Consolas" panose="020B0609020204030204" pitchFamily="49" charset="0"/>
                <a:ea typeface="楷体" panose="02010609060101010101" pitchFamily="49" charset="-122"/>
              </a:rPr>
              <a:t>FDA-PR</a:t>
            </a:r>
            <a:r>
              <a:rPr lang="zh-CN" altLang="en-US" sz="1200" b="1" dirty="0">
                <a:solidFill>
                  <a:srgbClr val="FDFDFD"/>
                </a:solidFill>
                <a:latin typeface="Consolas" panose="020B0609020204030204" pitchFamily="49" charset="0"/>
                <a:ea typeface="楷体" panose="02010609060101010101" pitchFamily="49" charset="-122"/>
              </a:rPr>
              <a:t>算法</a:t>
            </a:r>
          </a:p>
        </p:txBody>
      </p:sp>
      <p:sp>
        <p:nvSpPr>
          <p:cNvPr id="10" name="矩形: 圆角 9">
            <a:extLst>
              <a:ext uri="{FF2B5EF4-FFF2-40B4-BE49-F238E27FC236}">
                <a16:creationId xmlns:a16="http://schemas.microsoft.com/office/drawing/2014/main" id="{5BAF90E2-8F05-EA1F-21B3-A12468696608}"/>
              </a:ext>
            </a:extLst>
          </p:cNvPr>
          <p:cNvSpPr/>
          <p:nvPr/>
        </p:nvSpPr>
        <p:spPr>
          <a:xfrm>
            <a:off x="8819465" y="3314025"/>
            <a:ext cx="1932016" cy="706850"/>
          </a:xfrm>
          <a:prstGeom prst="roundRect">
            <a:avLst/>
          </a:prstGeom>
          <a:solidFill>
            <a:schemeClr val="bg1"/>
          </a:solidFill>
          <a:ln w="19050">
            <a:solidFill>
              <a:srgbClr val="FF9900"/>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sz="1400" dirty="0">
              <a:solidFill>
                <a:schemeClr val="tx1"/>
              </a:solidFill>
              <a:latin typeface="楷体" panose="02010609060101010101" pitchFamily="49" charset="-122"/>
              <a:ea typeface="楷体" panose="02010609060101010101" pitchFamily="49" charset="-122"/>
            </a:endParaRPr>
          </a:p>
        </p:txBody>
      </p:sp>
      <p:graphicFrame>
        <p:nvGraphicFramePr>
          <p:cNvPr id="22" name="表格 21">
            <a:extLst>
              <a:ext uri="{FF2B5EF4-FFF2-40B4-BE49-F238E27FC236}">
                <a16:creationId xmlns:a16="http://schemas.microsoft.com/office/drawing/2014/main" id="{71119AE0-08D3-9069-0CF1-BC158C9B4CD9}"/>
              </a:ext>
            </a:extLst>
          </p:cNvPr>
          <p:cNvGraphicFramePr>
            <a:graphicFrameLocks noGrp="1"/>
          </p:cNvGraphicFramePr>
          <p:nvPr/>
        </p:nvGraphicFramePr>
        <p:xfrm>
          <a:off x="8964354" y="3413438"/>
          <a:ext cx="1676468" cy="524364"/>
        </p:xfrm>
        <a:graphic>
          <a:graphicData uri="http://schemas.openxmlformats.org/drawingml/2006/table">
            <a:tbl>
              <a:tblPr firstRow="1" bandRow="1">
                <a:tableStyleId>{5C22544A-7EE6-4342-B048-85BDC9FD1C3A}</a:tableStyleId>
              </a:tblPr>
              <a:tblGrid>
                <a:gridCol w="418429">
                  <a:extLst>
                    <a:ext uri="{9D8B030D-6E8A-4147-A177-3AD203B41FA5}">
                      <a16:colId xmlns:a16="http://schemas.microsoft.com/office/drawing/2014/main" val="4209153323"/>
                    </a:ext>
                  </a:extLst>
                </a:gridCol>
                <a:gridCol w="1258039">
                  <a:extLst>
                    <a:ext uri="{9D8B030D-6E8A-4147-A177-3AD203B41FA5}">
                      <a16:colId xmlns:a16="http://schemas.microsoft.com/office/drawing/2014/main" val="2501646910"/>
                    </a:ext>
                  </a:extLst>
                </a:gridCol>
              </a:tblGrid>
              <a:tr h="262182">
                <a:tc>
                  <a:txBody>
                    <a:bodyPr/>
                    <a:lstStyle/>
                    <a:p>
                      <a:pPr algn="ctr"/>
                      <a:r>
                        <a:rPr lang="zh-CN" altLang="en-US" sz="900" b="1" baseline="0" dirty="0">
                          <a:solidFill>
                            <a:schemeClr val="tx1"/>
                          </a:solidFill>
                          <a:latin typeface="Consolas" panose="020B0609020204030204" pitchFamily="49" charset="0"/>
                          <a:ea typeface="楷体" panose="02010609060101010101" pitchFamily="49" charset="-122"/>
                        </a:rPr>
                        <a:t>用户</a:t>
                      </a:r>
                      <a:endParaRPr lang="en-US" altLang="zh-CN" sz="900" b="1"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900" b="1" baseline="0" dirty="0">
                          <a:solidFill>
                            <a:schemeClr val="tx1"/>
                          </a:solidFill>
                          <a:latin typeface="Consolas" panose="020B0609020204030204" pitchFamily="49" charset="0"/>
                          <a:ea typeface="楷体" panose="02010609060101010101" pitchFamily="49" charset="-122"/>
                        </a:rPr>
                        <a:t>Top10</a:t>
                      </a:r>
                      <a:r>
                        <a:rPr lang="zh-CN" altLang="en-US" sz="900" b="1" baseline="0" dirty="0">
                          <a:solidFill>
                            <a:schemeClr val="tx1"/>
                          </a:solidFill>
                          <a:latin typeface="Consolas" panose="020B0609020204030204" pitchFamily="49" charset="0"/>
                          <a:ea typeface="楷体" panose="02010609060101010101" pitchFamily="49" charset="-122"/>
                        </a:rPr>
                        <a:t>（</a:t>
                      </a:r>
                      <a:r>
                        <a:rPr lang="en-US" altLang="zh-CN" sz="900" b="1" baseline="0" dirty="0">
                          <a:solidFill>
                            <a:schemeClr val="tx1"/>
                          </a:solidFill>
                          <a:latin typeface="Consolas" panose="020B0609020204030204" pitchFamily="49" charset="0"/>
                          <a:ea typeface="楷体" panose="02010609060101010101" pitchFamily="49" charset="-122"/>
                        </a:rPr>
                        <a:t>re-ranked</a:t>
                      </a:r>
                      <a:r>
                        <a:rPr lang="zh-CN" altLang="en-US" sz="900" b="1" baseline="0" dirty="0">
                          <a:solidFill>
                            <a:schemeClr val="tx1"/>
                          </a:solidFill>
                          <a:latin typeface="Consolas" panose="020B0609020204030204" pitchFamily="49" charset="0"/>
                          <a:ea typeface="楷体" panose="02010609060101010101" pitchFamily="49" charset="-122"/>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2498990"/>
                  </a:ext>
                </a:extLst>
              </a:tr>
              <a:tr h="262182">
                <a:tc>
                  <a:txBody>
                    <a:bodyPr/>
                    <a:lstStyle/>
                    <a:p>
                      <a:pPr algn="ctr"/>
                      <a:r>
                        <a:rPr lang="en-US" altLang="zh-CN" sz="900" baseline="0" dirty="0">
                          <a:solidFill>
                            <a:schemeClr val="tx1"/>
                          </a:solidFill>
                          <a:latin typeface="Consolas" panose="020B0609020204030204" pitchFamily="49" charset="0"/>
                          <a:ea typeface="楷体" panose="02010609060101010101" pitchFamily="49" charset="-122"/>
                        </a:rPr>
                        <a:t>…</a:t>
                      </a:r>
                      <a:endParaRPr lang="zh-CN" altLang="en-US" sz="90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900" baseline="0" dirty="0">
                          <a:solidFill>
                            <a:schemeClr val="tx1"/>
                          </a:solidFill>
                          <a:latin typeface="Consolas" panose="020B0609020204030204" pitchFamily="49" charset="0"/>
                          <a:ea typeface="楷体" panose="02010609060101010101" pitchFamily="49" charset="-122"/>
                        </a:rPr>
                        <a:t>…</a:t>
                      </a:r>
                      <a:endParaRPr lang="zh-CN" altLang="en-US" sz="90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1417200"/>
                  </a:ext>
                </a:extLst>
              </a:tr>
            </a:tbl>
          </a:graphicData>
        </a:graphic>
      </p:graphicFrame>
      <p:sp>
        <p:nvSpPr>
          <p:cNvPr id="27" name="立方体 26">
            <a:extLst>
              <a:ext uri="{FF2B5EF4-FFF2-40B4-BE49-F238E27FC236}">
                <a16:creationId xmlns:a16="http://schemas.microsoft.com/office/drawing/2014/main" id="{22BAA5DC-0F8C-D292-FAEC-3F30286CE080}"/>
              </a:ext>
            </a:extLst>
          </p:cNvPr>
          <p:cNvSpPr/>
          <p:nvPr/>
        </p:nvSpPr>
        <p:spPr>
          <a:xfrm>
            <a:off x="7327121" y="2194667"/>
            <a:ext cx="1115883" cy="488211"/>
          </a:xfrm>
          <a:prstGeom prst="cube">
            <a:avLst/>
          </a:prstGeom>
          <a:solidFill>
            <a:srgbClr val="608AC8"/>
          </a:solidFill>
          <a:ln>
            <a:solidFill>
              <a:schemeClr val="accent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FDFDFD"/>
                </a:solidFill>
                <a:latin typeface="Consolas" panose="020B0609020204030204" pitchFamily="49" charset="0"/>
                <a:ea typeface="楷体" panose="02010609060101010101" pitchFamily="49" charset="-122"/>
              </a:rPr>
              <a:t>BPRMF</a:t>
            </a:r>
            <a:r>
              <a:rPr lang="zh-CN" altLang="en-US" sz="1200" dirty="0">
                <a:solidFill>
                  <a:srgbClr val="FDFDFD"/>
                </a:solidFill>
                <a:latin typeface="Consolas" panose="020B0609020204030204" pitchFamily="49" charset="0"/>
                <a:ea typeface="楷体" panose="02010609060101010101" pitchFamily="49" charset="-122"/>
              </a:rPr>
              <a:t>模型</a:t>
            </a:r>
          </a:p>
        </p:txBody>
      </p:sp>
      <p:sp>
        <p:nvSpPr>
          <p:cNvPr id="44" name="立方体 43">
            <a:extLst>
              <a:ext uri="{FF2B5EF4-FFF2-40B4-BE49-F238E27FC236}">
                <a16:creationId xmlns:a16="http://schemas.microsoft.com/office/drawing/2014/main" id="{EA529BAE-685F-EB3C-9CC3-41498215C2FA}"/>
              </a:ext>
            </a:extLst>
          </p:cNvPr>
          <p:cNvSpPr/>
          <p:nvPr/>
        </p:nvSpPr>
        <p:spPr>
          <a:xfrm>
            <a:off x="7248905" y="4622685"/>
            <a:ext cx="1195077" cy="488211"/>
          </a:xfrm>
          <a:prstGeom prst="cube">
            <a:avLst/>
          </a:prstGeom>
          <a:solidFill>
            <a:srgbClr val="608AC8"/>
          </a:solidFill>
          <a:ln>
            <a:solidFill>
              <a:schemeClr val="accent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FDFDFD"/>
                </a:solidFill>
                <a:latin typeface="Consolas" panose="020B0609020204030204" pitchFamily="49" charset="0"/>
                <a:ea typeface="楷体" panose="02010609060101010101" pitchFamily="49" charset="-122"/>
              </a:rPr>
              <a:t>FA-MMR</a:t>
            </a:r>
            <a:r>
              <a:rPr lang="zh-CN" altLang="en-US" sz="1200" dirty="0">
                <a:solidFill>
                  <a:srgbClr val="FDFDFD"/>
                </a:solidFill>
                <a:latin typeface="Consolas" panose="020B0609020204030204" pitchFamily="49" charset="0"/>
                <a:ea typeface="楷体" panose="02010609060101010101" pitchFamily="49" charset="-122"/>
              </a:rPr>
              <a:t>算法</a:t>
            </a:r>
          </a:p>
        </p:txBody>
      </p:sp>
      <p:sp>
        <p:nvSpPr>
          <p:cNvPr id="47" name="立方体 46">
            <a:extLst>
              <a:ext uri="{FF2B5EF4-FFF2-40B4-BE49-F238E27FC236}">
                <a16:creationId xmlns:a16="http://schemas.microsoft.com/office/drawing/2014/main" id="{481AD473-A77C-B4CB-47D0-8D8A837024ED}"/>
              </a:ext>
            </a:extLst>
          </p:cNvPr>
          <p:cNvSpPr/>
          <p:nvPr/>
        </p:nvSpPr>
        <p:spPr>
          <a:xfrm>
            <a:off x="7221403" y="5690487"/>
            <a:ext cx="1211990" cy="488211"/>
          </a:xfrm>
          <a:prstGeom prst="cube">
            <a:avLst/>
          </a:prstGeom>
          <a:solidFill>
            <a:srgbClr val="608AC8"/>
          </a:solidFill>
          <a:ln>
            <a:solidFill>
              <a:schemeClr val="accent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rgbClr val="FDFDFD"/>
                </a:solidFill>
                <a:latin typeface="Consolas" panose="020B0609020204030204" pitchFamily="49" charset="0"/>
                <a:ea typeface="楷体" panose="02010609060101010101" pitchFamily="49" charset="-122"/>
              </a:rPr>
              <a:t>OFAiR</a:t>
            </a:r>
            <a:r>
              <a:rPr lang="zh-CN" altLang="en-US" sz="1200" dirty="0">
                <a:solidFill>
                  <a:srgbClr val="FDFDFD"/>
                </a:solidFill>
                <a:latin typeface="Consolas" panose="020B0609020204030204" pitchFamily="49" charset="0"/>
                <a:ea typeface="楷体" panose="02010609060101010101" pitchFamily="49" charset="-122"/>
              </a:rPr>
              <a:t>算法</a:t>
            </a:r>
          </a:p>
        </p:txBody>
      </p:sp>
      <p:sp>
        <p:nvSpPr>
          <p:cNvPr id="49" name="矩形: 圆角 48">
            <a:extLst>
              <a:ext uri="{FF2B5EF4-FFF2-40B4-BE49-F238E27FC236}">
                <a16:creationId xmlns:a16="http://schemas.microsoft.com/office/drawing/2014/main" id="{44D9CE8F-D8BB-0C44-A35E-81CA22D595AD}"/>
              </a:ext>
            </a:extLst>
          </p:cNvPr>
          <p:cNvSpPr/>
          <p:nvPr/>
        </p:nvSpPr>
        <p:spPr>
          <a:xfrm>
            <a:off x="8819465" y="2061595"/>
            <a:ext cx="1929710" cy="706851"/>
          </a:xfrm>
          <a:prstGeom prst="roundRect">
            <a:avLst/>
          </a:prstGeom>
          <a:solidFill>
            <a:schemeClr val="bg1"/>
          </a:solidFill>
          <a:ln w="19050">
            <a:solidFill>
              <a:schemeClr val="accent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sz="1400" dirty="0">
              <a:solidFill>
                <a:schemeClr val="tx1"/>
              </a:solidFill>
              <a:latin typeface="楷体" panose="02010609060101010101" pitchFamily="49" charset="-122"/>
              <a:ea typeface="楷体" panose="02010609060101010101" pitchFamily="49" charset="-122"/>
            </a:endParaRPr>
          </a:p>
        </p:txBody>
      </p:sp>
      <p:graphicFrame>
        <p:nvGraphicFramePr>
          <p:cNvPr id="50" name="表格 49">
            <a:extLst>
              <a:ext uri="{FF2B5EF4-FFF2-40B4-BE49-F238E27FC236}">
                <a16:creationId xmlns:a16="http://schemas.microsoft.com/office/drawing/2014/main" id="{1A24D09E-C4BA-AB71-A34C-D11976F27696}"/>
              </a:ext>
            </a:extLst>
          </p:cNvPr>
          <p:cNvGraphicFramePr>
            <a:graphicFrameLocks noGrp="1"/>
          </p:cNvGraphicFramePr>
          <p:nvPr/>
        </p:nvGraphicFramePr>
        <p:xfrm>
          <a:off x="8963074" y="2149640"/>
          <a:ext cx="1677600" cy="524364"/>
        </p:xfrm>
        <a:graphic>
          <a:graphicData uri="http://schemas.openxmlformats.org/drawingml/2006/table">
            <a:tbl>
              <a:tblPr firstRow="1" bandRow="1">
                <a:tableStyleId>{5C22544A-7EE6-4342-B048-85BDC9FD1C3A}</a:tableStyleId>
              </a:tblPr>
              <a:tblGrid>
                <a:gridCol w="419719">
                  <a:extLst>
                    <a:ext uri="{9D8B030D-6E8A-4147-A177-3AD203B41FA5}">
                      <a16:colId xmlns:a16="http://schemas.microsoft.com/office/drawing/2014/main" val="4209153323"/>
                    </a:ext>
                  </a:extLst>
                </a:gridCol>
                <a:gridCol w="1257881">
                  <a:extLst>
                    <a:ext uri="{9D8B030D-6E8A-4147-A177-3AD203B41FA5}">
                      <a16:colId xmlns:a16="http://schemas.microsoft.com/office/drawing/2014/main" val="2501646910"/>
                    </a:ext>
                  </a:extLst>
                </a:gridCol>
              </a:tblGrid>
              <a:tr h="262182">
                <a:tc>
                  <a:txBody>
                    <a:bodyPr/>
                    <a:lstStyle/>
                    <a:p>
                      <a:pPr algn="ctr"/>
                      <a:r>
                        <a:rPr lang="zh-CN" altLang="en-US" sz="900" b="1" baseline="0" dirty="0">
                          <a:solidFill>
                            <a:schemeClr val="tx1"/>
                          </a:solidFill>
                          <a:latin typeface="Consolas" panose="020B0609020204030204" pitchFamily="49" charset="0"/>
                          <a:ea typeface="楷体" panose="02010609060101010101" pitchFamily="49" charset="-122"/>
                        </a:rPr>
                        <a:t>用户</a:t>
                      </a:r>
                      <a:endParaRPr lang="en-US" altLang="zh-CN" sz="900" b="1"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900" b="1" baseline="0" dirty="0">
                          <a:solidFill>
                            <a:schemeClr val="tx1"/>
                          </a:solidFill>
                          <a:latin typeface="Consolas" panose="020B0609020204030204" pitchFamily="49" charset="0"/>
                          <a:ea typeface="楷体" panose="02010609060101010101" pitchFamily="49" charset="-122"/>
                        </a:rPr>
                        <a:t>Top10</a:t>
                      </a:r>
                      <a:endParaRPr lang="zh-CN" altLang="en-US" sz="900" b="1"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2498990"/>
                  </a:ext>
                </a:extLst>
              </a:tr>
              <a:tr h="262182">
                <a:tc>
                  <a:txBody>
                    <a:bodyPr/>
                    <a:lstStyle/>
                    <a:p>
                      <a:pPr algn="ctr"/>
                      <a:r>
                        <a:rPr lang="en-US" altLang="zh-CN" sz="900" baseline="0" dirty="0">
                          <a:solidFill>
                            <a:schemeClr val="tx1"/>
                          </a:solidFill>
                          <a:latin typeface="Consolas" panose="020B0609020204030204" pitchFamily="49" charset="0"/>
                          <a:ea typeface="楷体" panose="02010609060101010101" pitchFamily="49" charset="-122"/>
                        </a:rPr>
                        <a:t>…</a:t>
                      </a:r>
                      <a:endParaRPr lang="zh-CN" altLang="en-US" sz="90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900" baseline="0" dirty="0">
                          <a:solidFill>
                            <a:schemeClr val="tx1"/>
                          </a:solidFill>
                          <a:latin typeface="Consolas" panose="020B0609020204030204" pitchFamily="49" charset="0"/>
                          <a:ea typeface="楷体" panose="02010609060101010101" pitchFamily="49" charset="-122"/>
                        </a:rPr>
                        <a:t>…</a:t>
                      </a:r>
                      <a:endParaRPr lang="zh-CN" altLang="en-US" sz="90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1417200"/>
                  </a:ext>
                </a:extLst>
              </a:tr>
            </a:tbl>
          </a:graphicData>
        </a:graphic>
      </p:graphicFrame>
      <p:sp>
        <p:nvSpPr>
          <p:cNvPr id="58" name="矩形: 圆角 57">
            <a:extLst>
              <a:ext uri="{FF2B5EF4-FFF2-40B4-BE49-F238E27FC236}">
                <a16:creationId xmlns:a16="http://schemas.microsoft.com/office/drawing/2014/main" id="{4D6BD2AD-B410-AE29-7B5C-B7470DFD7FFF}"/>
              </a:ext>
            </a:extLst>
          </p:cNvPr>
          <p:cNvSpPr/>
          <p:nvPr/>
        </p:nvSpPr>
        <p:spPr>
          <a:xfrm>
            <a:off x="8819465" y="4487119"/>
            <a:ext cx="1932016" cy="706850"/>
          </a:xfrm>
          <a:prstGeom prst="roundRect">
            <a:avLst/>
          </a:prstGeom>
          <a:solidFill>
            <a:schemeClr val="bg1"/>
          </a:solidFill>
          <a:ln w="19050">
            <a:solidFill>
              <a:srgbClr val="FF9900"/>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sz="1400" dirty="0">
              <a:solidFill>
                <a:schemeClr val="tx1"/>
              </a:solidFill>
              <a:latin typeface="楷体" panose="02010609060101010101" pitchFamily="49" charset="-122"/>
              <a:ea typeface="楷体" panose="02010609060101010101" pitchFamily="49" charset="-122"/>
            </a:endParaRPr>
          </a:p>
        </p:txBody>
      </p:sp>
      <p:graphicFrame>
        <p:nvGraphicFramePr>
          <p:cNvPr id="59" name="表格 58">
            <a:extLst>
              <a:ext uri="{FF2B5EF4-FFF2-40B4-BE49-F238E27FC236}">
                <a16:creationId xmlns:a16="http://schemas.microsoft.com/office/drawing/2014/main" id="{8358CF36-F26C-3BB3-10F5-3E886251BA10}"/>
              </a:ext>
            </a:extLst>
          </p:cNvPr>
          <p:cNvGraphicFramePr>
            <a:graphicFrameLocks noGrp="1"/>
          </p:cNvGraphicFramePr>
          <p:nvPr/>
        </p:nvGraphicFramePr>
        <p:xfrm>
          <a:off x="8964354" y="4586532"/>
          <a:ext cx="1676468" cy="524364"/>
        </p:xfrm>
        <a:graphic>
          <a:graphicData uri="http://schemas.openxmlformats.org/drawingml/2006/table">
            <a:tbl>
              <a:tblPr firstRow="1" bandRow="1">
                <a:tableStyleId>{5C22544A-7EE6-4342-B048-85BDC9FD1C3A}</a:tableStyleId>
              </a:tblPr>
              <a:tblGrid>
                <a:gridCol w="421306">
                  <a:extLst>
                    <a:ext uri="{9D8B030D-6E8A-4147-A177-3AD203B41FA5}">
                      <a16:colId xmlns:a16="http://schemas.microsoft.com/office/drawing/2014/main" val="4209153323"/>
                    </a:ext>
                  </a:extLst>
                </a:gridCol>
                <a:gridCol w="1255162">
                  <a:extLst>
                    <a:ext uri="{9D8B030D-6E8A-4147-A177-3AD203B41FA5}">
                      <a16:colId xmlns:a16="http://schemas.microsoft.com/office/drawing/2014/main" val="2501646910"/>
                    </a:ext>
                  </a:extLst>
                </a:gridCol>
              </a:tblGrid>
              <a:tr h="262182">
                <a:tc>
                  <a:txBody>
                    <a:bodyPr/>
                    <a:lstStyle/>
                    <a:p>
                      <a:pPr algn="ctr"/>
                      <a:r>
                        <a:rPr lang="zh-CN" altLang="en-US" sz="900" b="1" baseline="0" dirty="0">
                          <a:solidFill>
                            <a:schemeClr val="tx1"/>
                          </a:solidFill>
                          <a:latin typeface="Consolas" panose="020B0609020204030204" pitchFamily="49" charset="0"/>
                          <a:ea typeface="楷体" panose="02010609060101010101" pitchFamily="49" charset="-122"/>
                        </a:rPr>
                        <a:t>用户</a:t>
                      </a:r>
                      <a:endParaRPr lang="en-US" altLang="zh-CN" sz="900" b="1"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900" b="1" baseline="0" dirty="0">
                          <a:solidFill>
                            <a:schemeClr val="tx1"/>
                          </a:solidFill>
                          <a:latin typeface="Consolas" panose="020B0609020204030204" pitchFamily="49" charset="0"/>
                          <a:ea typeface="楷体" panose="02010609060101010101" pitchFamily="49" charset="-122"/>
                        </a:rPr>
                        <a:t>Top10</a:t>
                      </a:r>
                      <a:r>
                        <a:rPr lang="zh-CN" altLang="en-US" sz="900" b="1" baseline="0" dirty="0">
                          <a:solidFill>
                            <a:schemeClr val="tx1"/>
                          </a:solidFill>
                          <a:latin typeface="Consolas" panose="020B0609020204030204" pitchFamily="49" charset="0"/>
                          <a:ea typeface="楷体" panose="02010609060101010101" pitchFamily="49" charset="-122"/>
                        </a:rPr>
                        <a:t>（</a:t>
                      </a:r>
                      <a:r>
                        <a:rPr lang="en-US" altLang="zh-CN" sz="900" b="1" baseline="0" dirty="0">
                          <a:solidFill>
                            <a:schemeClr val="tx1"/>
                          </a:solidFill>
                          <a:latin typeface="Consolas" panose="020B0609020204030204" pitchFamily="49" charset="0"/>
                          <a:ea typeface="楷体" panose="02010609060101010101" pitchFamily="49" charset="-122"/>
                        </a:rPr>
                        <a:t>re-ranked</a:t>
                      </a:r>
                      <a:r>
                        <a:rPr lang="zh-CN" altLang="en-US" sz="900" b="1" baseline="0" dirty="0">
                          <a:solidFill>
                            <a:schemeClr val="tx1"/>
                          </a:solidFill>
                          <a:latin typeface="Consolas" panose="020B0609020204030204" pitchFamily="49" charset="0"/>
                          <a:ea typeface="楷体" panose="02010609060101010101" pitchFamily="49" charset="-122"/>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2498990"/>
                  </a:ext>
                </a:extLst>
              </a:tr>
              <a:tr h="262182">
                <a:tc>
                  <a:txBody>
                    <a:bodyPr/>
                    <a:lstStyle/>
                    <a:p>
                      <a:pPr algn="ctr"/>
                      <a:r>
                        <a:rPr lang="en-US" altLang="zh-CN" sz="900" baseline="0" dirty="0">
                          <a:solidFill>
                            <a:schemeClr val="tx1"/>
                          </a:solidFill>
                          <a:latin typeface="Consolas" panose="020B0609020204030204" pitchFamily="49" charset="0"/>
                          <a:ea typeface="楷体" panose="02010609060101010101" pitchFamily="49" charset="-122"/>
                        </a:rPr>
                        <a:t>…</a:t>
                      </a:r>
                      <a:endParaRPr lang="zh-CN" altLang="en-US" sz="90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900" baseline="0" dirty="0">
                          <a:solidFill>
                            <a:schemeClr val="tx1"/>
                          </a:solidFill>
                          <a:latin typeface="Consolas" panose="020B0609020204030204" pitchFamily="49" charset="0"/>
                          <a:ea typeface="楷体" panose="02010609060101010101" pitchFamily="49" charset="-122"/>
                        </a:rPr>
                        <a:t>…</a:t>
                      </a:r>
                      <a:endParaRPr lang="zh-CN" altLang="en-US" sz="90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1417200"/>
                  </a:ext>
                </a:extLst>
              </a:tr>
            </a:tbl>
          </a:graphicData>
        </a:graphic>
      </p:graphicFrame>
      <p:sp>
        <p:nvSpPr>
          <p:cNvPr id="60" name="矩形: 圆角 59">
            <a:extLst>
              <a:ext uri="{FF2B5EF4-FFF2-40B4-BE49-F238E27FC236}">
                <a16:creationId xmlns:a16="http://schemas.microsoft.com/office/drawing/2014/main" id="{8B8ED0CF-3DC0-0C03-1EF5-B497F7E782F9}"/>
              </a:ext>
            </a:extLst>
          </p:cNvPr>
          <p:cNvSpPr/>
          <p:nvPr/>
        </p:nvSpPr>
        <p:spPr>
          <a:xfrm>
            <a:off x="8817159" y="5575101"/>
            <a:ext cx="1932016" cy="706850"/>
          </a:xfrm>
          <a:prstGeom prst="roundRect">
            <a:avLst/>
          </a:prstGeom>
          <a:solidFill>
            <a:schemeClr val="bg1"/>
          </a:solidFill>
          <a:ln w="19050">
            <a:solidFill>
              <a:srgbClr val="FF9900"/>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sz="1400" dirty="0">
              <a:solidFill>
                <a:schemeClr val="tx1"/>
              </a:solidFill>
              <a:latin typeface="楷体" panose="02010609060101010101" pitchFamily="49" charset="-122"/>
              <a:ea typeface="楷体" panose="02010609060101010101" pitchFamily="49" charset="-122"/>
            </a:endParaRPr>
          </a:p>
        </p:txBody>
      </p:sp>
      <p:graphicFrame>
        <p:nvGraphicFramePr>
          <p:cNvPr id="61" name="表格 60">
            <a:extLst>
              <a:ext uri="{FF2B5EF4-FFF2-40B4-BE49-F238E27FC236}">
                <a16:creationId xmlns:a16="http://schemas.microsoft.com/office/drawing/2014/main" id="{8D3A4EC5-DADC-80A6-DBF1-2B8817D7F65F}"/>
              </a:ext>
            </a:extLst>
          </p:cNvPr>
          <p:cNvGraphicFramePr>
            <a:graphicFrameLocks noGrp="1"/>
          </p:cNvGraphicFramePr>
          <p:nvPr/>
        </p:nvGraphicFramePr>
        <p:xfrm>
          <a:off x="8962047" y="5674514"/>
          <a:ext cx="1678774" cy="524364"/>
        </p:xfrm>
        <a:graphic>
          <a:graphicData uri="http://schemas.openxmlformats.org/drawingml/2006/table">
            <a:tbl>
              <a:tblPr firstRow="1" bandRow="1">
                <a:tableStyleId>{5C22544A-7EE6-4342-B048-85BDC9FD1C3A}</a:tableStyleId>
              </a:tblPr>
              <a:tblGrid>
                <a:gridCol w="425697">
                  <a:extLst>
                    <a:ext uri="{9D8B030D-6E8A-4147-A177-3AD203B41FA5}">
                      <a16:colId xmlns:a16="http://schemas.microsoft.com/office/drawing/2014/main" val="4209153323"/>
                    </a:ext>
                  </a:extLst>
                </a:gridCol>
                <a:gridCol w="1253077">
                  <a:extLst>
                    <a:ext uri="{9D8B030D-6E8A-4147-A177-3AD203B41FA5}">
                      <a16:colId xmlns:a16="http://schemas.microsoft.com/office/drawing/2014/main" val="2501646910"/>
                    </a:ext>
                  </a:extLst>
                </a:gridCol>
              </a:tblGrid>
              <a:tr h="262182">
                <a:tc>
                  <a:txBody>
                    <a:bodyPr/>
                    <a:lstStyle/>
                    <a:p>
                      <a:pPr algn="ctr"/>
                      <a:r>
                        <a:rPr lang="zh-CN" altLang="en-US" sz="900" b="1" baseline="0" dirty="0">
                          <a:solidFill>
                            <a:schemeClr val="tx1"/>
                          </a:solidFill>
                          <a:latin typeface="Consolas" panose="020B0609020204030204" pitchFamily="49" charset="0"/>
                          <a:ea typeface="楷体" panose="02010609060101010101" pitchFamily="49" charset="-122"/>
                        </a:rPr>
                        <a:t>用户</a:t>
                      </a:r>
                      <a:endParaRPr lang="en-US" altLang="zh-CN" sz="900" b="1"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900" b="1" baseline="0" dirty="0">
                          <a:solidFill>
                            <a:schemeClr val="tx1"/>
                          </a:solidFill>
                          <a:latin typeface="Consolas" panose="020B0609020204030204" pitchFamily="49" charset="0"/>
                          <a:ea typeface="楷体" panose="02010609060101010101" pitchFamily="49" charset="-122"/>
                        </a:rPr>
                        <a:t>Top10</a:t>
                      </a:r>
                      <a:r>
                        <a:rPr lang="zh-CN" altLang="en-US" sz="900" b="1" baseline="0" dirty="0">
                          <a:solidFill>
                            <a:schemeClr val="tx1"/>
                          </a:solidFill>
                          <a:latin typeface="Consolas" panose="020B0609020204030204" pitchFamily="49" charset="0"/>
                          <a:ea typeface="楷体" panose="02010609060101010101" pitchFamily="49" charset="-122"/>
                        </a:rPr>
                        <a:t>（</a:t>
                      </a:r>
                      <a:r>
                        <a:rPr lang="en-US" altLang="zh-CN" sz="900" b="1" baseline="0" dirty="0">
                          <a:solidFill>
                            <a:schemeClr val="tx1"/>
                          </a:solidFill>
                          <a:latin typeface="Consolas" panose="020B0609020204030204" pitchFamily="49" charset="0"/>
                          <a:ea typeface="楷体" panose="02010609060101010101" pitchFamily="49" charset="-122"/>
                        </a:rPr>
                        <a:t>re-ranked</a:t>
                      </a:r>
                      <a:r>
                        <a:rPr lang="zh-CN" altLang="en-US" sz="900" b="1" baseline="0" dirty="0">
                          <a:solidFill>
                            <a:schemeClr val="tx1"/>
                          </a:solidFill>
                          <a:latin typeface="Consolas" panose="020B0609020204030204" pitchFamily="49" charset="0"/>
                          <a:ea typeface="楷体" panose="02010609060101010101" pitchFamily="49" charset="-122"/>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2498990"/>
                  </a:ext>
                </a:extLst>
              </a:tr>
              <a:tr h="262182">
                <a:tc>
                  <a:txBody>
                    <a:bodyPr/>
                    <a:lstStyle/>
                    <a:p>
                      <a:pPr algn="ctr"/>
                      <a:r>
                        <a:rPr lang="en-US" altLang="zh-CN" sz="900" baseline="0" dirty="0">
                          <a:solidFill>
                            <a:schemeClr val="tx1"/>
                          </a:solidFill>
                          <a:latin typeface="Consolas" panose="020B0609020204030204" pitchFamily="49" charset="0"/>
                          <a:ea typeface="楷体" panose="02010609060101010101" pitchFamily="49" charset="-122"/>
                        </a:rPr>
                        <a:t>…</a:t>
                      </a:r>
                      <a:endParaRPr lang="zh-CN" altLang="en-US" sz="90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900" baseline="0" dirty="0">
                          <a:solidFill>
                            <a:schemeClr val="tx1"/>
                          </a:solidFill>
                          <a:latin typeface="Consolas" panose="020B0609020204030204" pitchFamily="49" charset="0"/>
                          <a:ea typeface="楷体" panose="02010609060101010101" pitchFamily="49" charset="-122"/>
                        </a:rPr>
                        <a:t>…</a:t>
                      </a:r>
                      <a:endParaRPr lang="zh-CN" altLang="en-US" sz="900" baseline="0" dirty="0">
                        <a:solidFill>
                          <a:schemeClr val="tx1"/>
                        </a:solidFill>
                        <a:latin typeface="Consolas" panose="020B0609020204030204" pitchFamily="49" charset="0"/>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1417200"/>
                  </a:ext>
                </a:extLst>
              </a:tr>
            </a:tbl>
          </a:graphicData>
        </a:graphic>
      </p:graphicFrame>
      <p:sp>
        <p:nvSpPr>
          <p:cNvPr id="64" name="箭头: 右 63">
            <a:extLst>
              <a:ext uri="{FF2B5EF4-FFF2-40B4-BE49-F238E27FC236}">
                <a16:creationId xmlns:a16="http://schemas.microsoft.com/office/drawing/2014/main" id="{978EAF33-4426-A3D4-0F2E-499C1534C7AA}"/>
              </a:ext>
            </a:extLst>
          </p:cNvPr>
          <p:cNvSpPr/>
          <p:nvPr/>
        </p:nvSpPr>
        <p:spPr>
          <a:xfrm rot="10800000" flipH="1">
            <a:off x="8502981" y="4714385"/>
            <a:ext cx="268194" cy="288826"/>
          </a:xfrm>
          <a:prstGeom prst="rightArrow">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65" name="箭头: 右 64">
            <a:extLst>
              <a:ext uri="{FF2B5EF4-FFF2-40B4-BE49-F238E27FC236}">
                <a16:creationId xmlns:a16="http://schemas.microsoft.com/office/drawing/2014/main" id="{E53BBA2F-3324-95B8-7B27-A047EFE4746F}"/>
              </a:ext>
            </a:extLst>
          </p:cNvPr>
          <p:cNvSpPr/>
          <p:nvPr/>
        </p:nvSpPr>
        <p:spPr>
          <a:xfrm rot="10800000" flipH="1">
            <a:off x="8502981" y="3541291"/>
            <a:ext cx="268194" cy="288826"/>
          </a:xfrm>
          <a:prstGeom prst="rightArrow">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66" name="箭头: 右 65">
            <a:extLst>
              <a:ext uri="{FF2B5EF4-FFF2-40B4-BE49-F238E27FC236}">
                <a16:creationId xmlns:a16="http://schemas.microsoft.com/office/drawing/2014/main" id="{F2B25E3C-83C3-D86E-8559-DB3DCC5932F7}"/>
              </a:ext>
            </a:extLst>
          </p:cNvPr>
          <p:cNvSpPr/>
          <p:nvPr/>
        </p:nvSpPr>
        <p:spPr>
          <a:xfrm rot="10800000" flipH="1">
            <a:off x="8502981" y="5833366"/>
            <a:ext cx="268194" cy="288826"/>
          </a:xfrm>
          <a:prstGeom prst="rightArrow">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68" name="箭头: 右 67">
            <a:extLst>
              <a:ext uri="{FF2B5EF4-FFF2-40B4-BE49-F238E27FC236}">
                <a16:creationId xmlns:a16="http://schemas.microsoft.com/office/drawing/2014/main" id="{BFE0145C-F18E-1C22-39D1-EB8739F5CC0D}"/>
              </a:ext>
            </a:extLst>
          </p:cNvPr>
          <p:cNvSpPr/>
          <p:nvPr/>
        </p:nvSpPr>
        <p:spPr>
          <a:xfrm rot="10800000" flipH="1">
            <a:off x="8498159" y="2316079"/>
            <a:ext cx="268194" cy="288826"/>
          </a:xfrm>
          <a:prstGeom prst="rightArrow">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70" name="直接箭头连接符 69">
            <a:extLst>
              <a:ext uri="{FF2B5EF4-FFF2-40B4-BE49-F238E27FC236}">
                <a16:creationId xmlns:a16="http://schemas.microsoft.com/office/drawing/2014/main" id="{FCD382B2-27C9-BF8D-DA8B-681E87A5913F}"/>
              </a:ext>
            </a:extLst>
          </p:cNvPr>
          <p:cNvCxnSpPr>
            <a:cxnSpLocks/>
            <a:stCxn id="39" idx="3"/>
            <a:endCxn id="7" idx="2"/>
          </p:cNvCxnSpPr>
          <p:nvPr/>
        </p:nvCxnSpPr>
        <p:spPr>
          <a:xfrm flipV="1">
            <a:off x="5494318" y="3778475"/>
            <a:ext cx="1781007" cy="1149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DD853747-6F85-92A6-DAAF-E83BE5849B90}"/>
              </a:ext>
            </a:extLst>
          </p:cNvPr>
          <p:cNvCxnSpPr>
            <a:cxnSpLocks/>
            <a:stCxn id="39" idx="3"/>
            <a:endCxn id="44" idx="2"/>
          </p:cNvCxnSpPr>
          <p:nvPr/>
        </p:nvCxnSpPr>
        <p:spPr>
          <a:xfrm>
            <a:off x="5494318" y="4927817"/>
            <a:ext cx="17545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4D592414-72C4-6852-D814-539B1AB0F514}"/>
              </a:ext>
            </a:extLst>
          </p:cNvPr>
          <p:cNvCxnSpPr>
            <a:cxnSpLocks/>
            <a:stCxn id="39" idx="3"/>
            <a:endCxn id="47" idx="2"/>
          </p:cNvCxnSpPr>
          <p:nvPr/>
        </p:nvCxnSpPr>
        <p:spPr>
          <a:xfrm>
            <a:off x="5494318" y="4927817"/>
            <a:ext cx="1727085" cy="1067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5" name="文本框 74">
                <a:extLst>
                  <a:ext uri="{FF2B5EF4-FFF2-40B4-BE49-F238E27FC236}">
                    <a16:creationId xmlns:a16="http://schemas.microsoft.com/office/drawing/2014/main" id="{900F9C68-A0B2-44ED-17DB-917F0550A746}"/>
                  </a:ext>
                </a:extLst>
              </p:cNvPr>
              <p:cNvSpPr txBox="1"/>
              <p:nvPr/>
            </p:nvSpPr>
            <p:spPr>
              <a:xfrm rot="19751956">
                <a:off x="5408275" y="4105297"/>
                <a:ext cx="1705128" cy="2918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sz="1200" i="1" smtClean="0">
                              <a:solidFill>
                                <a:schemeClr val="tx1"/>
                              </a:solidFill>
                              <a:latin typeface="Cambria Math" panose="02040503050406030204" pitchFamily="18" charset="0"/>
                              <a:ea typeface="楷体" panose="02010609060101010101" pitchFamily="49" charset="-122"/>
                            </a:rPr>
                          </m:ctrlPr>
                        </m:sSupPr>
                        <m:e>
                          <m:r>
                            <a:rPr lang="en-US" altLang="zh-CN" sz="1200" b="0" i="1" smtClean="0">
                              <a:solidFill>
                                <a:schemeClr val="tx1"/>
                              </a:solidFill>
                              <a:latin typeface="Cambria Math" panose="02040503050406030204" pitchFamily="18" charset="0"/>
                              <a:ea typeface="楷体" panose="02010609060101010101" pitchFamily="49" charset="-122"/>
                            </a:rPr>
                            <m:t>𝐶</m:t>
                          </m:r>
                        </m:e>
                        <m:sup>
                          <m:r>
                            <a:rPr lang="en-US" altLang="zh-CN" sz="1200" b="0" i="1" smtClean="0">
                              <a:solidFill>
                                <a:schemeClr val="tx1"/>
                              </a:solidFill>
                              <a:latin typeface="Cambria Math" panose="02040503050406030204" pitchFamily="18" charset="0"/>
                              <a:ea typeface="楷体" panose="02010609060101010101" pitchFamily="49" charset="-122"/>
                            </a:rPr>
                            <m:t>𝑖</m:t>
                          </m:r>
                          <m:r>
                            <a:rPr lang="en-US" altLang="zh-CN" sz="1200" b="0" i="1" smtClean="0">
                              <a:solidFill>
                                <a:schemeClr val="tx1"/>
                              </a:solidFill>
                              <a:latin typeface="Cambria Math" panose="02040503050406030204" pitchFamily="18" charset="0"/>
                              <a:ea typeface="楷体" panose="02010609060101010101" pitchFamily="49" charset="-122"/>
                            </a:rPr>
                            <m:t>,</m:t>
                          </m:r>
                          <m:r>
                            <a:rPr lang="en-US" altLang="zh-CN" sz="1200" b="0" i="1" smtClean="0">
                              <a:solidFill>
                                <a:schemeClr val="tx1"/>
                              </a:solidFill>
                              <a:latin typeface="Cambria Math" panose="02040503050406030204" pitchFamily="18" charset="0"/>
                              <a:ea typeface="楷体" panose="02010609060101010101" pitchFamily="49" charset="-122"/>
                            </a:rPr>
                            <m:t>h</m:t>
                          </m:r>
                        </m:sup>
                      </m:sSup>
                      <m:r>
                        <a:rPr lang="en-US" altLang="zh-CN" sz="1200" b="0" i="1" smtClean="0">
                          <a:solidFill>
                            <a:schemeClr val="tx1"/>
                          </a:solidFill>
                          <a:latin typeface="Cambria Math" panose="02040503050406030204" pitchFamily="18" charset="0"/>
                          <a:ea typeface="楷体" panose="02010609060101010101" pitchFamily="49" charset="-122"/>
                        </a:rPr>
                        <m:t>,</m:t>
                      </m:r>
                      <m:sSup>
                        <m:sSupPr>
                          <m:ctrlPr>
                            <a:rPr lang="en-US" altLang="zh-CN" sz="1200" b="0" i="1" smtClean="0">
                              <a:solidFill>
                                <a:schemeClr val="tx1"/>
                              </a:solidFill>
                              <a:latin typeface="Cambria Math" panose="02040503050406030204" pitchFamily="18" charset="0"/>
                              <a:ea typeface="楷体" panose="02010609060101010101" pitchFamily="49" charset="-122"/>
                            </a:rPr>
                          </m:ctrlPr>
                        </m:sSupPr>
                        <m:e>
                          <m:sSubSup>
                            <m:sSubSupPr>
                              <m:ctrlPr>
                                <a:rPr lang="en-US" altLang="zh-CN" sz="1200" i="1">
                                  <a:latin typeface="Cambria Math" panose="02040503050406030204" pitchFamily="18" charset="0"/>
                                  <a:ea typeface="楷体" panose="02010609060101010101" pitchFamily="49" charset="-122"/>
                                </a:rPr>
                              </m:ctrlPr>
                            </m:sSubSupPr>
                            <m:e>
                              <m:r>
                                <a:rPr lang="zh-CN" altLang="en-US" sz="1200" i="1">
                                  <a:latin typeface="Cambria Math" panose="02040503050406030204" pitchFamily="18" charset="0"/>
                                  <a:ea typeface="楷体" panose="02010609060101010101" pitchFamily="49" charset="-122"/>
                                </a:rPr>
                                <m:t>𝜏</m:t>
                              </m:r>
                            </m:e>
                            <m:sub>
                              <m:r>
                                <a:rPr lang="en-US" altLang="zh-CN" sz="1200" i="1">
                                  <a:latin typeface="Cambria Math" panose="02040503050406030204" pitchFamily="18" charset="0"/>
                                  <a:ea typeface="楷体" panose="02010609060101010101" pitchFamily="49" charset="-122"/>
                                </a:rPr>
                                <m:t>𝑖</m:t>
                              </m:r>
                            </m:sub>
                            <m:sup>
                              <m:r>
                                <a:rPr lang="en-US" altLang="zh-CN" sz="1200" i="1">
                                  <a:latin typeface="Cambria Math" panose="02040503050406030204" pitchFamily="18" charset="0"/>
                                  <a:ea typeface="楷体" panose="02010609060101010101" pitchFamily="49" charset="-122"/>
                                </a:rPr>
                                <m:t>h</m:t>
                              </m:r>
                            </m:sup>
                          </m:sSubSup>
                          <m:r>
                            <a:rPr lang="en-US" altLang="zh-CN" sz="1200" b="0" i="1" smtClean="0">
                              <a:latin typeface="Cambria Math" panose="02040503050406030204" pitchFamily="18" charset="0"/>
                              <a:ea typeface="楷体" panose="02010609060101010101" pitchFamily="49" charset="-122"/>
                            </a:rPr>
                            <m:t>,</m:t>
                          </m:r>
                          <m:r>
                            <a:rPr lang="en-US" altLang="zh-CN" sz="1200" b="0" i="1" smtClean="0">
                              <a:latin typeface="Cambria Math" panose="02040503050406030204" pitchFamily="18" charset="0"/>
                              <a:ea typeface="楷体" panose="02010609060101010101" pitchFamily="49" charset="-122"/>
                            </a:rPr>
                            <m:t>𝑑</m:t>
                          </m:r>
                        </m:e>
                        <m:sup>
                          <m:r>
                            <a:rPr lang="en-US" altLang="zh-CN" sz="1200" b="0" i="1" smtClean="0">
                              <a:solidFill>
                                <a:schemeClr val="tx1"/>
                              </a:solidFill>
                              <a:latin typeface="Cambria Math" panose="02040503050406030204" pitchFamily="18" charset="0"/>
                              <a:ea typeface="楷体" panose="02010609060101010101" pitchFamily="49" charset="-122"/>
                            </a:rPr>
                            <m:t>𝑖</m:t>
                          </m:r>
                          <m:r>
                            <a:rPr lang="en-US" altLang="zh-CN" sz="1200" b="0" i="1" smtClean="0">
                              <a:solidFill>
                                <a:schemeClr val="tx1"/>
                              </a:solidFill>
                              <a:latin typeface="Cambria Math" panose="02040503050406030204" pitchFamily="18" charset="0"/>
                              <a:ea typeface="楷体" panose="02010609060101010101" pitchFamily="49" charset="-122"/>
                            </a:rPr>
                            <m:t>,</m:t>
                          </m:r>
                          <m:r>
                            <a:rPr lang="en-US" altLang="zh-CN" sz="1200" b="0" i="1" smtClean="0">
                              <a:solidFill>
                                <a:schemeClr val="tx1"/>
                              </a:solidFill>
                              <a:latin typeface="Cambria Math" panose="02040503050406030204" pitchFamily="18" charset="0"/>
                              <a:ea typeface="楷体" panose="02010609060101010101" pitchFamily="49" charset="-122"/>
                            </a:rPr>
                            <m:t>h</m:t>
                          </m:r>
                        </m:sup>
                      </m:sSup>
                      <m:r>
                        <a:rPr lang="en-US" altLang="zh-CN" sz="1200" b="0" i="1" smtClean="0">
                          <a:solidFill>
                            <a:schemeClr val="tx1"/>
                          </a:solidFill>
                          <a:latin typeface="Cambria Math" panose="02040503050406030204" pitchFamily="18" charset="0"/>
                          <a:ea typeface="楷体" panose="02010609060101010101" pitchFamily="49" charset="-122"/>
                        </a:rPr>
                        <m:t>,</m:t>
                      </m:r>
                      <m:sSup>
                        <m:sSupPr>
                          <m:ctrlPr>
                            <a:rPr lang="en-US" altLang="zh-CN" sz="1200" b="0" i="1" smtClean="0">
                              <a:solidFill>
                                <a:schemeClr val="tx1"/>
                              </a:solidFill>
                              <a:latin typeface="Cambria Math" panose="02040503050406030204" pitchFamily="18" charset="0"/>
                              <a:ea typeface="楷体" panose="02010609060101010101" pitchFamily="49" charset="-122"/>
                            </a:rPr>
                          </m:ctrlPr>
                        </m:sSupPr>
                        <m:e>
                          <m:r>
                            <a:rPr lang="en-US" altLang="zh-CN" sz="1200" b="0" i="1" smtClean="0">
                              <a:solidFill>
                                <a:schemeClr val="tx1"/>
                              </a:solidFill>
                              <a:latin typeface="Cambria Math" panose="02040503050406030204" pitchFamily="18" charset="0"/>
                              <a:ea typeface="楷体" panose="02010609060101010101" pitchFamily="49" charset="-122"/>
                            </a:rPr>
                            <m:t>𝑒</m:t>
                          </m:r>
                        </m:e>
                        <m:sup>
                          <m:r>
                            <a:rPr lang="en-US" altLang="zh-CN" sz="1200" b="0" i="1" smtClean="0">
                              <a:solidFill>
                                <a:schemeClr val="tx1"/>
                              </a:solidFill>
                              <a:latin typeface="Cambria Math" panose="02040503050406030204" pitchFamily="18" charset="0"/>
                              <a:ea typeface="楷体" panose="02010609060101010101" pitchFamily="49" charset="-122"/>
                            </a:rPr>
                            <m:t>h</m:t>
                          </m:r>
                        </m:sup>
                      </m:sSup>
                      <m:r>
                        <a:rPr lang="en-US" altLang="zh-CN" sz="1200" b="0" i="1" smtClean="0">
                          <a:solidFill>
                            <a:schemeClr val="tx1"/>
                          </a:solidFill>
                          <a:latin typeface="Cambria Math" panose="02040503050406030204" pitchFamily="18" charset="0"/>
                          <a:ea typeface="楷体" panose="02010609060101010101" pitchFamily="49" charset="-122"/>
                        </a:rPr>
                        <m:t>,</m:t>
                      </m:r>
                      <m:r>
                        <a:rPr lang="zh-CN" altLang="en-US" sz="1200" b="0" i="1" smtClean="0">
                          <a:solidFill>
                            <a:schemeClr val="tx1"/>
                          </a:solidFill>
                          <a:latin typeface="Cambria Math" panose="02040503050406030204" pitchFamily="18" charset="0"/>
                          <a:ea typeface="楷体" panose="02010609060101010101" pitchFamily="49" charset="-122"/>
                        </a:rPr>
                        <m:t>𝜀</m:t>
                      </m:r>
                      <m:r>
                        <a:rPr lang="en-US" altLang="zh-CN" sz="1200" b="0" i="1" smtClean="0">
                          <a:solidFill>
                            <a:schemeClr val="tx1"/>
                          </a:solidFill>
                          <a:latin typeface="Cambria Math" panose="02040503050406030204" pitchFamily="18" charset="0"/>
                          <a:ea typeface="楷体" panose="02010609060101010101" pitchFamily="49" charset="-122"/>
                        </a:rPr>
                        <m:t>,</m:t>
                      </m:r>
                      <m:r>
                        <a:rPr lang="zh-CN" altLang="en-US" sz="1200" b="0" i="1" smtClean="0">
                          <a:solidFill>
                            <a:schemeClr val="tx1"/>
                          </a:solidFill>
                          <a:latin typeface="Cambria Math" panose="02040503050406030204" pitchFamily="18" charset="0"/>
                          <a:ea typeface="楷体" panose="02010609060101010101" pitchFamily="49" charset="-122"/>
                        </a:rPr>
                        <m:t>𝛼</m:t>
                      </m:r>
                      <m:r>
                        <a:rPr lang="en-US" altLang="zh-CN" sz="1200" b="0" i="1" smtClean="0">
                          <a:solidFill>
                            <a:schemeClr val="tx1"/>
                          </a:solidFill>
                          <a:latin typeface="Cambria Math" panose="02040503050406030204" pitchFamily="18" charset="0"/>
                          <a:ea typeface="楷体" panose="02010609060101010101" pitchFamily="49" charset="-122"/>
                        </a:rPr>
                        <m:t>,</m:t>
                      </m:r>
                      <m:r>
                        <a:rPr lang="en-US" altLang="zh-CN" sz="1200" b="0" i="1" smtClean="0">
                          <a:solidFill>
                            <a:schemeClr val="tx1"/>
                          </a:solidFill>
                          <a:latin typeface="Cambria Math" panose="02040503050406030204" pitchFamily="18" charset="0"/>
                          <a:ea typeface="楷体" panose="02010609060101010101" pitchFamily="49" charset="-122"/>
                        </a:rPr>
                        <m:t>𝑘</m:t>
                      </m:r>
                    </m:oMath>
                  </m:oMathPara>
                </a14:m>
                <a:endParaRPr lang="zh-CN" altLang="en-US" sz="1200" dirty="0"/>
              </a:p>
            </p:txBody>
          </p:sp>
        </mc:Choice>
        <mc:Fallback xmlns="">
          <p:sp>
            <p:nvSpPr>
              <p:cNvPr id="75" name="文本框 74">
                <a:extLst>
                  <a:ext uri="{FF2B5EF4-FFF2-40B4-BE49-F238E27FC236}">
                    <a16:creationId xmlns:a16="http://schemas.microsoft.com/office/drawing/2014/main" id="{900F9C68-A0B2-44ED-17DB-917F0550A746}"/>
                  </a:ext>
                </a:extLst>
              </p:cNvPr>
              <p:cNvSpPr txBox="1">
                <a:spLocks noRot="1" noChangeAspect="1" noMove="1" noResize="1" noEditPoints="1" noAdjustHandles="1" noChangeArrowheads="1" noChangeShapeType="1" noTextEdit="1"/>
              </p:cNvSpPr>
              <p:nvPr/>
            </p:nvSpPr>
            <p:spPr>
              <a:xfrm rot="19751956">
                <a:off x="5408275" y="4105297"/>
                <a:ext cx="1705128" cy="29187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文本框 75">
                <a:extLst>
                  <a:ext uri="{FF2B5EF4-FFF2-40B4-BE49-F238E27FC236}">
                    <a16:creationId xmlns:a16="http://schemas.microsoft.com/office/drawing/2014/main" id="{A7A200E9-6563-297D-AACE-5361A4EE72BE}"/>
                  </a:ext>
                </a:extLst>
              </p:cNvPr>
              <p:cNvSpPr txBox="1"/>
              <p:nvPr/>
            </p:nvSpPr>
            <p:spPr>
              <a:xfrm>
                <a:off x="6066829" y="4644792"/>
                <a:ext cx="826941" cy="2830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sz="1200" b="0" i="1" smtClean="0">
                              <a:solidFill>
                                <a:schemeClr val="tx1"/>
                              </a:solidFill>
                              <a:latin typeface="Cambria Math" panose="02040503050406030204" pitchFamily="18" charset="0"/>
                              <a:ea typeface="楷体" panose="02010609060101010101" pitchFamily="49" charset="-122"/>
                            </a:rPr>
                          </m:ctrlPr>
                        </m:sSupPr>
                        <m:e>
                          <m:r>
                            <a:rPr lang="en-US" altLang="zh-CN" sz="1200" b="0" i="1" smtClean="0">
                              <a:solidFill>
                                <a:schemeClr val="tx1"/>
                              </a:solidFill>
                              <a:latin typeface="Cambria Math" panose="02040503050406030204" pitchFamily="18" charset="0"/>
                              <a:ea typeface="楷体" panose="02010609060101010101" pitchFamily="49" charset="-122"/>
                            </a:rPr>
                            <m:t>𝑒</m:t>
                          </m:r>
                        </m:e>
                        <m:sup>
                          <m:r>
                            <a:rPr lang="en-US" altLang="zh-CN" sz="1200" b="0" i="1" smtClean="0">
                              <a:solidFill>
                                <a:schemeClr val="tx1"/>
                              </a:solidFill>
                              <a:latin typeface="Cambria Math" panose="02040503050406030204" pitchFamily="18" charset="0"/>
                              <a:ea typeface="楷体" panose="02010609060101010101" pitchFamily="49" charset="-122"/>
                            </a:rPr>
                            <m:t>h</m:t>
                          </m:r>
                        </m:sup>
                      </m:sSup>
                      <m:r>
                        <a:rPr lang="en-US" altLang="zh-CN" sz="1200" b="0" i="1" smtClean="0">
                          <a:solidFill>
                            <a:schemeClr val="tx1"/>
                          </a:solidFill>
                          <a:latin typeface="Cambria Math" panose="02040503050406030204" pitchFamily="18" charset="0"/>
                          <a:ea typeface="楷体" panose="02010609060101010101" pitchFamily="49" charset="-122"/>
                        </a:rPr>
                        <m:t>,</m:t>
                      </m:r>
                      <m:r>
                        <a:rPr lang="en-US" altLang="zh-CN" sz="1200" b="0" i="1" smtClean="0">
                          <a:solidFill>
                            <a:schemeClr val="tx1"/>
                          </a:solidFill>
                          <a:latin typeface="Cambria Math" panose="02040503050406030204" pitchFamily="18" charset="0"/>
                          <a:ea typeface="楷体" panose="02010609060101010101" pitchFamily="49" charset="-122"/>
                        </a:rPr>
                        <m:t>𝑘</m:t>
                      </m:r>
                    </m:oMath>
                  </m:oMathPara>
                </a14:m>
                <a:endParaRPr lang="zh-CN" altLang="en-US" sz="1200" dirty="0"/>
              </a:p>
            </p:txBody>
          </p:sp>
        </mc:Choice>
        <mc:Fallback xmlns="">
          <p:sp>
            <p:nvSpPr>
              <p:cNvPr id="76" name="文本框 75">
                <a:extLst>
                  <a:ext uri="{FF2B5EF4-FFF2-40B4-BE49-F238E27FC236}">
                    <a16:creationId xmlns:a16="http://schemas.microsoft.com/office/drawing/2014/main" id="{A7A200E9-6563-297D-AACE-5361A4EE72BE}"/>
                  </a:ext>
                </a:extLst>
              </p:cNvPr>
              <p:cNvSpPr txBox="1">
                <a:spLocks noRot="1" noChangeAspect="1" noMove="1" noResize="1" noEditPoints="1" noAdjustHandles="1" noChangeArrowheads="1" noChangeShapeType="1" noTextEdit="1"/>
              </p:cNvSpPr>
              <p:nvPr/>
            </p:nvSpPr>
            <p:spPr>
              <a:xfrm>
                <a:off x="6066829" y="4644792"/>
                <a:ext cx="826941" cy="283026"/>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文本框 76">
                <a:extLst>
                  <a:ext uri="{FF2B5EF4-FFF2-40B4-BE49-F238E27FC236}">
                    <a16:creationId xmlns:a16="http://schemas.microsoft.com/office/drawing/2014/main" id="{C65AF932-F4AD-DC96-ED7D-46146D6612F3}"/>
                  </a:ext>
                </a:extLst>
              </p:cNvPr>
              <p:cNvSpPr txBox="1"/>
              <p:nvPr/>
            </p:nvSpPr>
            <p:spPr>
              <a:xfrm rot="1906340">
                <a:off x="5962290" y="5135494"/>
                <a:ext cx="826941" cy="30072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sz="1200" b="0" i="1" smtClean="0">
                              <a:solidFill>
                                <a:schemeClr val="tx1"/>
                              </a:solidFill>
                              <a:latin typeface="Cambria Math" panose="02040503050406030204" pitchFamily="18" charset="0"/>
                              <a:ea typeface="楷体" panose="02010609060101010101" pitchFamily="49" charset="-122"/>
                            </a:rPr>
                          </m:ctrlPr>
                        </m:sSupPr>
                        <m:e>
                          <m:sSubSup>
                            <m:sSubSupPr>
                              <m:ctrlPr>
                                <a:rPr lang="en-US" altLang="zh-CN" sz="1200" b="0" i="1" smtClean="0">
                                  <a:solidFill>
                                    <a:schemeClr val="tx1"/>
                                  </a:solidFill>
                                  <a:latin typeface="Cambria Math" panose="02040503050406030204" pitchFamily="18" charset="0"/>
                                  <a:ea typeface="楷体" panose="02010609060101010101" pitchFamily="49" charset="-122"/>
                                </a:rPr>
                              </m:ctrlPr>
                            </m:sSubSupPr>
                            <m:e>
                              <m:r>
                                <a:rPr lang="zh-CN" altLang="en-US" sz="1200" b="0" i="1" smtClean="0">
                                  <a:solidFill>
                                    <a:schemeClr val="tx1"/>
                                  </a:solidFill>
                                  <a:latin typeface="Cambria Math" panose="02040503050406030204" pitchFamily="18" charset="0"/>
                                  <a:ea typeface="楷体" panose="02010609060101010101" pitchFamily="49" charset="-122"/>
                                </a:rPr>
                                <m:t>𝜏</m:t>
                              </m:r>
                            </m:e>
                            <m:sub>
                              <m:r>
                                <a:rPr lang="en-US" altLang="zh-CN" sz="1200" b="0" i="1" smtClean="0">
                                  <a:solidFill>
                                    <a:schemeClr val="tx1"/>
                                  </a:solidFill>
                                  <a:latin typeface="Cambria Math" panose="02040503050406030204" pitchFamily="18" charset="0"/>
                                  <a:ea typeface="楷体" panose="02010609060101010101" pitchFamily="49" charset="-122"/>
                                </a:rPr>
                                <m:t>𝑖</m:t>
                              </m:r>
                            </m:sub>
                            <m:sup>
                              <m:r>
                                <a:rPr lang="en-US" altLang="zh-CN" sz="1200" b="0" i="1" smtClean="0">
                                  <a:solidFill>
                                    <a:schemeClr val="tx1"/>
                                  </a:solidFill>
                                  <a:latin typeface="Cambria Math" panose="02040503050406030204" pitchFamily="18" charset="0"/>
                                  <a:ea typeface="楷体" panose="02010609060101010101" pitchFamily="49" charset="-122"/>
                                </a:rPr>
                                <m:t>h</m:t>
                              </m:r>
                            </m:sup>
                          </m:sSubSup>
                          <m:r>
                            <a:rPr lang="en-US" altLang="zh-CN" sz="1200" b="0" i="1" smtClean="0">
                              <a:solidFill>
                                <a:schemeClr val="tx1"/>
                              </a:solidFill>
                              <a:latin typeface="Cambria Math" panose="02040503050406030204" pitchFamily="18" charset="0"/>
                              <a:ea typeface="楷体" panose="02010609060101010101" pitchFamily="49" charset="-122"/>
                            </a:rPr>
                            <m:t>,</m:t>
                          </m:r>
                          <m:r>
                            <a:rPr lang="en-US" altLang="zh-CN" sz="1200" b="0" i="1" smtClean="0">
                              <a:solidFill>
                                <a:schemeClr val="tx1"/>
                              </a:solidFill>
                              <a:latin typeface="Cambria Math" panose="02040503050406030204" pitchFamily="18" charset="0"/>
                              <a:ea typeface="楷体" panose="02010609060101010101" pitchFamily="49" charset="-122"/>
                            </a:rPr>
                            <m:t>𝑒</m:t>
                          </m:r>
                        </m:e>
                        <m:sup>
                          <m:r>
                            <a:rPr lang="en-US" altLang="zh-CN" sz="1200" b="0" i="1" smtClean="0">
                              <a:solidFill>
                                <a:schemeClr val="tx1"/>
                              </a:solidFill>
                              <a:latin typeface="Cambria Math" panose="02040503050406030204" pitchFamily="18" charset="0"/>
                              <a:ea typeface="楷体" panose="02010609060101010101" pitchFamily="49" charset="-122"/>
                            </a:rPr>
                            <m:t>h</m:t>
                          </m:r>
                        </m:sup>
                      </m:sSup>
                      <m:r>
                        <a:rPr lang="en-US" altLang="zh-CN" sz="1200" b="0" i="1" smtClean="0">
                          <a:solidFill>
                            <a:schemeClr val="tx1"/>
                          </a:solidFill>
                          <a:latin typeface="Cambria Math" panose="02040503050406030204" pitchFamily="18" charset="0"/>
                          <a:ea typeface="楷体" panose="02010609060101010101" pitchFamily="49" charset="-122"/>
                        </a:rPr>
                        <m:t>,</m:t>
                      </m:r>
                      <m:r>
                        <a:rPr lang="en-US" altLang="zh-CN" sz="1200" b="0" i="1" smtClean="0">
                          <a:solidFill>
                            <a:schemeClr val="tx1"/>
                          </a:solidFill>
                          <a:latin typeface="Cambria Math" panose="02040503050406030204" pitchFamily="18" charset="0"/>
                          <a:ea typeface="楷体" panose="02010609060101010101" pitchFamily="49" charset="-122"/>
                        </a:rPr>
                        <m:t>𝑘</m:t>
                      </m:r>
                    </m:oMath>
                  </m:oMathPara>
                </a14:m>
                <a:endParaRPr lang="zh-CN" altLang="en-US" sz="1200" dirty="0"/>
              </a:p>
            </p:txBody>
          </p:sp>
        </mc:Choice>
        <mc:Fallback xmlns="">
          <p:sp>
            <p:nvSpPr>
              <p:cNvPr id="77" name="文本框 76">
                <a:extLst>
                  <a:ext uri="{FF2B5EF4-FFF2-40B4-BE49-F238E27FC236}">
                    <a16:creationId xmlns:a16="http://schemas.microsoft.com/office/drawing/2014/main" id="{C65AF932-F4AD-DC96-ED7D-46146D6612F3}"/>
                  </a:ext>
                </a:extLst>
              </p:cNvPr>
              <p:cNvSpPr txBox="1">
                <a:spLocks noRot="1" noChangeAspect="1" noMove="1" noResize="1" noEditPoints="1" noAdjustHandles="1" noChangeArrowheads="1" noChangeShapeType="1" noTextEdit="1"/>
              </p:cNvSpPr>
              <p:nvPr/>
            </p:nvSpPr>
            <p:spPr>
              <a:xfrm rot="1906340">
                <a:off x="5962290" y="5135494"/>
                <a:ext cx="826941" cy="300723"/>
              </a:xfrm>
              <a:prstGeom prst="rect">
                <a:avLst/>
              </a:prstGeom>
              <a:blipFill>
                <a:blip r:embed="rId8"/>
                <a:stretch>
                  <a:fillRect/>
                </a:stretch>
              </a:blipFill>
            </p:spPr>
            <p:txBody>
              <a:bodyPr/>
              <a:lstStyle/>
              <a:p>
                <a:r>
                  <a:rPr lang="zh-CN" altLang="en-US">
                    <a:noFill/>
                  </a:rPr>
                  <a:t> </a:t>
                </a:r>
              </a:p>
            </p:txBody>
          </p:sp>
        </mc:Fallback>
      </mc:AlternateContent>
      <p:cxnSp>
        <p:nvCxnSpPr>
          <p:cNvPr id="94" name="直接箭头连接符 93">
            <a:extLst>
              <a:ext uri="{FF2B5EF4-FFF2-40B4-BE49-F238E27FC236}">
                <a16:creationId xmlns:a16="http://schemas.microsoft.com/office/drawing/2014/main" id="{DE34B774-1746-2DDC-AF20-E35CD7EB174D}"/>
              </a:ext>
            </a:extLst>
          </p:cNvPr>
          <p:cNvCxnSpPr>
            <a:cxnSpLocks/>
            <a:stCxn id="6" idx="3"/>
            <a:endCxn id="27" idx="2"/>
          </p:cNvCxnSpPr>
          <p:nvPr/>
        </p:nvCxnSpPr>
        <p:spPr>
          <a:xfrm>
            <a:off x="6991199" y="2495497"/>
            <a:ext cx="335922" cy="4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9" name="组合 28">
            <a:extLst>
              <a:ext uri="{FF2B5EF4-FFF2-40B4-BE49-F238E27FC236}">
                <a16:creationId xmlns:a16="http://schemas.microsoft.com/office/drawing/2014/main" id="{89D76623-6BE9-19D4-8447-35003C43D5E6}"/>
              </a:ext>
            </a:extLst>
          </p:cNvPr>
          <p:cNvGrpSpPr/>
          <p:nvPr/>
        </p:nvGrpSpPr>
        <p:grpSpPr>
          <a:xfrm>
            <a:off x="8678900" y="1951639"/>
            <a:ext cx="3332869" cy="2212430"/>
            <a:chOff x="8678900" y="1951639"/>
            <a:chExt cx="3332869" cy="2212430"/>
          </a:xfrm>
        </p:grpSpPr>
        <p:sp>
          <p:nvSpPr>
            <p:cNvPr id="4" name="矩形: 圆角 3">
              <a:extLst>
                <a:ext uri="{FF2B5EF4-FFF2-40B4-BE49-F238E27FC236}">
                  <a16:creationId xmlns:a16="http://schemas.microsoft.com/office/drawing/2014/main" id="{5FBC60D1-4DE3-92F6-C447-17186661CD22}"/>
                </a:ext>
              </a:extLst>
            </p:cNvPr>
            <p:cNvSpPr/>
            <p:nvPr/>
          </p:nvSpPr>
          <p:spPr>
            <a:xfrm>
              <a:off x="8678900" y="1951639"/>
              <a:ext cx="2223429" cy="2212430"/>
            </a:xfrm>
            <a:prstGeom prst="roundRect">
              <a:avLst>
                <a:gd name="adj" fmla="val 8920"/>
              </a:avLst>
            </a:prstGeom>
            <a:noFill/>
            <a:ln w="28575">
              <a:solidFill>
                <a:schemeClr val="bg1">
                  <a:lumMod val="8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文本框 25">
              <a:extLst>
                <a:ext uri="{FF2B5EF4-FFF2-40B4-BE49-F238E27FC236}">
                  <a16:creationId xmlns:a16="http://schemas.microsoft.com/office/drawing/2014/main" id="{81657482-EC81-873C-D71E-363845BFCCD6}"/>
                </a:ext>
              </a:extLst>
            </p:cNvPr>
            <p:cNvSpPr txBox="1"/>
            <p:nvPr/>
          </p:nvSpPr>
          <p:spPr>
            <a:xfrm>
              <a:off x="10993577" y="2464210"/>
              <a:ext cx="1018192" cy="1015663"/>
            </a:xfrm>
            <a:prstGeom prst="rect">
              <a:avLst/>
            </a:prstGeom>
            <a:noFill/>
          </p:spPr>
          <p:txBody>
            <a:bodyPr wrap="square" rtlCol="0" anchor="t">
              <a:spAutoFit/>
            </a:bodyPr>
            <a:lstStyle/>
            <a:p>
              <a:pPr algn="l">
                <a:buClrTx/>
                <a:buSzTx/>
              </a:pPr>
              <a:r>
                <a:rPr lang="en-US" altLang="zh-CN" sz="1200" b="1" dirty="0">
                  <a:latin typeface="Consolas" panose="020B0609020204030204" pitchFamily="49" charset="0"/>
                  <a:ea typeface="楷体" panose="02010609060101010101" pitchFamily="49" charset="-122"/>
                </a:rPr>
                <a:t>RQ1</a:t>
              </a:r>
              <a:r>
                <a:rPr lang="zh-CN" altLang="en-US" sz="1200" b="1" dirty="0">
                  <a:latin typeface="Consolas" panose="020B0609020204030204" pitchFamily="49" charset="0"/>
                  <a:ea typeface="楷体" panose="02010609060101010101" pitchFamily="49" charset="-122"/>
                </a:rPr>
                <a:t>：</a:t>
              </a:r>
              <a:r>
                <a:rPr lang="zh-CN" altLang="en-US" sz="1200" dirty="0">
                  <a:latin typeface="Consolas" panose="020B0609020204030204" pitchFamily="49" charset="0"/>
                  <a:ea typeface="楷体" panose="02010609060101010101" pitchFamily="49" charset="-122"/>
                </a:rPr>
                <a:t>应用</a:t>
              </a:r>
              <a:r>
                <a:rPr lang="en-US" altLang="zh-CN" sz="1200" dirty="0">
                  <a:latin typeface="Consolas" panose="020B0609020204030204" pitchFamily="49" charset="0"/>
                  <a:ea typeface="楷体" panose="02010609060101010101" pitchFamily="49" charset="-122"/>
                </a:rPr>
                <a:t>FDA-PR</a:t>
              </a:r>
              <a:r>
                <a:rPr lang="zh-CN" altLang="en-US" sz="1200" dirty="0">
                  <a:latin typeface="Consolas" panose="020B0609020204030204" pitchFamily="49" charset="0"/>
                  <a:ea typeface="楷体" panose="02010609060101010101" pitchFamily="49" charset="-122"/>
                </a:rPr>
                <a:t>方法重排后是否可以有效提升推荐性能？</a:t>
              </a:r>
            </a:p>
          </p:txBody>
        </p:sp>
      </p:grpSp>
      <p:grpSp>
        <p:nvGrpSpPr>
          <p:cNvPr id="37" name="组合 36">
            <a:extLst>
              <a:ext uri="{FF2B5EF4-FFF2-40B4-BE49-F238E27FC236}">
                <a16:creationId xmlns:a16="http://schemas.microsoft.com/office/drawing/2014/main" id="{9B4DDB25-82DB-6728-9515-BE148680FDC2}"/>
              </a:ext>
            </a:extLst>
          </p:cNvPr>
          <p:cNvGrpSpPr/>
          <p:nvPr/>
        </p:nvGrpSpPr>
        <p:grpSpPr>
          <a:xfrm>
            <a:off x="8693058" y="3174190"/>
            <a:ext cx="3318711" cy="3296499"/>
            <a:chOff x="8693058" y="3174190"/>
            <a:chExt cx="3318711" cy="3296499"/>
          </a:xfrm>
        </p:grpSpPr>
        <p:sp>
          <p:nvSpPr>
            <p:cNvPr id="25" name="矩形: 圆角 24">
              <a:extLst>
                <a:ext uri="{FF2B5EF4-FFF2-40B4-BE49-F238E27FC236}">
                  <a16:creationId xmlns:a16="http://schemas.microsoft.com/office/drawing/2014/main" id="{C188EFED-4652-11B4-4ADD-2D92A34246E7}"/>
                </a:ext>
              </a:extLst>
            </p:cNvPr>
            <p:cNvSpPr/>
            <p:nvPr/>
          </p:nvSpPr>
          <p:spPr>
            <a:xfrm>
              <a:off x="8693058" y="3174190"/>
              <a:ext cx="2206972" cy="3296499"/>
            </a:xfrm>
            <a:prstGeom prst="roundRect">
              <a:avLst>
                <a:gd name="adj" fmla="val 10186"/>
              </a:avLst>
            </a:prstGeom>
            <a:noFill/>
            <a:ln w="28575">
              <a:solidFill>
                <a:schemeClr val="bg1">
                  <a:lumMod val="8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文本框 35">
              <a:extLst>
                <a:ext uri="{FF2B5EF4-FFF2-40B4-BE49-F238E27FC236}">
                  <a16:creationId xmlns:a16="http://schemas.microsoft.com/office/drawing/2014/main" id="{BC03BDA7-6A4C-0796-1CAC-0A9FDB3E9708}"/>
                </a:ext>
              </a:extLst>
            </p:cNvPr>
            <p:cNvSpPr txBox="1"/>
            <p:nvPr/>
          </p:nvSpPr>
          <p:spPr>
            <a:xfrm>
              <a:off x="10993577" y="4621173"/>
              <a:ext cx="1018192" cy="1200329"/>
            </a:xfrm>
            <a:prstGeom prst="rect">
              <a:avLst/>
            </a:prstGeom>
            <a:noFill/>
          </p:spPr>
          <p:txBody>
            <a:bodyPr wrap="square" rtlCol="0" anchor="t">
              <a:spAutoFit/>
            </a:bodyPr>
            <a:lstStyle/>
            <a:p>
              <a:pPr algn="l">
                <a:buClrTx/>
                <a:buSzTx/>
              </a:pPr>
              <a:r>
                <a:rPr lang="en-US" altLang="zh-CN" sz="1200" b="1" dirty="0">
                  <a:latin typeface="Consolas" panose="020B0609020204030204" pitchFamily="49" charset="0"/>
                  <a:ea typeface="楷体" panose="02010609060101010101" pitchFamily="49" charset="-122"/>
                </a:rPr>
                <a:t>RQ2</a:t>
              </a:r>
              <a:r>
                <a:rPr lang="zh-CN" altLang="en-US" sz="1200" b="1" dirty="0">
                  <a:latin typeface="Consolas" panose="020B0609020204030204" pitchFamily="49" charset="0"/>
                  <a:ea typeface="楷体" panose="02010609060101010101" pitchFamily="49" charset="-122"/>
                </a:rPr>
                <a:t>：</a:t>
              </a:r>
              <a:r>
                <a:rPr lang="en-US" altLang="zh-CN" sz="1200" dirty="0">
                  <a:latin typeface="Consolas" panose="020B0609020204030204" pitchFamily="49" charset="0"/>
                  <a:ea typeface="楷体" panose="02010609060101010101" pitchFamily="49" charset="-122"/>
                </a:rPr>
                <a:t>FDA-PR</a:t>
              </a:r>
              <a:r>
                <a:rPr lang="zh-CN" altLang="en-US" sz="1200" dirty="0">
                  <a:latin typeface="Consolas" panose="020B0609020204030204" pitchFamily="49" charset="0"/>
                  <a:ea typeface="楷体" panose="02010609060101010101" pitchFamily="49" charset="-122"/>
                </a:rPr>
                <a:t>方法相比其他优化目标相似的重排算法有什么优势？</a:t>
              </a:r>
            </a:p>
          </p:txBody>
        </p:sp>
      </p:grpSp>
    </p:spTree>
    <p:extLst>
      <p:ext uri="{BB962C8B-B14F-4D97-AF65-F5344CB8AC3E}">
        <p14:creationId xmlns:p14="http://schemas.microsoft.com/office/powerpoint/2010/main" val="397709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680559" y="-1423051"/>
            <a:ext cx="7277728" cy="10136825"/>
            <a:chOff x="0" y="0"/>
            <a:chExt cx="14555456" cy="20273650"/>
          </a:xfrm>
        </p:grpSpPr>
        <p:pic>
          <p:nvPicPr>
            <p:cNvPr id="3" name="Picture 3"/>
            <p:cNvPicPr>
              <a:picLocks noChangeAspect="1"/>
            </p:cNvPicPr>
            <p:nvPr/>
          </p:nvPicPr>
          <p:blipFill>
            <a:blip r:embed="rId3"/>
            <a:srcRect t="95462"/>
            <a:stretch>
              <a:fillRect/>
            </a:stretch>
          </p:blipFill>
          <p:spPr>
            <a:xfrm rot="-2700000">
              <a:off x="4296739" y="4129592"/>
              <a:ext cx="11849542" cy="408708"/>
            </a:xfrm>
            <a:prstGeom prst="rect">
              <a:avLst/>
            </a:prstGeom>
          </p:spPr>
        </p:pic>
        <p:grpSp>
          <p:nvGrpSpPr>
            <p:cNvPr id="4" name="Group 4"/>
            <p:cNvGrpSpPr/>
            <p:nvPr/>
          </p:nvGrpSpPr>
          <p:grpSpPr>
            <a:xfrm rot="-2700000">
              <a:off x="4515645" y="2123772"/>
              <a:ext cx="7407561" cy="3381412"/>
              <a:chOff x="0" y="0"/>
              <a:chExt cx="1463222" cy="667933"/>
            </a:xfrm>
          </p:grpSpPr>
          <p:sp>
            <p:nvSpPr>
              <p:cNvPr id="5" name="Freeform 5"/>
              <p:cNvSpPr/>
              <p:nvPr/>
            </p:nvSpPr>
            <p:spPr>
              <a:xfrm>
                <a:off x="0" y="0"/>
                <a:ext cx="1463222" cy="667933"/>
              </a:xfrm>
              <a:custGeom>
                <a:avLst/>
                <a:gdLst/>
                <a:ahLst/>
                <a:cxnLst/>
                <a:rect l="l" t="t" r="r" b="b"/>
                <a:pathLst>
                  <a:path w="1463222" h="667933">
                    <a:moveTo>
                      <a:pt x="0" y="0"/>
                    </a:moveTo>
                    <a:lnTo>
                      <a:pt x="1463222" y="0"/>
                    </a:lnTo>
                    <a:lnTo>
                      <a:pt x="1463222" y="667933"/>
                    </a:lnTo>
                    <a:lnTo>
                      <a:pt x="0" y="667933"/>
                    </a:lnTo>
                    <a:close/>
                  </a:path>
                </a:pathLst>
              </a:custGeom>
              <a:solidFill>
                <a:srgbClr val="FFFFFF"/>
              </a:solidFill>
            </p:spPr>
            <p:txBody>
              <a:bodyPr/>
              <a:lstStyle/>
              <a:p>
                <a:endParaRPr lang="zh-CN" altLang="en-US"/>
              </a:p>
            </p:txBody>
          </p:sp>
          <p:sp>
            <p:nvSpPr>
              <p:cNvPr id="6" name="TextBox 6"/>
              <p:cNvSpPr txBox="1"/>
              <p:nvPr/>
            </p:nvSpPr>
            <p:spPr>
              <a:xfrm>
                <a:off x="0" y="-28575"/>
                <a:ext cx="812800" cy="841375"/>
              </a:xfrm>
              <a:prstGeom prst="rect">
                <a:avLst/>
              </a:prstGeom>
            </p:spPr>
            <p:txBody>
              <a:bodyPr lIns="33867" tIns="33867" rIns="33867" bIns="33867" rtlCol="0" anchor="ctr"/>
              <a:lstStyle/>
              <a:p>
                <a:pPr algn="ctr">
                  <a:lnSpc>
                    <a:spcPts val="1775"/>
                  </a:lnSpc>
                </a:pPr>
                <a:endParaRPr sz="1200">
                  <a:solidFill>
                    <a:srgbClr val="C3D6A8"/>
                  </a:solidFill>
                </a:endParaRPr>
              </a:p>
            </p:txBody>
          </p:sp>
        </p:grpSp>
        <p:pic>
          <p:nvPicPr>
            <p:cNvPr id="7" name="Picture 7"/>
            <p:cNvPicPr>
              <a:picLocks noChangeAspect="1"/>
            </p:cNvPicPr>
            <p:nvPr/>
          </p:nvPicPr>
          <p:blipFill>
            <a:blip r:embed="rId3"/>
            <a:srcRect t="95462"/>
            <a:stretch>
              <a:fillRect/>
            </a:stretch>
          </p:blipFill>
          <p:spPr>
            <a:xfrm rot="-2700000">
              <a:off x="1436346" y="15735350"/>
              <a:ext cx="11849542" cy="408708"/>
            </a:xfrm>
            <a:prstGeom prst="rect">
              <a:avLst/>
            </a:prstGeom>
          </p:spPr>
        </p:pic>
        <p:grpSp>
          <p:nvGrpSpPr>
            <p:cNvPr id="8" name="Group 8"/>
            <p:cNvGrpSpPr/>
            <p:nvPr/>
          </p:nvGrpSpPr>
          <p:grpSpPr>
            <a:xfrm rot="-8100000">
              <a:off x="2217585" y="7748741"/>
              <a:ext cx="7714034" cy="7714034"/>
              <a:chOff x="0" y="0"/>
              <a:chExt cx="812800" cy="812800"/>
            </a:xfrm>
          </p:grpSpPr>
          <p:sp>
            <p:nvSpPr>
              <p:cNvPr id="9" name="Freeform 9"/>
              <p:cNvSpPr/>
              <p:nvPr/>
            </p:nvSpPr>
            <p:spPr>
              <a:xfrm>
                <a:off x="0" y="0"/>
                <a:ext cx="812800" cy="812800"/>
              </a:xfrm>
              <a:custGeom>
                <a:avLst/>
                <a:gdLst/>
                <a:ahLst/>
                <a:cxnLst/>
                <a:rect l="l" t="t" r="r" b="b"/>
                <a:pathLst>
                  <a:path w="812800" h="812800">
                    <a:moveTo>
                      <a:pt x="46835" y="0"/>
                    </a:moveTo>
                    <a:lnTo>
                      <a:pt x="765965" y="0"/>
                    </a:lnTo>
                    <a:cubicBezTo>
                      <a:pt x="778386" y="0"/>
                      <a:pt x="790299" y="4934"/>
                      <a:pt x="799082" y="13718"/>
                    </a:cubicBezTo>
                    <a:cubicBezTo>
                      <a:pt x="807866" y="22501"/>
                      <a:pt x="812800" y="34414"/>
                      <a:pt x="812800" y="46835"/>
                    </a:cubicBezTo>
                    <a:lnTo>
                      <a:pt x="812800" y="765965"/>
                    </a:lnTo>
                    <a:cubicBezTo>
                      <a:pt x="812800" y="778386"/>
                      <a:pt x="807866" y="790299"/>
                      <a:pt x="799082" y="799082"/>
                    </a:cubicBezTo>
                    <a:cubicBezTo>
                      <a:pt x="790299" y="807866"/>
                      <a:pt x="778386" y="812800"/>
                      <a:pt x="765965" y="812800"/>
                    </a:cubicBezTo>
                    <a:lnTo>
                      <a:pt x="46835" y="812800"/>
                    </a:lnTo>
                    <a:cubicBezTo>
                      <a:pt x="34414" y="812800"/>
                      <a:pt x="22501" y="807866"/>
                      <a:pt x="13718" y="799082"/>
                    </a:cubicBezTo>
                    <a:cubicBezTo>
                      <a:pt x="4934" y="790299"/>
                      <a:pt x="0" y="778386"/>
                      <a:pt x="0" y="765965"/>
                    </a:cubicBezTo>
                    <a:lnTo>
                      <a:pt x="0" y="46835"/>
                    </a:lnTo>
                    <a:cubicBezTo>
                      <a:pt x="0" y="34414"/>
                      <a:pt x="4934" y="22501"/>
                      <a:pt x="13718" y="13718"/>
                    </a:cubicBezTo>
                    <a:cubicBezTo>
                      <a:pt x="22501" y="4934"/>
                      <a:pt x="34414" y="0"/>
                      <a:pt x="46835" y="0"/>
                    </a:cubicBezTo>
                    <a:close/>
                  </a:path>
                </a:pathLst>
              </a:custGeom>
              <a:solidFill>
                <a:srgbClr val="014385"/>
              </a:solidFill>
              <a:ln>
                <a:noFill/>
              </a:ln>
            </p:spPr>
            <p:txBody>
              <a:bodyPr/>
              <a:lstStyle/>
              <a:p>
                <a:endParaRPr lang="zh-CN" altLang="en-US" dirty="0">
                  <a:solidFill>
                    <a:srgbClr val="5A7353"/>
                  </a:solidFill>
                </a:endParaRPr>
              </a:p>
            </p:txBody>
          </p:sp>
          <p:sp>
            <p:nvSpPr>
              <p:cNvPr id="10" name="TextBox 10"/>
              <p:cNvSpPr txBox="1"/>
              <p:nvPr/>
            </p:nvSpPr>
            <p:spPr>
              <a:xfrm>
                <a:off x="0" y="-28575"/>
                <a:ext cx="812800" cy="841375"/>
              </a:xfrm>
              <a:prstGeom prst="rect">
                <a:avLst/>
              </a:prstGeom>
            </p:spPr>
            <p:txBody>
              <a:bodyPr lIns="33867" tIns="33867" rIns="33867" bIns="33867" rtlCol="0" anchor="ctr"/>
              <a:lstStyle/>
              <a:p>
                <a:pPr algn="ctr">
                  <a:lnSpc>
                    <a:spcPts val="1775"/>
                  </a:lnSpc>
                </a:pPr>
                <a:endParaRPr sz="1200">
                  <a:solidFill>
                    <a:srgbClr val="C3D6A8"/>
                  </a:solidFill>
                </a:endParaRPr>
              </a:p>
            </p:txBody>
          </p:sp>
        </p:grpSp>
        <p:pic>
          <p:nvPicPr>
            <p:cNvPr id="11" name="Picture 11"/>
            <p:cNvPicPr>
              <a:picLocks noChangeAspect="1"/>
            </p:cNvPicPr>
            <p:nvPr/>
          </p:nvPicPr>
          <p:blipFill>
            <a:blip r:embed="rId3"/>
            <a:srcRect t="95462"/>
            <a:stretch>
              <a:fillRect/>
            </a:stretch>
          </p:blipFill>
          <p:spPr>
            <a:xfrm rot="-2700000">
              <a:off x="962521" y="13830256"/>
              <a:ext cx="11849542" cy="408708"/>
            </a:xfrm>
            <a:prstGeom prst="rect">
              <a:avLst/>
            </a:prstGeom>
          </p:spPr>
        </p:pic>
        <p:grpSp>
          <p:nvGrpSpPr>
            <p:cNvPr id="12" name="Group 12"/>
            <p:cNvGrpSpPr/>
            <p:nvPr/>
          </p:nvGrpSpPr>
          <p:grpSpPr>
            <a:xfrm rot="2700000">
              <a:off x="4189249" y="6828674"/>
              <a:ext cx="5743981" cy="5743981"/>
              <a:chOff x="0" y="0"/>
              <a:chExt cx="812800" cy="812800"/>
            </a:xfrm>
          </p:grpSpPr>
          <p:sp>
            <p:nvSpPr>
              <p:cNvPr id="13" name="Freeform 13"/>
              <p:cNvSpPr/>
              <p:nvPr/>
            </p:nvSpPr>
            <p:spPr>
              <a:xfrm>
                <a:off x="0" y="0"/>
                <a:ext cx="812800" cy="812800"/>
              </a:xfrm>
              <a:custGeom>
                <a:avLst/>
                <a:gdLst/>
                <a:ahLst/>
                <a:cxnLst/>
                <a:rect l="l" t="t" r="r" b="b"/>
                <a:pathLst>
                  <a:path w="812800" h="812800">
                    <a:moveTo>
                      <a:pt x="62899" y="0"/>
                    </a:moveTo>
                    <a:lnTo>
                      <a:pt x="749901" y="0"/>
                    </a:lnTo>
                    <a:cubicBezTo>
                      <a:pt x="784639" y="0"/>
                      <a:pt x="812800" y="28161"/>
                      <a:pt x="812800" y="62899"/>
                    </a:cubicBezTo>
                    <a:lnTo>
                      <a:pt x="812800" y="749901"/>
                    </a:lnTo>
                    <a:cubicBezTo>
                      <a:pt x="812800" y="784639"/>
                      <a:pt x="784639" y="812800"/>
                      <a:pt x="749901" y="812800"/>
                    </a:cubicBezTo>
                    <a:lnTo>
                      <a:pt x="62899" y="812800"/>
                    </a:lnTo>
                    <a:cubicBezTo>
                      <a:pt x="28161" y="812800"/>
                      <a:pt x="0" y="784639"/>
                      <a:pt x="0" y="749901"/>
                    </a:cubicBezTo>
                    <a:lnTo>
                      <a:pt x="0" y="62899"/>
                    </a:lnTo>
                    <a:cubicBezTo>
                      <a:pt x="0" y="28161"/>
                      <a:pt x="28161" y="0"/>
                      <a:pt x="62899" y="0"/>
                    </a:cubicBezTo>
                    <a:close/>
                  </a:path>
                </a:pathLst>
              </a:custGeom>
              <a:solidFill>
                <a:srgbClr val="608AC8"/>
              </a:solidFill>
              <a:ln>
                <a:noFill/>
              </a:ln>
            </p:spPr>
            <p:txBody>
              <a:bodyPr/>
              <a:lstStyle/>
              <a:p>
                <a:endParaRPr lang="zh-CN" altLang="en-US"/>
              </a:p>
            </p:txBody>
          </p:sp>
          <p:sp>
            <p:nvSpPr>
              <p:cNvPr id="14" name="TextBox 14"/>
              <p:cNvSpPr txBox="1"/>
              <p:nvPr/>
            </p:nvSpPr>
            <p:spPr>
              <a:xfrm>
                <a:off x="0" y="-28575"/>
                <a:ext cx="812800" cy="841375"/>
              </a:xfrm>
              <a:prstGeom prst="rect">
                <a:avLst/>
              </a:prstGeom>
            </p:spPr>
            <p:txBody>
              <a:bodyPr lIns="33867" tIns="33867" rIns="33867" bIns="33867" rtlCol="0" anchor="ctr"/>
              <a:lstStyle/>
              <a:p>
                <a:pPr algn="ctr">
                  <a:lnSpc>
                    <a:spcPts val="1775"/>
                  </a:lnSpc>
                </a:pPr>
                <a:endParaRPr sz="1200">
                  <a:solidFill>
                    <a:srgbClr val="C3D6A8"/>
                  </a:solidFill>
                </a:endParaRPr>
              </a:p>
            </p:txBody>
          </p:sp>
        </p:grpSp>
        <p:pic>
          <p:nvPicPr>
            <p:cNvPr id="15" name="Picture 15"/>
            <p:cNvPicPr>
              <a:picLocks noChangeAspect="1"/>
            </p:cNvPicPr>
            <p:nvPr/>
          </p:nvPicPr>
          <p:blipFill>
            <a:blip r:embed="rId3"/>
            <a:srcRect t="95462"/>
            <a:stretch>
              <a:fillRect/>
            </a:stretch>
          </p:blipFill>
          <p:spPr>
            <a:xfrm rot="-2700000">
              <a:off x="-1152704" y="13830256"/>
              <a:ext cx="11849542" cy="408708"/>
            </a:xfrm>
            <a:prstGeom prst="rect">
              <a:avLst/>
            </a:prstGeom>
          </p:spPr>
        </p:pic>
        <p:grpSp>
          <p:nvGrpSpPr>
            <p:cNvPr id="16" name="Group 16"/>
            <p:cNvGrpSpPr/>
            <p:nvPr/>
          </p:nvGrpSpPr>
          <p:grpSpPr>
            <a:xfrm rot="2700000">
              <a:off x="1302620" y="6559301"/>
              <a:ext cx="6289604" cy="6289604"/>
              <a:chOff x="0" y="0"/>
              <a:chExt cx="812800" cy="812800"/>
            </a:xfrm>
          </p:grpSpPr>
          <p:sp>
            <p:nvSpPr>
              <p:cNvPr id="17" name="Freeform 17"/>
              <p:cNvSpPr/>
              <p:nvPr/>
            </p:nvSpPr>
            <p:spPr>
              <a:xfrm>
                <a:off x="0" y="0"/>
                <a:ext cx="812800" cy="812800"/>
              </a:xfrm>
              <a:custGeom>
                <a:avLst/>
                <a:gdLst/>
                <a:ahLst/>
                <a:cxnLst/>
                <a:rect l="l" t="t" r="r" b="b"/>
                <a:pathLst>
                  <a:path w="812800" h="812800">
                    <a:moveTo>
                      <a:pt x="57442" y="0"/>
                    </a:moveTo>
                    <a:lnTo>
                      <a:pt x="755358" y="0"/>
                    </a:lnTo>
                    <a:cubicBezTo>
                      <a:pt x="770592" y="0"/>
                      <a:pt x="785203" y="6052"/>
                      <a:pt x="795976" y="16824"/>
                    </a:cubicBezTo>
                    <a:cubicBezTo>
                      <a:pt x="806748" y="27597"/>
                      <a:pt x="812800" y="42208"/>
                      <a:pt x="812800" y="57442"/>
                    </a:cubicBezTo>
                    <a:lnTo>
                      <a:pt x="812800" y="755358"/>
                    </a:lnTo>
                    <a:cubicBezTo>
                      <a:pt x="812800" y="770592"/>
                      <a:pt x="806748" y="785203"/>
                      <a:pt x="795976" y="795976"/>
                    </a:cubicBezTo>
                    <a:cubicBezTo>
                      <a:pt x="785203" y="806748"/>
                      <a:pt x="770592" y="812800"/>
                      <a:pt x="755358" y="812800"/>
                    </a:cubicBezTo>
                    <a:lnTo>
                      <a:pt x="57442" y="812800"/>
                    </a:lnTo>
                    <a:cubicBezTo>
                      <a:pt x="42208" y="812800"/>
                      <a:pt x="27597" y="806748"/>
                      <a:pt x="16824" y="795976"/>
                    </a:cubicBezTo>
                    <a:cubicBezTo>
                      <a:pt x="6052" y="785203"/>
                      <a:pt x="0" y="770592"/>
                      <a:pt x="0" y="755358"/>
                    </a:cubicBezTo>
                    <a:lnTo>
                      <a:pt x="0" y="57442"/>
                    </a:lnTo>
                    <a:cubicBezTo>
                      <a:pt x="0" y="42208"/>
                      <a:pt x="6052" y="27597"/>
                      <a:pt x="16824" y="16824"/>
                    </a:cubicBezTo>
                    <a:cubicBezTo>
                      <a:pt x="27597" y="6052"/>
                      <a:pt x="42208" y="0"/>
                      <a:pt x="57442" y="0"/>
                    </a:cubicBezTo>
                    <a:close/>
                  </a:path>
                </a:pathLst>
              </a:custGeom>
              <a:solidFill>
                <a:srgbClr val="FFFFFF"/>
              </a:solidFill>
              <a:ln>
                <a:noFill/>
              </a:ln>
            </p:spPr>
            <p:txBody>
              <a:bodyPr/>
              <a:lstStyle/>
              <a:p>
                <a:endParaRPr lang="zh-CN" altLang="en-US"/>
              </a:p>
            </p:txBody>
          </p:sp>
          <p:sp>
            <p:nvSpPr>
              <p:cNvPr id="18" name="TextBox 18"/>
              <p:cNvSpPr txBox="1"/>
              <p:nvPr/>
            </p:nvSpPr>
            <p:spPr>
              <a:xfrm>
                <a:off x="0" y="-28575"/>
                <a:ext cx="812800" cy="841375"/>
              </a:xfrm>
              <a:prstGeom prst="rect">
                <a:avLst/>
              </a:prstGeom>
            </p:spPr>
            <p:txBody>
              <a:bodyPr lIns="33867" tIns="33867" rIns="33867" bIns="33867" rtlCol="0" anchor="ctr"/>
              <a:lstStyle/>
              <a:p>
                <a:pPr algn="ctr">
                  <a:lnSpc>
                    <a:spcPts val="1775"/>
                  </a:lnSpc>
                </a:pPr>
                <a:endParaRPr sz="1200">
                  <a:solidFill>
                    <a:srgbClr val="C3D6A8"/>
                  </a:solidFill>
                </a:endParaRPr>
              </a:p>
            </p:txBody>
          </p:sp>
        </p:grpSp>
      </p:grpSp>
      <p:sp>
        <p:nvSpPr>
          <p:cNvPr id="19" name="TextBox 19"/>
          <p:cNvSpPr txBox="1"/>
          <p:nvPr/>
        </p:nvSpPr>
        <p:spPr>
          <a:xfrm>
            <a:off x="2129587" y="558801"/>
            <a:ext cx="2181180" cy="1105559"/>
          </a:xfrm>
          <a:prstGeom prst="rect">
            <a:avLst/>
          </a:prstGeom>
        </p:spPr>
        <p:txBody>
          <a:bodyPr lIns="0" tIns="0" rIns="0" bIns="0" rtlCol="0" anchor="t">
            <a:spAutoFit/>
          </a:bodyPr>
          <a:lstStyle/>
          <a:p>
            <a:pPr>
              <a:lnSpc>
                <a:spcPts val="9335"/>
              </a:lnSpc>
              <a:spcBef>
                <a:spcPct val="0"/>
              </a:spcBef>
            </a:pPr>
            <a:r>
              <a:rPr lang="en-US" sz="6665" spc="166" dirty="0" err="1">
                <a:solidFill>
                  <a:srgbClr val="014385"/>
                </a:solidFill>
                <a:ea typeface="思源黑体-粗体 Bold"/>
              </a:rPr>
              <a:t>目录</a:t>
            </a:r>
            <a:endParaRPr lang="en-US" sz="6665" spc="166" dirty="0">
              <a:solidFill>
                <a:srgbClr val="014385"/>
              </a:solidFill>
              <a:ea typeface="思源黑体-粗体 Bold"/>
            </a:endParaRPr>
          </a:p>
        </p:txBody>
      </p:sp>
      <p:sp>
        <p:nvSpPr>
          <p:cNvPr id="20" name="TextBox 20"/>
          <p:cNvSpPr txBox="1"/>
          <p:nvPr/>
        </p:nvSpPr>
        <p:spPr>
          <a:xfrm>
            <a:off x="2222085" y="1743711"/>
            <a:ext cx="1996184" cy="614655"/>
          </a:xfrm>
          <a:prstGeom prst="rect">
            <a:avLst/>
          </a:prstGeom>
        </p:spPr>
        <p:txBody>
          <a:bodyPr lIns="0" tIns="0" rIns="0" bIns="0" rtlCol="0" anchor="t">
            <a:spAutoFit/>
          </a:bodyPr>
          <a:lstStyle/>
          <a:p>
            <a:pPr>
              <a:lnSpc>
                <a:spcPts val="5135"/>
              </a:lnSpc>
              <a:spcBef>
                <a:spcPct val="0"/>
              </a:spcBef>
            </a:pPr>
            <a:r>
              <a:rPr lang="en-US" sz="3665" dirty="0">
                <a:solidFill>
                  <a:srgbClr val="014385"/>
                </a:solidFill>
                <a:latin typeface="思源黑体 1"/>
              </a:rPr>
              <a:t>Contents</a:t>
            </a:r>
          </a:p>
        </p:txBody>
      </p:sp>
      <p:sp>
        <p:nvSpPr>
          <p:cNvPr id="29" name="AutoShape 29"/>
          <p:cNvSpPr/>
          <p:nvPr/>
        </p:nvSpPr>
        <p:spPr>
          <a:xfrm rot="5400000" flipV="1">
            <a:off x="3059753" y="4166131"/>
            <a:ext cx="3957210" cy="3461"/>
          </a:xfrm>
          <a:prstGeom prst="line">
            <a:avLst/>
          </a:prstGeom>
          <a:ln w="38100" cap="flat">
            <a:solidFill>
              <a:srgbClr val="014385"/>
            </a:solidFill>
            <a:prstDash val="solid"/>
            <a:headEnd type="none" w="sm" len="sm"/>
            <a:tailEnd type="none" w="sm" len="sm"/>
          </a:ln>
        </p:spPr>
        <p:txBody>
          <a:bodyPr/>
          <a:lstStyle/>
          <a:p>
            <a:endParaRPr lang="zh-CN" altLang="en-US">
              <a:solidFill>
                <a:srgbClr val="014385"/>
              </a:solidFill>
            </a:endParaRPr>
          </a:p>
        </p:txBody>
      </p:sp>
      <p:pic>
        <p:nvPicPr>
          <p:cNvPr id="38" name="Picture 38"/>
          <p:cNvPicPr>
            <a:picLocks noChangeAspect="1"/>
          </p:cNvPicPr>
          <p:nvPr/>
        </p:nvPicPr>
        <p:blipFill>
          <a:blip r:embed="rId3"/>
          <a:srcRect t="95462"/>
          <a:stretch>
            <a:fillRect/>
          </a:stretch>
        </p:blipFill>
        <p:spPr>
          <a:xfrm rot="8100000">
            <a:off x="7625320" y="6070024"/>
            <a:ext cx="5924771" cy="204354"/>
          </a:xfrm>
          <a:prstGeom prst="rect">
            <a:avLst/>
          </a:prstGeom>
        </p:spPr>
      </p:pic>
      <p:grpSp>
        <p:nvGrpSpPr>
          <p:cNvPr id="39" name="Group 39"/>
          <p:cNvGrpSpPr/>
          <p:nvPr/>
        </p:nvGrpSpPr>
        <p:grpSpPr>
          <a:xfrm rot="8100000">
            <a:off x="9736857" y="5586581"/>
            <a:ext cx="3703780" cy="1690706"/>
            <a:chOff x="0" y="0"/>
            <a:chExt cx="1463222" cy="667933"/>
          </a:xfrm>
        </p:grpSpPr>
        <p:sp>
          <p:nvSpPr>
            <p:cNvPr id="40" name="Freeform 40"/>
            <p:cNvSpPr/>
            <p:nvPr/>
          </p:nvSpPr>
          <p:spPr>
            <a:xfrm>
              <a:off x="0" y="0"/>
              <a:ext cx="1463222" cy="667933"/>
            </a:xfrm>
            <a:custGeom>
              <a:avLst/>
              <a:gdLst/>
              <a:ahLst/>
              <a:cxnLst/>
              <a:rect l="l" t="t" r="r" b="b"/>
              <a:pathLst>
                <a:path w="1463222" h="667933">
                  <a:moveTo>
                    <a:pt x="0" y="0"/>
                  </a:moveTo>
                  <a:lnTo>
                    <a:pt x="1463222" y="0"/>
                  </a:lnTo>
                  <a:lnTo>
                    <a:pt x="1463222" y="667933"/>
                  </a:lnTo>
                  <a:lnTo>
                    <a:pt x="0" y="667933"/>
                  </a:lnTo>
                  <a:close/>
                </a:path>
              </a:pathLst>
            </a:custGeom>
            <a:solidFill>
              <a:srgbClr val="FFFFFF"/>
            </a:solidFill>
          </p:spPr>
          <p:txBody>
            <a:bodyPr/>
            <a:lstStyle/>
            <a:p>
              <a:endParaRPr lang="zh-CN" altLang="en-US"/>
            </a:p>
          </p:txBody>
        </p:sp>
        <p:sp>
          <p:nvSpPr>
            <p:cNvPr id="41" name="TextBox 41"/>
            <p:cNvSpPr txBox="1"/>
            <p:nvPr/>
          </p:nvSpPr>
          <p:spPr>
            <a:xfrm>
              <a:off x="0" y="-28575"/>
              <a:ext cx="812800" cy="841375"/>
            </a:xfrm>
            <a:prstGeom prst="rect">
              <a:avLst/>
            </a:prstGeom>
          </p:spPr>
          <p:txBody>
            <a:bodyPr lIns="33867" tIns="33867" rIns="33867" bIns="33867" rtlCol="0" anchor="ctr"/>
            <a:lstStyle/>
            <a:p>
              <a:pPr algn="ctr">
                <a:lnSpc>
                  <a:spcPts val="1775"/>
                </a:lnSpc>
              </a:pPr>
              <a:endParaRPr sz="1200"/>
            </a:p>
          </p:txBody>
        </p:sp>
      </p:grpSp>
      <p:grpSp>
        <p:nvGrpSpPr>
          <p:cNvPr id="30" name="组合 29"/>
          <p:cNvGrpSpPr/>
          <p:nvPr/>
        </p:nvGrpSpPr>
        <p:grpSpPr>
          <a:xfrm>
            <a:off x="5256980" y="3137278"/>
            <a:ext cx="4205261" cy="642997"/>
            <a:chOff x="5346142" y="1637168"/>
            <a:chExt cx="4205261" cy="561590"/>
          </a:xfrm>
        </p:grpSpPr>
        <p:sp>
          <p:nvSpPr>
            <p:cNvPr id="31" name="TextBox 21"/>
            <p:cNvSpPr txBox="1"/>
            <p:nvPr/>
          </p:nvSpPr>
          <p:spPr>
            <a:xfrm>
              <a:off x="7180868" y="1790094"/>
              <a:ext cx="2370535" cy="386023"/>
            </a:xfrm>
            <a:prstGeom prst="rect">
              <a:avLst/>
            </a:prstGeom>
          </p:spPr>
          <p:txBody>
            <a:bodyPr lIns="0" tIns="0" rIns="0" bIns="0" rtlCol="0" anchor="ctr" anchorCtr="0">
              <a:spAutoFit/>
            </a:bodyPr>
            <a:lstStyle/>
            <a:p>
              <a:pPr algn="ctr">
                <a:lnSpc>
                  <a:spcPts val="3735"/>
                </a:lnSpc>
                <a:spcBef>
                  <a:spcPct val="0"/>
                </a:spcBef>
              </a:pPr>
              <a:r>
                <a:rPr lang="zh-CN" altLang="en-US" sz="2600" b="1" dirty="0">
                  <a:solidFill>
                    <a:srgbClr val="014385"/>
                  </a:solidFill>
                  <a:ea typeface="思源黑体 1 Bold"/>
                </a:rPr>
                <a:t>模型设计</a:t>
              </a:r>
            </a:p>
          </p:txBody>
        </p:sp>
        <p:sp>
          <p:nvSpPr>
            <p:cNvPr id="32" name="TextBox 22"/>
            <p:cNvSpPr txBox="1"/>
            <p:nvPr/>
          </p:nvSpPr>
          <p:spPr>
            <a:xfrm>
              <a:off x="5346142" y="1637168"/>
              <a:ext cx="1465000" cy="561590"/>
            </a:xfrm>
            <a:prstGeom prst="rect">
              <a:avLst/>
            </a:prstGeom>
          </p:spPr>
          <p:txBody>
            <a:bodyPr lIns="0" tIns="0" rIns="0" bIns="0" rtlCol="0" anchor="ctr" anchorCtr="0">
              <a:spAutoFit/>
            </a:bodyPr>
            <a:lstStyle/>
            <a:p>
              <a:pPr algn="ctr">
                <a:lnSpc>
                  <a:spcPts val="5740"/>
                </a:lnSpc>
                <a:spcBef>
                  <a:spcPct val="0"/>
                </a:spcBef>
              </a:pPr>
              <a:r>
                <a:rPr lang="en-US" sz="2800" b="1" spc="357" dirty="0">
                  <a:solidFill>
                    <a:srgbClr val="608AC8"/>
                  </a:solidFill>
                  <a:latin typeface="Agrandir Tight"/>
                </a:rPr>
                <a:t>02</a:t>
              </a:r>
            </a:p>
          </p:txBody>
        </p:sp>
      </p:grpSp>
      <p:grpSp>
        <p:nvGrpSpPr>
          <p:cNvPr id="33" name="组合 32"/>
          <p:cNvGrpSpPr/>
          <p:nvPr/>
        </p:nvGrpSpPr>
        <p:grpSpPr>
          <a:xfrm>
            <a:off x="5259356" y="4205943"/>
            <a:ext cx="4205261" cy="642997"/>
            <a:chOff x="5346142" y="1581121"/>
            <a:chExt cx="4205261" cy="642997"/>
          </a:xfrm>
        </p:grpSpPr>
        <p:sp>
          <p:nvSpPr>
            <p:cNvPr id="34" name="TextBox 21"/>
            <p:cNvSpPr txBox="1"/>
            <p:nvPr/>
          </p:nvSpPr>
          <p:spPr>
            <a:xfrm>
              <a:off x="7180868" y="1762116"/>
              <a:ext cx="2370535" cy="441980"/>
            </a:xfrm>
            <a:prstGeom prst="rect">
              <a:avLst/>
            </a:prstGeom>
          </p:spPr>
          <p:txBody>
            <a:bodyPr lIns="0" tIns="0" rIns="0" bIns="0" rtlCol="0" anchor="ctr" anchorCtr="0">
              <a:spAutoFit/>
            </a:bodyPr>
            <a:lstStyle/>
            <a:p>
              <a:pPr algn="ctr">
                <a:lnSpc>
                  <a:spcPts val="3735"/>
                </a:lnSpc>
                <a:spcBef>
                  <a:spcPct val="0"/>
                </a:spcBef>
              </a:pPr>
              <a:r>
                <a:rPr lang="zh-CN" altLang="en-US" sz="2600" b="1" dirty="0">
                  <a:solidFill>
                    <a:srgbClr val="014385"/>
                  </a:solidFill>
                  <a:ea typeface="思源黑体 1 Bold"/>
                </a:rPr>
                <a:t>实验评估</a:t>
              </a:r>
            </a:p>
          </p:txBody>
        </p:sp>
        <p:sp>
          <p:nvSpPr>
            <p:cNvPr id="35" name="TextBox 22"/>
            <p:cNvSpPr txBox="1"/>
            <p:nvPr/>
          </p:nvSpPr>
          <p:spPr>
            <a:xfrm>
              <a:off x="5346142" y="1581121"/>
              <a:ext cx="1465000" cy="642997"/>
            </a:xfrm>
            <a:prstGeom prst="rect">
              <a:avLst/>
            </a:prstGeom>
          </p:spPr>
          <p:txBody>
            <a:bodyPr lIns="0" tIns="0" rIns="0" bIns="0" rtlCol="0" anchor="ctr" anchorCtr="0">
              <a:spAutoFit/>
            </a:bodyPr>
            <a:lstStyle/>
            <a:p>
              <a:pPr algn="ctr">
                <a:lnSpc>
                  <a:spcPts val="5740"/>
                </a:lnSpc>
                <a:spcBef>
                  <a:spcPct val="0"/>
                </a:spcBef>
              </a:pPr>
              <a:r>
                <a:rPr lang="en-US" sz="2800" b="1" spc="357" dirty="0">
                  <a:solidFill>
                    <a:srgbClr val="608AC8"/>
                  </a:solidFill>
                  <a:latin typeface="Agrandir Tight"/>
                </a:rPr>
                <a:t>03</a:t>
              </a:r>
            </a:p>
          </p:txBody>
        </p:sp>
      </p:grpSp>
      <p:sp>
        <p:nvSpPr>
          <p:cNvPr id="28" name="灯片编号占位符 8"/>
          <p:cNvSpPr>
            <a:spLocks noGrp="1"/>
          </p:cNvSpPr>
          <p:nvPr>
            <p:ph type="sldNum" sz="quarter" idx="4"/>
          </p:nvPr>
        </p:nvSpPr>
        <p:spPr>
          <a:xfrm>
            <a:off x="10940526" y="6356350"/>
            <a:ext cx="413274" cy="365125"/>
          </a:xfrm>
        </p:spPr>
        <p:txBody>
          <a:bodyPr/>
          <a:lstStyle/>
          <a:p>
            <a:fld id="{49AE70B2-8BF9-45C0-BB95-33D1B9D3A854}" type="slidenum">
              <a:rPr lang="zh-CN" altLang="en-US" smtClean="0">
                <a:solidFill>
                  <a:srgbClr val="014385"/>
                </a:solidFill>
              </a:rPr>
              <a:t>3</a:t>
            </a:fld>
            <a:endParaRPr lang="zh-CN" altLang="en-US" dirty="0">
              <a:solidFill>
                <a:srgbClr val="014385"/>
              </a:solidFill>
            </a:endParaRPr>
          </a:p>
        </p:txBody>
      </p:sp>
      <p:grpSp>
        <p:nvGrpSpPr>
          <p:cNvPr id="25" name="组合 24">
            <a:extLst>
              <a:ext uri="{FF2B5EF4-FFF2-40B4-BE49-F238E27FC236}">
                <a16:creationId xmlns:a16="http://schemas.microsoft.com/office/drawing/2014/main" id="{4CC5B969-D4AA-6AFC-8C9F-A834735F1077}"/>
              </a:ext>
            </a:extLst>
          </p:cNvPr>
          <p:cNvGrpSpPr/>
          <p:nvPr/>
        </p:nvGrpSpPr>
        <p:grpSpPr>
          <a:xfrm>
            <a:off x="5281889" y="5301068"/>
            <a:ext cx="4180351" cy="642997"/>
            <a:chOff x="5346142" y="1581121"/>
            <a:chExt cx="4180351" cy="642997"/>
          </a:xfrm>
        </p:grpSpPr>
        <p:sp>
          <p:nvSpPr>
            <p:cNvPr id="26" name="TextBox 21">
              <a:extLst>
                <a:ext uri="{FF2B5EF4-FFF2-40B4-BE49-F238E27FC236}">
                  <a16:creationId xmlns:a16="http://schemas.microsoft.com/office/drawing/2014/main" id="{BB9B5B93-F721-5E4E-3C98-9E468365A27C}"/>
                </a:ext>
              </a:extLst>
            </p:cNvPr>
            <p:cNvSpPr txBox="1"/>
            <p:nvPr/>
          </p:nvSpPr>
          <p:spPr>
            <a:xfrm>
              <a:off x="7155958" y="1738139"/>
              <a:ext cx="2370535" cy="441980"/>
            </a:xfrm>
            <a:prstGeom prst="rect">
              <a:avLst/>
            </a:prstGeom>
          </p:spPr>
          <p:txBody>
            <a:bodyPr lIns="0" tIns="0" rIns="0" bIns="0" rtlCol="0" anchor="ctr" anchorCtr="0">
              <a:spAutoFit/>
            </a:bodyPr>
            <a:lstStyle/>
            <a:p>
              <a:pPr algn="ctr">
                <a:lnSpc>
                  <a:spcPts val="3735"/>
                </a:lnSpc>
                <a:spcBef>
                  <a:spcPct val="0"/>
                </a:spcBef>
              </a:pPr>
              <a:r>
                <a:rPr lang="zh-CN" altLang="en-US" sz="2600" b="1" dirty="0">
                  <a:solidFill>
                    <a:srgbClr val="014385"/>
                  </a:solidFill>
                  <a:ea typeface="思源黑体 1 Bold"/>
                </a:rPr>
                <a:t>总结展望</a:t>
              </a:r>
            </a:p>
          </p:txBody>
        </p:sp>
        <p:sp>
          <p:nvSpPr>
            <p:cNvPr id="27" name="TextBox 22">
              <a:extLst>
                <a:ext uri="{FF2B5EF4-FFF2-40B4-BE49-F238E27FC236}">
                  <a16:creationId xmlns:a16="http://schemas.microsoft.com/office/drawing/2014/main" id="{655047F1-69FC-4EE1-4DCD-7247B64AD4AD}"/>
                </a:ext>
              </a:extLst>
            </p:cNvPr>
            <p:cNvSpPr txBox="1"/>
            <p:nvPr/>
          </p:nvSpPr>
          <p:spPr>
            <a:xfrm>
              <a:off x="5346142" y="1581121"/>
              <a:ext cx="1465000" cy="642997"/>
            </a:xfrm>
            <a:prstGeom prst="rect">
              <a:avLst/>
            </a:prstGeom>
          </p:spPr>
          <p:txBody>
            <a:bodyPr lIns="0" tIns="0" rIns="0" bIns="0" rtlCol="0" anchor="ctr" anchorCtr="0">
              <a:spAutoFit/>
            </a:bodyPr>
            <a:lstStyle/>
            <a:p>
              <a:pPr algn="ctr">
                <a:lnSpc>
                  <a:spcPts val="5740"/>
                </a:lnSpc>
                <a:spcBef>
                  <a:spcPct val="0"/>
                </a:spcBef>
              </a:pPr>
              <a:r>
                <a:rPr lang="en-US" sz="2800" b="1" spc="357" dirty="0">
                  <a:solidFill>
                    <a:srgbClr val="608AC8"/>
                  </a:solidFill>
                  <a:latin typeface="Agrandir Tight"/>
                </a:rPr>
                <a:t>04</a:t>
              </a:r>
            </a:p>
          </p:txBody>
        </p:sp>
      </p:grpSp>
      <p:grpSp>
        <p:nvGrpSpPr>
          <p:cNvPr id="23" name="组合 22">
            <a:extLst>
              <a:ext uri="{FF2B5EF4-FFF2-40B4-BE49-F238E27FC236}">
                <a16:creationId xmlns:a16="http://schemas.microsoft.com/office/drawing/2014/main" id="{548CD50C-C239-9AF0-F18D-CAE08FC69524}"/>
              </a:ext>
            </a:extLst>
          </p:cNvPr>
          <p:cNvGrpSpPr/>
          <p:nvPr/>
        </p:nvGrpSpPr>
        <p:grpSpPr>
          <a:xfrm>
            <a:off x="5256980" y="1987567"/>
            <a:ext cx="4791213" cy="921411"/>
            <a:chOff x="5285351" y="1742009"/>
            <a:chExt cx="4791213" cy="921411"/>
          </a:xfrm>
        </p:grpSpPr>
        <p:sp>
          <p:nvSpPr>
            <p:cNvPr id="24" name="圆角矩形 5">
              <a:extLst>
                <a:ext uri="{FF2B5EF4-FFF2-40B4-BE49-F238E27FC236}">
                  <a16:creationId xmlns:a16="http://schemas.microsoft.com/office/drawing/2014/main" id="{5F8378D2-19FC-FE73-060A-DE7E5557A639}"/>
                </a:ext>
              </a:extLst>
            </p:cNvPr>
            <p:cNvSpPr/>
            <p:nvPr/>
          </p:nvSpPr>
          <p:spPr>
            <a:xfrm>
              <a:off x="5416781" y="1742009"/>
              <a:ext cx="4659783" cy="921411"/>
            </a:xfrm>
            <a:prstGeom prst="roundRect">
              <a:avLst/>
            </a:prstGeom>
            <a:solidFill>
              <a:srgbClr val="014385"/>
            </a:solidFill>
            <a:ln w="19050" cap="rnd" cmpd="sng">
              <a:noFill/>
              <a:prstDash val="solid"/>
              <a:beve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sz="1400" dirty="0">
                <a:solidFill>
                  <a:schemeClr val="bg1"/>
                </a:solidFill>
                <a:latin typeface="楷体" panose="02010609060101010101" pitchFamily="49" charset="-122"/>
                <a:ea typeface="楷体" panose="02010609060101010101" pitchFamily="49" charset="-122"/>
                <a:sym typeface="+mn-ea"/>
              </a:endParaRPr>
            </a:p>
          </p:txBody>
        </p:sp>
        <p:grpSp>
          <p:nvGrpSpPr>
            <p:cNvPr id="36" name="组合 35">
              <a:extLst>
                <a:ext uri="{FF2B5EF4-FFF2-40B4-BE49-F238E27FC236}">
                  <a16:creationId xmlns:a16="http://schemas.microsoft.com/office/drawing/2014/main" id="{B3E76088-E00B-B947-CDDC-C6873A02E912}"/>
                </a:ext>
              </a:extLst>
            </p:cNvPr>
            <p:cNvGrpSpPr/>
            <p:nvPr/>
          </p:nvGrpSpPr>
          <p:grpSpPr>
            <a:xfrm>
              <a:off x="5285351" y="1772289"/>
              <a:ext cx="4205261" cy="642997"/>
              <a:chOff x="5346142" y="1631544"/>
              <a:chExt cx="4205261" cy="561590"/>
            </a:xfrm>
          </p:grpSpPr>
          <p:sp>
            <p:nvSpPr>
              <p:cNvPr id="37" name="TextBox 21">
                <a:extLst>
                  <a:ext uri="{FF2B5EF4-FFF2-40B4-BE49-F238E27FC236}">
                    <a16:creationId xmlns:a16="http://schemas.microsoft.com/office/drawing/2014/main" id="{A646BE2D-8EAB-6685-414E-E89E1BEFD87C}"/>
                  </a:ext>
                </a:extLst>
              </p:cNvPr>
              <p:cNvSpPr txBox="1"/>
              <p:nvPr/>
            </p:nvSpPr>
            <p:spPr>
              <a:xfrm>
                <a:off x="7180868" y="1790095"/>
                <a:ext cx="2370535" cy="386023"/>
              </a:xfrm>
              <a:prstGeom prst="rect">
                <a:avLst/>
              </a:prstGeom>
            </p:spPr>
            <p:txBody>
              <a:bodyPr lIns="0" tIns="0" rIns="0" bIns="0" rtlCol="0" anchor="ctr" anchorCtr="0">
                <a:spAutoFit/>
              </a:bodyPr>
              <a:lstStyle/>
              <a:p>
                <a:pPr algn="ctr">
                  <a:lnSpc>
                    <a:spcPts val="3735"/>
                  </a:lnSpc>
                  <a:spcBef>
                    <a:spcPct val="0"/>
                  </a:spcBef>
                </a:pPr>
                <a:r>
                  <a:rPr lang="zh-CN" altLang="en-US" sz="2600" b="1" dirty="0">
                    <a:solidFill>
                      <a:schemeClr val="bg1"/>
                    </a:solidFill>
                    <a:ea typeface="思源黑体 1 Bold"/>
                  </a:rPr>
                  <a:t>研究介绍</a:t>
                </a:r>
              </a:p>
            </p:txBody>
          </p:sp>
          <p:sp>
            <p:nvSpPr>
              <p:cNvPr id="42" name="TextBox 22">
                <a:extLst>
                  <a:ext uri="{FF2B5EF4-FFF2-40B4-BE49-F238E27FC236}">
                    <a16:creationId xmlns:a16="http://schemas.microsoft.com/office/drawing/2014/main" id="{970B6225-5BA9-7928-83E6-2779A6C89E9E}"/>
                  </a:ext>
                </a:extLst>
              </p:cNvPr>
              <p:cNvSpPr txBox="1"/>
              <p:nvPr/>
            </p:nvSpPr>
            <p:spPr>
              <a:xfrm>
                <a:off x="5346142" y="1631544"/>
                <a:ext cx="1465000" cy="561590"/>
              </a:xfrm>
              <a:prstGeom prst="rect">
                <a:avLst/>
              </a:prstGeom>
            </p:spPr>
            <p:txBody>
              <a:bodyPr lIns="0" tIns="0" rIns="0" bIns="0" rtlCol="0" anchor="ctr" anchorCtr="0">
                <a:spAutoFit/>
              </a:bodyPr>
              <a:lstStyle/>
              <a:p>
                <a:pPr algn="ctr">
                  <a:lnSpc>
                    <a:spcPts val="5740"/>
                  </a:lnSpc>
                  <a:spcBef>
                    <a:spcPct val="0"/>
                  </a:spcBef>
                </a:pPr>
                <a:r>
                  <a:rPr lang="en-US" sz="2800" b="1" spc="357" dirty="0">
                    <a:solidFill>
                      <a:schemeClr val="bg1"/>
                    </a:solidFill>
                    <a:latin typeface="Agrandir Tight"/>
                  </a:rPr>
                  <a:t>01</a:t>
                </a:r>
              </a:p>
            </p:txBody>
          </p:sp>
        </p:grpSp>
      </p:grpSp>
    </p:spTree>
    <p:extLst>
      <p:ext uri="{BB962C8B-B14F-4D97-AF65-F5344CB8AC3E}">
        <p14:creationId xmlns:p14="http://schemas.microsoft.com/office/powerpoint/2010/main" val="30959317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4BF568E-19E9-9C06-15CD-92ECBA8A1E5C}"/>
              </a:ext>
            </a:extLst>
          </p:cNvPr>
          <p:cNvSpPr>
            <a:spLocks noGrp="1"/>
          </p:cNvSpPr>
          <p:nvPr>
            <p:ph type="sldNum" sz="quarter" idx="4"/>
          </p:nvPr>
        </p:nvSpPr>
        <p:spPr>
          <a:xfrm>
            <a:off x="11260857" y="6464401"/>
            <a:ext cx="41327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1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t>30</a:t>
            </a:fld>
            <a:endParaRPr kumimoji="0" lang="zh-CN" altLang="en-US" sz="11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3" name="文本框 2">
            <a:extLst>
              <a:ext uri="{FF2B5EF4-FFF2-40B4-BE49-F238E27FC236}">
                <a16:creationId xmlns:a16="http://schemas.microsoft.com/office/drawing/2014/main" id="{2D0F94B2-7CE3-8802-CE93-CB7B62B33681}"/>
              </a:ext>
            </a:extLst>
          </p:cNvPr>
          <p:cNvSpPr txBox="1"/>
          <p:nvPr/>
        </p:nvSpPr>
        <p:spPr>
          <a:xfrm>
            <a:off x="310594" y="383213"/>
            <a:ext cx="1878421" cy="584775"/>
          </a:xfrm>
          <a:prstGeom prst="rect">
            <a:avLst/>
          </a:prstGeom>
          <a:noFill/>
        </p:spPr>
        <p:txBody>
          <a:bodyPr wrap="square" rtlCol="0" anchor="t">
            <a:spAutoFit/>
          </a:bodyPr>
          <a:lstStyle/>
          <a:p>
            <a:pPr algn="l">
              <a:buClrTx/>
              <a:buSzTx/>
              <a:buFontTx/>
            </a:pPr>
            <a:r>
              <a:rPr lang="zh-CN" altLang="en-US" sz="3200" dirty="0">
                <a:solidFill>
                  <a:srgbClr val="014385"/>
                </a:solidFill>
                <a:effectLst>
                  <a:outerShdw blurRad="38100" dist="38100" dir="2700000" algn="tl">
                    <a:srgbClr val="000000">
                      <a:alpha val="43137"/>
                    </a:srgbClr>
                  </a:outerShdw>
                </a:effectLst>
                <a:latin typeface="黑体" panose="02010609060101010101" charset="-122"/>
                <a:ea typeface="黑体" panose="02010609060101010101" charset="-122"/>
              </a:rPr>
              <a:t>实验结果</a:t>
            </a:r>
          </a:p>
        </p:txBody>
      </p:sp>
      <p:grpSp>
        <p:nvGrpSpPr>
          <p:cNvPr id="4" name="组合 3">
            <a:extLst>
              <a:ext uri="{FF2B5EF4-FFF2-40B4-BE49-F238E27FC236}">
                <a16:creationId xmlns:a16="http://schemas.microsoft.com/office/drawing/2014/main" id="{23FF0D29-0DB8-5838-0ED4-DD03A5097871}"/>
              </a:ext>
            </a:extLst>
          </p:cNvPr>
          <p:cNvGrpSpPr/>
          <p:nvPr/>
        </p:nvGrpSpPr>
        <p:grpSpPr>
          <a:xfrm>
            <a:off x="2131723" y="500257"/>
            <a:ext cx="57296" cy="421608"/>
            <a:chOff x="233105" y="794442"/>
            <a:chExt cx="57296" cy="421608"/>
          </a:xfrm>
        </p:grpSpPr>
        <p:cxnSp>
          <p:nvCxnSpPr>
            <p:cNvPr id="5" name="直接连接符 4">
              <a:extLst>
                <a:ext uri="{FF2B5EF4-FFF2-40B4-BE49-F238E27FC236}">
                  <a16:creationId xmlns:a16="http://schemas.microsoft.com/office/drawing/2014/main" id="{FF871C38-9C1A-2265-3F31-973C55F8D237}"/>
                </a:ext>
              </a:extLst>
            </p:cNvPr>
            <p:cNvCxnSpPr/>
            <p:nvPr/>
          </p:nvCxnSpPr>
          <p:spPr>
            <a:xfrm>
              <a:off x="233105" y="803936"/>
              <a:ext cx="0" cy="412114"/>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DC2E47A5-2186-0D4E-039A-5323185F2625}"/>
                </a:ext>
              </a:extLst>
            </p:cNvPr>
            <p:cNvCxnSpPr/>
            <p:nvPr/>
          </p:nvCxnSpPr>
          <p:spPr>
            <a:xfrm>
              <a:off x="290401" y="794442"/>
              <a:ext cx="0" cy="412114"/>
            </a:xfrm>
            <a:prstGeom prst="line">
              <a:avLst/>
            </a:prstGeom>
            <a:ln>
              <a:solidFill>
                <a:srgbClr val="FF9900"/>
              </a:solidFill>
            </a:ln>
          </p:spPr>
          <p:style>
            <a:lnRef idx="1">
              <a:schemeClr val="accent1"/>
            </a:lnRef>
            <a:fillRef idx="0">
              <a:schemeClr val="accent1"/>
            </a:fillRef>
            <a:effectRef idx="0">
              <a:schemeClr val="accent1"/>
            </a:effectRef>
            <a:fontRef idx="minor">
              <a:schemeClr val="tx1"/>
            </a:fontRef>
          </p:style>
        </p:cxnSp>
      </p:grpSp>
      <p:sp>
        <p:nvSpPr>
          <p:cNvPr id="7" name="文本框 6">
            <a:extLst>
              <a:ext uri="{FF2B5EF4-FFF2-40B4-BE49-F238E27FC236}">
                <a16:creationId xmlns:a16="http://schemas.microsoft.com/office/drawing/2014/main" id="{7616A748-A819-BA61-65F2-646873252F67}"/>
              </a:ext>
            </a:extLst>
          </p:cNvPr>
          <p:cNvSpPr txBox="1"/>
          <p:nvPr/>
        </p:nvSpPr>
        <p:spPr>
          <a:xfrm>
            <a:off x="2189015" y="506323"/>
            <a:ext cx="1878424" cy="461665"/>
          </a:xfrm>
          <a:prstGeom prst="rect">
            <a:avLst/>
          </a:prstGeom>
          <a:noFill/>
        </p:spPr>
        <p:txBody>
          <a:bodyPr wrap="square" rtlCol="0" anchor="t">
            <a:spAutoFit/>
          </a:bodyPr>
          <a:lstStyle/>
          <a:p>
            <a:pPr algn="l">
              <a:buClrTx/>
              <a:buSzTx/>
              <a:buFontTx/>
            </a:pPr>
            <a:r>
              <a:rPr lang="zh-CN" altLang="en-US" sz="2400" b="1" dirty="0">
                <a:latin typeface="楷体" panose="02010609060101010101" pitchFamily="49" charset="-122"/>
                <a:ea typeface="楷体" panose="02010609060101010101" pitchFamily="49" charset="-122"/>
              </a:rPr>
              <a:t>性能比较</a:t>
            </a:r>
          </a:p>
        </p:txBody>
      </p:sp>
      <p:sp>
        <p:nvSpPr>
          <p:cNvPr id="13" name="文本框 12">
            <a:extLst>
              <a:ext uri="{FF2B5EF4-FFF2-40B4-BE49-F238E27FC236}">
                <a16:creationId xmlns:a16="http://schemas.microsoft.com/office/drawing/2014/main" id="{E22E6CBD-EB9F-BF43-DF25-58FB3AAD4215}"/>
              </a:ext>
            </a:extLst>
          </p:cNvPr>
          <p:cNvSpPr txBox="1"/>
          <p:nvPr/>
        </p:nvSpPr>
        <p:spPr>
          <a:xfrm>
            <a:off x="7245952" y="1746562"/>
            <a:ext cx="4540739" cy="3659913"/>
          </a:xfrm>
          <a:prstGeom prst="rect">
            <a:avLst/>
          </a:prstGeom>
          <a:noFill/>
        </p:spPr>
        <p:txBody>
          <a:bodyPr wrap="square" rtlCol="0" anchor="t">
            <a:spAutoFit/>
          </a:bodyPr>
          <a:lstStyle/>
          <a:p>
            <a:pPr marL="342900" indent="-342900">
              <a:lnSpc>
                <a:spcPct val="125000"/>
              </a:lnSpc>
              <a:buFont typeface="Arial" panose="020B0604020202020204" pitchFamily="34" charset="0"/>
              <a:buChar char="•"/>
            </a:pPr>
            <a:r>
              <a:rPr lang="zh-CN" altLang="en-US" sz="1700" b="1" dirty="0">
                <a:latin typeface="Consolas" panose="020B0609020204030204" pitchFamily="49" charset="0"/>
                <a:ea typeface="楷体" panose="02010609060101010101" pitchFamily="49" charset="-122"/>
              </a:rPr>
              <a:t>对比基线方法来看</a:t>
            </a:r>
            <a:r>
              <a:rPr lang="zh-CN" altLang="en-US" sz="1700" dirty="0">
                <a:latin typeface="Consolas" panose="020B0609020204030204" pitchFamily="49" charset="0"/>
                <a:ea typeface="楷体" panose="02010609060101010101" pitchFamily="49" charset="-122"/>
              </a:rPr>
              <a:t>，</a:t>
            </a:r>
            <a:r>
              <a:rPr lang="en-US" altLang="zh-CN" sz="1700" dirty="0">
                <a:latin typeface="Consolas" panose="020B0609020204030204" pitchFamily="49" charset="0"/>
                <a:ea typeface="楷体" panose="02010609060101010101" pitchFamily="49" charset="-122"/>
              </a:rPr>
              <a:t>DP</a:t>
            </a:r>
            <a:r>
              <a:rPr lang="zh-CN" altLang="en-US" sz="1700" dirty="0">
                <a:latin typeface="Consolas" panose="020B0609020204030204" pitchFamily="49" charset="0"/>
                <a:ea typeface="楷体" panose="02010609060101010101" pitchFamily="49" charset="-122"/>
              </a:rPr>
              <a:t>标准下，</a:t>
            </a:r>
            <a:r>
              <a:rPr lang="en-US" altLang="zh-CN" sz="1700" dirty="0">
                <a:latin typeface="Consolas" panose="020B0609020204030204" pitchFamily="49" charset="0"/>
                <a:ea typeface="楷体" panose="02010609060101010101" pitchFamily="49" charset="-122"/>
              </a:rPr>
              <a:t>FDA-PR</a:t>
            </a:r>
            <a:r>
              <a:rPr lang="zh-CN" altLang="en-US" sz="1700" dirty="0">
                <a:latin typeface="Consolas" panose="020B0609020204030204" pitchFamily="49" charset="0"/>
                <a:ea typeface="楷体" panose="02010609060101010101" pitchFamily="49" charset="-122"/>
              </a:rPr>
              <a:t>方法能够</a:t>
            </a:r>
            <a:r>
              <a:rPr lang="zh-CN" altLang="en-US" sz="1700" dirty="0">
                <a:solidFill>
                  <a:srgbClr val="FF9900"/>
                </a:solidFill>
                <a:latin typeface="Consolas" panose="020B0609020204030204" pitchFamily="49" charset="0"/>
                <a:ea typeface="楷体" panose="02010609060101010101" pitchFamily="49" charset="-122"/>
              </a:rPr>
              <a:t>在损失较少推荐质量的基础上实现公平性的大幅提升</a:t>
            </a:r>
            <a:r>
              <a:rPr lang="zh-CN" altLang="en-US" sz="1700" dirty="0">
                <a:latin typeface="Consolas" panose="020B0609020204030204" pitchFamily="49" charset="0"/>
                <a:ea typeface="楷体" panose="02010609060101010101" pitchFamily="49" charset="-122"/>
              </a:rPr>
              <a:t>；而</a:t>
            </a:r>
            <a:r>
              <a:rPr lang="en-US" altLang="zh-CN" sz="1700" dirty="0">
                <a:latin typeface="Consolas" panose="020B0609020204030204" pitchFamily="49" charset="0"/>
                <a:ea typeface="楷体" panose="02010609060101010101" pitchFamily="49" charset="-122"/>
              </a:rPr>
              <a:t>EO</a:t>
            </a:r>
            <a:r>
              <a:rPr lang="zh-CN" altLang="en-US" sz="1700" dirty="0">
                <a:latin typeface="Consolas" panose="020B0609020204030204" pitchFamily="49" charset="0"/>
                <a:ea typeface="楷体" panose="02010609060101010101" pitchFamily="49" charset="-122"/>
              </a:rPr>
              <a:t>标准下，</a:t>
            </a:r>
            <a:r>
              <a:rPr lang="en-US" altLang="zh-CN" sz="1700" dirty="0">
                <a:latin typeface="Consolas" panose="020B0609020204030204" pitchFamily="49" charset="0"/>
                <a:ea typeface="楷体" panose="02010609060101010101" pitchFamily="49" charset="-122"/>
              </a:rPr>
              <a:t>FDA-PR</a:t>
            </a:r>
            <a:r>
              <a:rPr lang="zh-CN" altLang="en-US" sz="1700" dirty="0">
                <a:latin typeface="Consolas" panose="020B0609020204030204" pitchFamily="49" charset="0"/>
                <a:ea typeface="楷体" panose="02010609060101010101" pitchFamily="49" charset="-122"/>
              </a:rPr>
              <a:t>方法能</a:t>
            </a:r>
            <a:r>
              <a:rPr lang="zh-CN" altLang="en-US" sz="1700" dirty="0">
                <a:solidFill>
                  <a:srgbClr val="FF9900"/>
                </a:solidFill>
                <a:latin typeface="Consolas" panose="020B0609020204030204" pitchFamily="49" charset="0"/>
                <a:ea typeface="楷体" panose="02010609060101010101" pitchFamily="49" charset="-122"/>
              </a:rPr>
              <a:t>同时优化推荐精准率、用户多样性满意度与公平性</a:t>
            </a:r>
            <a:r>
              <a:rPr lang="zh-CN" altLang="en-US" sz="1700" dirty="0">
                <a:latin typeface="Consolas" panose="020B0609020204030204" pitchFamily="49" charset="0"/>
                <a:ea typeface="楷体" panose="02010609060101010101" pitchFamily="49" charset="-122"/>
              </a:rPr>
              <a:t>。</a:t>
            </a:r>
            <a:endParaRPr lang="en-US" altLang="zh-CN" sz="1700" dirty="0">
              <a:latin typeface="Consolas" panose="020B0609020204030204" pitchFamily="49" charset="0"/>
              <a:ea typeface="楷体" panose="02010609060101010101" pitchFamily="49" charset="-122"/>
            </a:endParaRPr>
          </a:p>
          <a:p>
            <a:pPr marL="342900" indent="-342900" algn="l">
              <a:lnSpc>
                <a:spcPct val="125000"/>
              </a:lnSpc>
              <a:buClrTx/>
              <a:buSzTx/>
              <a:buFont typeface="Arial" panose="020B0604020202020204" pitchFamily="34" charset="0"/>
              <a:buChar char="•"/>
            </a:pPr>
            <a:r>
              <a:rPr lang="zh-CN" altLang="en-US" sz="1700" b="1" dirty="0">
                <a:latin typeface="Consolas" panose="020B0609020204030204" pitchFamily="49" charset="0"/>
                <a:ea typeface="楷体" panose="02010609060101010101" pitchFamily="49" charset="-122"/>
              </a:rPr>
              <a:t>对比标尺方法来看</a:t>
            </a:r>
            <a:r>
              <a:rPr lang="zh-CN" altLang="en-US" sz="1700" dirty="0">
                <a:latin typeface="Consolas" panose="020B0609020204030204" pitchFamily="49" charset="0"/>
                <a:ea typeface="楷体" panose="02010609060101010101" pitchFamily="49" charset="-122"/>
              </a:rPr>
              <a:t>，</a:t>
            </a:r>
            <a:r>
              <a:rPr lang="en-US" altLang="zh-CN" sz="1700" dirty="0">
                <a:latin typeface="Consolas" panose="020B0609020204030204" pitchFamily="49" charset="0"/>
                <a:ea typeface="楷体" panose="02010609060101010101" pitchFamily="49" charset="-122"/>
              </a:rPr>
              <a:t>FDA-PR</a:t>
            </a:r>
            <a:r>
              <a:rPr lang="zh-CN" altLang="en-US" sz="1700" dirty="0">
                <a:latin typeface="Consolas" panose="020B0609020204030204" pitchFamily="49" charset="0"/>
                <a:ea typeface="楷体" panose="02010609060101010101" pitchFamily="49" charset="-122"/>
              </a:rPr>
              <a:t>方法在</a:t>
            </a:r>
            <a:r>
              <a:rPr lang="zh-CN" altLang="en-US" sz="1700" dirty="0">
                <a:solidFill>
                  <a:srgbClr val="FF9900"/>
                </a:solidFill>
                <a:latin typeface="Consolas" panose="020B0609020204030204" pitchFamily="49" charset="0"/>
                <a:ea typeface="楷体" panose="02010609060101010101" pitchFamily="49" charset="-122"/>
              </a:rPr>
              <a:t>各指标上的表现都存在优势</a:t>
            </a:r>
            <a:r>
              <a:rPr lang="zh-CN" altLang="en-US" sz="1700" dirty="0">
                <a:latin typeface="Consolas" panose="020B0609020204030204" pitchFamily="49" charset="0"/>
                <a:ea typeface="楷体" panose="02010609060101010101" pitchFamily="49" charset="-122"/>
              </a:rPr>
              <a:t>。</a:t>
            </a:r>
            <a:endParaRPr lang="en-US" altLang="zh-CN" sz="1700" dirty="0">
              <a:latin typeface="Consolas" panose="020B0609020204030204" pitchFamily="49" charset="0"/>
              <a:ea typeface="楷体" panose="02010609060101010101" pitchFamily="49" charset="-122"/>
            </a:endParaRPr>
          </a:p>
          <a:p>
            <a:pPr marL="342900" indent="-342900" algn="l">
              <a:lnSpc>
                <a:spcPct val="125000"/>
              </a:lnSpc>
              <a:buClrTx/>
              <a:buSzTx/>
              <a:buFont typeface="Arial" panose="020B0604020202020204" pitchFamily="34" charset="0"/>
              <a:buChar char="•"/>
            </a:pPr>
            <a:r>
              <a:rPr lang="zh-CN" altLang="en-US" sz="1700" dirty="0">
                <a:latin typeface="Consolas" panose="020B0609020204030204" pitchFamily="49" charset="0"/>
                <a:ea typeface="楷体" panose="02010609060101010101" pitchFamily="49" charset="-122"/>
              </a:rPr>
              <a:t>用户多样性偏好满意度与推荐精确率存在正相关关系。</a:t>
            </a:r>
            <a:endParaRPr lang="en-US" altLang="zh-CN" sz="1700" dirty="0">
              <a:latin typeface="Consolas" panose="020B0609020204030204" pitchFamily="49" charset="0"/>
              <a:ea typeface="楷体" panose="02010609060101010101" pitchFamily="49" charset="-122"/>
            </a:endParaRPr>
          </a:p>
          <a:p>
            <a:pPr marL="342900" indent="-342900" algn="l">
              <a:lnSpc>
                <a:spcPct val="125000"/>
              </a:lnSpc>
              <a:buClrTx/>
              <a:buSzTx/>
              <a:buFont typeface="Arial" panose="020B0604020202020204" pitchFamily="34" charset="0"/>
              <a:buChar char="•"/>
            </a:pPr>
            <a:r>
              <a:rPr lang="zh-CN" altLang="en-US" sz="1700" dirty="0">
                <a:latin typeface="Consolas" panose="020B0609020204030204" pitchFamily="49" charset="0"/>
                <a:ea typeface="楷体" panose="02010609060101010101" pitchFamily="49" charset="-122"/>
              </a:rPr>
              <a:t>当公平期望分布与用户交互相关时，推荐精确率与公平性或能实现同时优化。</a:t>
            </a:r>
          </a:p>
        </p:txBody>
      </p:sp>
      <p:pic>
        <p:nvPicPr>
          <p:cNvPr id="17" name="图片 16">
            <a:extLst>
              <a:ext uri="{FF2B5EF4-FFF2-40B4-BE49-F238E27FC236}">
                <a16:creationId xmlns:a16="http://schemas.microsoft.com/office/drawing/2014/main" id="{C85E75DA-B667-73DB-E7AD-84A6A307CDA5}"/>
              </a:ext>
            </a:extLst>
          </p:cNvPr>
          <p:cNvPicPr>
            <a:picLocks noChangeAspect="1"/>
          </p:cNvPicPr>
          <p:nvPr/>
        </p:nvPicPr>
        <p:blipFill rotWithShape="1">
          <a:blip r:embed="rId3"/>
          <a:srcRect r="8070" b="3702"/>
          <a:stretch/>
        </p:blipFill>
        <p:spPr>
          <a:xfrm>
            <a:off x="0" y="1217071"/>
            <a:ext cx="7114634" cy="4994111"/>
          </a:xfrm>
          <a:prstGeom prst="rect">
            <a:avLst/>
          </a:prstGeom>
        </p:spPr>
      </p:pic>
    </p:spTree>
    <p:extLst>
      <p:ext uri="{BB962C8B-B14F-4D97-AF65-F5344CB8AC3E}">
        <p14:creationId xmlns:p14="http://schemas.microsoft.com/office/powerpoint/2010/main" val="32979197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4BF568E-19E9-9C06-15CD-92ECBA8A1E5C}"/>
              </a:ext>
            </a:extLst>
          </p:cNvPr>
          <p:cNvSpPr>
            <a:spLocks noGrp="1"/>
          </p:cNvSpPr>
          <p:nvPr>
            <p:ph type="sldNum" sz="quarter" idx="4"/>
          </p:nvPr>
        </p:nvSpPr>
        <p:spPr>
          <a:xfrm>
            <a:off x="11260857" y="6464401"/>
            <a:ext cx="41327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1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t>31</a:t>
            </a:fld>
            <a:endParaRPr kumimoji="0" lang="zh-CN" altLang="en-US" sz="11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3" name="文本框 2">
            <a:extLst>
              <a:ext uri="{FF2B5EF4-FFF2-40B4-BE49-F238E27FC236}">
                <a16:creationId xmlns:a16="http://schemas.microsoft.com/office/drawing/2014/main" id="{2D0F94B2-7CE3-8802-CE93-CB7B62B33681}"/>
              </a:ext>
            </a:extLst>
          </p:cNvPr>
          <p:cNvSpPr txBox="1"/>
          <p:nvPr/>
        </p:nvSpPr>
        <p:spPr>
          <a:xfrm>
            <a:off x="574127" y="549323"/>
            <a:ext cx="1878421" cy="584775"/>
          </a:xfrm>
          <a:prstGeom prst="rect">
            <a:avLst/>
          </a:prstGeom>
          <a:noFill/>
        </p:spPr>
        <p:txBody>
          <a:bodyPr wrap="square" rtlCol="0" anchor="t">
            <a:spAutoFit/>
          </a:bodyPr>
          <a:lstStyle/>
          <a:p>
            <a:pPr algn="l">
              <a:buClrTx/>
              <a:buSzTx/>
              <a:buFontTx/>
            </a:pPr>
            <a:r>
              <a:rPr lang="zh-CN" altLang="en-US" sz="3200" dirty="0">
                <a:solidFill>
                  <a:srgbClr val="014385"/>
                </a:solidFill>
                <a:effectLst>
                  <a:outerShdw blurRad="38100" dist="38100" dir="2700000" algn="tl">
                    <a:srgbClr val="000000">
                      <a:alpha val="43137"/>
                    </a:srgbClr>
                  </a:outerShdw>
                </a:effectLst>
                <a:latin typeface="黑体" panose="02010609060101010101" charset="-122"/>
                <a:ea typeface="黑体" panose="02010609060101010101" charset="-122"/>
              </a:rPr>
              <a:t>实验结果</a:t>
            </a:r>
          </a:p>
        </p:txBody>
      </p:sp>
      <p:grpSp>
        <p:nvGrpSpPr>
          <p:cNvPr id="4" name="组合 3">
            <a:extLst>
              <a:ext uri="{FF2B5EF4-FFF2-40B4-BE49-F238E27FC236}">
                <a16:creationId xmlns:a16="http://schemas.microsoft.com/office/drawing/2014/main" id="{23FF0D29-0DB8-5838-0ED4-DD03A5097871}"/>
              </a:ext>
            </a:extLst>
          </p:cNvPr>
          <p:cNvGrpSpPr/>
          <p:nvPr/>
        </p:nvGrpSpPr>
        <p:grpSpPr>
          <a:xfrm>
            <a:off x="730868" y="1578620"/>
            <a:ext cx="57296" cy="421608"/>
            <a:chOff x="233105" y="794442"/>
            <a:chExt cx="57296" cy="421608"/>
          </a:xfrm>
        </p:grpSpPr>
        <p:cxnSp>
          <p:nvCxnSpPr>
            <p:cNvPr id="5" name="直接连接符 4">
              <a:extLst>
                <a:ext uri="{FF2B5EF4-FFF2-40B4-BE49-F238E27FC236}">
                  <a16:creationId xmlns:a16="http://schemas.microsoft.com/office/drawing/2014/main" id="{FF871C38-9C1A-2265-3F31-973C55F8D237}"/>
                </a:ext>
              </a:extLst>
            </p:cNvPr>
            <p:cNvCxnSpPr/>
            <p:nvPr/>
          </p:nvCxnSpPr>
          <p:spPr>
            <a:xfrm>
              <a:off x="233105" y="803936"/>
              <a:ext cx="0" cy="412114"/>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DC2E47A5-2186-0D4E-039A-5323185F2625}"/>
                </a:ext>
              </a:extLst>
            </p:cNvPr>
            <p:cNvCxnSpPr/>
            <p:nvPr/>
          </p:nvCxnSpPr>
          <p:spPr>
            <a:xfrm>
              <a:off x="290401" y="794442"/>
              <a:ext cx="0" cy="412114"/>
            </a:xfrm>
            <a:prstGeom prst="line">
              <a:avLst/>
            </a:prstGeom>
            <a:ln>
              <a:solidFill>
                <a:srgbClr val="FF9900"/>
              </a:solidFill>
            </a:ln>
          </p:spPr>
          <p:style>
            <a:lnRef idx="1">
              <a:schemeClr val="accent1"/>
            </a:lnRef>
            <a:fillRef idx="0">
              <a:schemeClr val="accent1"/>
            </a:fillRef>
            <a:effectRef idx="0">
              <a:schemeClr val="accent1"/>
            </a:effectRef>
            <a:fontRef idx="minor">
              <a:schemeClr val="tx1"/>
            </a:fontRef>
          </p:style>
        </p:cxnSp>
      </p:grpSp>
      <p:sp>
        <p:nvSpPr>
          <p:cNvPr id="7" name="文本框 6">
            <a:extLst>
              <a:ext uri="{FF2B5EF4-FFF2-40B4-BE49-F238E27FC236}">
                <a16:creationId xmlns:a16="http://schemas.microsoft.com/office/drawing/2014/main" id="{7616A748-A819-BA61-65F2-646873252F67}"/>
              </a:ext>
            </a:extLst>
          </p:cNvPr>
          <p:cNvSpPr txBox="1"/>
          <p:nvPr/>
        </p:nvSpPr>
        <p:spPr>
          <a:xfrm>
            <a:off x="788160" y="1584686"/>
            <a:ext cx="1878424" cy="461665"/>
          </a:xfrm>
          <a:prstGeom prst="rect">
            <a:avLst/>
          </a:prstGeom>
          <a:noFill/>
        </p:spPr>
        <p:txBody>
          <a:bodyPr wrap="square" rtlCol="0" anchor="t">
            <a:spAutoFit/>
          </a:bodyPr>
          <a:lstStyle/>
          <a:p>
            <a:pPr algn="l">
              <a:buClrTx/>
              <a:buSzTx/>
              <a:buFontTx/>
            </a:pPr>
            <a:r>
              <a:rPr lang="zh-CN" altLang="en-US" sz="2400" b="1" dirty="0">
                <a:latin typeface="楷体" panose="02010609060101010101" pitchFamily="49" charset="-122"/>
                <a:ea typeface="楷体" panose="02010609060101010101" pitchFamily="49" charset="-122"/>
              </a:rPr>
              <a:t>求解速度</a:t>
            </a:r>
          </a:p>
        </p:txBody>
      </p:sp>
      <p:sp>
        <p:nvSpPr>
          <p:cNvPr id="14" name="文本框 13">
            <a:extLst>
              <a:ext uri="{FF2B5EF4-FFF2-40B4-BE49-F238E27FC236}">
                <a16:creationId xmlns:a16="http://schemas.microsoft.com/office/drawing/2014/main" id="{C23835E6-D8A9-38BD-519B-F0E520BA3644}"/>
              </a:ext>
            </a:extLst>
          </p:cNvPr>
          <p:cNvSpPr txBox="1"/>
          <p:nvPr/>
        </p:nvSpPr>
        <p:spPr>
          <a:xfrm>
            <a:off x="682940" y="4391604"/>
            <a:ext cx="4334598" cy="707886"/>
          </a:xfrm>
          <a:prstGeom prst="rect">
            <a:avLst/>
          </a:prstGeom>
          <a:noFill/>
        </p:spPr>
        <p:txBody>
          <a:bodyPr wrap="square" rtlCol="0" anchor="t">
            <a:spAutoFit/>
          </a:bodyPr>
          <a:lstStyle/>
          <a:p>
            <a:pPr marL="342900" indent="-342900" algn="l">
              <a:buClrTx/>
              <a:buSzTx/>
              <a:buFont typeface="Arial" panose="020B0604020202020204" pitchFamily="34" charset="0"/>
              <a:buChar char="•"/>
            </a:pPr>
            <a:r>
              <a:rPr lang="en-US" altLang="zh-CN" sz="2000" dirty="0">
                <a:latin typeface="Consolas" panose="020B0609020204030204" pitchFamily="49" charset="0"/>
                <a:ea typeface="楷体" panose="02010609060101010101" pitchFamily="49" charset="-122"/>
              </a:rPr>
              <a:t>FDA-PR</a:t>
            </a:r>
            <a:r>
              <a:rPr lang="zh-CN" altLang="en-US" sz="2000" dirty="0">
                <a:latin typeface="Consolas" panose="020B0609020204030204" pitchFamily="49" charset="0"/>
                <a:ea typeface="楷体" panose="02010609060101010101" pitchFamily="49" charset="-122"/>
              </a:rPr>
              <a:t>较标尺方法在</a:t>
            </a:r>
            <a:r>
              <a:rPr lang="zh-CN" altLang="en-US" sz="2000" dirty="0">
                <a:solidFill>
                  <a:srgbClr val="FF9900"/>
                </a:solidFill>
                <a:latin typeface="Consolas" panose="020B0609020204030204" pitchFamily="49" charset="0"/>
                <a:ea typeface="楷体" panose="02010609060101010101" pitchFamily="49" charset="-122"/>
              </a:rPr>
              <a:t>求解时间上优势显著</a:t>
            </a:r>
            <a:r>
              <a:rPr lang="zh-CN" altLang="en-US" sz="2000" dirty="0">
                <a:latin typeface="Consolas" panose="020B0609020204030204" pitchFamily="49" charset="0"/>
                <a:ea typeface="楷体" panose="02010609060101010101" pitchFamily="49" charset="-122"/>
              </a:rPr>
              <a:t>。</a:t>
            </a:r>
          </a:p>
        </p:txBody>
      </p:sp>
      <p:graphicFrame>
        <p:nvGraphicFramePr>
          <p:cNvPr id="8" name="表格 7">
            <a:extLst>
              <a:ext uri="{FF2B5EF4-FFF2-40B4-BE49-F238E27FC236}">
                <a16:creationId xmlns:a16="http://schemas.microsoft.com/office/drawing/2014/main" id="{78548C34-F65D-0CCF-4A6E-0769CF57E0AD}"/>
              </a:ext>
            </a:extLst>
          </p:cNvPr>
          <p:cNvGraphicFramePr>
            <a:graphicFrameLocks noGrp="1"/>
          </p:cNvGraphicFramePr>
          <p:nvPr>
            <p:extLst>
              <p:ext uri="{D42A27DB-BD31-4B8C-83A1-F6EECF244321}">
                <p14:modId xmlns:p14="http://schemas.microsoft.com/office/powerpoint/2010/main" val="1882893333"/>
              </p:ext>
            </p:extLst>
          </p:nvPr>
        </p:nvGraphicFramePr>
        <p:xfrm>
          <a:off x="682940" y="2321264"/>
          <a:ext cx="3958090" cy="1889984"/>
        </p:xfrm>
        <a:graphic>
          <a:graphicData uri="http://schemas.openxmlformats.org/drawingml/2006/table">
            <a:tbl>
              <a:tblPr firstRow="1" firstCol="1" bandRow="1"/>
              <a:tblGrid>
                <a:gridCol w="1122628">
                  <a:extLst>
                    <a:ext uri="{9D8B030D-6E8A-4147-A177-3AD203B41FA5}">
                      <a16:colId xmlns:a16="http://schemas.microsoft.com/office/drawing/2014/main" val="3780927396"/>
                    </a:ext>
                  </a:extLst>
                </a:gridCol>
                <a:gridCol w="1832981">
                  <a:extLst>
                    <a:ext uri="{9D8B030D-6E8A-4147-A177-3AD203B41FA5}">
                      <a16:colId xmlns:a16="http://schemas.microsoft.com/office/drawing/2014/main" val="2081138021"/>
                    </a:ext>
                  </a:extLst>
                </a:gridCol>
                <a:gridCol w="1002481">
                  <a:extLst>
                    <a:ext uri="{9D8B030D-6E8A-4147-A177-3AD203B41FA5}">
                      <a16:colId xmlns:a16="http://schemas.microsoft.com/office/drawing/2014/main" val="4165047654"/>
                    </a:ext>
                  </a:extLst>
                </a:gridCol>
              </a:tblGrid>
              <a:tr h="472496">
                <a:tc>
                  <a:txBody>
                    <a:bodyPr/>
                    <a:lstStyle/>
                    <a:p>
                      <a:pPr indent="0" algn="ctr">
                        <a:lnSpc>
                          <a:spcPts val="2000"/>
                        </a:lnSpc>
                      </a:pPr>
                      <a:r>
                        <a:rPr lang="zh-CN" sz="1600" b="1" kern="0" baseline="0" dirty="0">
                          <a:solidFill>
                            <a:srgbClr val="000000"/>
                          </a:solidFill>
                          <a:effectLst/>
                          <a:latin typeface="Times New Roman" panose="02020603050405020304" pitchFamily="18" charset="0"/>
                          <a:ea typeface="楷体" panose="02010609060101010101" pitchFamily="49" charset="-122"/>
                          <a:cs typeface="宋体" panose="02010600030101010101" pitchFamily="2" charset="-122"/>
                        </a:rPr>
                        <a:t>方法</a:t>
                      </a:r>
                      <a:endParaRPr lang="zh-CN" sz="1600" kern="100" baseline="0" dirty="0">
                        <a:effectLst/>
                        <a:latin typeface="Times New Roman" panose="02020603050405020304" pitchFamily="18" charset="0"/>
                        <a:ea typeface="楷体" panose="02010609060101010101" pitchFamily="49"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ts val="2000"/>
                        </a:lnSpc>
                      </a:pPr>
                      <a:r>
                        <a:rPr lang="zh-CN" altLang="en-US" sz="1600" b="1" kern="0" baseline="0" dirty="0">
                          <a:solidFill>
                            <a:srgbClr val="000000"/>
                          </a:solidFill>
                          <a:effectLst/>
                          <a:latin typeface="Times New Roman" panose="02020603050405020304" pitchFamily="18" charset="0"/>
                          <a:ea typeface="楷体" panose="02010609060101010101" pitchFamily="49" charset="-122"/>
                        </a:rPr>
                        <a:t>平均求解时间（秒）</a:t>
                      </a:r>
                      <a:endParaRPr lang="zh-CN" sz="1600" kern="100" baseline="0" dirty="0">
                        <a:effectLst/>
                        <a:latin typeface="Times New Roman" panose="02020603050405020304" pitchFamily="18" charset="0"/>
                        <a:ea typeface="楷体" panose="02010609060101010101" pitchFamily="49"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0" algn="ctr">
                        <a:lnSpc>
                          <a:spcPts val="2000"/>
                        </a:lnSpc>
                      </a:pPr>
                      <a:r>
                        <a:rPr lang="zh-CN" altLang="en-US" sz="1600" b="1" kern="0" baseline="0" dirty="0">
                          <a:solidFill>
                            <a:srgbClr val="000000"/>
                          </a:solidFill>
                          <a:effectLst/>
                          <a:latin typeface="Times New Roman" panose="02020603050405020304" pitchFamily="18" charset="0"/>
                          <a:ea typeface="楷体" panose="02010609060101010101" pitchFamily="49" charset="-122"/>
                        </a:rPr>
                        <a:t>倍数</a:t>
                      </a:r>
                      <a:endParaRPr lang="zh-CN" sz="1600" kern="100" baseline="0" dirty="0">
                        <a:effectLst/>
                        <a:latin typeface="Times New Roman" panose="02020603050405020304" pitchFamily="18" charset="0"/>
                        <a:ea typeface="楷体" panose="02010609060101010101" pitchFamily="49"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1988416"/>
                  </a:ext>
                </a:extLst>
              </a:tr>
              <a:tr h="472496">
                <a:tc>
                  <a:txBody>
                    <a:bodyPr/>
                    <a:lstStyle/>
                    <a:p>
                      <a:pPr indent="0" algn="ctr">
                        <a:lnSpc>
                          <a:spcPts val="2000"/>
                        </a:lnSpc>
                      </a:pPr>
                      <a:r>
                        <a:rPr lang="en-US" sz="1600" b="1" kern="0" baseline="0" dirty="0">
                          <a:solidFill>
                            <a:srgbClr val="000000"/>
                          </a:solidFill>
                          <a:effectLst/>
                          <a:latin typeface="Times New Roman" panose="02020603050405020304" pitchFamily="18" charset="0"/>
                          <a:ea typeface="楷体" panose="02010609060101010101" pitchFamily="49" charset="-122"/>
                        </a:rPr>
                        <a:t>FDA-PR</a:t>
                      </a:r>
                      <a:endParaRPr lang="zh-CN" sz="1600" kern="100" baseline="0" dirty="0">
                        <a:effectLst/>
                        <a:latin typeface="Times New Roman" panose="02020603050405020304" pitchFamily="18" charset="0"/>
                        <a:ea typeface="楷体" panose="02010609060101010101" pitchFamily="49"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lnSpc>
                          <a:spcPts val="2000"/>
                        </a:lnSpc>
                      </a:pPr>
                      <a:r>
                        <a:rPr lang="en-US" sz="1600" b="1" kern="100" dirty="0">
                          <a:effectLst/>
                          <a:latin typeface="Times New Roman" panose="02020603050405020304" pitchFamily="18" charset="0"/>
                          <a:ea typeface="等线" panose="02010600030101010101" pitchFamily="2" charset="-122"/>
                        </a:rPr>
                        <a:t>1.23</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lnSpc>
                          <a:spcPts val="2000"/>
                        </a:lnSpc>
                      </a:pPr>
                      <a:r>
                        <a:rPr lang="en-US" sz="1600" b="1" kern="100" dirty="0">
                          <a:effectLst/>
                          <a:latin typeface="Times New Roman" panose="02020603050405020304" pitchFamily="18" charset="0"/>
                          <a:ea typeface="等线" panose="02010600030101010101" pitchFamily="2" charset="-122"/>
                        </a:rPr>
                        <a:t>1.0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567038239"/>
                  </a:ext>
                </a:extLst>
              </a:tr>
              <a:tr h="472496">
                <a:tc>
                  <a:txBody>
                    <a:bodyPr/>
                    <a:lstStyle/>
                    <a:p>
                      <a:pPr indent="0" algn="ctr">
                        <a:lnSpc>
                          <a:spcPts val="2000"/>
                        </a:lnSpc>
                      </a:pPr>
                      <a:r>
                        <a:rPr lang="en-US" sz="1600" kern="0" baseline="0" dirty="0">
                          <a:solidFill>
                            <a:srgbClr val="000000"/>
                          </a:solidFill>
                          <a:effectLst/>
                          <a:latin typeface="Times New Roman" panose="02020603050405020304" pitchFamily="18" charset="0"/>
                          <a:ea typeface="楷体" panose="02010609060101010101" pitchFamily="49" charset="-122"/>
                        </a:rPr>
                        <a:t>FA-MMR</a:t>
                      </a:r>
                      <a:endParaRPr lang="zh-CN" sz="1600" kern="100" baseline="0" dirty="0">
                        <a:effectLst/>
                        <a:latin typeface="Times New Roman" panose="02020603050405020304" pitchFamily="18" charset="0"/>
                        <a:ea typeface="楷体" panose="02010609060101010101" pitchFamily="49" charset="-122"/>
                      </a:endParaRPr>
                    </a:p>
                  </a:txBody>
                  <a:tcPr marL="68580" marR="68580" marT="0" marB="0" anchor="ctr">
                    <a:lnL>
                      <a:noFill/>
                    </a:lnL>
                    <a:lnR>
                      <a:noFill/>
                    </a:lnR>
                    <a:lnT>
                      <a:noFill/>
                    </a:lnT>
                    <a:lnB>
                      <a:noFill/>
                    </a:lnB>
                    <a:noFill/>
                  </a:tcPr>
                </a:tc>
                <a:tc>
                  <a:txBody>
                    <a:bodyPr/>
                    <a:lstStyle/>
                    <a:p>
                      <a:pPr algn="ctr">
                        <a:lnSpc>
                          <a:spcPts val="2000"/>
                        </a:lnSpc>
                      </a:pPr>
                      <a:r>
                        <a:rPr lang="en-US" sz="1600" kern="100" dirty="0">
                          <a:effectLst/>
                          <a:latin typeface="Times New Roman" panose="02020603050405020304" pitchFamily="18" charset="0"/>
                          <a:ea typeface="等线" panose="02010600030101010101" pitchFamily="2" charset="-122"/>
                        </a:rPr>
                        <a:t>29.57</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noFill/>
                  </a:tcPr>
                </a:tc>
                <a:tc>
                  <a:txBody>
                    <a:bodyPr/>
                    <a:lstStyle/>
                    <a:p>
                      <a:pPr algn="ctr">
                        <a:lnSpc>
                          <a:spcPts val="2000"/>
                        </a:lnSpc>
                      </a:pPr>
                      <a:r>
                        <a:rPr lang="en-US" sz="1600" kern="100" dirty="0">
                          <a:effectLst/>
                          <a:latin typeface="Times New Roman" panose="02020603050405020304" pitchFamily="18" charset="0"/>
                          <a:ea typeface="等线" panose="02010600030101010101" pitchFamily="2" charset="-122"/>
                        </a:rPr>
                        <a:t>24.0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noFill/>
                  </a:tcPr>
                </a:tc>
                <a:extLst>
                  <a:ext uri="{0D108BD9-81ED-4DB2-BD59-A6C34878D82A}">
                    <a16:rowId xmlns:a16="http://schemas.microsoft.com/office/drawing/2014/main" val="2053940549"/>
                  </a:ext>
                </a:extLst>
              </a:tr>
              <a:tr h="472496">
                <a:tc>
                  <a:txBody>
                    <a:bodyPr/>
                    <a:lstStyle/>
                    <a:p>
                      <a:pPr indent="0" algn="ctr">
                        <a:lnSpc>
                          <a:spcPts val="2000"/>
                        </a:lnSpc>
                      </a:pPr>
                      <a:r>
                        <a:rPr lang="en-US" sz="1600" kern="0" baseline="0">
                          <a:solidFill>
                            <a:srgbClr val="000000"/>
                          </a:solidFill>
                          <a:effectLst/>
                          <a:latin typeface="Times New Roman" panose="02020603050405020304" pitchFamily="18" charset="0"/>
                          <a:ea typeface="楷体" panose="02010609060101010101" pitchFamily="49" charset="-122"/>
                        </a:rPr>
                        <a:t>OFAiR</a:t>
                      </a:r>
                      <a:endParaRPr lang="zh-CN" sz="1600" kern="100" baseline="0">
                        <a:effectLst/>
                        <a:latin typeface="Times New Roman" panose="02020603050405020304" pitchFamily="18" charset="0"/>
                        <a:ea typeface="楷体" panose="02010609060101010101" pitchFamily="49"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ts val="2000"/>
                        </a:lnSpc>
                      </a:pPr>
                      <a:r>
                        <a:rPr lang="en-US" sz="1600" kern="100" dirty="0">
                          <a:effectLst/>
                          <a:latin typeface="Times New Roman" panose="02020603050405020304" pitchFamily="18" charset="0"/>
                          <a:ea typeface="等线" panose="02010600030101010101" pitchFamily="2" charset="-122"/>
                        </a:rPr>
                        <a:t>29.69</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ts val="2000"/>
                        </a:lnSpc>
                      </a:pPr>
                      <a:r>
                        <a:rPr lang="en-US" sz="1600" kern="100" dirty="0">
                          <a:effectLst/>
                          <a:latin typeface="Times New Roman" panose="02020603050405020304" pitchFamily="18" charset="0"/>
                          <a:ea typeface="等线" panose="02010600030101010101" pitchFamily="2" charset="-122"/>
                        </a:rPr>
                        <a:t>24.1</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10267785"/>
                  </a:ext>
                </a:extLst>
              </a:tr>
            </a:tbl>
          </a:graphicData>
        </a:graphic>
      </p:graphicFrame>
      <p:grpSp>
        <p:nvGrpSpPr>
          <p:cNvPr id="17" name="组合 16">
            <a:extLst>
              <a:ext uri="{FF2B5EF4-FFF2-40B4-BE49-F238E27FC236}">
                <a16:creationId xmlns:a16="http://schemas.microsoft.com/office/drawing/2014/main" id="{BC0801D5-56A0-DD36-C216-2E663823DCF0}"/>
              </a:ext>
            </a:extLst>
          </p:cNvPr>
          <p:cNvGrpSpPr/>
          <p:nvPr/>
        </p:nvGrpSpPr>
        <p:grpSpPr>
          <a:xfrm>
            <a:off x="5960608" y="1578620"/>
            <a:ext cx="57296" cy="421608"/>
            <a:chOff x="233105" y="794442"/>
            <a:chExt cx="57296" cy="421608"/>
          </a:xfrm>
        </p:grpSpPr>
        <p:cxnSp>
          <p:nvCxnSpPr>
            <p:cNvPr id="18" name="直接连接符 17">
              <a:extLst>
                <a:ext uri="{FF2B5EF4-FFF2-40B4-BE49-F238E27FC236}">
                  <a16:creationId xmlns:a16="http://schemas.microsoft.com/office/drawing/2014/main" id="{E9AD23AE-86CB-DB0B-CC6A-AB61C16C3699}"/>
                </a:ext>
              </a:extLst>
            </p:cNvPr>
            <p:cNvCxnSpPr/>
            <p:nvPr/>
          </p:nvCxnSpPr>
          <p:spPr>
            <a:xfrm>
              <a:off x="233105" y="803936"/>
              <a:ext cx="0" cy="412114"/>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6C542E7F-13AA-396D-DA00-88BD885085AF}"/>
                </a:ext>
              </a:extLst>
            </p:cNvPr>
            <p:cNvCxnSpPr/>
            <p:nvPr/>
          </p:nvCxnSpPr>
          <p:spPr>
            <a:xfrm>
              <a:off x="290401" y="794442"/>
              <a:ext cx="0" cy="412114"/>
            </a:xfrm>
            <a:prstGeom prst="line">
              <a:avLst/>
            </a:prstGeom>
            <a:ln>
              <a:solidFill>
                <a:srgbClr val="FF9900"/>
              </a:solidFill>
            </a:ln>
          </p:spPr>
          <p:style>
            <a:lnRef idx="1">
              <a:schemeClr val="accent1"/>
            </a:lnRef>
            <a:fillRef idx="0">
              <a:schemeClr val="accent1"/>
            </a:fillRef>
            <a:effectRef idx="0">
              <a:schemeClr val="accent1"/>
            </a:effectRef>
            <a:fontRef idx="minor">
              <a:schemeClr val="tx1"/>
            </a:fontRef>
          </p:style>
        </p:cxnSp>
      </p:grpSp>
      <p:sp>
        <p:nvSpPr>
          <p:cNvPr id="20" name="文本框 19">
            <a:extLst>
              <a:ext uri="{FF2B5EF4-FFF2-40B4-BE49-F238E27FC236}">
                <a16:creationId xmlns:a16="http://schemas.microsoft.com/office/drawing/2014/main" id="{6E325010-5F96-75AC-881F-642822125D73}"/>
              </a:ext>
            </a:extLst>
          </p:cNvPr>
          <p:cNvSpPr txBox="1"/>
          <p:nvPr/>
        </p:nvSpPr>
        <p:spPr>
          <a:xfrm>
            <a:off x="6075199" y="1578620"/>
            <a:ext cx="1878424" cy="461665"/>
          </a:xfrm>
          <a:prstGeom prst="rect">
            <a:avLst/>
          </a:prstGeom>
          <a:noFill/>
        </p:spPr>
        <p:txBody>
          <a:bodyPr wrap="square" rtlCol="0" anchor="t">
            <a:spAutoFit/>
          </a:bodyPr>
          <a:lstStyle/>
          <a:p>
            <a:pPr algn="l">
              <a:buClrTx/>
              <a:buSzTx/>
              <a:buFontTx/>
            </a:pPr>
            <a:r>
              <a:rPr lang="zh-CN" altLang="en-US" sz="2400" b="1" dirty="0">
                <a:latin typeface="楷体" panose="02010609060101010101" pitchFamily="49" charset="-122"/>
                <a:ea typeface="楷体" panose="02010609060101010101" pitchFamily="49" charset="-122"/>
              </a:rPr>
              <a:t>消融实验</a:t>
            </a:r>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0708DFC6-B105-6D62-72CB-3E5225C45B56}"/>
                  </a:ext>
                </a:extLst>
              </p:cNvPr>
              <p:cNvSpPr txBox="1"/>
              <p:nvPr/>
            </p:nvSpPr>
            <p:spPr>
              <a:xfrm>
                <a:off x="5906975" y="4376326"/>
                <a:ext cx="5283874" cy="1963743"/>
              </a:xfrm>
              <a:prstGeom prst="rect">
                <a:avLst/>
              </a:prstGeom>
              <a:noFill/>
            </p:spPr>
            <p:txBody>
              <a:bodyPr wrap="square" rtlCol="0" anchor="t">
                <a:spAutoFit/>
              </a:bodyPr>
              <a:lstStyle/>
              <a:p>
                <a:pPr marL="342900" indent="-342900">
                  <a:buFont typeface="Arial" panose="020B0604020202020204" pitchFamily="34" charset="0"/>
                  <a:buChar char="•"/>
                </a:pPr>
                <a:r>
                  <a:rPr lang="zh-CN" altLang="en-US" sz="2000" dirty="0">
                    <a:latin typeface="Consolas" panose="020B0609020204030204" pitchFamily="49" charset="0"/>
                    <a:ea typeface="楷体" panose="02010609060101010101" pitchFamily="49" charset="-122"/>
                  </a:rPr>
                  <a:t>回顾</a:t>
                </a:r>
                <a:r>
                  <a:rPr lang="en-US" altLang="zh-CN" sz="2000" dirty="0">
                    <a:latin typeface="Consolas" panose="020B0609020204030204" pitchFamily="49" charset="0"/>
                    <a:ea typeface="楷体" panose="02010609060101010101" pitchFamily="49" charset="-122"/>
                  </a:rPr>
                  <a:t>FDA-PR</a:t>
                </a:r>
                <a:r>
                  <a:rPr lang="zh-CN" altLang="en-US" sz="2000" dirty="0">
                    <a:latin typeface="Consolas" panose="020B0609020204030204" pitchFamily="49" charset="0"/>
                    <a:ea typeface="楷体" panose="02010609060101010101" pitchFamily="49" charset="-122"/>
                  </a:rPr>
                  <a:t>的目标函数形如：</a:t>
                </a:r>
                <a:endParaRPr lang="en-US" altLang="zh-CN" sz="2000" dirty="0">
                  <a:latin typeface="Consolas" panose="020B0609020204030204" pitchFamily="49" charset="0"/>
                  <a:ea typeface="楷体" panose="02010609060101010101" pitchFamily="49" charset="-122"/>
                </a:endParaRPr>
              </a:p>
              <a:p>
                <a:pPr/>
                <a14:m>
                  <m:oMathPara xmlns:m="http://schemas.openxmlformats.org/officeDocument/2006/math">
                    <m:oMathParaPr>
                      <m:jc m:val="centerGroup"/>
                    </m:oMathParaPr>
                    <m:oMath xmlns:m="http://schemas.openxmlformats.org/officeDocument/2006/math">
                      <m:d>
                        <m:dPr>
                          <m:ctrlPr>
                            <a:rPr lang="en-US" altLang="zh-CN" sz="2000" i="1" smtClean="0">
                              <a:latin typeface="Cambria Math" panose="02040503050406030204" pitchFamily="18" charset="0"/>
                              <a:ea typeface="楷体" panose="02010609060101010101" pitchFamily="49" charset="-122"/>
                            </a:rPr>
                          </m:ctrlPr>
                        </m:dPr>
                        <m:e>
                          <m:r>
                            <a:rPr lang="en-US" altLang="zh-CN" sz="2000" i="1">
                              <a:latin typeface="Cambria Math" panose="02040503050406030204" pitchFamily="18" charset="0"/>
                              <a:ea typeface="楷体" panose="02010609060101010101" pitchFamily="49" charset="-122"/>
                            </a:rPr>
                            <m:t>1−</m:t>
                          </m:r>
                          <m:r>
                            <a:rPr lang="zh-CN" altLang="en-US" sz="2000" i="1">
                              <a:latin typeface="Cambria Math" panose="02040503050406030204" pitchFamily="18" charset="0"/>
                              <a:ea typeface="楷体" panose="02010609060101010101" pitchFamily="49" charset="-122"/>
                            </a:rPr>
                            <m:t>𝜏</m:t>
                          </m:r>
                        </m:e>
                      </m:d>
                      <m:r>
                        <a:rPr lang="zh-CN" altLang="en-US" sz="2000" i="1">
                          <a:latin typeface="Cambria Math" panose="02040503050406030204" pitchFamily="18" charset="0"/>
                          <a:ea typeface="楷体" panose="02010609060101010101" pitchFamily="49" charset="-122"/>
                        </a:rPr>
                        <m:t> </m:t>
                      </m:r>
                      <m:r>
                        <a:rPr lang="en-US" altLang="zh-CN" sz="2000">
                          <a:latin typeface="Cambria Math" panose="02040503050406030204" pitchFamily="18" charset="0"/>
                          <a:ea typeface="楷体" panose="02010609060101010101" pitchFamily="49" charset="-122"/>
                        </a:rPr>
                        <m:t>∗</m:t>
                      </m:r>
                      <m:r>
                        <a:rPr lang="en-US" altLang="zh-CN" sz="2000" i="1">
                          <a:latin typeface="Cambria Math" panose="02040503050406030204" pitchFamily="18" charset="0"/>
                          <a:ea typeface="楷体" panose="02010609060101010101" pitchFamily="49" charset="-122"/>
                        </a:rPr>
                        <m:t>𝐷𝑝</m:t>
                      </m:r>
                      <m:r>
                        <a:rPr lang="en-US" altLang="zh-CN" sz="2000">
                          <a:latin typeface="Cambria Math" panose="02040503050406030204" pitchFamily="18" charset="0"/>
                          <a:ea typeface="楷体" panose="02010609060101010101" pitchFamily="49" charset="-122"/>
                        </a:rPr>
                        <m:t>+</m:t>
                      </m:r>
                      <m:r>
                        <a:rPr lang="zh-CN" altLang="en-US" sz="2000" i="1">
                          <a:latin typeface="Cambria Math" panose="02040503050406030204" pitchFamily="18" charset="0"/>
                          <a:ea typeface="楷体" panose="02010609060101010101" pitchFamily="49" charset="-122"/>
                        </a:rPr>
                        <m:t>𝜏</m:t>
                      </m:r>
                      <m:r>
                        <a:rPr lang="en-US" altLang="zh-CN" sz="2000">
                          <a:latin typeface="Cambria Math" panose="02040503050406030204" pitchFamily="18" charset="0"/>
                          <a:ea typeface="楷体" panose="02010609060101010101" pitchFamily="49" charset="-122"/>
                        </a:rPr>
                        <m:t>∗</m:t>
                      </m:r>
                      <m:r>
                        <a:rPr lang="en-US" altLang="zh-CN" sz="2000" i="1">
                          <a:latin typeface="Cambria Math" panose="02040503050406030204" pitchFamily="18" charset="0"/>
                          <a:ea typeface="楷体" panose="02010609060101010101" pitchFamily="49" charset="-122"/>
                        </a:rPr>
                        <m:t>𝐹</m:t>
                      </m:r>
                    </m:oMath>
                  </m:oMathPara>
                </a14:m>
                <a:endParaRPr lang="en-US" altLang="zh-CN" sz="2000" dirty="0">
                  <a:latin typeface="Consolas" panose="020B0609020204030204" pitchFamily="49" charset="0"/>
                  <a:ea typeface="楷体" panose="02010609060101010101" pitchFamily="49" charset="-122"/>
                </a:endParaRPr>
              </a:p>
              <a:p>
                <a:endParaRPr lang="en-US" altLang="zh-CN" sz="2000" dirty="0">
                  <a:latin typeface="Consolas" panose="020B0609020204030204" pitchFamily="49" charset="0"/>
                  <a:ea typeface="楷体" panose="02010609060101010101" pitchFamily="49" charset="-122"/>
                </a:endParaRPr>
              </a:p>
              <a:p>
                <a:pPr marL="342900" indent="-342900">
                  <a:buFont typeface="Arial" panose="020B0604020202020204" pitchFamily="34" charset="0"/>
                  <a:buChar char="•"/>
                </a:pPr>
                <a:r>
                  <a:rPr lang="zh-CN" altLang="en-US" sz="2000" dirty="0">
                    <a:latin typeface="Consolas" panose="020B0609020204030204" pitchFamily="49" charset="0"/>
                    <a:ea typeface="楷体" panose="02010609060101010101" pitchFamily="49" charset="-122"/>
                  </a:rPr>
                  <a:t>引入用户多样性容忍系数</a:t>
                </a:r>
                <a14:m>
                  <m:oMath xmlns:m="http://schemas.openxmlformats.org/officeDocument/2006/math">
                    <m:sSubSup>
                      <m:sSubSupPr>
                        <m:ctrlPr>
                          <a:rPr lang="en-US" altLang="zh-CN" sz="2000" i="1" smtClean="0">
                            <a:latin typeface="Cambria Math" panose="02040503050406030204" pitchFamily="18" charset="0"/>
                            <a:ea typeface="楷体" panose="02010609060101010101" pitchFamily="49" charset="-122"/>
                          </a:rPr>
                        </m:ctrlPr>
                      </m:sSubSupPr>
                      <m:e>
                        <m:r>
                          <a:rPr lang="zh-CN" altLang="en-US" sz="2000" i="1" smtClean="0">
                            <a:latin typeface="Cambria Math" panose="02040503050406030204" pitchFamily="18" charset="0"/>
                            <a:ea typeface="楷体" panose="02010609060101010101" pitchFamily="49" charset="-122"/>
                          </a:rPr>
                          <m:t>𝜏</m:t>
                        </m:r>
                      </m:e>
                      <m:sub>
                        <m:r>
                          <a:rPr lang="en-US" altLang="zh-CN" sz="2000" b="0" i="1" smtClean="0">
                            <a:latin typeface="Cambria Math" panose="02040503050406030204" pitchFamily="18" charset="0"/>
                            <a:ea typeface="楷体" panose="02010609060101010101" pitchFamily="49" charset="-122"/>
                          </a:rPr>
                          <m:t>𝑖</m:t>
                        </m:r>
                      </m:sub>
                      <m:sup>
                        <m:r>
                          <a:rPr lang="en-US" altLang="zh-CN" sz="2000" b="0" i="1" smtClean="0">
                            <a:latin typeface="Cambria Math" panose="02040503050406030204" pitchFamily="18" charset="0"/>
                            <a:ea typeface="楷体" panose="02010609060101010101" pitchFamily="49" charset="-122"/>
                          </a:rPr>
                          <m:t>h</m:t>
                        </m:r>
                      </m:sup>
                    </m:sSubSup>
                  </m:oMath>
                </a14:m>
                <a:r>
                  <a:rPr lang="zh-CN" altLang="en-US" sz="2000" dirty="0">
                    <a:latin typeface="Consolas" panose="020B0609020204030204" pitchFamily="49" charset="0"/>
                    <a:ea typeface="楷体" panose="02010609060101010101" pitchFamily="49" charset="-122"/>
                  </a:rPr>
                  <a:t>时推荐列表的公平性最高，且推荐准确性高于仅优化公平性时的准确率。</a:t>
                </a:r>
                <a:endParaRPr lang="en-US" altLang="zh-CN" sz="2000" dirty="0">
                  <a:latin typeface="Consolas" panose="020B0609020204030204" pitchFamily="49" charset="0"/>
                  <a:ea typeface="楷体" panose="02010609060101010101" pitchFamily="49" charset="-122"/>
                </a:endParaRPr>
              </a:p>
            </p:txBody>
          </p:sp>
        </mc:Choice>
        <mc:Fallback xmlns="">
          <p:sp>
            <p:nvSpPr>
              <p:cNvPr id="22" name="文本框 21">
                <a:extLst>
                  <a:ext uri="{FF2B5EF4-FFF2-40B4-BE49-F238E27FC236}">
                    <a16:creationId xmlns:a16="http://schemas.microsoft.com/office/drawing/2014/main" id="{0708DFC6-B105-6D62-72CB-3E5225C45B56}"/>
                  </a:ext>
                </a:extLst>
              </p:cNvPr>
              <p:cNvSpPr txBox="1">
                <a:spLocks noRot="1" noChangeAspect="1" noMove="1" noResize="1" noEditPoints="1" noAdjustHandles="1" noChangeArrowheads="1" noChangeShapeType="1" noTextEdit="1"/>
              </p:cNvSpPr>
              <p:nvPr/>
            </p:nvSpPr>
            <p:spPr>
              <a:xfrm>
                <a:off x="5906975" y="4376326"/>
                <a:ext cx="5283874" cy="1963743"/>
              </a:xfrm>
              <a:prstGeom prst="rect">
                <a:avLst/>
              </a:prstGeom>
              <a:blipFill>
                <a:blip r:embed="rId3"/>
                <a:stretch>
                  <a:fillRect l="-1038" t="-2795" b="-3727"/>
                </a:stretch>
              </a:blipFill>
            </p:spPr>
            <p:txBody>
              <a:bodyPr/>
              <a:lstStyle/>
              <a:p>
                <a:r>
                  <a:rPr lang="zh-CN" altLang="en-US">
                    <a:noFill/>
                  </a:rPr>
                  <a:t> </a:t>
                </a:r>
              </a:p>
            </p:txBody>
          </p:sp>
        </mc:Fallback>
      </mc:AlternateContent>
      <p:pic>
        <p:nvPicPr>
          <p:cNvPr id="34" name="图片 33">
            <a:extLst>
              <a:ext uri="{FF2B5EF4-FFF2-40B4-BE49-F238E27FC236}">
                <a16:creationId xmlns:a16="http://schemas.microsoft.com/office/drawing/2014/main" id="{A407C379-A5BB-A7C0-398D-E8D2974646C3}"/>
              </a:ext>
            </a:extLst>
          </p:cNvPr>
          <p:cNvPicPr>
            <a:picLocks noChangeAspect="1"/>
          </p:cNvPicPr>
          <p:nvPr/>
        </p:nvPicPr>
        <p:blipFill rotWithShape="1">
          <a:blip r:embed="rId4"/>
          <a:srcRect l="15482" r="19961" b="12131"/>
          <a:stretch/>
        </p:blipFill>
        <p:spPr>
          <a:xfrm>
            <a:off x="5727678" y="2305986"/>
            <a:ext cx="5757662" cy="1905262"/>
          </a:xfrm>
          <a:prstGeom prst="rect">
            <a:avLst/>
          </a:prstGeom>
        </p:spPr>
      </p:pic>
    </p:spTree>
    <p:extLst>
      <p:ext uri="{BB962C8B-B14F-4D97-AF65-F5344CB8AC3E}">
        <p14:creationId xmlns:p14="http://schemas.microsoft.com/office/powerpoint/2010/main" val="27716295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4BF568E-19E9-9C06-15CD-92ECBA8A1E5C}"/>
              </a:ext>
            </a:extLst>
          </p:cNvPr>
          <p:cNvSpPr>
            <a:spLocks noGrp="1"/>
          </p:cNvSpPr>
          <p:nvPr>
            <p:ph type="sldNum" sz="quarter" idx="4"/>
          </p:nvPr>
        </p:nvSpPr>
        <p:spPr>
          <a:xfrm>
            <a:off x="11102380" y="6203769"/>
            <a:ext cx="457815" cy="412067"/>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1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t>32</a:t>
            </a:fld>
            <a:endParaRPr kumimoji="0" lang="zh-CN" altLang="en-US" sz="11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grpSp>
        <p:nvGrpSpPr>
          <p:cNvPr id="4" name="组合 3">
            <a:extLst>
              <a:ext uri="{FF2B5EF4-FFF2-40B4-BE49-F238E27FC236}">
                <a16:creationId xmlns:a16="http://schemas.microsoft.com/office/drawing/2014/main" id="{23FF0D29-0DB8-5838-0ED4-DD03A5097871}"/>
              </a:ext>
            </a:extLst>
          </p:cNvPr>
          <p:cNvGrpSpPr/>
          <p:nvPr/>
        </p:nvGrpSpPr>
        <p:grpSpPr>
          <a:xfrm>
            <a:off x="258180" y="537371"/>
            <a:ext cx="57296" cy="421608"/>
            <a:chOff x="233105" y="794442"/>
            <a:chExt cx="57296" cy="421608"/>
          </a:xfrm>
        </p:grpSpPr>
        <p:cxnSp>
          <p:nvCxnSpPr>
            <p:cNvPr id="5" name="直接连接符 4">
              <a:extLst>
                <a:ext uri="{FF2B5EF4-FFF2-40B4-BE49-F238E27FC236}">
                  <a16:creationId xmlns:a16="http://schemas.microsoft.com/office/drawing/2014/main" id="{FF871C38-9C1A-2265-3F31-973C55F8D237}"/>
                </a:ext>
              </a:extLst>
            </p:cNvPr>
            <p:cNvCxnSpPr/>
            <p:nvPr/>
          </p:nvCxnSpPr>
          <p:spPr>
            <a:xfrm>
              <a:off x="233105" y="803936"/>
              <a:ext cx="0" cy="412114"/>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DC2E47A5-2186-0D4E-039A-5323185F2625}"/>
                </a:ext>
              </a:extLst>
            </p:cNvPr>
            <p:cNvCxnSpPr/>
            <p:nvPr/>
          </p:nvCxnSpPr>
          <p:spPr>
            <a:xfrm>
              <a:off x="290401" y="794442"/>
              <a:ext cx="0" cy="412114"/>
            </a:xfrm>
            <a:prstGeom prst="line">
              <a:avLst/>
            </a:prstGeom>
            <a:ln>
              <a:solidFill>
                <a:srgbClr val="FF9900"/>
              </a:solidFill>
            </a:ln>
          </p:spPr>
          <p:style>
            <a:lnRef idx="1">
              <a:schemeClr val="accent1"/>
            </a:lnRef>
            <a:fillRef idx="0">
              <a:schemeClr val="accent1"/>
            </a:fillRef>
            <a:effectRef idx="0">
              <a:schemeClr val="accent1"/>
            </a:effectRef>
            <a:fontRef idx="minor">
              <a:schemeClr val="tx1"/>
            </a:fontRef>
          </p:style>
        </p:cxnSp>
      </p:grpSp>
      <p:sp>
        <p:nvSpPr>
          <p:cNvPr id="7" name="文本框 6">
            <a:extLst>
              <a:ext uri="{FF2B5EF4-FFF2-40B4-BE49-F238E27FC236}">
                <a16:creationId xmlns:a16="http://schemas.microsoft.com/office/drawing/2014/main" id="{7616A748-A819-BA61-65F2-646873252F67}"/>
              </a:ext>
            </a:extLst>
          </p:cNvPr>
          <p:cNvSpPr txBox="1"/>
          <p:nvPr/>
        </p:nvSpPr>
        <p:spPr>
          <a:xfrm>
            <a:off x="372771" y="537371"/>
            <a:ext cx="1878424" cy="461665"/>
          </a:xfrm>
          <a:prstGeom prst="rect">
            <a:avLst/>
          </a:prstGeom>
          <a:noFill/>
        </p:spPr>
        <p:txBody>
          <a:bodyPr wrap="square" rtlCol="0" anchor="t">
            <a:spAutoFit/>
          </a:bodyPr>
          <a:lstStyle/>
          <a:p>
            <a:pPr algn="l">
              <a:buClrTx/>
              <a:buSzTx/>
              <a:buFontTx/>
            </a:pPr>
            <a:r>
              <a:rPr lang="zh-CN" altLang="en-US" sz="2400" b="1" dirty="0">
                <a:latin typeface="楷体" panose="02010609060101010101" pitchFamily="49" charset="-122"/>
                <a:ea typeface="楷体" panose="02010609060101010101" pitchFamily="49" charset="-122"/>
              </a:rPr>
              <a:t>算法收敛性</a:t>
            </a:r>
          </a:p>
        </p:txBody>
      </p:sp>
      <p:sp>
        <p:nvSpPr>
          <p:cNvPr id="11" name="文本框 10">
            <a:extLst>
              <a:ext uri="{FF2B5EF4-FFF2-40B4-BE49-F238E27FC236}">
                <a16:creationId xmlns:a16="http://schemas.microsoft.com/office/drawing/2014/main" id="{1AB6CEFB-3B89-B725-0F0A-9FE78713394E}"/>
              </a:ext>
            </a:extLst>
          </p:cNvPr>
          <p:cNvSpPr txBox="1"/>
          <p:nvPr/>
        </p:nvSpPr>
        <p:spPr>
          <a:xfrm>
            <a:off x="297351" y="4475037"/>
            <a:ext cx="3964834" cy="1099788"/>
          </a:xfrm>
          <a:prstGeom prst="rect">
            <a:avLst/>
          </a:prstGeom>
          <a:noFill/>
        </p:spPr>
        <p:txBody>
          <a:bodyPr wrap="square" rtlCol="0" anchor="t">
            <a:spAutoFit/>
          </a:bodyPr>
          <a:lstStyle/>
          <a:p>
            <a:pPr marL="342900" indent="-342900">
              <a:lnSpc>
                <a:spcPct val="125000"/>
              </a:lnSpc>
              <a:buFont typeface="Arial" panose="020B0604020202020204" pitchFamily="34" charset="0"/>
              <a:buChar char="•"/>
            </a:pPr>
            <a:r>
              <a:rPr lang="en-US" altLang="zh-CN" dirty="0">
                <a:latin typeface="Consolas" panose="020B0609020204030204" pitchFamily="49" charset="0"/>
                <a:ea typeface="楷体" panose="02010609060101010101" pitchFamily="49" charset="-122"/>
              </a:rPr>
              <a:t>FDA-PR</a:t>
            </a:r>
            <a:r>
              <a:rPr lang="zh-CN" altLang="en-US" dirty="0">
                <a:latin typeface="Consolas" panose="020B0609020204030204" pitchFamily="49" charset="0"/>
                <a:ea typeface="楷体" panose="02010609060101010101" pitchFamily="49" charset="-122"/>
              </a:rPr>
              <a:t>方法平均</a:t>
            </a:r>
            <a:r>
              <a:rPr lang="en-US" altLang="zh-CN" dirty="0">
                <a:latin typeface="Consolas" panose="020B0609020204030204" pitchFamily="49" charset="0"/>
                <a:ea typeface="楷体" panose="02010609060101010101" pitchFamily="49" charset="-122"/>
              </a:rPr>
              <a:t>6</a:t>
            </a:r>
            <a:r>
              <a:rPr lang="zh-CN" altLang="en-US" dirty="0">
                <a:latin typeface="Consolas" panose="020B0609020204030204" pitchFamily="49" charset="0"/>
                <a:ea typeface="楷体" panose="02010609060101010101" pitchFamily="49" charset="-122"/>
              </a:rPr>
              <a:t>次实现收敛。</a:t>
            </a:r>
            <a:endParaRPr lang="en-US" altLang="zh-CN" dirty="0">
              <a:latin typeface="Consolas" panose="020B0609020204030204" pitchFamily="49" charset="0"/>
              <a:ea typeface="楷体" panose="02010609060101010101" pitchFamily="49" charset="-122"/>
            </a:endParaRPr>
          </a:p>
          <a:p>
            <a:pPr marL="342900" indent="-342900">
              <a:lnSpc>
                <a:spcPct val="125000"/>
              </a:lnSpc>
              <a:buFont typeface="Arial" panose="020B0604020202020204" pitchFamily="34" charset="0"/>
              <a:buChar char="•"/>
            </a:pPr>
            <a:r>
              <a:rPr lang="en-US" altLang="zh-CN" dirty="0">
                <a:latin typeface="Consolas" panose="020B0609020204030204" pitchFamily="49" charset="0"/>
                <a:ea typeface="楷体" panose="02010609060101010101" pitchFamily="49" charset="-122"/>
              </a:rPr>
              <a:t>FDA-PR</a:t>
            </a:r>
            <a:r>
              <a:rPr lang="zh-CN" altLang="en-US" dirty="0">
                <a:latin typeface="Consolas" panose="020B0609020204030204" pitchFamily="49" charset="0"/>
                <a:ea typeface="楷体" panose="02010609060101010101" pitchFamily="49" charset="-122"/>
              </a:rPr>
              <a:t>可以</a:t>
            </a:r>
            <a:r>
              <a:rPr lang="zh-CN" altLang="en-US" dirty="0">
                <a:solidFill>
                  <a:srgbClr val="FF9900"/>
                </a:solidFill>
                <a:latin typeface="Consolas" panose="020B0609020204030204" pitchFamily="49" charset="0"/>
                <a:ea typeface="楷体" panose="02010609060101010101" pitchFamily="49" charset="-122"/>
              </a:rPr>
              <a:t>通过分布式计算高效的为整个推荐系统实现重排</a:t>
            </a:r>
            <a:r>
              <a:rPr lang="zh-CN" altLang="en-US" dirty="0">
                <a:latin typeface="Consolas" panose="020B0609020204030204" pitchFamily="49" charset="0"/>
                <a:ea typeface="楷体" panose="02010609060101010101" pitchFamily="49" charset="-122"/>
              </a:rPr>
              <a:t>。</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83EC28A0-580B-BBC4-A884-D5C93D1CE9F8}"/>
                  </a:ext>
                </a:extLst>
              </p:cNvPr>
              <p:cNvSpPr txBox="1"/>
              <p:nvPr/>
            </p:nvSpPr>
            <p:spPr>
              <a:xfrm>
                <a:off x="4520170" y="4640467"/>
                <a:ext cx="7134913" cy="768928"/>
              </a:xfrm>
              <a:prstGeom prst="rect">
                <a:avLst/>
              </a:prstGeom>
              <a:noFill/>
            </p:spPr>
            <p:txBody>
              <a:bodyPr wrap="square" rtlCol="0" anchor="t">
                <a:spAutoFit/>
              </a:bodyPr>
              <a:lstStyle/>
              <a:p>
                <a:pPr marL="342900" indent="-342900">
                  <a:lnSpc>
                    <a:spcPct val="125000"/>
                  </a:lnSpc>
                  <a:buFont typeface="Arial" panose="020B0604020202020204" pitchFamily="34" charset="0"/>
                  <a:buChar char="•"/>
                </a:pPr>
                <a:r>
                  <a:rPr lang="zh-CN" altLang="en-US" dirty="0">
                    <a:latin typeface="Consolas" panose="020B0609020204030204" pitchFamily="49" charset="0"/>
                    <a:ea typeface="楷体" panose="02010609060101010101" pitchFamily="49" charset="-122"/>
                  </a:rPr>
                  <a:t>针对</a:t>
                </a:r>
                <a:r>
                  <a:rPr lang="en-US" altLang="zh-CN" dirty="0">
                    <a:latin typeface="Consolas" panose="020B0609020204030204" pitchFamily="49" charset="0"/>
                    <a:ea typeface="楷体" panose="02010609060101010101" pitchFamily="49" charset="-122"/>
                  </a:rPr>
                  <a:t>id</a:t>
                </a:r>
                <a:r>
                  <a:rPr lang="zh-CN" altLang="en-US" dirty="0">
                    <a:latin typeface="Consolas" panose="020B0609020204030204" pitchFamily="49" charset="0"/>
                    <a:ea typeface="楷体" panose="02010609060101010101" pitchFamily="49" charset="-122"/>
                  </a:rPr>
                  <a:t>为</a:t>
                </a:r>
                <a:r>
                  <a:rPr lang="en-US" altLang="zh-CN" dirty="0">
                    <a:latin typeface="Consolas" panose="020B0609020204030204" pitchFamily="49" charset="0"/>
                    <a:ea typeface="楷体" panose="02010609060101010101" pitchFamily="49" charset="-122"/>
                  </a:rPr>
                  <a:t>4</a:t>
                </a:r>
                <a:r>
                  <a:rPr lang="zh-CN" altLang="en-US" dirty="0">
                    <a:latin typeface="Consolas" panose="020B0609020204030204" pitchFamily="49" charset="0"/>
                    <a:ea typeface="楷体" panose="02010609060101010101" pitchFamily="49" charset="-122"/>
                  </a:rPr>
                  <a:t>的用户模拟</a:t>
                </a:r>
                <a:r>
                  <a:rPr lang="en-US" altLang="zh-CN" dirty="0">
                    <a:latin typeface="Consolas" panose="020B0609020204030204" pitchFamily="49" charset="0"/>
                    <a:ea typeface="楷体" panose="02010609060101010101" pitchFamily="49" charset="-122"/>
                  </a:rPr>
                  <a:t>1000</a:t>
                </a:r>
                <a:r>
                  <a:rPr lang="zh-CN" altLang="en-US" dirty="0">
                    <a:latin typeface="Consolas" panose="020B0609020204030204" pitchFamily="49" charset="0"/>
                    <a:ea typeface="楷体" panose="02010609060101010101" pitchFamily="49" charset="-122"/>
                  </a:rPr>
                  <a:t>次迭代算法，结果证明</a:t>
                </a:r>
                <a14:m>
                  <m:oMath xmlns:m="http://schemas.openxmlformats.org/officeDocument/2006/math">
                    <m:sSup>
                      <m:sSupPr>
                        <m:ctrlPr>
                          <a:rPr lang="en-US" altLang="zh-CN" i="1" smtClean="0">
                            <a:latin typeface="Cambria Math" panose="02040503050406030204" pitchFamily="18" charset="0"/>
                            <a:ea typeface="楷体" panose="02010609060101010101" pitchFamily="49" charset="-122"/>
                          </a:rPr>
                        </m:ctrlPr>
                      </m:sSupPr>
                      <m:e>
                        <m:r>
                          <a:rPr lang="zh-CN" altLang="en-US" i="1" smtClean="0">
                            <a:latin typeface="Cambria Math" panose="02040503050406030204" pitchFamily="18" charset="0"/>
                            <a:ea typeface="楷体" panose="02010609060101010101" pitchFamily="49" charset="-122"/>
                          </a:rPr>
                          <m:t>𝛾</m:t>
                        </m:r>
                      </m:e>
                      <m:sup>
                        <m:r>
                          <m:rPr>
                            <m:sty m:val="p"/>
                          </m:rPr>
                          <a:rPr lang="en-US" altLang="zh-CN" i="1">
                            <a:latin typeface="Cambria Math" panose="02040503050406030204" pitchFamily="18" charset="0"/>
                            <a:ea typeface="楷体" panose="02010609060101010101" pitchFamily="49" charset="-122"/>
                          </a:rPr>
                          <m:t>h</m:t>
                        </m:r>
                      </m:sup>
                    </m:sSup>
                    <m:r>
                      <a:rPr lang="zh-CN" altLang="en-US" i="1">
                        <a:latin typeface="Cambria Math" panose="02040503050406030204" pitchFamily="18" charset="0"/>
                        <a:ea typeface="楷体" panose="02010609060101010101" pitchFamily="49" charset="-122"/>
                      </a:rPr>
                      <m:t>和</m:t>
                    </m:r>
                    <m:sSup>
                      <m:sSupPr>
                        <m:ctrlPr>
                          <a:rPr lang="en-US" altLang="zh-CN" i="1">
                            <a:latin typeface="Cambria Math" panose="02040503050406030204" pitchFamily="18" charset="0"/>
                            <a:ea typeface="楷体" panose="02010609060101010101" pitchFamily="49" charset="-122"/>
                          </a:rPr>
                        </m:ctrlPr>
                      </m:sSupPr>
                      <m:e>
                        <m:r>
                          <a:rPr lang="zh-CN" altLang="en-US" i="1" smtClean="0">
                            <a:latin typeface="Cambria Math" panose="02040503050406030204" pitchFamily="18" charset="0"/>
                            <a:ea typeface="楷体" panose="02010609060101010101" pitchFamily="49" charset="-122"/>
                          </a:rPr>
                          <m:t>𝛽</m:t>
                        </m:r>
                      </m:e>
                      <m:sup>
                        <m:r>
                          <m:rPr>
                            <m:sty m:val="p"/>
                          </m:rPr>
                          <a:rPr lang="en-US" altLang="zh-CN" i="1">
                            <a:latin typeface="Cambria Math" panose="02040503050406030204" pitchFamily="18" charset="0"/>
                            <a:ea typeface="楷体" panose="02010609060101010101" pitchFamily="49" charset="-122"/>
                          </a:rPr>
                          <m:t>h</m:t>
                        </m:r>
                      </m:sup>
                    </m:sSup>
                  </m:oMath>
                </a14:m>
                <a:r>
                  <a:rPr lang="zh-CN" altLang="en-US" dirty="0">
                    <a:latin typeface="Consolas" panose="020B0609020204030204" pitchFamily="49" charset="0"/>
                    <a:ea typeface="楷体" panose="02010609060101010101" pitchFamily="49" charset="-122"/>
                  </a:rPr>
                  <a:t>均能收敛，因此算法得到的最优解能够近似为</a:t>
                </a:r>
                <a:r>
                  <a:rPr lang="en-US" altLang="zh-CN" dirty="0">
                    <a:latin typeface="Consolas" panose="020B0609020204030204" pitchFamily="49" charset="0"/>
                    <a:ea typeface="楷体" panose="02010609060101010101" pitchFamily="49" charset="-122"/>
                  </a:rPr>
                  <a:t>FDA-PR</a:t>
                </a:r>
                <a:r>
                  <a:rPr lang="zh-CN" altLang="en-US" dirty="0">
                    <a:latin typeface="Consolas" panose="020B0609020204030204" pitchFamily="49" charset="0"/>
                    <a:ea typeface="楷体" panose="02010609060101010101" pitchFamily="49" charset="-122"/>
                  </a:rPr>
                  <a:t>问题的最优解。</a:t>
                </a:r>
              </a:p>
            </p:txBody>
          </p:sp>
        </mc:Choice>
        <mc:Fallback xmlns="">
          <p:sp>
            <p:nvSpPr>
              <p:cNvPr id="13" name="文本框 12">
                <a:extLst>
                  <a:ext uri="{FF2B5EF4-FFF2-40B4-BE49-F238E27FC236}">
                    <a16:creationId xmlns:a16="http://schemas.microsoft.com/office/drawing/2014/main" id="{83EC28A0-580B-BBC4-A884-D5C93D1CE9F8}"/>
                  </a:ext>
                </a:extLst>
              </p:cNvPr>
              <p:cNvSpPr txBox="1">
                <a:spLocks noRot="1" noChangeAspect="1" noMove="1" noResize="1" noEditPoints="1" noAdjustHandles="1" noChangeArrowheads="1" noChangeShapeType="1" noTextEdit="1"/>
              </p:cNvSpPr>
              <p:nvPr/>
            </p:nvSpPr>
            <p:spPr>
              <a:xfrm>
                <a:off x="4520170" y="4640467"/>
                <a:ext cx="7134913" cy="768928"/>
              </a:xfrm>
              <a:prstGeom prst="rect">
                <a:avLst/>
              </a:prstGeom>
              <a:blipFill>
                <a:blip r:embed="rId3"/>
                <a:stretch>
                  <a:fillRect l="-512" b="-12698"/>
                </a:stretch>
              </a:blipFill>
            </p:spPr>
            <p:txBody>
              <a:bodyPr/>
              <a:lstStyle/>
              <a:p>
                <a:r>
                  <a:rPr lang="zh-CN" altLang="en-US">
                    <a:noFill/>
                  </a:rPr>
                  <a:t> </a:t>
                </a:r>
              </a:p>
            </p:txBody>
          </p:sp>
        </mc:Fallback>
      </mc:AlternateContent>
      <p:sp>
        <p:nvSpPr>
          <p:cNvPr id="14" name="矩形: 圆角 13">
            <a:extLst>
              <a:ext uri="{FF2B5EF4-FFF2-40B4-BE49-F238E27FC236}">
                <a16:creationId xmlns:a16="http://schemas.microsoft.com/office/drawing/2014/main" id="{81C2D52F-7491-4B7E-0EC8-CD406787AA5A}"/>
              </a:ext>
            </a:extLst>
          </p:cNvPr>
          <p:cNvSpPr/>
          <p:nvPr/>
        </p:nvSpPr>
        <p:spPr>
          <a:xfrm>
            <a:off x="258180" y="1141546"/>
            <a:ext cx="3964834" cy="4705957"/>
          </a:xfrm>
          <a:prstGeom prst="roundRect">
            <a:avLst>
              <a:gd name="adj" fmla="val 8191"/>
            </a:avLst>
          </a:prstGeom>
          <a:noFill/>
          <a:ln w="28575">
            <a:solidFill>
              <a:schemeClr val="bg1">
                <a:lumMod val="8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4">
            <a:extLst>
              <a:ext uri="{FF2B5EF4-FFF2-40B4-BE49-F238E27FC236}">
                <a16:creationId xmlns:a16="http://schemas.microsoft.com/office/drawing/2014/main" id="{6C40B083-46FE-0F4A-938A-09903844B042}"/>
              </a:ext>
            </a:extLst>
          </p:cNvPr>
          <p:cNvSpPr/>
          <p:nvPr/>
        </p:nvSpPr>
        <p:spPr>
          <a:xfrm>
            <a:off x="4348988" y="1141545"/>
            <a:ext cx="7701289" cy="4705957"/>
          </a:xfrm>
          <a:prstGeom prst="roundRect">
            <a:avLst>
              <a:gd name="adj" fmla="val 8191"/>
            </a:avLst>
          </a:prstGeom>
          <a:noFill/>
          <a:ln w="28575">
            <a:solidFill>
              <a:schemeClr val="bg1">
                <a:lumMod val="8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EDAE7B8E-45AD-F377-C075-EDF47BEA0B21}"/>
              </a:ext>
            </a:extLst>
          </p:cNvPr>
          <p:cNvPicPr>
            <a:picLocks noChangeAspect="1"/>
          </p:cNvPicPr>
          <p:nvPr/>
        </p:nvPicPr>
        <p:blipFill>
          <a:blip r:embed="rId4"/>
          <a:stretch>
            <a:fillRect/>
          </a:stretch>
        </p:blipFill>
        <p:spPr>
          <a:xfrm>
            <a:off x="372771" y="1438765"/>
            <a:ext cx="3650151" cy="2682680"/>
          </a:xfrm>
          <a:prstGeom prst="rect">
            <a:avLst/>
          </a:prstGeom>
        </p:spPr>
      </p:pic>
      <p:pic>
        <p:nvPicPr>
          <p:cNvPr id="9" name="图片 8">
            <a:extLst>
              <a:ext uri="{FF2B5EF4-FFF2-40B4-BE49-F238E27FC236}">
                <a16:creationId xmlns:a16="http://schemas.microsoft.com/office/drawing/2014/main" id="{18C462E5-A1FB-EAEE-96AA-48CC96A4F2B4}"/>
              </a:ext>
            </a:extLst>
          </p:cNvPr>
          <p:cNvPicPr>
            <a:picLocks noChangeAspect="1"/>
          </p:cNvPicPr>
          <p:nvPr/>
        </p:nvPicPr>
        <p:blipFill>
          <a:blip r:embed="rId5"/>
          <a:stretch>
            <a:fillRect/>
          </a:stretch>
        </p:blipFill>
        <p:spPr>
          <a:xfrm>
            <a:off x="4435790" y="1394942"/>
            <a:ext cx="7527684" cy="3101197"/>
          </a:xfrm>
          <a:prstGeom prst="rect">
            <a:avLst/>
          </a:prstGeom>
        </p:spPr>
      </p:pic>
    </p:spTree>
    <p:extLst>
      <p:ext uri="{BB962C8B-B14F-4D97-AF65-F5344CB8AC3E}">
        <p14:creationId xmlns:p14="http://schemas.microsoft.com/office/powerpoint/2010/main" val="40571859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5">
            <a:extLst>
              <a:ext uri="{FF2B5EF4-FFF2-40B4-BE49-F238E27FC236}">
                <a16:creationId xmlns:a16="http://schemas.microsoft.com/office/drawing/2014/main" id="{88B67F5E-75B2-88F3-0DAC-80B5D729224F}"/>
              </a:ext>
            </a:extLst>
          </p:cNvPr>
          <p:cNvSpPr/>
          <p:nvPr/>
        </p:nvSpPr>
        <p:spPr>
          <a:xfrm>
            <a:off x="5426327" y="5192006"/>
            <a:ext cx="4659783" cy="921411"/>
          </a:xfrm>
          <a:prstGeom prst="roundRect">
            <a:avLst/>
          </a:prstGeom>
          <a:solidFill>
            <a:srgbClr val="014385"/>
          </a:solidFill>
          <a:ln w="19050" cap="rnd" cmpd="sng">
            <a:noFill/>
            <a:prstDash val="solid"/>
            <a:beve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sz="1400" dirty="0">
              <a:solidFill>
                <a:schemeClr val="bg1"/>
              </a:solidFill>
              <a:latin typeface="楷体" panose="02010609060101010101" pitchFamily="49" charset="-122"/>
              <a:ea typeface="楷体" panose="02010609060101010101" pitchFamily="49" charset="-122"/>
              <a:sym typeface="+mn-ea"/>
            </a:endParaRPr>
          </a:p>
        </p:txBody>
      </p:sp>
      <p:grpSp>
        <p:nvGrpSpPr>
          <p:cNvPr id="2" name="Group 2"/>
          <p:cNvGrpSpPr/>
          <p:nvPr/>
        </p:nvGrpSpPr>
        <p:grpSpPr>
          <a:xfrm>
            <a:off x="-3680559" y="-1423051"/>
            <a:ext cx="7277728" cy="10136825"/>
            <a:chOff x="0" y="0"/>
            <a:chExt cx="14555456" cy="20273650"/>
          </a:xfrm>
        </p:grpSpPr>
        <p:pic>
          <p:nvPicPr>
            <p:cNvPr id="3" name="Picture 3"/>
            <p:cNvPicPr>
              <a:picLocks noChangeAspect="1"/>
            </p:cNvPicPr>
            <p:nvPr/>
          </p:nvPicPr>
          <p:blipFill>
            <a:blip r:embed="rId3"/>
            <a:srcRect t="95462"/>
            <a:stretch>
              <a:fillRect/>
            </a:stretch>
          </p:blipFill>
          <p:spPr>
            <a:xfrm rot="-2700000">
              <a:off x="4296739" y="4129592"/>
              <a:ext cx="11849542" cy="408708"/>
            </a:xfrm>
            <a:prstGeom prst="rect">
              <a:avLst/>
            </a:prstGeom>
          </p:spPr>
        </p:pic>
        <p:grpSp>
          <p:nvGrpSpPr>
            <p:cNvPr id="4" name="Group 4"/>
            <p:cNvGrpSpPr/>
            <p:nvPr/>
          </p:nvGrpSpPr>
          <p:grpSpPr>
            <a:xfrm rot="-2700000">
              <a:off x="4515645" y="2123772"/>
              <a:ext cx="7407561" cy="3381412"/>
              <a:chOff x="0" y="0"/>
              <a:chExt cx="1463222" cy="667933"/>
            </a:xfrm>
          </p:grpSpPr>
          <p:sp>
            <p:nvSpPr>
              <p:cNvPr id="5" name="Freeform 5"/>
              <p:cNvSpPr/>
              <p:nvPr/>
            </p:nvSpPr>
            <p:spPr>
              <a:xfrm>
                <a:off x="0" y="0"/>
                <a:ext cx="1463222" cy="667933"/>
              </a:xfrm>
              <a:custGeom>
                <a:avLst/>
                <a:gdLst/>
                <a:ahLst/>
                <a:cxnLst/>
                <a:rect l="l" t="t" r="r" b="b"/>
                <a:pathLst>
                  <a:path w="1463222" h="667933">
                    <a:moveTo>
                      <a:pt x="0" y="0"/>
                    </a:moveTo>
                    <a:lnTo>
                      <a:pt x="1463222" y="0"/>
                    </a:lnTo>
                    <a:lnTo>
                      <a:pt x="1463222" y="667933"/>
                    </a:lnTo>
                    <a:lnTo>
                      <a:pt x="0" y="667933"/>
                    </a:lnTo>
                    <a:close/>
                  </a:path>
                </a:pathLst>
              </a:custGeom>
              <a:solidFill>
                <a:srgbClr val="FFFFFF"/>
              </a:solidFill>
            </p:spPr>
            <p:txBody>
              <a:bodyPr/>
              <a:lstStyle/>
              <a:p>
                <a:endParaRPr lang="zh-CN" altLang="en-US"/>
              </a:p>
            </p:txBody>
          </p:sp>
          <p:sp>
            <p:nvSpPr>
              <p:cNvPr id="6" name="TextBox 6"/>
              <p:cNvSpPr txBox="1"/>
              <p:nvPr/>
            </p:nvSpPr>
            <p:spPr>
              <a:xfrm>
                <a:off x="0" y="-28575"/>
                <a:ext cx="812800" cy="841375"/>
              </a:xfrm>
              <a:prstGeom prst="rect">
                <a:avLst/>
              </a:prstGeom>
            </p:spPr>
            <p:txBody>
              <a:bodyPr lIns="33867" tIns="33867" rIns="33867" bIns="33867" rtlCol="0" anchor="ctr"/>
              <a:lstStyle/>
              <a:p>
                <a:pPr algn="ctr">
                  <a:lnSpc>
                    <a:spcPts val="1775"/>
                  </a:lnSpc>
                </a:pPr>
                <a:endParaRPr sz="1200">
                  <a:solidFill>
                    <a:srgbClr val="C3D6A8"/>
                  </a:solidFill>
                </a:endParaRPr>
              </a:p>
            </p:txBody>
          </p:sp>
        </p:grpSp>
        <p:pic>
          <p:nvPicPr>
            <p:cNvPr id="7" name="Picture 7"/>
            <p:cNvPicPr>
              <a:picLocks noChangeAspect="1"/>
            </p:cNvPicPr>
            <p:nvPr/>
          </p:nvPicPr>
          <p:blipFill>
            <a:blip r:embed="rId3"/>
            <a:srcRect t="95462"/>
            <a:stretch>
              <a:fillRect/>
            </a:stretch>
          </p:blipFill>
          <p:spPr>
            <a:xfrm rot="-2700000">
              <a:off x="1436346" y="15735350"/>
              <a:ext cx="11849542" cy="408708"/>
            </a:xfrm>
            <a:prstGeom prst="rect">
              <a:avLst/>
            </a:prstGeom>
          </p:spPr>
        </p:pic>
        <p:grpSp>
          <p:nvGrpSpPr>
            <p:cNvPr id="8" name="Group 8"/>
            <p:cNvGrpSpPr/>
            <p:nvPr/>
          </p:nvGrpSpPr>
          <p:grpSpPr>
            <a:xfrm rot="-8100000">
              <a:off x="2217585" y="7748741"/>
              <a:ext cx="7714034" cy="7714034"/>
              <a:chOff x="0" y="0"/>
              <a:chExt cx="812800" cy="812800"/>
            </a:xfrm>
          </p:grpSpPr>
          <p:sp>
            <p:nvSpPr>
              <p:cNvPr id="9" name="Freeform 9"/>
              <p:cNvSpPr/>
              <p:nvPr/>
            </p:nvSpPr>
            <p:spPr>
              <a:xfrm>
                <a:off x="0" y="0"/>
                <a:ext cx="812800" cy="812800"/>
              </a:xfrm>
              <a:custGeom>
                <a:avLst/>
                <a:gdLst/>
                <a:ahLst/>
                <a:cxnLst/>
                <a:rect l="l" t="t" r="r" b="b"/>
                <a:pathLst>
                  <a:path w="812800" h="812800">
                    <a:moveTo>
                      <a:pt x="46835" y="0"/>
                    </a:moveTo>
                    <a:lnTo>
                      <a:pt x="765965" y="0"/>
                    </a:lnTo>
                    <a:cubicBezTo>
                      <a:pt x="778386" y="0"/>
                      <a:pt x="790299" y="4934"/>
                      <a:pt x="799082" y="13718"/>
                    </a:cubicBezTo>
                    <a:cubicBezTo>
                      <a:pt x="807866" y="22501"/>
                      <a:pt x="812800" y="34414"/>
                      <a:pt x="812800" y="46835"/>
                    </a:cubicBezTo>
                    <a:lnTo>
                      <a:pt x="812800" y="765965"/>
                    </a:lnTo>
                    <a:cubicBezTo>
                      <a:pt x="812800" y="778386"/>
                      <a:pt x="807866" y="790299"/>
                      <a:pt x="799082" y="799082"/>
                    </a:cubicBezTo>
                    <a:cubicBezTo>
                      <a:pt x="790299" y="807866"/>
                      <a:pt x="778386" y="812800"/>
                      <a:pt x="765965" y="812800"/>
                    </a:cubicBezTo>
                    <a:lnTo>
                      <a:pt x="46835" y="812800"/>
                    </a:lnTo>
                    <a:cubicBezTo>
                      <a:pt x="34414" y="812800"/>
                      <a:pt x="22501" y="807866"/>
                      <a:pt x="13718" y="799082"/>
                    </a:cubicBezTo>
                    <a:cubicBezTo>
                      <a:pt x="4934" y="790299"/>
                      <a:pt x="0" y="778386"/>
                      <a:pt x="0" y="765965"/>
                    </a:cubicBezTo>
                    <a:lnTo>
                      <a:pt x="0" y="46835"/>
                    </a:lnTo>
                    <a:cubicBezTo>
                      <a:pt x="0" y="34414"/>
                      <a:pt x="4934" y="22501"/>
                      <a:pt x="13718" y="13718"/>
                    </a:cubicBezTo>
                    <a:cubicBezTo>
                      <a:pt x="22501" y="4934"/>
                      <a:pt x="34414" y="0"/>
                      <a:pt x="46835" y="0"/>
                    </a:cubicBezTo>
                    <a:close/>
                  </a:path>
                </a:pathLst>
              </a:custGeom>
              <a:solidFill>
                <a:srgbClr val="014385"/>
              </a:solidFill>
              <a:ln>
                <a:noFill/>
              </a:ln>
            </p:spPr>
            <p:txBody>
              <a:bodyPr/>
              <a:lstStyle/>
              <a:p>
                <a:endParaRPr lang="zh-CN" altLang="en-US" dirty="0">
                  <a:solidFill>
                    <a:srgbClr val="5A7353"/>
                  </a:solidFill>
                </a:endParaRPr>
              </a:p>
            </p:txBody>
          </p:sp>
          <p:sp>
            <p:nvSpPr>
              <p:cNvPr id="10" name="TextBox 10"/>
              <p:cNvSpPr txBox="1"/>
              <p:nvPr/>
            </p:nvSpPr>
            <p:spPr>
              <a:xfrm>
                <a:off x="0" y="-28575"/>
                <a:ext cx="812800" cy="841375"/>
              </a:xfrm>
              <a:prstGeom prst="rect">
                <a:avLst/>
              </a:prstGeom>
            </p:spPr>
            <p:txBody>
              <a:bodyPr lIns="33867" tIns="33867" rIns="33867" bIns="33867" rtlCol="0" anchor="ctr"/>
              <a:lstStyle/>
              <a:p>
                <a:pPr algn="ctr">
                  <a:lnSpc>
                    <a:spcPts val="1775"/>
                  </a:lnSpc>
                </a:pPr>
                <a:endParaRPr sz="1200">
                  <a:solidFill>
                    <a:srgbClr val="C3D6A8"/>
                  </a:solidFill>
                </a:endParaRPr>
              </a:p>
            </p:txBody>
          </p:sp>
        </p:grpSp>
        <p:pic>
          <p:nvPicPr>
            <p:cNvPr id="11" name="Picture 11"/>
            <p:cNvPicPr>
              <a:picLocks noChangeAspect="1"/>
            </p:cNvPicPr>
            <p:nvPr/>
          </p:nvPicPr>
          <p:blipFill>
            <a:blip r:embed="rId3"/>
            <a:srcRect t="95462"/>
            <a:stretch>
              <a:fillRect/>
            </a:stretch>
          </p:blipFill>
          <p:spPr>
            <a:xfrm rot="-2700000">
              <a:off x="962521" y="13830256"/>
              <a:ext cx="11849542" cy="408708"/>
            </a:xfrm>
            <a:prstGeom prst="rect">
              <a:avLst/>
            </a:prstGeom>
          </p:spPr>
        </p:pic>
        <p:grpSp>
          <p:nvGrpSpPr>
            <p:cNvPr id="12" name="Group 12"/>
            <p:cNvGrpSpPr/>
            <p:nvPr/>
          </p:nvGrpSpPr>
          <p:grpSpPr>
            <a:xfrm rot="2700000">
              <a:off x="4189249" y="6828674"/>
              <a:ext cx="5743981" cy="5743981"/>
              <a:chOff x="0" y="0"/>
              <a:chExt cx="812800" cy="812800"/>
            </a:xfrm>
          </p:grpSpPr>
          <p:sp>
            <p:nvSpPr>
              <p:cNvPr id="13" name="Freeform 13"/>
              <p:cNvSpPr/>
              <p:nvPr/>
            </p:nvSpPr>
            <p:spPr>
              <a:xfrm>
                <a:off x="0" y="0"/>
                <a:ext cx="812800" cy="812800"/>
              </a:xfrm>
              <a:custGeom>
                <a:avLst/>
                <a:gdLst/>
                <a:ahLst/>
                <a:cxnLst/>
                <a:rect l="l" t="t" r="r" b="b"/>
                <a:pathLst>
                  <a:path w="812800" h="812800">
                    <a:moveTo>
                      <a:pt x="62899" y="0"/>
                    </a:moveTo>
                    <a:lnTo>
                      <a:pt x="749901" y="0"/>
                    </a:lnTo>
                    <a:cubicBezTo>
                      <a:pt x="784639" y="0"/>
                      <a:pt x="812800" y="28161"/>
                      <a:pt x="812800" y="62899"/>
                    </a:cubicBezTo>
                    <a:lnTo>
                      <a:pt x="812800" y="749901"/>
                    </a:lnTo>
                    <a:cubicBezTo>
                      <a:pt x="812800" y="784639"/>
                      <a:pt x="784639" y="812800"/>
                      <a:pt x="749901" y="812800"/>
                    </a:cubicBezTo>
                    <a:lnTo>
                      <a:pt x="62899" y="812800"/>
                    </a:lnTo>
                    <a:cubicBezTo>
                      <a:pt x="28161" y="812800"/>
                      <a:pt x="0" y="784639"/>
                      <a:pt x="0" y="749901"/>
                    </a:cubicBezTo>
                    <a:lnTo>
                      <a:pt x="0" y="62899"/>
                    </a:lnTo>
                    <a:cubicBezTo>
                      <a:pt x="0" y="28161"/>
                      <a:pt x="28161" y="0"/>
                      <a:pt x="62899" y="0"/>
                    </a:cubicBezTo>
                    <a:close/>
                  </a:path>
                </a:pathLst>
              </a:custGeom>
              <a:solidFill>
                <a:srgbClr val="608AC8"/>
              </a:solidFill>
              <a:ln>
                <a:noFill/>
              </a:ln>
            </p:spPr>
            <p:txBody>
              <a:bodyPr/>
              <a:lstStyle/>
              <a:p>
                <a:endParaRPr lang="zh-CN" altLang="en-US"/>
              </a:p>
            </p:txBody>
          </p:sp>
          <p:sp>
            <p:nvSpPr>
              <p:cNvPr id="14" name="TextBox 14"/>
              <p:cNvSpPr txBox="1"/>
              <p:nvPr/>
            </p:nvSpPr>
            <p:spPr>
              <a:xfrm>
                <a:off x="0" y="-28575"/>
                <a:ext cx="812800" cy="841375"/>
              </a:xfrm>
              <a:prstGeom prst="rect">
                <a:avLst/>
              </a:prstGeom>
            </p:spPr>
            <p:txBody>
              <a:bodyPr lIns="33867" tIns="33867" rIns="33867" bIns="33867" rtlCol="0" anchor="ctr"/>
              <a:lstStyle/>
              <a:p>
                <a:pPr algn="ctr">
                  <a:lnSpc>
                    <a:spcPts val="1775"/>
                  </a:lnSpc>
                </a:pPr>
                <a:endParaRPr sz="1200">
                  <a:solidFill>
                    <a:srgbClr val="C3D6A8"/>
                  </a:solidFill>
                </a:endParaRPr>
              </a:p>
            </p:txBody>
          </p:sp>
        </p:grpSp>
        <p:pic>
          <p:nvPicPr>
            <p:cNvPr id="15" name="Picture 15"/>
            <p:cNvPicPr>
              <a:picLocks noChangeAspect="1"/>
            </p:cNvPicPr>
            <p:nvPr/>
          </p:nvPicPr>
          <p:blipFill>
            <a:blip r:embed="rId3"/>
            <a:srcRect t="95462"/>
            <a:stretch>
              <a:fillRect/>
            </a:stretch>
          </p:blipFill>
          <p:spPr>
            <a:xfrm rot="-2700000">
              <a:off x="-1152704" y="13830256"/>
              <a:ext cx="11849542" cy="408708"/>
            </a:xfrm>
            <a:prstGeom prst="rect">
              <a:avLst/>
            </a:prstGeom>
          </p:spPr>
        </p:pic>
        <p:grpSp>
          <p:nvGrpSpPr>
            <p:cNvPr id="16" name="Group 16"/>
            <p:cNvGrpSpPr/>
            <p:nvPr/>
          </p:nvGrpSpPr>
          <p:grpSpPr>
            <a:xfrm rot="2700000">
              <a:off x="1302620" y="6559301"/>
              <a:ext cx="6289604" cy="6289604"/>
              <a:chOff x="0" y="0"/>
              <a:chExt cx="812800" cy="812800"/>
            </a:xfrm>
          </p:grpSpPr>
          <p:sp>
            <p:nvSpPr>
              <p:cNvPr id="17" name="Freeform 17"/>
              <p:cNvSpPr/>
              <p:nvPr/>
            </p:nvSpPr>
            <p:spPr>
              <a:xfrm>
                <a:off x="0" y="0"/>
                <a:ext cx="812800" cy="812800"/>
              </a:xfrm>
              <a:custGeom>
                <a:avLst/>
                <a:gdLst/>
                <a:ahLst/>
                <a:cxnLst/>
                <a:rect l="l" t="t" r="r" b="b"/>
                <a:pathLst>
                  <a:path w="812800" h="812800">
                    <a:moveTo>
                      <a:pt x="57442" y="0"/>
                    </a:moveTo>
                    <a:lnTo>
                      <a:pt x="755358" y="0"/>
                    </a:lnTo>
                    <a:cubicBezTo>
                      <a:pt x="770592" y="0"/>
                      <a:pt x="785203" y="6052"/>
                      <a:pt x="795976" y="16824"/>
                    </a:cubicBezTo>
                    <a:cubicBezTo>
                      <a:pt x="806748" y="27597"/>
                      <a:pt x="812800" y="42208"/>
                      <a:pt x="812800" y="57442"/>
                    </a:cubicBezTo>
                    <a:lnTo>
                      <a:pt x="812800" y="755358"/>
                    </a:lnTo>
                    <a:cubicBezTo>
                      <a:pt x="812800" y="770592"/>
                      <a:pt x="806748" y="785203"/>
                      <a:pt x="795976" y="795976"/>
                    </a:cubicBezTo>
                    <a:cubicBezTo>
                      <a:pt x="785203" y="806748"/>
                      <a:pt x="770592" y="812800"/>
                      <a:pt x="755358" y="812800"/>
                    </a:cubicBezTo>
                    <a:lnTo>
                      <a:pt x="57442" y="812800"/>
                    </a:lnTo>
                    <a:cubicBezTo>
                      <a:pt x="42208" y="812800"/>
                      <a:pt x="27597" y="806748"/>
                      <a:pt x="16824" y="795976"/>
                    </a:cubicBezTo>
                    <a:cubicBezTo>
                      <a:pt x="6052" y="785203"/>
                      <a:pt x="0" y="770592"/>
                      <a:pt x="0" y="755358"/>
                    </a:cubicBezTo>
                    <a:lnTo>
                      <a:pt x="0" y="57442"/>
                    </a:lnTo>
                    <a:cubicBezTo>
                      <a:pt x="0" y="42208"/>
                      <a:pt x="6052" y="27597"/>
                      <a:pt x="16824" y="16824"/>
                    </a:cubicBezTo>
                    <a:cubicBezTo>
                      <a:pt x="27597" y="6052"/>
                      <a:pt x="42208" y="0"/>
                      <a:pt x="57442" y="0"/>
                    </a:cubicBezTo>
                    <a:close/>
                  </a:path>
                </a:pathLst>
              </a:custGeom>
              <a:solidFill>
                <a:srgbClr val="FFFFFF"/>
              </a:solidFill>
              <a:ln>
                <a:noFill/>
              </a:ln>
            </p:spPr>
            <p:txBody>
              <a:bodyPr/>
              <a:lstStyle/>
              <a:p>
                <a:endParaRPr lang="zh-CN" altLang="en-US"/>
              </a:p>
            </p:txBody>
          </p:sp>
          <p:sp>
            <p:nvSpPr>
              <p:cNvPr id="18" name="TextBox 18"/>
              <p:cNvSpPr txBox="1"/>
              <p:nvPr/>
            </p:nvSpPr>
            <p:spPr>
              <a:xfrm>
                <a:off x="0" y="-28575"/>
                <a:ext cx="812800" cy="841375"/>
              </a:xfrm>
              <a:prstGeom prst="rect">
                <a:avLst/>
              </a:prstGeom>
            </p:spPr>
            <p:txBody>
              <a:bodyPr lIns="33867" tIns="33867" rIns="33867" bIns="33867" rtlCol="0" anchor="ctr"/>
              <a:lstStyle/>
              <a:p>
                <a:pPr algn="ctr">
                  <a:lnSpc>
                    <a:spcPts val="1775"/>
                  </a:lnSpc>
                </a:pPr>
                <a:endParaRPr sz="1200">
                  <a:solidFill>
                    <a:srgbClr val="C3D6A8"/>
                  </a:solidFill>
                </a:endParaRPr>
              </a:p>
            </p:txBody>
          </p:sp>
        </p:grpSp>
      </p:grpSp>
      <p:sp>
        <p:nvSpPr>
          <p:cNvPr id="19" name="TextBox 19"/>
          <p:cNvSpPr txBox="1"/>
          <p:nvPr/>
        </p:nvSpPr>
        <p:spPr>
          <a:xfrm>
            <a:off x="2129587" y="558801"/>
            <a:ext cx="2181180" cy="1105559"/>
          </a:xfrm>
          <a:prstGeom prst="rect">
            <a:avLst/>
          </a:prstGeom>
        </p:spPr>
        <p:txBody>
          <a:bodyPr lIns="0" tIns="0" rIns="0" bIns="0" rtlCol="0" anchor="t">
            <a:spAutoFit/>
          </a:bodyPr>
          <a:lstStyle/>
          <a:p>
            <a:pPr>
              <a:lnSpc>
                <a:spcPts val="9335"/>
              </a:lnSpc>
              <a:spcBef>
                <a:spcPct val="0"/>
              </a:spcBef>
            </a:pPr>
            <a:r>
              <a:rPr lang="en-US" sz="6665" spc="166" dirty="0" err="1">
                <a:solidFill>
                  <a:srgbClr val="014385"/>
                </a:solidFill>
                <a:ea typeface="思源黑体-粗体 Bold"/>
              </a:rPr>
              <a:t>目录</a:t>
            </a:r>
            <a:endParaRPr lang="en-US" sz="6665" spc="166" dirty="0">
              <a:solidFill>
                <a:srgbClr val="014385"/>
              </a:solidFill>
              <a:ea typeface="思源黑体-粗体 Bold"/>
            </a:endParaRPr>
          </a:p>
        </p:txBody>
      </p:sp>
      <p:sp>
        <p:nvSpPr>
          <p:cNvPr id="20" name="TextBox 20"/>
          <p:cNvSpPr txBox="1"/>
          <p:nvPr/>
        </p:nvSpPr>
        <p:spPr>
          <a:xfrm>
            <a:off x="2222085" y="1743711"/>
            <a:ext cx="1996184" cy="614655"/>
          </a:xfrm>
          <a:prstGeom prst="rect">
            <a:avLst/>
          </a:prstGeom>
        </p:spPr>
        <p:txBody>
          <a:bodyPr lIns="0" tIns="0" rIns="0" bIns="0" rtlCol="0" anchor="t">
            <a:spAutoFit/>
          </a:bodyPr>
          <a:lstStyle/>
          <a:p>
            <a:pPr>
              <a:lnSpc>
                <a:spcPts val="5135"/>
              </a:lnSpc>
              <a:spcBef>
                <a:spcPct val="0"/>
              </a:spcBef>
            </a:pPr>
            <a:r>
              <a:rPr lang="en-US" sz="3665" dirty="0">
                <a:solidFill>
                  <a:srgbClr val="014385"/>
                </a:solidFill>
                <a:latin typeface="思源黑体 1"/>
              </a:rPr>
              <a:t>Contents</a:t>
            </a:r>
          </a:p>
        </p:txBody>
      </p:sp>
      <p:grpSp>
        <p:nvGrpSpPr>
          <p:cNvPr id="44" name="组合 43"/>
          <p:cNvGrpSpPr/>
          <p:nvPr/>
        </p:nvGrpSpPr>
        <p:grpSpPr>
          <a:xfrm>
            <a:off x="5256980" y="2007722"/>
            <a:ext cx="4205261" cy="642997"/>
            <a:chOff x="5346142" y="1631544"/>
            <a:chExt cx="4205261" cy="561590"/>
          </a:xfrm>
        </p:grpSpPr>
        <p:sp>
          <p:nvSpPr>
            <p:cNvPr id="21" name="TextBox 21"/>
            <p:cNvSpPr txBox="1"/>
            <p:nvPr/>
          </p:nvSpPr>
          <p:spPr>
            <a:xfrm>
              <a:off x="7180868" y="1790095"/>
              <a:ext cx="2370535" cy="386023"/>
            </a:xfrm>
            <a:prstGeom prst="rect">
              <a:avLst/>
            </a:prstGeom>
          </p:spPr>
          <p:txBody>
            <a:bodyPr lIns="0" tIns="0" rIns="0" bIns="0" rtlCol="0" anchor="ctr" anchorCtr="0">
              <a:spAutoFit/>
            </a:bodyPr>
            <a:lstStyle/>
            <a:p>
              <a:pPr algn="ctr">
                <a:lnSpc>
                  <a:spcPts val="3735"/>
                </a:lnSpc>
                <a:spcBef>
                  <a:spcPct val="0"/>
                </a:spcBef>
              </a:pPr>
              <a:r>
                <a:rPr lang="zh-CN" altLang="en-US" sz="2600" b="1" dirty="0">
                  <a:solidFill>
                    <a:srgbClr val="014385"/>
                  </a:solidFill>
                  <a:ea typeface="思源黑体 1 Bold"/>
                </a:rPr>
                <a:t>研究介绍</a:t>
              </a:r>
            </a:p>
          </p:txBody>
        </p:sp>
        <p:sp>
          <p:nvSpPr>
            <p:cNvPr id="22" name="TextBox 22"/>
            <p:cNvSpPr txBox="1"/>
            <p:nvPr/>
          </p:nvSpPr>
          <p:spPr>
            <a:xfrm>
              <a:off x="5346142" y="1631544"/>
              <a:ext cx="1465000" cy="561590"/>
            </a:xfrm>
            <a:prstGeom prst="rect">
              <a:avLst/>
            </a:prstGeom>
          </p:spPr>
          <p:txBody>
            <a:bodyPr lIns="0" tIns="0" rIns="0" bIns="0" rtlCol="0" anchor="ctr" anchorCtr="0">
              <a:spAutoFit/>
            </a:bodyPr>
            <a:lstStyle/>
            <a:p>
              <a:pPr algn="ctr">
                <a:lnSpc>
                  <a:spcPts val="5740"/>
                </a:lnSpc>
                <a:spcBef>
                  <a:spcPct val="0"/>
                </a:spcBef>
              </a:pPr>
              <a:r>
                <a:rPr lang="en-US" sz="2800" b="1" spc="357" dirty="0">
                  <a:solidFill>
                    <a:srgbClr val="608AC8"/>
                  </a:solidFill>
                  <a:latin typeface="Agrandir Tight"/>
                </a:rPr>
                <a:t>01</a:t>
              </a:r>
            </a:p>
          </p:txBody>
        </p:sp>
      </p:grpSp>
      <p:sp>
        <p:nvSpPr>
          <p:cNvPr id="29" name="AutoShape 29"/>
          <p:cNvSpPr/>
          <p:nvPr/>
        </p:nvSpPr>
        <p:spPr>
          <a:xfrm rot="5400000" flipV="1">
            <a:off x="3059753" y="4166131"/>
            <a:ext cx="3957210" cy="3461"/>
          </a:xfrm>
          <a:prstGeom prst="line">
            <a:avLst/>
          </a:prstGeom>
          <a:ln w="38100" cap="flat">
            <a:solidFill>
              <a:srgbClr val="014385"/>
            </a:solidFill>
            <a:prstDash val="solid"/>
            <a:headEnd type="none" w="sm" len="sm"/>
            <a:tailEnd type="none" w="sm" len="sm"/>
          </a:ln>
        </p:spPr>
        <p:txBody>
          <a:bodyPr/>
          <a:lstStyle/>
          <a:p>
            <a:endParaRPr lang="zh-CN" altLang="en-US">
              <a:solidFill>
                <a:srgbClr val="014385"/>
              </a:solidFill>
            </a:endParaRPr>
          </a:p>
        </p:txBody>
      </p:sp>
      <p:pic>
        <p:nvPicPr>
          <p:cNvPr id="38" name="Picture 38"/>
          <p:cNvPicPr>
            <a:picLocks noChangeAspect="1"/>
          </p:cNvPicPr>
          <p:nvPr/>
        </p:nvPicPr>
        <p:blipFill>
          <a:blip r:embed="rId3"/>
          <a:srcRect t="95462"/>
          <a:stretch>
            <a:fillRect/>
          </a:stretch>
        </p:blipFill>
        <p:spPr>
          <a:xfrm rot="8100000">
            <a:off x="7625320" y="6070024"/>
            <a:ext cx="5924771" cy="204354"/>
          </a:xfrm>
          <a:prstGeom prst="rect">
            <a:avLst/>
          </a:prstGeom>
        </p:spPr>
      </p:pic>
      <p:grpSp>
        <p:nvGrpSpPr>
          <p:cNvPr id="39" name="Group 39"/>
          <p:cNvGrpSpPr/>
          <p:nvPr/>
        </p:nvGrpSpPr>
        <p:grpSpPr>
          <a:xfrm rot="8100000">
            <a:off x="9736857" y="5586581"/>
            <a:ext cx="3703780" cy="1690706"/>
            <a:chOff x="0" y="0"/>
            <a:chExt cx="1463222" cy="667933"/>
          </a:xfrm>
        </p:grpSpPr>
        <p:sp>
          <p:nvSpPr>
            <p:cNvPr id="40" name="Freeform 40"/>
            <p:cNvSpPr/>
            <p:nvPr/>
          </p:nvSpPr>
          <p:spPr>
            <a:xfrm>
              <a:off x="0" y="0"/>
              <a:ext cx="1463222" cy="667933"/>
            </a:xfrm>
            <a:custGeom>
              <a:avLst/>
              <a:gdLst/>
              <a:ahLst/>
              <a:cxnLst/>
              <a:rect l="l" t="t" r="r" b="b"/>
              <a:pathLst>
                <a:path w="1463222" h="667933">
                  <a:moveTo>
                    <a:pt x="0" y="0"/>
                  </a:moveTo>
                  <a:lnTo>
                    <a:pt x="1463222" y="0"/>
                  </a:lnTo>
                  <a:lnTo>
                    <a:pt x="1463222" y="667933"/>
                  </a:lnTo>
                  <a:lnTo>
                    <a:pt x="0" y="667933"/>
                  </a:lnTo>
                  <a:close/>
                </a:path>
              </a:pathLst>
            </a:custGeom>
            <a:solidFill>
              <a:srgbClr val="FFFFFF"/>
            </a:solidFill>
          </p:spPr>
          <p:txBody>
            <a:bodyPr/>
            <a:lstStyle/>
            <a:p>
              <a:endParaRPr lang="zh-CN" altLang="en-US"/>
            </a:p>
          </p:txBody>
        </p:sp>
        <p:sp>
          <p:nvSpPr>
            <p:cNvPr id="41" name="TextBox 41"/>
            <p:cNvSpPr txBox="1"/>
            <p:nvPr/>
          </p:nvSpPr>
          <p:spPr>
            <a:xfrm>
              <a:off x="0" y="-28575"/>
              <a:ext cx="812800" cy="841375"/>
            </a:xfrm>
            <a:prstGeom prst="rect">
              <a:avLst/>
            </a:prstGeom>
          </p:spPr>
          <p:txBody>
            <a:bodyPr lIns="33867" tIns="33867" rIns="33867" bIns="33867" rtlCol="0" anchor="ctr"/>
            <a:lstStyle/>
            <a:p>
              <a:pPr algn="ctr">
                <a:lnSpc>
                  <a:spcPts val="1775"/>
                </a:lnSpc>
              </a:pPr>
              <a:endParaRPr sz="1200"/>
            </a:p>
          </p:txBody>
        </p:sp>
      </p:grpSp>
      <p:grpSp>
        <p:nvGrpSpPr>
          <p:cNvPr id="30" name="组合 29"/>
          <p:cNvGrpSpPr/>
          <p:nvPr/>
        </p:nvGrpSpPr>
        <p:grpSpPr>
          <a:xfrm>
            <a:off x="5256980" y="3137278"/>
            <a:ext cx="4205261" cy="642997"/>
            <a:chOff x="5346142" y="1637168"/>
            <a:chExt cx="4205261" cy="561590"/>
          </a:xfrm>
        </p:grpSpPr>
        <p:sp>
          <p:nvSpPr>
            <p:cNvPr id="31" name="TextBox 21"/>
            <p:cNvSpPr txBox="1"/>
            <p:nvPr/>
          </p:nvSpPr>
          <p:spPr>
            <a:xfrm>
              <a:off x="7180868" y="1790094"/>
              <a:ext cx="2370535" cy="386023"/>
            </a:xfrm>
            <a:prstGeom prst="rect">
              <a:avLst/>
            </a:prstGeom>
          </p:spPr>
          <p:txBody>
            <a:bodyPr lIns="0" tIns="0" rIns="0" bIns="0" rtlCol="0" anchor="ctr" anchorCtr="0">
              <a:spAutoFit/>
            </a:bodyPr>
            <a:lstStyle/>
            <a:p>
              <a:pPr algn="ctr">
                <a:lnSpc>
                  <a:spcPts val="3735"/>
                </a:lnSpc>
                <a:spcBef>
                  <a:spcPct val="0"/>
                </a:spcBef>
              </a:pPr>
              <a:r>
                <a:rPr lang="zh-CN" altLang="en-US" sz="2600" b="1" dirty="0">
                  <a:solidFill>
                    <a:srgbClr val="014385"/>
                  </a:solidFill>
                  <a:ea typeface="思源黑体 1 Bold"/>
                </a:rPr>
                <a:t>模型设计</a:t>
              </a:r>
            </a:p>
          </p:txBody>
        </p:sp>
        <p:sp>
          <p:nvSpPr>
            <p:cNvPr id="32" name="TextBox 22"/>
            <p:cNvSpPr txBox="1"/>
            <p:nvPr/>
          </p:nvSpPr>
          <p:spPr>
            <a:xfrm>
              <a:off x="5346142" y="1637168"/>
              <a:ext cx="1465000" cy="561590"/>
            </a:xfrm>
            <a:prstGeom prst="rect">
              <a:avLst/>
            </a:prstGeom>
          </p:spPr>
          <p:txBody>
            <a:bodyPr lIns="0" tIns="0" rIns="0" bIns="0" rtlCol="0" anchor="ctr" anchorCtr="0">
              <a:spAutoFit/>
            </a:bodyPr>
            <a:lstStyle/>
            <a:p>
              <a:pPr algn="ctr">
                <a:lnSpc>
                  <a:spcPts val="5740"/>
                </a:lnSpc>
                <a:spcBef>
                  <a:spcPct val="0"/>
                </a:spcBef>
              </a:pPr>
              <a:r>
                <a:rPr lang="en-US" sz="2800" b="1" spc="357" dirty="0">
                  <a:solidFill>
                    <a:srgbClr val="608AC8"/>
                  </a:solidFill>
                  <a:latin typeface="Agrandir Tight"/>
                </a:rPr>
                <a:t>02</a:t>
              </a:r>
            </a:p>
          </p:txBody>
        </p:sp>
      </p:grpSp>
      <p:grpSp>
        <p:nvGrpSpPr>
          <p:cNvPr id="33" name="组合 32"/>
          <p:cNvGrpSpPr/>
          <p:nvPr/>
        </p:nvGrpSpPr>
        <p:grpSpPr>
          <a:xfrm>
            <a:off x="5259356" y="4205943"/>
            <a:ext cx="4205261" cy="642997"/>
            <a:chOff x="5346142" y="1581121"/>
            <a:chExt cx="4205261" cy="642997"/>
          </a:xfrm>
        </p:grpSpPr>
        <p:sp>
          <p:nvSpPr>
            <p:cNvPr id="34" name="TextBox 21"/>
            <p:cNvSpPr txBox="1"/>
            <p:nvPr/>
          </p:nvSpPr>
          <p:spPr>
            <a:xfrm>
              <a:off x="7180868" y="1762116"/>
              <a:ext cx="2370535" cy="441980"/>
            </a:xfrm>
            <a:prstGeom prst="rect">
              <a:avLst/>
            </a:prstGeom>
          </p:spPr>
          <p:txBody>
            <a:bodyPr lIns="0" tIns="0" rIns="0" bIns="0" rtlCol="0" anchor="ctr" anchorCtr="0">
              <a:spAutoFit/>
            </a:bodyPr>
            <a:lstStyle/>
            <a:p>
              <a:pPr algn="ctr">
                <a:lnSpc>
                  <a:spcPts val="3735"/>
                </a:lnSpc>
                <a:spcBef>
                  <a:spcPct val="0"/>
                </a:spcBef>
              </a:pPr>
              <a:r>
                <a:rPr lang="zh-CN" altLang="en-US" sz="2600" b="1" dirty="0">
                  <a:solidFill>
                    <a:srgbClr val="014385"/>
                  </a:solidFill>
                  <a:ea typeface="思源黑体 1 Bold"/>
                </a:rPr>
                <a:t>实验评估</a:t>
              </a:r>
            </a:p>
          </p:txBody>
        </p:sp>
        <p:sp>
          <p:nvSpPr>
            <p:cNvPr id="35" name="TextBox 22"/>
            <p:cNvSpPr txBox="1"/>
            <p:nvPr/>
          </p:nvSpPr>
          <p:spPr>
            <a:xfrm>
              <a:off x="5346142" y="1581121"/>
              <a:ext cx="1465000" cy="642997"/>
            </a:xfrm>
            <a:prstGeom prst="rect">
              <a:avLst/>
            </a:prstGeom>
          </p:spPr>
          <p:txBody>
            <a:bodyPr lIns="0" tIns="0" rIns="0" bIns="0" rtlCol="0" anchor="ctr" anchorCtr="0">
              <a:spAutoFit/>
            </a:bodyPr>
            <a:lstStyle/>
            <a:p>
              <a:pPr algn="ctr">
                <a:lnSpc>
                  <a:spcPts val="5740"/>
                </a:lnSpc>
                <a:spcBef>
                  <a:spcPct val="0"/>
                </a:spcBef>
              </a:pPr>
              <a:r>
                <a:rPr lang="en-US" sz="2800" b="1" spc="357" dirty="0">
                  <a:solidFill>
                    <a:srgbClr val="608AC8"/>
                  </a:solidFill>
                  <a:latin typeface="Agrandir Tight"/>
                </a:rPr>
                <a:t>03</a:t>
              </a:r>
            </a:p>
          </p:txBody>
        </p:sp>
      </p:grpSp>
      <p:sp>
        <p:nvSpPr>
          <p:cNvPr id="28" name="灯片编号占位符 8"/>
          <p:cNvSpPr>
            <a:spLocks noGrp="1"/>
          </p:cNvSpPr>
          <p:nvPr>
            <p:ph type="sldNum" sz="quarter" idx="4"/>
          </p:nvPr>
        </p:nvSpPr>
        <p:spPr>
          <a:xfrm>
            <a:off x="10940526" y="6356350"/>
            <a:ext cx="413274" cy="365125"/>
          </a:xfrm>
        </p:spPr>
        <p:txBody>
          <a:bodyPr/>
          <a:lstStyle/>
          <a:p>
            <a:fld id="{49AE70B2-8BF9-45C0-BB95-33D1B9D3A854}" type="slidenum">
              <a:rPr lang="zh-CN" altLang="en-US" smtClean="0">
                <a:solidFill>
                  <a:srgbClr val="014385"/>
                </a:solidFill>
              </a:rPr>
              <a:t>33</a:t>
            </a:fld>
            <a:endParaRPr lang="zh-CN" altLang="en-US" dirty="0">
              <a:solidFill>
                <a:srgbClr val="014385"/>
              </a:solidFill>
            </a:endParaRPr>
          </a:p>
        </p:txBody>
      </p:sp>
      <p:grpSp>
        <p:nvGrpSpPr>
          <p:cNvPr id="25" name="组合 24">
            <a:extLst>
              <a:ext uri="{FF2B5EF4-FFF2-40B4-BE49-F238E27FC236}">
                <a16:creationId xmlns:a16="http://schemas.microsoft.com/office/drawing/2014/main" id="{4CC5B969-D4AA-6AFC-8C9F-A834735F1077}"/>
              </a:ext>
            </a:extLst>
          </p:cNvPr>
          <p:cNvGrpSpPr/>
          <p:nvPr/>
        </p:nvGrpSpPr>
        <p:grpSpPr>
          <a:xfrm>
            <a:off x="5281889" y="5301068"/>
            <a:ext cx="4180351" cy="642997"/>
            <a:chOff x="5346142" y="1581121"/>
            <a:chExt cx="4180351" cy="642997"/>
          </a:xfrm>
        </p:grpSpPr>
        <p:sp>
          <p:nvSpPr>
            <p:cNvPr id="26" name="TextBox 21">
              <a:extLst>
                <a:ext uri="{FF2B5EF4-FFF2-40B4-BE49-F238E27FC236}">
                  <a16:creationId xmlns:a16="http://schemas.microsoft.com/office/drawing/2014/main" id="{BB9B5B93-F721-5E4E-3C98-9E468365A27C}"/>
                </a:ext>
              </a:extLst>
            </p:cNvPr>
            <p:cNvSpPr txBox="1"/>
            <p:nvPr/>
          </p:nvSpPr>
          <p:spPr>
            <a:xfrm>
              <a:off x="7155958" y="1738139"/>
              <a:ext cx="2370535" cy="441980"/>
            </a:xfrm>
            <a:prstGeom prst="rect">
              <a:avLst/>
            </a:prstGeom>
          </p:spPr>
          <p:txBody>
            <a:bodyPr lIns="0" tIns="0" rIns="0" bIns="0" rtlCol="0" anchor="ctr" anchorCtr="0">
              <a:spAutoFit/>
            </a:bodyPr>
            <a:lstStyle/>
            <a:p>
              <a:pPr algn="ctr">
                <a:lnSpc>
                  <a:spcPts val="3735"/>
                </a:lnSpc>
                <a:spcBef>
                  <a:spcPct val="0"/>
                </a:spcBef>
              </a:pPr>
              <a:r>
                <a:rPr lang="zh-CN" altLang="en-US" sz="2600" b="1" dirty="0">
                  <a:solidFill>
                    <a:schemeClr val="bg1"/>
                  </a:solidFill>
                  <a:ea typeface="思源黑体 1 Bold"/>
                </a:rPr>
                <a:t>总结展望</a:t>
              </a:r>
            </a:p>
          </p:txBody>
        </p:sp>
        <p:sp>
          <p:nvSpPr>
            <p:cNvPr id="27" name="TextBox 22">
              <a:extLst>
                <a:ext uri="{FF2B5EF4-FFF2-40B4-BE49-F238E27FC236}">
                  <a16:creationId xmlns:a16="http://schemas.microsoft.com/office/drawing/2014/main" id="{655047F1-69FC-4EE1-4DCD-7247B64AD4AD}"/>
                </a:ext>
              </a:extLst>
            </p:cNvPr>
            <p:cNvSpPr txBox="1"/>
            <p:nvPr/>
          </p:nvSpPr>
          <p:spPr>
            <a:xfrm>
              <a:off x="5346142" y="1581121"/>
              <a:ext cx="1465000" cy="642997"/>
            </a:xfrm>
            <a:prstGeom prst="rect">
              <a:avLst/>
            </a:prstGeom>
          </p:spPr>
          <p:txBody>
            <a:bodyPr lIns="0" tIns="0" rIns="0" bIns="0" rtlCol="0" anchor="ctr" anchorCtr="0">
              <a:spAutoFit/>
            </a:bodyPr>
            <a:lstStyle/>
            <a:p>
              <a:pPr algn="ctr">
                <a:lnSpc>
                  <a:spcPts val="5740"/>
                </a:lnSpc>
                <a:spcBef>
                  <a:spcPct val="0"/>
                </a:spcBef>
              </a:pPr>
              <a:r>
                <a:rPr lang="en-US" sz="2800" b="1" spc="357" dirty="0">
                  <a:solidFill>
                    <a:schemeClr val="bg1"/>
                  </a:solidFill>
                  <a:latin typeface="Agrandir Tight"/>
                </a:rPr>
                <a:t>04</a:t>
              </a:r>
            </a:p>
          </p:txBody>
        </p:sp>
      </p:grpSp>
    </p:spTree>
    <p:extLst>
      <p:ext uri="{BB962C8B-B14F-4D97-AF65-F5344CB8AC3E}">
        <p14:creationId xmlns:p14="http://schemas.microsoft.com/office/powerpoint/2010/main" val="23446184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82A38AD-09B4-A751-0A6E-D3F3E1A0ACD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1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t>34</a:t>
            </a:fld>
            <a:endParaRPr kumimoji="0" lang="zh-CN" altLang="en-US" sz="11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4" name="文本框 3">
            <a:extLst>
              <a:ext uri="{FF2B5EF4-FFF2-40B4-BE49-F238E27FC236}">
                <a16:creationId xmlns:a16="http://schemas.microsoft.com/office/drawing/2014/main" id="{B6A9324F-0F7B-6FAC-D95E-65DFBA5AD4BF}"/>
              </a:ext>
            </a:extLst>
          </p:cNvPr>
          <p:cNvSpPr txBox="1"/>
          <p:nvPr/>
        </p:nvSpPr>
        <p:spPr>
          <a:xfrm>
            <a:off x="341800" y="1182154"/>
            <a:ext cx="11522190" cy="3439660"/>
          </a:xfrm>
          <a:prstGeom prst="rect">
            <a:avLst/>
          </a:prstGeom>
          <a:noFill/>
        </p:spPr>
        <p:txBody>
          <a:bodyPr wrap="square">
            <a:spAutoFit/>
          </a:bodyPr>
          <a:lstStyle/>
          <a:p>
            <a:pPr marL="285750" indent="-285750">
              <a:lnSpc>
                <a:spcPct val="125000"/>
              </a:lnSpc>
              <a:buFont typeface="Wingdings" panose="05000000000000000000" pitchFamily="2" charset="2"/>
              <a:buChar char="u"/>
            </a:pPr>
            <a:r>
              <a:rPr lang="zh-CN" altLang="en-US" sz="2200" b="1" dirty="0">
                <a:solidFill>
                  <a:srgbClr val="014385"/>
                </a:solidFill>
                <a:latin typeface="Consolas" panose="020B0609020204030204" pitchFamily="49" charset="0"/>
                <a:ea typeface="楷体" panose="02010609060101010101" pitchFamily="49" charset="-122"/>
              </a:rPr>
              <a:t>核心贡献</a:t>
            </a:r>
            <a:r>
              <a:rPr lang="zh-CN" altLang="en-US" sz="2200" dirty="0">
                <a:solidFill>
                  <a:srgbClr val="014385"/>
                </a:solidFill>
                <a:latin typeface="Consolas" panose="020B0609020204030204" pitchFamily="49" charset="0"/>
                <a:ea typeface="楷体" panose="02010609060101010101" pitchFamily="49" charset="-122"/>
              </a:rPr>
              <a:t>：</a:t>
            </a:r>
            <a:endParaRPr lang="en-US" altLang="zh-CN" sz="2200" dirty="0">
              <a:solidFill>
                <a:srgbClr val="014385"/>
              </a:solidFill>
              <a:latin typeface="Consolas" panose="020B0609020204030204" pitchFamily="49" charset="0"/>
              <a:ea typeface="楷体" panose="02010609060101010101" pitchFamily="49" charset="-122"/>
            </a:endParaRPr>
          </a:p>
          <a:p>
            <a:pPr lvl="1">
              <a:lnSpc>
                <a:spcPct val="125000"/>
              </a:lnSpc>
            </a:pPr>
            <a:r>
              <a:rPr lang="zh-CN" altLang="en-US" sz="2200" dirty="0">
                <a:latin typeface="Consolas" panose="020B0609020204030204" pitchFamily="49" charset="0"/>
                <a:ea typeface="楷体" panose="02010609060101010101" pitchFamily="49" charset="-122"/>
              </a:rPr>
              <a:t>研究提出了</a:t>
            </a:r>
            <a:r>
              <a:rPr lang="en-US" altLang="zh-CN" sz="2200" b="1" dirty="0">
                <a:solidFill>
                  <a:srgbClr val="FF9900"/>
                </a:solidFill>
                <a:latin typeface="Consolas" panose="020B0609020204030204" pitchFamily="49" charset="0"/>
                <a:ea typeface="楷体" panose="02010609060101010101" pitchFamily="49" charset="-122"/>
              </a:rPr>
              <a:t>FDA-PR</a:t>
            </a:r>
            <a:r>
              <a:rPr lang="zh-CN" altLang="en-US" sz="2200" b="1" dirty="0">
                <a:solidFill>
                  <a:srgbClr val="FF9900"/>
                </a:solidFill>
                <a:latin typeface="Consolas" panose="020B0609020204030204" pitchFamily="49" charset="0"/>
                <a:ea typeface="楷体" panose="02010609060101010101" pitchFamily="49" charset="-122"/>
              </a:rPr>
              <a:t>方法</a:t>
            </a:r>
            <a:r>
              <a:rPr lang="zh-CN" altLang="en-US" sz="2200" dirty="0">
                <a:latin typeface="Consolas" panose="020B0609020204030204" pitchFamily="49" charset="0"/>
                <a:ea typeface="楷体" panose="02010609060101010101" pitchFamily="49" charset="-122"/>
              </a:rPr>
              <a:t>，通过重排有效提升了推荐准确性、用户多样性满意度与项目组公平曝光。</a:t>
            </a:r>
            <a:endParaRPr lang="en-US" altLang="zh-CN" sz="2200" dirty="0">
              <a:latin typeface="Consolas" panose="020B0609020204030204" pitchFamily="49" charset="0"/>
              <a:ea typeface="楷体" panose="02010609060101010101" pitchFamily="49" charset="-122"/>
            </a:endParaRPr>
          </a:p>
          <a:p>
            <a:pPr marL="742950" lvl="1" indent="-285750">
              <a:lnSpc>
                <a:spcPct val="125000"/>
              </a:lnSpc>
              <a:buFont typeface="Arial" panose="020B0604020202020204" pitchFamily="34" charset="0"/>
              <a:buChar char="•"/>
            </a:pPr>
            <a:r>
              <a:rPr lang="zh-CN" altLang="en-US" sz="2200" dirty="0">
                <a:latin typeface="Consolas" panose="020B0609020204030204" pitchFamily="49" charset="0"/>
                <a:ea typeface="楷体" panose="02010609060101010101" pitchFamily="49" charset="-122"/>
              </a:rPr>
              <a:t>联系用户多样性需求设计个性化的优化模型 → </a:t>
            </a:r>
            <a:r>
              <a:rPr lang="zh-CN" altLang="en-US" sz="2200" b="1" dirty="0">
                <a:solidFill>
                  <a:srgbClr val="FF9900"/>
                </a:solidFill>
                <a:latin typeface="Consolas" panose="020B0609020204030204" pitchFamily="49" charset="0"/>
                <a:ea typeface="楷体" panose="02010609060101010101" pitchFamily="49" charset="-122"/>
              </a:rPr>
              <a:t>推荐性能更好、调参成本更低</a:t>
            </a:r>
            <a:r>
              <a:rPr lang="zh-CN" altLang="en-US" sz="2200" b="1" dirty="0">
                <a:latin typeface="Consolas" panose="020B0609020204030204" pitchFamily="49" charset="0"/>
                <a:ea typeface="楷体" panose="02010609060101010101" pitchFamily="49" charset="-122"/>
              </a:rPr>
              <a:t>；</a:t>
            </a:r>
            <a:endParaRPr lang="en-US" altLang="zh-CN" sz="2200" b="1" dirty="0">
              <a:latin typeface="Consolas" panose="020B0609020204030204" pitchFamily="49" charset="0"/>
              <a:ea typeface="楷体" panose="02010609060101010101" pitchFamily="49" charset="-122"/>
            </a:endParaRPr>
          </a:p>
          <a:p>
            <a:pPr marL="742950" lvl="1" indent="-285750">
              <a:lnSpc>
                <a:spcPct val="125000"/>
              </a:lnSpc>
              <a:buFont typeface="Arial" panose="020B0604020202020204" pitchFamily="34" charset="0"/>
              <a:buChar char="•"/>
            </a:pPr>
            <a:r>
              <a:rPr lang="zh-CN" altLang="en-US" sz="2200" dirty="0">
                <a:latin typeface="Consolas" panose="020B0609020204030204" pitchFamily="49" charset="0"/>
                <a:ea typeface="楷体" panose="02010609060101010101" pitchFamily="49" charset="-122"/>
              </a:rPr>
              <a:t>对比启发式算法求解 → </a:t>
            </a:r>
            <a:r>
              <a:rPr lang="zh-CN" altLang="en-US" sz="2200" b="1" dirty="0">
                <a:solidFill>
                  <a:srgbClr val="FF9900"/>
                </a:solidFill>
                <a:latin typeface="Consolas" panose="020B0609020204030204" pitchFamily="49" charset="0"/>
                <a:ea typeface="楷体" panose="02010609060101010101" pitchFamily="49" charset="-122"/>
              </a:rPr>
              <a:t>最优解更稳定</a:t>
            </a:r>
            <a:r>
              <a:rPr lang="zh-CN" altLang="en-US" sz="2200" dirty="0">
                <a:latin typeface="Consolas" panose="020B0609020204030204" pitchFamily="49" charset="0"/>
                <a:ea typeface="楷体" panose="02010609060101010101" pitchFamily="49" charset="-122"/>
              </a:rPr>
              <a:t>、</a:t>
            </a:r>
            <a:r>
              <a:rPr lang="zh-CN" altLang="en-US" sz="2200" b="1" dirty="0">
                <a:solidFill>
                  <a:srgbClr val="FF9900"/>
                </a:solidFill>
                <a:latin typeface="Consolas" panose="020B0609020204030204" pitchFamily="49" charset="0"/>
                <a:ea typeface="楷体" panose="02010609060101010101" pitchFamily="49" charset="-122"/>
              </a:rPr>
              <a:t>收敛速度更快</a:t>
            </a:r>
            <a:r>
              <a:rPr lang="zh-CN" altLang="en-US" sz="2200" b="1" dirty="0">
                <a:latin typeface="Consolas" panose="020B0609020204030204" pitchFamily="49" charset="0"/>
                <a:ea typeface="楷体" panose="02010609060101010101" pitchFamily="49" charset="-122"/>
              </a:rPr>
              <a:t>。</a:t>
            </a:r>
            <a:endParaRPr lang="zh-CN" altLang="en-US" sz="2200" dirty="0">
              <a:latin typeface="Consolas" panose="020B0609020204030204" pitchFamily="49" charset="0"/>
              <a:ea typeface="楷体" panose="02010609060101010101" pitchFamily="49" charset="-122"/>
            </a:endParaRPr>
          </a:p>
          <a:p>
            <a:pPr marL="285750" indent="-285750">
              <a:lnSpc>
                <a:spcPct val="125000"/>
              </a:lnSpc>
              <a:buFont typeface="Wingdings" panose="05000000000000000000" pitchFamily="2" charset="2"/>
              <a:buChar char="u"/>
            </a:pPr>
            <a:r>
              <a:rPr lang="zh-CN" altLang="en-US" sz="2200" b="1" dirty="0">
                <a:solidFill>
                  <a:srgbClr val="014385"/>
                </a:solidFill>
                <a:latin typeface="Consolas" panose="020B0609020204030204" pitchFamily="49" charset="0"/>
                <a:ea typeface="楷体" panose="02010609060101010101" pitchFamily="49" charset="-122"/>
              </a:rPr>
              <a:t>实践洞察</a:t>
            </a:r>
            <a:r>
              <a:rPr lang="zh-CN" altLang="en-US" sz="2200" dirty="0">
                <a:solidFill>
                  <a:srgbClr val="014385"/>
                </a:solidFill>
                <a:latin typeface="Consolas" panose="020B0609020204030204" pitchFamily="49" charset="0"/>
                <a:ea typeface="楷体" panose="02010609060101010101" pitchFamily="49" charset="-122"/>
              </a:rPr>
              <a:t>：</a:t>
            </a:r>
            <a:endParaRPr lang="en-US" altLang="zh-CN" sz="2200" dirty="0">
              <a:solidFill>
                <a:srgbClr val="014385"/>
              </a:solidFill>
              <a:latin typeface="Consolas" panose="020B0609020204030204" pitchFamily="49" charset="0"/>
              <a:ea typeface="楷体" panose="02010609060101010101" pitchFamily="49" charset="-122"/>
            </a:endParaRPr>
          </a:p>
          <a:p>
            <a:pPr marL="742950" lvl="1" indent="-285750">
              <a:lnSpc>
                <a:spcPct val="125000"/>
              </a:lnSpc>
              <a:buFont typeface="Arial" panose="020B0604020202020204" pitchFamily="34" charset="0"/>
              <a:buChar char="•"/>
            </a:pPr>
            <a:r>
              <a:rPr lang="zh-CN" altLang="en-US" sz="2200" b="1" dirty="0">
                <a:latin typeface="Consolas" panose="020B0609020204030204" pitchFamily="49" charset="0"/>
                <a:ea typeface="楷体" panose="02010609060101010101" pitchFamily="49" charset="-122"/>
              </a:rPr>
              <a:t>用户多样性满意度与推荐准确性存在紧密的正相关关系</a:t>
            </a:r>
            <a:r>
              <a:rPr lang="zh-CN" altLang="en-US" sz="2200" dirty="0">
                <a:latin typeface="Consolas" panose="020B0609020204030204" pitchFamily="49" charset="0"/>
                <a:ea typeface="楷体" panose="02010609060101010101" pitchFamily="49" charset="-122"/>
              </a:rPr>
              <a:t>；</a:t>
            </a:r>
            <a:endParaRPr lang="en-US" altLang="zh-CN" sz="2200" dirty="0">
              <a:latin typeface="Consolas" panose="020B0609020204030204" pitchFamily="49" charset="0"/>
              <a:ea typeface="楷体" panose="02010609060101010101" pitchFamily="49" charset="-122"/>
            </a:endParaRPr>
          </a:p>
          <a:p>
            <a:pPr marL="742950" lvl="1" indent="-285750">
              <a:lnSpc>
                <a:spcPct val="125000"/>
              </a:lnSpc>
              <a:buFont typeface="Arial" panose="020B0604020202020204" pitchFamily="34" charset="0"/>
              <a:buChar char="•"/>
            </a:pPr>
            <a:r>
              <a:rPr lang="zh-CN" altLang="en-US" sz="2200" b="1" dirty="0">
                <a:latin typeface="Consolas" panose="020B0609020204030204" pitchFamily="49" charset="0"/>
                <a:ea typeface="楷体" panose="02010609060101010101" pitchFamily="49" charset="-122"/>
              </a:rPr>
              <a:t>“效用”和“公平”或能同时优化</a:t>
            </a:r>
            <a:r>
              <a:rPr lang="zh-CN" altLang="en-US" sz="2200" dirty="0">
                <a:latin typeface="Consolas" panose="020B0609020204030204" pitchFamily="49" charset="0"/>
                <a:ea typeface="楷体" panose="02010609060101010101" pitchFamily="49" charset="-122"/>
              </a:rPr>
              <a:t>。</a:t>
            </a:r>
            <a:endParaRPr lang="en-US" altLang="zh-CN" sz="2200" dirty="0">
              <a:latin typeface="Consolas" panose="020B0609020204030204" pitchFamily="49" charset="0"/>
              <a:ea typeface="楷体" panose="02010609060101010101" pitchFamily="49" charset="-122"/>
            </a:endParaRPr>
          </a:p>
        </p:txBody>
      </p:sp>
      <p:sp>
        <p:nvSpPr>
          <p:cNvPr id="6" name="文本框 5">
            <a:extLst>
              <a:ext uri="{FF2B5EF4-FFF2-40B4-BE49-F238E27FC236}">
                <a16:creationId xmlns:a16="http://schemas.microsoft.com/office/drawing/2014/main" id="{4DF51950-F3C4-0652-4216-E61DCD8967E9}"/>
              </a:ext>
            </a:extLst>
          </p:cNvPr>
          <p:cNvSpPr txBox="1"/>
          <p:nvPr/>
        </p:nvSpPr>
        <p:spPr>
          <a:xfrm>
            <a:off x="334905" y="5640508"/>
            <a:ext cx="11616361" cy="477310"/>
          </a:xfrm>
          <a:prstGeom prst="rect">
            <a:avLst/>
          </a:prstGeom>
          <a:noFill/>
        </p:spPr>
        <p:txBody>
          <a:bodyPr wrap="square">
            <a:spAutoFit/>
          </a:bodyPr>
          <a:lstStyle/>
          <a:p>
            <a:pPr marL="285750" indent="-285750">
              <a:lnSpc>
                <a:spcPct val="125000"/>
              </a:lnSpc>
              <a:buFont typeface="Arial" panose="020B0604020202020204" pitchFamily="34" charset="0"/>
              <a:buChar char="•"/>
            </a:pPr>
            <a:r>
              <a:rPr lang="zh-CN" altLang="en-US" sz="2200" b="1" dirty="0">
                <a:solidFill>
                  <a:srgbClr val="014385"/>
                </a:solidFill>
                <a:latin typeface="Consolas" panose="020B0609020204030204" pitchFamily="49" charset="0"/>
                <a:ea typeface="楷体" panose="02010609060101010101" pitchFamily="49" charset="-122"/>
              </a:rPr>
              <a:t>全面评估</a:t>
            </a:r>
            <a:r>
              <a:rPr lang="zh-CN" altLang="en-US" sz="2200" dirty="0">
                <a:solidFill>
                  <a:srgbClr val="014385"/>
                </a:solidFill>
                <a:latin typeface="Consolas" panose="020B0609020204030204" pitchFamily="49" charset="0"/>
                <a:ea typeface="楷体" panose="02010609060101010101" pitchFamily="49" charset="-122"/>
              </a:rPr>
              <a:t>、考虑</a:t>
            </a:r>
            <a:r>
              <a:rPr lang="zh-CN" altLang="en-US" sz="2200" b="1" dirty="0">
                <a:solidFill>
                  <a:srgbClr val="014385"/>
                </a:solidFill>
                <a:latin typeface="Consolas" panose="020B0609020204030204" pitchFamily="49" charset="0"/>
                <a:ea typeface="楷体" panose="02010609060101010101" pitchFamily="49" charset="-122"/>
              </a:rPr>
              <a:t>动态多样性需求</a:t>
            </a:r>
            <a:r>
              <a:rPr lang="zh-CN" altLang="en-US" sz="2200" dirty="0">
                <a:solidFill>
                  <a:srgbClr val="014385"/>
                </a:solidFill>
                <a:latin typeface="Consolas" panose="020B0609020204030204" pitchFamily="49" charset="0"/>
                <a:ea typeface="楷体" panose="02010609060101010101" pitchFamily="49" charset="-122"/>
              </a:rPr>
              <a:t>、</a:t>
            </a:r>
            <a:r>
              <a:rPr lang="zh-CN" altLang="en-US" sz="2200" b="1" dirty="0">
                <a:solidFill>
                  <a:srgbClr val="014385"/>
                </a:solidFill>
                <a:latin typeface="Consolas" panose="020B0609020204030204" pitchFamily="49" charset="0"/>
                <a:ea typeface="楷体" panose="02010609060101010101" pitchFamily="49" charset="-122"/>
              </a:rPr>
              <a:t>多方利益平衡。</a:t>
            </a:r>
            <a:endParaRPr lang="zh-CN" altLang="en-US" sz="2200" dirty="0">
              <a:latin typeface="Consolas" panose="020B0609020204030204" pitchFamily="49" charset="0"/>
              <a:ea typeface="楷体" panose="02010609060101010101" pitchFamily="49" charset="-122"/>
            </a:endParaRPr>
          </a:p>
        </p:txBody>
      </p:sp>
      <p:grpSp>
        <p:nvGrpSpPr>
          <p:cNvPr id="7" name="组合 6">
            <a:extLst>
              <a:ext uri="{FF2B5EF4-FFF2-40B4-BE49-F238E27FC236}">
                <a16:creationId xmlns:a16="http://schemas.microsoft.com/office/drawing/2014/main" id="{9EFB021F-7E47-6E65-E571-9BB392CC39AF}"/>
              </a:ext>
            </a:extLst>
          </p:cNvPr>
          <p:cNvGrpSpPr/>
          <p:nvPr/>
        </p:nvGrpSpPr>
        <p:grpSpPr>
          <a:xfrm>
            <a:off x="451301" y="5142064"/>
            <a:ext cx="57296" cy="421608"/>
            <a:chOff x="233105" y="794442"/>
            <a:chExt cx="57296" cy="421608"/>
          </a:xfrm>
        </p:grpSpPr>
        <p:cxnSp>
          <p:nvCxnSpPr>
            <p:cNvPr id="8" name="直接连接符 7">
              <a:extLst>
                <a:ext uri="{FF2B5EF4-FFF2-40B4-BE49-F238E27FC236}">
                  <a16:creationId xmlns:a16="http://schemas.microsoft.com/office/drawing/2014/main" id="{E58D42E7-ACB7-CD23-0E8A-1E1EB14C40CD}"/>
                </a:ext>
              </a:extLst>
            </p:cNvPr>
            <p:cNvCxnSpPr/>
            <p:nvPr/>
          </p:nvCxnSpPr>
          <p:spPr>
            <a:xfrm>
              <a:off x="233105" y="803936"/>
              <a:ext cx="0" cy="412114"/>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3A1E0A9F-CE8D-88E5-46ED-2B064AF7CBA7}"/>
                </a:ext>
              </a:extLst>
            </p:cNvPr>
            <p:cNvCxnSpPr/>
            <p:nvPr/>
          </p:nvCxnSpPr>
          <p:spPr>
            <a:xfrm>
              <a:off x="290401" y="794442"/>
              <a:ext cx="0" cy="412114"/>
            </a:xfrm>
            <a:prstGeom prst="line">
              <a:avLst/>
            </a:prstGeom>
            <a:ln>
              <a:solidFill>
                <a:srgbClr val="FF9900"/>
              </a:solidFill>
            </a:ln>
          </p:spPr>
          <p:style>
            <a:lnRef idx="1">
              <a:schemeClr val="accent1"/>
            </a:lnRef>
            <a:fillRef idx="0">
              <a:schemeClr val="accent1"/>
            </a:fillRef>
            <a:effectRef idx="0">
              <a:schemeClr val="accent1"/>
            </a:effectRef>
            <a:fontRef idx="minor">
              <a:schemeClr val="tx1"/>
            </a:fontRef>
          </p:style>
        </p:cxnSp>
      </p:grpSp>
      <p:sp>
        <p:nvSpPr>
          <p:cNvPr id="10" name="文本框 9">
            <a:extLst>
              <a:ext uri="{FF2B5EF4-FFF2-40B4-BE49-F238E27FC236}">
                <a16:creationId xmlns:a16="http://schemas.microsoft.com/office/drawing/2014/main" id="{9A27C879-5FBA-F842-F8E1-12F539E59CB7}"/>
              </a:ext>
            </a:extLst>
          </p:cNvPr>
          <p:cNvSpPr txBox="1"/>
          <p:nvPr/>
        </p:nvSpPr>
        <p:spPr>
          <a:xfrm>
            <a:off x="565893" y="5055733"/>
            <a:ext cx="1878424" cy="584775"/>
          </a:xfrm>
          <a:prstGeom prst="rect">
            <a:avLst/>
          </a:prstGeom>
          <a:noFill/>
        </p:spPr>
        <p:txBody>
          <a:bodyPr wrap="square" rtlCol="0" anchor="t">
            <a:spAutoFit/>
          </a:bodyPr>
          <a:lstStyle/>
          <a:p>
            <a:pPr algn="l">
              <a:buClrTx/>
              <a:buSzTx/>
              <a:buFontTx/>
            </a:pPr>
            <a:r>
              <a:rPr lang="zh-CN" altLang="en-US" sz="3200" b="1" dirty="0">
                <a:latin typeface="楷体" panose="02010609060101010101" pitchFamily="49" charset="-122"/>
                <a:ea typeface="楷体" panose="02010609060101010101" pitchFamily="49" charset="-122"/>
              </a:rPr>
              <a:t>未来展望</a:t>
            </a:r>
          </a:p>
        </p:txBody>
      </p:sp>
      <p:grpSp>
        <p:nvGrpSpPr>
          <p:cNvPr id="11" name="组合 10">
            <a:extLst>
              <a:ext uri="{FF2B5EF4-FFF2-40B4-BE49-F238E27FC236}">
                <a16:creationId xmlns:a16="http://schemas.microsoft.com/office/drawing/2014/main" id="{4EEE476A-D12D-581D-839C-BD6DEF443DC1}"/>
              </a:ext>
            </a:extLst>
          </p:cNvPr>
          <p:cNvGrpSpPr/>
          <p:nvPr/>
        </p:nvGrpSpPr>
        <p:grpSpPr>
          <a:xfrm>
            <a:off x="451301" y="392867"/>
            <a:ext cx="57296" cy="421608"/>
            <a:chOff x="233105" y="794442"/>
            <a:chExt cx="57296" cy="421608"/>
          </a:xfrm>
        </p:grpSpPr>
        <p:cxnSp>
          <p:nvCxnSpPr>
            <p:cNvPr id="12" name="直接连接符 11">
              <a:extLst>
                <a:ext uri="{FF2B5EF4-FFF2-40B4-BE49-F238E27FC236}">
                  <a16:creationId xmlns:a16="http://schemas.microsoft.com/office/drawing/2014/main" id="{76218315-83ED-E0EB-E614-14BC81F1B5C8}"/>
                </a:ext>
              </a:extLst>
            </p:cNvPr>
            <p:cNvCxnSpPr/>
            <p:nvPr/>
          </p:nvCxnSpPr>
          <p:spPr>
            <a:xfrm>
              <a:off x="233105" y="803936"/>
              <a:ext cx="0" cy="412114"/>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F5BF6F2C-CE62-620C-7F87-6CE9EEFD104B}"/>
                </a:ext>
              </a:extLst>
            </p:cNvPr>
            <p:cNvCxnSpPr/>
            <p:nvPr/>
          </p:nvCxnSpPr>
          <p:spPr>
            <a:xfrm>
              <a:off x="290401" y="794442"/>
              <a:ext cx="0" cy="412114"/>
            </a:xfrm>
            <a:prstGeom prst="line">
              <a:avLst/>
            </a:prstGeom>
            <a:ln>
              <a:solidFill>
                <a:srgbClr val="FF9900"/>
              </a:solidFill>
            </a:ln>
          </p:spPr>
          <p:style>
            <a:lnRef idx="1">
              <a:schemeClr val="accent1"/>
            </a:lnRef>
            <a:fillRef idx="0">
              <a:schemeClr val="accent1"/>
            </a:fillRef>
            <a:effectRef idx="0">
              <a:schemeClr val="accent1"/>
            </a:effectRef>
            <a:fontRef idx="minor">
              <a:schemeClr val="tx1"/>
            </a:fontRef>
          </p:style>
        </p:cxnSp>
      </p:grpSp>
      <p:sp>
        <p:nvSpPr>
          <p:cNvPr id="14" name="文本框 13">
            <a:extLst>
              <a:ext uri="{FF2B5EF4-FFF2-40B4-BE49-F238E27FC236}">
                <a16:creationId xmlns:a16="http://schemas.microsoft.com/office/drawing/2014/main" id="{57375E74-98FD-78DA-E192-9AB578F73398}"/>
              </a:ext>
            </a:extLst>
          </p:cNvPr>
          <p:cNvSpPr txBox="1"/>
          <p:nvPr/>
        </p:nvSpPr>
        <p:spPr>
          <a:xfrm>
            <a:off x="565893" y="288281"/>
            <a:ext cx="1878424" cy="584775"/>
          </a:xfrm>
          <a:prstGeom prst="rect">
            <a:avLst/>
          </a:prstGeom>
          <a:noFill/>
        </p:spPr>
        <p:txBody>
          <a:bodyPr wrap="square" rtlCol="0" anchor="t">
            <a:spAutoFit/>
          </a:bodyPr>
          <a:lstStyle/>
          <a:p>
            <a:pPr algn="l">
              <a:buClrTx/>
              <a:buSzTx/>
              <a:buFontTx/>
            </a:pPr>
            <a:r>
              <a:rPr lang="zh-CN" altLang="en-US" sz="3200" b="1" dirty="0">
                <a:latin typeface="楷体" panose="02010609060101010101" pitchFamily="49" charset="-122"/>
                <a:ea typeface="楷体" panose="02010609060101010101" pitchFamily="49" charset="-122"/>
              </a:rPr>
              <a:t>研究总结</a:t>
            </a:r>
          </a:p>
        </p:txBody>
      </p:sp>
      <p:sp>
        <p:nvSpPr>
          <p:cNvPr id="3" name="矩形: 圆角 2">
            <a:extLst>
              <a:ext uri="{FF2B5EF4-FFF2-40B4-BE49-F238E27FC236}">
                <a16:creationId xmlns:a16="http://schemas.microsoft.com/office/drawing/2014/main" id="{9950DCC1-8B3E-A84C-E1AE-34F1A14F110B}"/>
              </a:ext>
            </a:extLst>
          </p:cNvPr>
          <p:cNvSpPr/>
          <p:nvPr/>
        </p:nvSpPr>
        <p:spPr>
          <a:xfrm>
            <a:off x="328010" y="1015260"/>
            <a:ext cx="11522188" cy="3748936"/>
          </a:xfrm>
          <a:prstGeom prst="roundRect">
            <a:avLst>
              <a:gd name="adj" fmla="val 4876"/>
            </a:avLst>
          </a:prstGeom>
          <a:noFill/>
          <a:ln w="28575">
            <a:solidFill>
              <a:schemeClr val="bg1">
                <a:lumMod val="8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4129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组合 72">
            <a:extLst>
              <a:ext uri="{FF2B5EF4-FFF2-40B4-BE49-F238E27FC236}">
                <a16:creationId xmlns:a16="http://schemas.microsoft.com/office/drawing/2014/main" id="{1A762FB4-9879-C807-2143-1D86FA4BCBAB}"/>
              </a:ext>
            </a:extLst>
          </p:cNvPr>
          <p:cNvGrpSpPr/>
          <p:nvPr/>
        </p:nvGrpSpPr>
        <p:grpSpPr>
          <a:xfrm>
            <a:off x="1588" y="0"/>
            <a:ext cx="12214637" cy="6895143"/>
            <a:chOff x="1588" y="0"/>
            <a:chExt cx="12214637" cy="6895143"/>
          </a:xfrm>
        </p:grpSpPr>
        <p:pic>
          <p:nvPicPr>
            <p:cNvPr id="44" name="Picture 3">
              <a:extLst>
                <a:ext uri="{FF2B5EF4-FFF2-40B4-BE49-F238E27FC236}">
                  <a16:creationId xmlns:a16="http://schemas.microsoft.com/office/drawing/2014/main" id="{FB375823-CEAF-F7AC-62F6-871D5D0A9D71}"/>
                </a:ext>
              </a:extLst>
            </p:cNvPr>
            <p:cNvPicPr>
              <a:picLocks noChangeAspect="1" noChangeArrowheads="1"/>
            </p:cNvPicPr>
            <p:nvPr/>
          </p:nvPicPr>
          <p:blipFill>
            <a:blip r:embed="rId3"/>
            <a:srcRect/>
            <a:stretch>
              <a:fillRect/>
            </a:stretch>
          </p:blipFill>
          <p:spPr bwMode="auto">
            <a:xfrm>
              <a:off x="1588" y="0"/>
              <a:ext cx="12188825" cy="6858000"/>
            </a:xfrm>
            <a:prstGeom prst="rect">
              <a:avLst/>
            </a:prstGeom>
            <a:noFill/>
          </p:spPr>
        </p:pic>
        <p:sp>
          <p:nvSpPr>
            <p:cNvPr id="41" name="矩形 40">
              <a:extLst>
                <a:ext uri="{FF2B5EF4-FFF2-40B4-BE49-F238E27FC236}">
                  <a16:creationId xmlns:a16="http://schemas.microsoft.com/office/drawing/2014/main" id="{947E9792-C248-ADCF-22B0-C56534A9A2E1}"/>
                </a:ext>
              </a:extLst>
            </p:cNvPr>
            <p:cNvSpPr/>
            <p:nvPr/>
          </p:nvSpPr>
          <p:spPr>
            <a:xfrm>
              <a:off x="24225" y="37143"/>
              <a:ext cx="12192000" cy="6858000"/>
            </a:xfrm>
            <a:prstGeom prst="rect">
              <a:avLst/>
            </a:prstGeom>
            <a:gradFill flip="none" rotWithShape="1">
              <a:gsLst>
                <a:gs pos="90000">
                  <a:srgbClr val="FEFEFE">
                    <a:alpha val="0"/>
                  </a:srgbClr>
                </a:gs>
                <a:gs pos="10000">
                  <a:srgbClr val="FEFEFE"/>
                </a:gs>
                <a:gs pos="48000">
                  <a:schemeClr val="bg2">
                    <a:alpha val="50000"/>
                  </a:schemeClr>
                </a:gs>
                <a:gs pos="30000">
                  <a:schemeClr val="bg2"/>
                </a:gs>
                <a:gs pos="70000">
                  <a:schemeClr val="bg2">
                    <a:alpha val="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TextBox 36"/>
          <p:cNvSpPr txBox="1"/>
          <p:nvPr/>
        </p:nvSpPr>
        <p:spPr>
          <a:xfrm>
            <a:off x="2674028" y="2795916"/>
            <a:ext cx="6843943" cy="1024319"/>
          </a:xfrm>
          <a:prstGeom prst="rect">
            <a:avLst/>
          </a:prstGeom>
        </p:spPr>
        <p:txBody>
          <a:bodyPr wrap="square" lIns="0" tIns="0" rIns="0" bIns="0" rtlCol="0" anchor="t">
            <a:spAutoFit/>
          </a:bodyPr>
          <a:lstStyle/>
          <a:p>
            <a:pPr algn="ctr">
              <a:lnSpc>
                <a:spcPts val="9335"/>
              </a:lnSpc>
              <a:spcBef>
                <a:spcPct val="0"/>
              </a:spcBef>
            </a:pPr>
            <a:r>
              <a:rPr lang="zh-CN" altLang="en-US" sz="6000" b="1" spc="166" dirty="0">
                <a:latin typeface="+mj-ea"/>
                <a:ea typeface="+mj-ea"/>
                <a:cs typeface="Calibri" panose="020F0502020204030204" pitchFamily="34" charset="0"/>
              </a:rPr>
              <a:t>恳请老师批评指正</a:t>
            </a:r>
            <a:endParaRPr lang="en-US" sz="6000" b="1" spc="166" dirty="0">
              <a:latin typeface="+mj-ea"/>
              <a:ea typeface="+mj-ea"/>
              <a:cs typeface="Calibri" panose="020F0502020204030204" pitchFamily="34" charset="0"/>
            </a:endParaRPr>
          </a:p>
        </p:txBody>
      </p:sp>
      <p:grpSp>
        <p:nvGrpSpPr>
          <p:cNvPr id="45" name="Group 2">
            <a:extLst>
              <a:ext uri="{FF2B5EF4-FFF2-40B4-BE49-F238E27FC236}">
                <a16:creationId xmlns:a16="http://schemas.microsoft.com/office/drawing/2014/main" id="{606B0540-A825-A894-59C9-1AB3D062243E}"/>
              </a:ext>
            </a:extLst>
          </p:cNvPr>
          <p:cNvGrpSpPr/>
          <p:nvPr/>
        </p:nvGrpSpPr>
        <p:grpSpPr>
          <a:xfrm>
            <a:off x="-3331409" y="-283379"/>
            <a:ext cx="6871809" cy="6932358"/>
            <a:chOff x="962521" y="2279343"/>
            <a:chExt cx="13743618" cy="13864715"/>
          </a:xfrm>
        </p:grpSpPr>
        <p:pic>
          <p:nvPicPr>
            <p:cNvPr id="46" name="Picture 3">
              <a:extLst>
                <a:ext uri="{FF2B5EF4-FFF2-40B4-BE49-F238E27FC236}">
                  <a16:creationId xmlns:a16="http://schemas.microsoft.com/office/drawing/2014/main" id="{BDADD3A9-5D9C-5FF8-FB46-E186202A6193}"/>
                </a:ext>
              </a:extLst>
            </p:cNvPr>
            <p:cNvPicPr>
              <a:picLocks noChangeAspect="1"/>
            </p:cNvPicPr>
            <p:nvPr/>
          </p:nvPicPr>
          <p:blipFill>
            <a:blip r:embed="rId4"/>
            <a:srcRect t="95462"/>
            <a:stretch>
              <a:fillRect/>
            </a:stretch>
          </p:blipFill>
          <p:spPr>
            <a:xfrm rot="18900000">
              <a:off x="2856598" y="5162365"/>
              <a:ext cx="11849541" cy="408708"/>
            </a:xfrm>
            <a:prstGeom prst="rect">
              <a:avLst/>
            </a:prstGeom>
          </p:spPr>
        </p:pic>
        <p:grpSp>
          <p:nvGrpSpPr>
            <p:cNvPr id="47" name="Group 4">
              <a:extLst>
                <a:ext uri="{FF2B5EF4-FFF2-40B4-BE49-F238E27FC236}">
                  <a16:creationId xmlns:a16="http://schemas.microsoft.com/office/drawing/2014/main" id="{6B60039A-080F-33CF-55EA-D4EA866E52CC}"/>
                </a:ext>
              </a:extLst>
            </p:cNvPr>
            <p:cNvGrpSpPr/>
            <p:nvPr/>
          </p:nvGrpSpPr>
          <p:grpSpPr>
            <a:xfrm rot="-2700000">
              <a:off x="4034109" y="2279343"/>
              <a:ext cx="7407561" cy="4510669"/>
              <a:chOff x="-167853" y="-78196"/>
              <a:chExt cx="1463222" cy="890996"/>
            </a:xfrm>
          </p:grpSpPr>
          <p:sp>
            <p:nvSpPr>
              <p:cNvPr id="57" name="Freeform 5">
                <a:extLst>
                  <a:ext uri="{FF2B5EF4-FFF2-40B4-BE49-F238E27FC236}">
                    <a16:creationId xmlns:a16="http://schemas.microsoft.com/office/drawing/2014/main" id="{F3335E4D-961B-5DED-AAF1-8AFA1F890268}"/>
                  </a:ext>
                </a:extLst>
              </p:cNvPr>
              <p:cNvSpPr/>
              <p:nvPr/>
            </p:nvSpPr>
            <p:spPr>
              <a:xfrm>
                <a:off x="-167853" y="-78196"/>
                <a:ext cx="1463222" cy="667933"/>
              </a:xfrm>
              <a:custGeom>
                <a:avLst/>
                <a:gdLst/>
                <a:ahLst/>
                <a:cxnLst/>
                <a:rect l="l" t="t" r="r" b="b"/>
                <a:pathLst>
                  <a:path w="1463222" h="667933">
                    <a:moveTo>
                      <a:pt x="0" y="0"/>
                    </a:moveTo>
                    <a:lnTo>
                      <a:pt x="1463222" y="0"/>
                    </a:lnTo>
                    <a:lnTo>
                      <a:pt x="1463222" y="667933"/>
                    </a:lnTo>
                    <a:lnTo>
                      <a:pt x="0" y="667933"/>
                    </a:lnTo>
                    <a:close/>
                  </a:path>
                </a:pathLst>
              </a:custGeom>
              <a:solidFill>
                <a:srgbClr val="FFFFFF"/>
              </a:solidFill>
            </p:spPr>
          </p:sp>
          <p:sp>
            <p:nvSpPr>
              <p:cNvPr id="58" name="TextBox 6">
                <a:extLst>
                  <a:ext uri="{FF2B5EF4-FFF2-40B4-BE49-F238E27FC236}">
                    <a16:creationId xmlns:a16="http://schemas.microsoft.com/office/drawing/2014/main" id="{90021C6E-EC12-75FD-9AC1-F00F803B1B30}"/>
                  </a:ext>
                </a:extLst>
              </p:cNvPr>
              <p:cNvSpPr txBox="1"/>
              <p:nvPr/>
            </p:nvSpPr>
            <p:spPr>
              <a:xfrm>
                <a:off x="0" y="-28575"/>
                <a:ext cx="812800" cy="841375"/>
              </a:xfrm>
              <a:prstGeom prst="rect">
                <a:avLst/>
              </a:prstGeom>
            </p:spPr>
            <p:txBody>
              <a:bodyPr lIns="33867" tIns="33867" rIns="33867" bIns="33867" rtlCol="0" anchor="ctr"/>
              <a:lstStyle/>
              <a:p>
                <a:pPr algn="ctr">
                  <a:lnSpc>
                    <a:spcPts val="1775"/>
                  </a:lnSpc>
                </a:pPr>
                <a:endParaRPr sz="1200"/>
              </a:p>
            </p:txBody>
          </p:sp>
        </p:grpSp>
        <p:pic>
          <p:nvPicPr>
            <p:cNvPr id="48" name="Picture 7">
              <a:extLst>
                <a:ext uri="{FF2B5EF4-FFF2-40B4-BE49-F238E27FC236}">
                  <a16:creationId xmlns:a16="http://schemas.microsoft.com/office/drawing/2014/main" id="{29F2987C-9EE4-2A6F-FE67-7592B87BB36B}"/>
                </a:ext>
              </a:extLst>
            </p:cNvPr>
            <p:cNvPicPr>
              <a:picLocks noChangeAspect="1"/>
            </p:cNvPicPr>
            <p:nvPr/>
          </p:nvPicPr>
          <p:blipFill>
            <a:blip r:embed="rId4"/>
            <a:srcRect t="95462"/>
            <a:stretch>
              <a:fillRect/>
            </a:stretch>
          </p:blipFill>
          <p:spPr>
            <a:xfrm rot="-2700000">
              <a:off x="1436346" y="15735350"/>
              <a:ext cx="11849542" cy="408708"/>
            </a:xfrm>
            <a:prstGeom prst="rect">
              <a:avLst/>
            </a:prstGeom>
          </p:spPr>
        </p:pic>
        <p:grpSp>
          <p:nvGrpSpPr>
            <p:cNvPr id="49" name="Group 8">
              <a:extLst>
                <a:ext uri="{FF2B5EF4-FFF2-40B4-BE49-F238E27FC236}">
                  <a16:creationId xmlns:a16="http://schemas.microsoft.com/office/drawing/2014/main" id="{33E03F27-90F2-89A4-B16A-BBDA28B0D22D}"/>
                </a:ext>
              </a:extLst>
            </p:cNvPr>
            <p:cNvGrpSpPr/>
            <p:nvPr/>
          </p:nvGrpSpPr>
          <p:grpSpPr>
            <a:xfrm rot="-8100000">
              <a:off x="2217585" y="7748741"/>
              <a:ext cx="7714034" cy="7714034"/>
              <a:chOff x="0" y="0"/>
              <a:chExt cx="812800" cy="812800"/>
            </a:xfrm>
          </p:grpSpPr>
          <p:sp>
            <p:nvSpPr>
              <p:cNvPr id="55" name="Freeform 9">
                <a:extLst>
                  <a:ext uri="{FF2B5EF4-FFF2-40B4-BE49-F238E27FC236}">
                    <a16:creationId xmlns:a16="http://schemas.microsoft.com/office/drawing/2014/main" id="{16B9B39B-D141-15BD-CC26-F480FE431D75}"/>
                  </a:ext>
                </a:extLst>
              </p:cNvPr>
              <p:cNvSpPr/>
              <p:nvPr/>
            </p:nvSpPr>
            <p:spPr>
              <a:xfrm>
                <a:off x="0" y="0"/>
                <a:ext cx="812800" cy="812800"/>
              </a:xfrm>
              <a:custGeom>
                <a:avLst/>
                <a:gdLst/>
                <a:ahLst/>
                <a:cxnLst/>
                <a:rect l="l" t="t" r="r" b="b"/>
                <a:pathLst>
                  <a:path w="812800" h="812800">
                    <a:moveTo>
                      <a:pt x="46835" y="0"/>
                    </a:moveTo>
                    <a:lnTo>
                      <a:pt x="765965" y="0"/>
                    </a:lnTo>
                    <a:cubicBezTo>
                      <a:pt x="778386" y="0"/>
                      <a:pt x="790299" y="4934"/>
                      <a:pt x="799082" y="13718"/>
                    </a:cubicBezTo>
                    <a:cubicBezTo>
                      <a:pt x="807866" y="22501"/>
                      <a:pt x="812800" y="34414"/>
                      <a:pt x="812800" y="46835"/>
                    </a:cubicBezTo>
                    <a:lnTo>
                      <a:pt x="812800" y="765965"/>
                    </a:lnTo>
                    <a:cubicBezTo>
                      <a:pt x="812800" y="778386"/>
                      <a:pt x="807866" y="790299"/>
                      <a:pt x="799082" y="799082"/>
                    </a:cubicBezTo>
                    <a:cubicBezTo>
                      <a:pt x="790299" y="807866"/>
                      <a:pt x="778386" y="812800"/>
                      <a:pt x="765965" y="812800"/>
                    </a:cubicBezTo>
                    <a:lnTo>
                      <a:pt x="46835" y="812800"/>
                    </a:lnTo>
                    <a:cubicBezTo>
                      <a:pt x="34414" y="812800"/>
                      <a:pt x="22501" y="807866"/>
                      <a:pt x="13718" y="799082"/>
                    </a:cubicBezTo>
                    <a:cubicBezTo>
                      <a:pt x="4934" y="790299"/>
                      <a:pt x="0" y="778386"/>
                      <a:pt x="0" y="765965"/>
                    </a:cubicBezTo>
                    <a:lnTo>
                      <a:pt x="0" y="46835"/>
                    </a:lnTo>
                    <a:cubicBezTo>
                      <a:pt x="0" y="34414"/>
                      <a:pt x="4934" y="22501"/>
                      <a:pt x="13718" y="13718"/>
                    </a:cubicBezTo>
                    <a:cubicBezTo>
                      <a:pt x="22501" y="4934"/>
                      <a:pt x="34414" y="0"/>
                      <a:pt x="46835" y="0"/>
                    </a:cubicBezTo>
                    <a:close/>
                  </a:path>
                </a:pathLst>
              </a:custGeom>
              <a:solidFill>
                <a:srgbClr val="014385"/>
              </a:solidFill>
              <a:ln>
                <a:noFill/>
              </a:ln>
            </p:spPr>
          </p:sp>
          <p:sp>
            <p:nvSpPr>
              <p:cNvPr id="56" name="TextBox 10">
                <a:extLst>
                  <a:ext uri="{FF2B5EF4-FFF2-40B4-BE49-F238E27FC236}">
                    <a16:creationId xmlns:a16="http://schemas.microsoft.com/office/drawing/2014/main" id="{1F3F5A5B-C7F2-9A1C-AA65-9F8D9D23021E}"/>
                  </a:ext>
                </a:extLst>
              </p:cNvPr>
              <p:cNvSpPr txBox="1"/>
              <p:nvPr/>
            </p:nvSpPr>
            <p:spPr>
              <a:xfrm>
                <a:off x="0" y="-28575"/>
                <a:ext cx="812800" cy="841375"/>
              </a:xfrm>
              <a:prstGeom prst="rect">
                <a:avLst/>
              </a:prstGeom>
            </p:spPr>
            <p:txBody>
              <a:bodyPr lIns="33867" tIns="33867" rIns="33867" bIns="33867" rtlCol="0" anchor="ctr"/>
              <a:lstStyle/>
              <a:p>
                <a:pPr algn="ctr">
                  <a:lnSpc>
                    <a:spcPts val="1775"/>
                  </a:lnSpc>
                </a:pPr>
                <a:endParaRPr sz="1200"/>
              </a:p>
            </p:txBody>
          </p:sp>
        </p:grpSp>
        <p:pic>
          <p:nvPicPr>
            <p:cNvPr id="50" name="Picture 11">
              <a:extLst>
                <a:ext uri="{FF2B5EF4-FFF2-40B4-BE49-F238E27FC236}">
                  <a16:creationId xmlns:a16="http://schemas.microsoft.com/office/drawing/2014/main" id="{693A9142-10E0-2E96-210F-BF4B5FF079F4}"/>
                </a:ext>
              </a:extLst>
            </p:cNvPr>
            <p:cNvPicPr>
              <a:picLocks noChangeAspect="1"/>
            </p:cNvPicPr>
            <p:nvPr/>
          </p:nvPicPr>
          <p:blipFill>
            <a:blip r:embed="rId4"/>
            <a:srcRect t="95462"/>
            <a:stretch>
              <a:fillRect/>
            </a:stretch>
          </p:blipFill>
          <p:spPr>
            <a:xfrm rot="-2700000">
              <a:off x="962521" y="13830256"/>
              <a:ext cx="11849542" cy="408708"/>
            </a:xfrm>
            <a:prstGeom prst="rect">
              <a:avLst/>
            </a:prstGeom>
          </p:spPr>
        </p:pic>
        <p:grpSp>
          <p:nvGrpSpPr>
            <p:cNvPr id="51" name="Group 12">
              <a:extLst>
                <a:ext uri="{FF2B5EF4-FFF2-40B4-BE49-F238E27FC236}">
                  <a16:creationId xmlns:a16="http://schemas.microsoft.com/office/drawing/2014/main" id="{92F733A1-6912-8843-15F3-3C196C578CC9}"/>
                </a:ext>
              </a:extLst>
            </p:cNvPr>
            <p:cNvGrpSpPr/>
            <p:nvPr/>
          </p:nvGrpSpPr>
          <p:grpSpPr>
            <a:xfrm rot="2700000">
              <a:off x="4189249" y="6828674"/>
              <a:ext cx="5743981" cy="5743981"/>
              <a:chOff x="0" y="0"/>
              <a:chExt cx="812800" cy="812800"/>
            </a:xfrm>
          </p:grpSpPr>
          <p:sp>
            <p:nvSpPr>
              <p:cNvPr id="53" name="Freeform 13">
                <a:extLst>
                  <a:ext uri="{FF2B5EF4-FFF2-40B4-BE49-F238E27FC236}">
                    <a16:creationId xmlns:a16="http://schemas.microsoft.com/office/drawing/2014/main" id="{59C292F0-491A-9E92-5293-50E808785870}"/>
                  </a:ext>
                </a:extLst>
              </p:cNvPr>
              <p:cNvSpPr/>
              <p:nvPr/>
            </p:nvSpPr>
            <p:spPr>
              <a:xfrm>
                <a:off x="0" y="0"/>
                <a:ext cx="812800" cy="812800"/>
              </a:xfrm>
              <a:custGeom>
                <a:avLst/>
                <a:gdLst/>
                <a:ahLst/>
                <a:cxnLst/>
                <a:rect l="l" t="t" r="r" b="b"/>
                <a:pathLst>
                  <a:path w="812800" h="812800">
                    <a:moveTo>
                      <a:pt x="62899" y="0"/>
                    </a:moveTo>
                    <a:lnTo>
                      <a:pt x="749901" y="0"/>
                    </a:lnTo>
                    <a:cubicBezTo>
                      <a:pt x="784639" y="0"/>
                      <a:pt x="812800" y="28161"/>
                      <a:pt x="812800" y="62899"/>
                    </a:cubicBezTo>
                    <a:lnTo>
                      <a:pt x="812800" y="749901"/>
                    </a:lnTo>
                    <a:cubicBezTo>
                      <a:pt x="812800" y="784639"/>
                      <a:pt x="784639" y="812800"/>
                      <a:pt x="749901" y="812800"/>
                    </a:cubicBezTo>
                    <a:lnTo>
                      <a:pt x="62899" y="812800"/>
                    </a:lnTo>
                    <a:cubicBezTo>
                      <a:pt x="28161" y="812800"/>
                      <a:pt x="0" y="784639"/>
                      <a:pt x="0" y="749901"/>
                    </a:cubicBezTo>
                    <a:lnTo>
                      <a:pt x="0" y="62899"/>
                    </a:lnTo>
                    <a:cubicBezTo>
                      <a:pt x="0" y="28161"/>
                      <a:pt x="28161" y="0"/>
                      <a:pt x="62899" y="0"/>
                    </a:cubicBezTo>
                    <a:close/>
                  </a:path>
                </a:pathLst>
              </a:custGeom>
              <a:solidFill>
                <a:srgbClr val="B3CCEC"/>
              </a:solidFill>
              <a:ln>
                <a:noFill/>
              </a:ln>
            </p:spPr>
            <p:txBody>
              <a:bodyPr/>
              <a:lstStyle/>
              <a:p>
                <a:endParaRPr lang="zh-CN" altLang="en-US" dirty="0"/>
              </a:p>
            </p:txBody>
          </p:sp>
          <p:sp>
            <p:nvSpPr>
              <p:cNvPr id="54" name="TextBox 14">
                <a:extLst>
                  <a:ext uri="{FF2B5EF4-FFF2-40B4-BE49-F238E27FC236}">
                    <a16:creationId xmlns:a16="http://schemas.microsoft.com/office/drawing/2014/main" id="{DEBD6030-A038-2CAD-C4E9-36607BBF5AD0}"/>
                  </a:ext>
                </a:extLst>
              </p:cNvPr>
              <p:cNvSpPr txBox="1"/>
              <p:nvPr/>
            </p:nvSpPr>
            <p:spPr>
              <a:xfrm>
                <a:off x="0" y="-28575"/>
                <a:ext cx="812800" cy="841375"/>
              </a:xfrm>
              <a:prstGeom prst="rect">
                <a:avLst/>
              </a:prstGeom>
            </p:spPr>
            <p:txBody>
              <a:bodyPr lIns="33867" tIns="33867" rIns="33867" bIns="33867" rtlCol="0" anchor="ctr"/>
              <a:lstStyle/>
              <a:p>
                <a:pPr algn="ctr">
                  <a:lnSpc>
                    <a:spcPts val="1775"/>
                  </a:lnSpc>
                </a:pPr>
                <a:endParaRPr sz="1200"/>
              </a:p>
            </p:txBody>
          </p:sp>
        </p:grpSp>
        <p:sp>
          <p:nvSpPr>
            <p:cNvPr id="52" name="TextBox 18">
              <a:extLst>
                <a:ext uri="{FF2B5EF4-FFF2-40B4-BE49-F238E27FC236}">
                  <a16:creationId xmlns:a16="http://schemas.microsoft.com/office/drawing/2014/main" id="{3A302C17-C6D1-6728-4E63-4270FFC10985}"/>
                </a:ext>
              </a:extLst>
            </p:cNvPr>
            <p:cNvSpPr txBox="1"/>
            <p:nvPr/>
          </p:nvSpPr>
          <p:spPr>
            <a:xfrm rot="2700000">
              <a:off x="1380798" y="6370565"/>
              <a:ext cx="6289604" cy="6510724"/>
            </a:xfrm>
            <a:prstGeom prst="rect">
              <a:avLst/>
            </a:prstGeom>
          </p:spPr>
          <p:txBody>
            <a:bodyPr lIns="33867" tIns="33867" rIns="33867" bIns="33867" rtlCol="0" anchor="ctr"/>
            <a:lstStyle/>
            <a:p>
              <a:pPr algn="ctr">
                <a:lnSpc>
                  <a:spcPts val="1775"/>
                </a:lnSpc>
              </a:pPr>
              <a:endParaRPr sz="1200"/>
            </a:p>
          </p:txBody>
        </p:sp>
      </p:grpSp>
      <p:grpSp>
        <p:nvGrpSpPr>
          <p:cNvPr id="59" name="Group 19">
            <a:extLst>
              <a:ext uri="{FF2B5EF4-FFF2-40B4-BE49-F238E27FC236}">
                <a16:creationId xmlns:a16="http://schemas.microsoft.com/office/drawing/2014/main" id="{F649DE6B-3913-6413-8286-13497FCAD219}"/>
              </a:ext>
            </a:extLst>
          </p:cNvPr>
          <p:cNvGrpSpPr/>
          <p:nvPr/>
        </p:nvGrpSpPr>
        <p:grpSpPr>
          <a:xfrm rot="-10800000">
            <a:off x="7736738" y="1972674"/>
            <a:ext cx="7608184" cy="8023367"/>
            <a:chOff x="1269162" y="-434932"/>
            <a:chExt cx="15216371" cy="16046733"/>
          </a:xfrm>
        </p:grpSpPr>
        <p:pic>
          <p:nvPicPr>
            <p:cNvPr id="60" name="Picture 20">
              <a:extLst>
                <a:ext uri="{FF2B5EF4-FFF2-40B4-BE49-F238E27FC236}">
                  <a16:creationId xmlns:a16="http://schemas.microsoft.com/office/drawing/2014/main" id="{7E64B680-B6A3-C421-2332-F79D81C5BB09}"/>
                </a:ext>
              </a:extLst>
            </p:cNvPr>
            <p:cNvPicPr>
              <a:picLocks noChangeAspect="1"/>
            </p:cNvPicPr>
            <p:nvPr/>
          </p:nvPicPr>
          <p:blipFill>
            <a:blip r:embed="rId4"/>
            <a:srcRect t="95462"/>
            <a:stretch>
              <a:fillRect/>
            </a:stretch>
          </p:blipFill>
          <p:spPr>
            <a:xfrm rot="-8100000">
              <a:off x="1406739" y="7091938"/>
              <a:ext cx="11849542" cy="408708"/>
            </a:xfrm>
            <a:prstGeom prst="rect">
              <a:avLst/>
            </a:prstGeom>
          </p:spPr>
        </p:pic>
        <p:grpSp>
          <p:nvGrpSpPr>
            <p:cNvPr id="61" name="Group 21">
              <a:extLst>
                <a:ext uri="{FF2B5EF4-FFF2-40B4-BE49-F238E27FC236}">
                  <a16:creationId xmlns:a16="http://schemas.microsoft.com/office/drawing/2014/main" id="{D0C08F0D-C39E-D394-DF96-F80754057139}"/>
                </a:ext>
              </a:extLst>
            </p:cNvPr>
            <p:cNvGrpSpPr/>
            <p:nvPr/>
          </p:nvGrpSpPr>
          <p:grpSpPr>
            <a:xfrm rot="2700000">
              <a:off x="2213652" y="7897767"/>
              <a:ext cx="7714034" cy="7714034"/>
              <a:chOff x="0" y="0"/>
              <a:chExt cx="812800" cy="812800"/>
            </a:xfrm>
          </p:grpSpPr>
          <p:sp>
            <p:nvSpPr>
              <p:cNvPr id="71" name="Freeform 22">
                <a:extLst>
                  <a:ext uri="{FF2B5EF4-FFF2-40B4-BE49-F238E27FC236}">
                    <a16:creationId xmlns:a16="http://schemas.microsoft.com/office/drawing/2014/main" id="{09FE0AE6-833C-B95D-FAA5-F9DC28873DF2}"/>
                  </a:ext>
                </a:extLst>
              </p:cNvPr>
              <p:cNvSpPr/>
              <p:nvPr/>
            </p:nvSpPr>
            <p:spPr>
              <a:xfrm>
                <a:off x="0" y="0"/>
                <a:ext cx="812800" cy="812800"/>
              </a:xfrm>
              <a:custGeom>
                <a:avLst/>
                <a:gdLst/>
                <a:ahLst/>
                <a:cxnLst/>
                <a:rect l="l" t="t" r="r" b="b"/>
                <a:pathLst>
                  <a:path w="812800" h="812800">
                    <a:moveTo>
                      <a:pt x="46835" y="0"/>
                    </a:moveTo>
                    <a:lnTo>
                      <a:pt x="765965" y="0"/>
                    </a:lnTo>
                    <a:cubicBezTo>
                      <a:pt x="778386" y="0"/>
                      <a:pt x="790299" y="4934"/>
                      <a:pt x="799082" y="13718"/>
                    </a:cubicBezTo>
                    <a:cubicBezTo>
                      <a:pt x="807866" y="22501"/>
                      <a:pt x="812800" y="34414"/>
                      <a:pt x="812800" y="46835"/>
                    </a:cubicBezTo>
                    <a:lnTo>
                      <a:pt x="812800" y="765965"/>
                    </a:lnTo>
                    <a:cubicBezTo>
                      <a:pt x="812800" y="778386"/>
                      <a:pt x="807866" y="790299"/>
                      <a:pt x="799082" y="799082"/>
                    </a:cubicBezTo>
                    <a:cubicBezTo>
                      <a:pt x="790299" y="807866"/>
                      <a:pt x="778386" y="812800"/>
                      <a:pt x="765965" y="812800"/>
                    </a:cubicBezTo>
                    <a:lnTo>
                      <a:pt x="46835" y="812800"/>
                    </a:lnTo>
                    <a:cubicBezTo>
                      <a:pt x="34414" y="812800"/>
                      <a:pt x="22501" y="807866"/>
                      <a:pt x="13718" y="799082"/>
                    </a:cubicBezTo>
                    <a:cubicBezTo>
                      <a:pt x="4934" y="790299"/>
                      <a:pt x="0" y="778386"/>
                      <a:pt x="0" y="765965"/>
                    </a:cubicBezTo>
                    <a:lnTo>
                      <a:pt x="0" y="46835"/>
                    </a:lnTo>
                    <a:cubicBezTo>
                      <a:pt x="0" y="34414"/>
                      <a:pt x="4934" y="22501"/>
                      <a:pt x="13718" y="13718"/>
                    </a:cubicBezTo>
                    <a:cubicBezTo>
                      <a:pt x="22501" y="4934"/>
                      <a:pt x="34414" y="0"/>
                      <a:pt x="46835" y="0"/>
                    </a:cubicBezTo>
                    <a:close/>
                  </a:path>
                </a:pathLst>
              </a:custGeom>
              <a:solidFill>
                <a:srgbClr val="014385"/>
              </a:solidFill>
              <a:ln>
                <a:noFill/>
              </a:ln>
            </p:spPr>
          </p:sp>
          <p:sp>
            <p:nvSpPr>
              <p:cNvPr id="72" name="TextBox 23">
                <a:extLst>
                  <a:ext uri="{FF2B5EF4-FFF2-40B4-BE49-F238E27FC236}">
                    <a16:creationId xmlns:a16="http://schemas.microsoft.com/office/drawing/2014/main" id="{53133948-DEE1-4F5F-0CD6-5AA3BC58BCD3}"/>
                  </a:ext>
                </a:extLst>
              </p:cNvPr>
              <p:cNvSpPr txBox="1"/>
              <p:nvPr/>
            </p:nvSpPr>
            <p:spPr>
              <a:xfrm>
                <a:off x="0" y="-28575"/>
                <a:ext cx="812800" cy="841375"/>
              </a:xfrm>
              <a:prstGeom prst="rect">
                <a:avLst/>
              </a:prstGeom>
            </p:spPr>
            <p:txBody>
              <a:bodyPr lIns="33867" tIns="33867" rIns="33867" bIns="33867" rtlCol="0" anchor="ctr"/>
              <a:lstStyle/>
              <a:p>
                <a:pPr algn="ctr">
                  <a:lnSpc>
                    <a:spcPts val="1775"/>
                  </a:lnSpc>
                </a:pPr>
                <a:endParaRPr sz="1200"/>
              </a:p>
            </p:txBody>
          </p:sp>
        </p:grpSp>
        <p:pic>
          <p:nvPicPr>
            <p:cNvPr id="62" name="Picture 24">
              <a:extLst>
                <a:ext uri="{FF2B5EF4-FFF2-40B4-BE49-F238E27FC236}">
                  <a16:creationId xmlns:a16="http://schemas.microsoft.com/office/drawing/2014/main" id="{EDC4599C-F4E4-28DF-E99D-098F55840296}"/>
                </a:ext>
              </a:extLst>
            </p:cNvPr>
            <p:cNvPicPr>
              <a:picLocks noChangeAspect="1"/>
            </p:cNvPicPr>
            <p:nvPr/>
          </p:nvPicPr>
          <p:blipFill>
            <a:blip r:embed="rId4"/>
            <a:srcRect t="95462"/>
            <a:stretch>
              <a:fillRect/>
            </a:stretch>
          </p:blipFill>
          <p:spPr>
            <a:xfrm rot="-8100000">
              <a:off x="1058385" y="5285485"/>
              <a:ext cx="11849542" cy="408708"/>
            </a:xfrm>
            <a:prstGeom prst="rect">
              <a:avLst/>
            </a:prstGeom>
          </p:spPr>
        </p:pic>
        <p:pic>
          <p:nvPicPr>
            <p:cNvPr id="63" name="Picture 25">
              <a:extLst>
                <a:ext uri="{FF2B5EF4-FFF2-40B4-BE49-F238E27FC236}">
                  <a16:creationId xmlns:a16="http://schemas.microsoft.com/office/drawing/2014/main" id="{94C5AFC2-8A4D-67F6-477E-6CC9761F815C}"/>
                </a:ext>
              </a:extLst>
            </p:cNvPr>
            <p:cNvPicPr>
              <a:picLocks noChangeAspect="1"/>
            </p:cNvPicPr>
            <p:nvPr/>
          </p:nvPicPr>
          <p:blipFill>
            <a:blip r:embed="rId4"/>
            <a:srcRect t="95462"/>
            <a:stretch>
              <a:fillRect/>
            </a:stretch>
          </p:blipFill>
          <p:spPr>
            <a:xfrm rot="-2700000">
              <a:off x="4635991" y="4129592"/>
              <a:ext cx="11849542" cy="408708"/>
            </a:xfrm>
            <a:prstGeom prst="rect">
              <a:avLst/>
            </a:prstGeom>
          </p:spPr>
        </p:pic>
        <p:grpSp>
          <p:nvGrpSpPr>
            <p:cNvPr id="64" name="Group 26">
              <a:extLst>
                <a:ext uri="{FF2B5EF4-FFF2-40B4-BE49-F238E27FC236}">
                  <a16:creationId xmlns:a16="http://schemas.microsoft.com/office/drawing/2014/main" id="{7B9D10AC-0010-CDB2-12DB-3603FB8B7260}"/>
                </a:ext>
              </a:extLst>
            </p:cNvPr>
            <p:cNvGrpSpPr/>
            <p:nvPr/>
          </p:nvGrpSpPr>
          <p:grpSpPr>
            <a:xfrm rot="-2700000">
              <a:off x="4854898" y="2123772"/>
              <a:ext cx="7407561" cy="3381412"/>
              <a:chOff x="0" y="0"/>
              <a:chExt cx="1463222" cy="667933"/>
            </a:xfrm>
          </p:grpSpPr>
          <p:sp>
            <p:nvSpPr>
              <p:cNvPr id="69" name="Freeform 27">
                <a:extLst>
                  <a:ext uri="{FF2B5EF4-FFF2-40B4-BE49-F238E27FC236}">
                    <a16:creationId xmlns:a16="http://schemas.microsoft.com/office/drawing/2014/main" id="{E6243047-A252-E4C3-DCC3-CFD1F6D4E9B4}"/>
                  </a:ext>
                </a:extLst>
              </p:cNvPr>
              <p:cNvSpPr/>
              <p:nvPr/>
            </p:nvSpPr>
            <p:spPr>
              <a:xfrm>
                <a:off x="0" y="0"/>
                <a:ext cx="1463222" cy="667933"/>
              </a:xfrm>
              <a:custGeom>
                <a:avLst/>
                <a:gdLst/>
                <a:ahLst/>
                <a:cxnLst/>
                <a:rect l="l" t="t" r="r" b="b"/>
                <a:pathLst>
                  <a:path w="1463222" h="667933">
                    <a:moveTo>
                      <a:pt x="0" y="0"/>
                    </a:moveTo>
                    <a:lnTo>
                      <a:pt x="1463222" y="0"/>
                    </a:lnTo>
                    <a:lnTo>
                      <a:pt x="1463222" y="667933"/>
                    </a:lnTo>
                    <a:lnTo>
                      <a:pt x="0" y="667933"/>
                    </a:lnTo>
                    <a:close/>
                  </a:path>
                </a:pathLst>
              </a:custGeom>
              <a:solidFill>
                <a:srgbClr val="FFFFFF"/>
              </a:solidFill>
            </p:spPr>
          </p:sp>
          <p:sp>
            <p:nvSpPr>
              <p:cNvPr id="70" name="TextBox 28">
                <a:extLst>
                  <a:ext uri="{FF2B5EF4-FFF2-40B4-BE49-F238E27FC236}">
                    <a16:creationId xmlns:a16="http://schemas.microsoft.com/office/drawing/2014/main" id="{E53FC4C9-DBC9-2221-8C48-438A0DFFA4A3}"/>
                  </a:ext>
                </a:extLst>
              </p:cNvPr>
              <p:cNvSpPr txBox="1"/>
              <p:nvPr/>
            </p:nvSpPr>
            <p:spPr>
              <a:xfrm>
                <a:off x="0" y="-28575"/>
                <a:ext cx="812800" cy="841375"/>
              </a:xfrm>
              <a:prstGeom prst="rect">
                <a:avLst/>
              </a:prstGeom>
            </p:spPr>
            <p:txBody>
              <a:bodyPr lIns="33867" tIns="33867" rIns="33867" bIns="33867" rtlCol="0" anchor="ctr"/>
              <a:lstStyle/>
              <a:p>
                <a:pPr algn="ctr">
                  <a:lnSpc>
                    <a:spcPts val="1775"/>
                  </a:lnSpc>
                </a:pPr>
                <a:endParaRPr sz="1200"/>
              </a:p>
            </p:txBody>
          </p:sp>
        </p:grpSp>
        <p:grpSp>
          <p:nvGrpSpPr>
            <p:cNvPr id="65" name="Group 29">
              <a:extLst>
                <a:ext uri="{FF2B5EF4-FFF2-40B4-BE49-F238E27FC236}">
                  <a16:creationId xmlns:a16="http://schemas.microsoft.com/office/drawing/2014/main" id="{A18A99AD-AB4D-ADC8-CA6F-4BECF09F40B6}"/>
                </a:ext>
              </a:extLst>
            </p:cNvPr>
            <p:cNvGrpSpPr/>
            <p:nvPr/>
          </p:nvGrpSpPr>
          <p:grpSpPr>
            <a:xfrm rot="2700000">
              <a:off x="4240920" y="6771697"/>
              <a:ext cx="5742500" cy="5979641"/>
              <a:chOff x="-479" y="-28575"/>
              <a:chExt cx="813279" cy="846864"/>
            </a:xfrm>
          </p:grpSpPr>
          <p:sp>
            <p:nvSpPr>
              <p:cNvPr id="67" name="Freeform 30">
                <a:extLst>
                  <a:ext uri="{FF2B5EF4-FFF2-40B4-BE49-F238E27FC236}">
                    <a16:creationId xmlns:a16="http://schemas.microsoft.com/office/drawing/2014/main" id="{BE28F510-79A6-BF77-1732-2BB548870F6A}"/>
                  </a:ext>
                </a:extLst>
              </p:cNvPr>
              <p:cNvSpPr/>
              <p:nvPr/>
            </p:nvSpPr>
            <p:spPr>
              <a:xfrm>
                <a:off x="-479" y="5489"/>
                <a:ext cx="812800" cy="812800"/>
              </a:xfrm>
              <a:custGeom>
                <a:avLst/>
                <a:gdLst/>
                <a:ahLst/>
                <a:cxnLst/>
                <a:rect l="l" t="t" r="r" b="b"/>
                <a:pathLst>
                  <a:path w="812800" h="812800">
                    <a:moveTo>
                      <a:pt x="62952" y="0"/>
                    </a:moveTo>
                    <a:lnTo>
                      <a:pt x="749848" y="0"/>
                    </a:lnTo>
                    <a:cubicBezTo>
                      <a:pt x="784615" y="0"/>
                      <a:pt x="812800" y="28185"/>
                      <a:pt x="812800" y="62952"/>
                    </a:cubicBezTo>
                    <a:lnTo>
                      <a:pt x="812800" y="749848"/>
                    </a:lnTo>
                    <a:cubicBezTo>
                      <a:pt x="812800" y="784615"/>
                      <a:pt x="784615" y="812800"/>
                      <a:pt x="749848" y="812800"/>
                    </a:cubicBezTo>
                    <a:lnTo>
                      <a:pt x="62952" y="812800"/>
                    </a:lnTo>
                    <a:cubicBezTo>
                      <a:pt x="28185" y="812800"/>
                      <a:pt x="0" y="784615"/>
                      <a:pt x="0" y="749848"/>
                    </a:cubicBezTo>
                    <a:lnTo>
                      <a:pt x="0" y="62952"/>
                    </a:lnTo>
                    <a:cubicBezTo>
                      <a:pt x="0" y="28185"/>
                      <a:pt x="28185" y="0"/>
                      <a:pt x="62952" y="0"/>
                    </a:cubicBezTo>
                    <a:close/>
                  </a:path>
                </a:pathLst>
              </a:custGeom>
              <a:solidFill>
                <a:srgbClr val="608AC8"/>
              </a:solidFill>
              <a:ln>
                <a:noFill/>
              </a:ln>
            </p:spPr>
          </p:sp>
          <p:sp>
            <p:nvSpPr>
              <p:cNvPr id="68" name="TextBox 31">
                <a:extLst>
                  <a:ext uri="{FF2B5EF4-FFF2-40B4-BE49-F238E27FC236}">
                    <a16:creationId xmlns:a16="http://schemas.microsoft.com/office/drawing/2014/main" id="{09A696EE-7820-1A0C-B22E-73FF973AF4A9}"/>
                  </a:ext>
                </a:extLst>
              </p:cNvPr>
              <p:cNvSpPr txBox="1"/>
              <p:nvPr/>
            </p:nvSpPr>
            <p:spPr>
              <a:xfrm>
                <a:off x="0" y="-28575"/>
                <a:ext cx="812800" cy="841375"/>
              </a:xfrm>
              <a:prstGeom prst="rect">
                <a:avLst/>
              </a:prstGeom>
            </p:spPr>
            <p:txBody>
              <a:bodyPr lIns="33867" tIns="33867" rIns="33867" bIns="33867" rtlCol="0" anchor="ctr"/>
              <a:lstStyle/>
              <a:p>
                <a:pPr algn="ctr">
                  <a:lnSpc>
                    <a:spcPts val="1775"/>
                  </a:lnSpc>
                </a:pPr>
                <a:endParaRPr sz="1200"/>
              </a:p>
            </p:txBody>
          </p:sp>
        </p:grpSp>
        <p:sp>
          <p:nvSpPr>
            <p:cNvPr id="66" name="TextBox 35">
              <a:extLst>
                <a:ext uri="{FF2B5EF4-FFF2-40B4-BE49-F238E27FC236}">
                  <a16:creationId xmlns:a16="http://schemas.microsoft.com/office/drawing/2014/main" id="{A33E73D0-062B-D675-0729-C60E1CDB450B}"/>
                </a:ext>
              </a:extLst>
            </p:cNvPr>
            <p:cNvSpPr txBox="1"/>
            <p:nvPr/>
          </p:nvSpPr>
          <p:spPr>
            <a:xfrm rot="2700000">
              <a:off x="1379628" y="6489629"/>
              <a:ext cx="6284280" cy="6505211"/>
            </a:xfrm>
            <a:prstGeom prst="rect">
              <a:avLst/>
            </a:prstGeom>
          </p:spPr>
          <p:txBody>
            <a:bodyPr lIns="33867" tIns="33867" rIns="33867" bIns="33867" rtlCol="0" anchor="ctr"/>
            <a:lstStyle/>
            <a:p>
              <a:pPr algn="ctr">
                <a:lnSpc>
                  <a:spcPts val="1775"/>
                </a:lnSpc>
              </a:pPr>
              <a:endParaRPr sz="120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DB4C863-076A-05FA-5DBA-6B1BEA3B84CB}"/>
              </a:ext>
            </a:extLst>
          </p:cNvPr>
          <p:cNvSpPr>
            <a:spLocks noGrp="1"/>
          </p:cNvSpPr>
          <p:nvPr>
            <p:ph type="sldNum" sz="quarter" idx="12"/>
          </p:nvPr>
        </p:nvSpPr>
        <p:spPr>
          <a:xfrm>
            <a:off x="10940526" y="6414590"/>
            <a:ext cx="41327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1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t>4</a:t>
            </a:fld>
            <a:endParaRPr kumimoji="0" lang="zh-CN" altLang="en-US" sz="11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9" name="文本框 68">
            <a:extLst>
              <a:ext uri="{FF2B5EF4-FFF2-40B4-BE49-F238E27FC236}">
                <a16:creationId xmlns:a16="http://schemas.microsoft.com/office/drawing/2014/main" id="{33ADFD4A-E098-84ED-B33F-3F36805C95E1}"/>
              </a:ext>
            </a:extLst>
          </p:cNvPr>
          <p:cNvSpPr txBox="1"/>
          <p:nvPr/>
        </p:nvSpPr>
        <p:spPr>
          <a:xfrm>
            <a:off x="454259" y="992328"/>
            <a:ext cx="8579846" cy="461665"/>
          </a:xfrm>
          <a:prstGeom prst="rect">
            <a:avLst/>
          </a:prstGeom>
          <a:noFill/>
        </p:spPr>
        <p:txBody>
          <a:bodyPr wrap="square">
            <a:spAutoFit/>
          </a:bodyPr>
          <a:lstStyle/>
          <a:p>
            <a:pPr>
              <a:spcAft>
                <a:spcPts val="600"/>
              </a:spcAft>
            </a:pPr>
            <a:r>
              <a:rPr lang="zh-CN" altLang="en-US" sz="2400" b="1" i="0" u="none" strike="noStrike" dirty="0">
                <a:solidFill>
                  <a:srgbClr val="014385"/>
                </a:solidFill>
                <a:effectLst/>
                <a:latin typeface="Consolas" panose="020B0609020204030204" pitchFamily="49" charset="0"/>
                <a:ea typeface="楷体" panose="02010609060101010101" pitchFamily="49" charset="-122"/>
              </a:rPr>
              <a:t>推荐系统日益重要，</a:t>
            </a:r>
            <a:r>
              <a:rPr lang="zh-CN" altLang="en-US" sz="2400" b="1" kern="100" dirty="0">
                <a:solidFill>
                  <a:srgbClr val="014385"/>
                </a:solidFill>
                <a:effectLst/>
                <a:latin typeface="Times New Roman" panose="02020603050405020304" pitchFamily="18" charset="0"/>
                <a:ea typeface="楷体" panose="02010609060101010101" pitchFamily="49" charset="-122"/>
                <a:cs typeface="Times New Roman" panose="02020603050405020304" pitchFamily="18" charset="0"/>
              </a:rPr>
              <a:t>准确性不再是唯一标准</a:t>
            </a:r>
            <a:endParaRPr lang="zh-CN" altLang="en-US" sz="2400" b="1" dirty="0">
              <a:solidFill>
                <a:srgbClr val="014385"/>
              </a:solidFill>
              <a:ea typeface="楷体" panose="02010609060101010101" pitchFamily="49" charset="-122"/>
            </a:endParaRPr>
          </a:p>
        </p:txBody>
      </p:sp>
      <p:sp>
        <p:nvSpPr>
          <p:cNvPr id="5" name="矩形: 圆角 4">
            <a:extLst>
              <a:ext uri="{FF2B5EF4-FFF2-40B4-BE49-F238E27FC236}">
                <a16:creationId xmlns:a16="http://schemas.microsoft.com/office/drawing/2014/main" id="{FBAEA5D6-0BF4-53DE-53D1-96D0662412B0}"/>
              </a:ext>
            </a:extLst>
          </p:cNvPr>
          <p:cNvSpPr/>
          <p:nvPr/>
        </p:nvSpPr>
        <p:spPr>
          <a:xfrm>
            <a:off x="396961" y="1572533"/>
            <a:ext cx="10782280" cy="3786525"/>
          </a:xfrm>
          <a:prstGeom prst="roundRect">
            <a:avLst>
              <a:gd name="adj" fmla="val 4876"/>
            </a:avLst>
          </a:prstGeom>
          <a:noFill/>
          <a:ln w="28575">
            <a:solidFill>
              <a:schemeClr val="bg1">
                <a:lumMod val="8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4" name="表格 13">
            <a:extLst>
              <a:ext uri="{FF2B5EF4-FFF2-40B4-BE49-F238E27FC236}">
                <a16:creationId xmlns:a16="http://schemas.microsoft.com/office/drawing/2014/main" id="{484B2830-1147-8CCA-10F6-8FCB2DC6CFD7}"/>
              </a:ext>
            </a:extLst>
          </p:cNvPr>
          <p:cNvGraphicFramePr>
            <a:graphicFrameLocks noGrp="1"/>
          </p:cNvGraphicFramePr>
          <p:nvPr>
            <p:extLst>
              <p:ext uri="{D42A27DB-BD31-4B8C-83A1-F6EECF244321}">
                <p14:modId xmlns:p14="http://schemas.microsoft.com/office/powerpoint/2010/main" val="2762592104"/>
              </p:ext>
            </p:extLst>
          </p:nvPr>
        </p:nvGraphicFramePr>
        <p:xfrm>
          <a:off x="1646416" y="3743415"/>
          <a:ext cx="1968816" cy="859194"/>
        </p:xfrm>
        <a:graphic>
          <a:graphicData uri="http://schemas.openxmlformats.org/drawingml/2006/table">
            <a:tbl>
              <a:tblPr firstRow="1" bandRow="1">
                <a:tableStyleId>{5C22544A-7EE6-4342-B048-85BDC9FD1C3A}</a:tableStyleId>
              </a:tblPr>
              <a:tblGrid>
                <a:gridCol w="489468">
                  <a:extLst>
                    <a:ext uri="{9D8B030D-6E8A-4147-A177-3AD203B41FA5}">
                      <a16:colId xmlns:a16="http://schemas.microsoft.com/office/drawing/2014/main" val="1259858264"/>
                    </a:ext>
                  </a:extLst>
                </a:gridCol>
                <a:gridCol w="1479348">
                  <a:extLst>
                    <a:ext uri="{9D8B030D-6E8A-4147-A177-3AD203B41FA5}">
                      <a16:colId xmlns:a16="http://schemas.microsoft.com/office/drawing/2014/main" val="1921185916"/>
                    </a:ext>
                  </a:extLst>
                </a:gridCol>
              </a:tblGrid>
              <a:tr h="429597">
                <a:tc>
                  <a:txBody>
                    <a:bodyPr/>
                    <a:lstStyle/>
                    <a:p>
                      <a:pPr algn="ctr"/>
                      <a:endParaRPr lang="zh-CN" altLang="en-US" sz="1400" dirty="0">
                        <a:solidFill>
                          <a:schemeClr val="tx1"/>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7881655"/>
                  </a:ext>
                </a:extLst>
              </a:tr>
              <a:tr h="429597">
                <a:tc>
                  <a:txBody>
                    <a:bodyPr/>
                    <a:lstStyle/>
                    <a:p>
                      <a:pPr algn="ctr"/>
                      <a:endParaRPr lang="zh-CN" altLang="en-US" sz="1400" dirty="0">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9076274"/>
                  </a:ext>
                </a:extLst>
              </a:tr>
            </a:tbl>
          </a:graphicData>
        </a:graphic>
      </p:graphicFrame>
      <p:grpSp>
        <p:nvGrpSpPr>
          <p:cNvPr id="19" name="组合 18">
            <a:extLst>
              <a:ext uri="{FF2B5EF4-FFF2-40B4-BE49-F238E27FC236}">
                <a16:creationId xmlns:a16="http://schemas.microsoft.com/office/drawing/2014/main" id="{D3BB935F-298B-EDA7-9669-5B324635F7DA}"/>
              </a:ext>
            </a:extLst>
          </p:cNvPr>
          <p:cNvGrpSpPr/>
          <p:nvPr/>
        </p:nvGrpSpPr>
        <p:grpSpPr>
          <a:xfrm>
            <a:off x="2209614" y="3751984"/>
            <a:ext cx="1337404" cy="381820"/>
            <a:chOff x="5359457" y="4722348"/>
            <a:chExt cx="1673585" cy="460307"/>
          </a:xfrm>
        </p:grpSpPr>
        <p:pic>
          <p:nvPicPr>
            <p:cNvPr id="15" name="图片 14">
              <a:extLst>
                <a:ext uri="{FF2B5EF4-FFF2-40B4-BE49-F238E27FC236}">
                  <a16:creationId xmlns:a16="http://schemas.microsoft.com/office/drawing/2014/main" id="{5334F5C1-D3B0-8013-3B05-699D58488672}"/>
                </a:ext>
              </a:extLst>
            </p:cNvPr>
            <p:cNvPicPr>
              <a:picLocks noChangeAspect="1"/>
            </p:cNvPicPr>
            <p:nvPr/>
          </p:nvPicPr>
          <p:blipFill>
            <a:blip r:embed="rId3"/>
            <a:stretch>
              <a:fillRect/>
            </a:stretch>
          </p:blipFill>
          <p:spPr>
            <a:xfrm>
              <a:off x="5359457" y="4722350"/>
              <a:ext cx="393178" cy="460305"/>
            </a:xfrm>
            <a:prstGeom prst="rect">
              <a:avLst/>
            </a:prstGeom>
          </p:spPr>
        </p:pic>
        <p:pic>
          <p:nvPicPr>
            <p:cNvPr id="16" name="图片 15">
              <a:extLst>
                <a:ext uri="{FF2B5EF4-FFF2-40B4-BE49-F238E27FC236}">
                  <a16:creationId xmlns:a16="http://schemas.microsoft.com/office/drawing/2014/main" id="{D95F2014-CC82-5FA3-E439-C6AFD5A97D8F}"/>
                </a:ext>
              </a:extLst>
            </p:cNvPr>
            <p:cNvPicPr>
              <a:picLocks noChangeAspect="1"/>
            </p:cNvPicPr>
            <p:nvPr/>
          </p:nvPicPr>
          <p:blipFill>
            <a:blip r:embed="rId4"/>
            <a:stretch>
              <a:fillRect/>
            </a:stretch>
          </p:blipFill>
          <p:spPr>
            <a:xfrm>
              <a:off x="6570891" y="4752373"/>
              <a:ext cx="462151" cy="400530"/>
            </a:xfrm>
            <a:prstGeom prst="rect">
              <a:avLst/>
            </a:prstGeom>
          </p:spPr>
        </p:pic>
        <p:pic>
          <p:nvPicPr>
            <p:cNvPr id="17" name="图片 16">
              <a:extLst>
                <a:ext uri="{FF2B5EF4-FFF2-40B4-BE49-F238E27FC236}">
                  <a16:creationId xmlns:a16="http://schemas.microsoft.com/office/drawing/2014/main" id="{C5196B4E-1CCE-759F-2086-2ECBEF92664F}"/>
                </a:ext>
              </a:extLst>
            </p:cNvPr>
            <p:cNvPicPr>
              <a:picLocks noChangeAspect="1"/>
            </p:cNvPicPr>
            <p:nvPr/>
          </p:nvPicPr>
          <p:blipFill>
            <a:blip r:embed="rId3"/>
            <a:stretch>
              <a:fillRect/>
            </a:stretch>
          </p:blipFill>
          <p:spPr>
            <a:xfrm>
              <a:off x="5774283" y="4722349"/>
              <a:ext cx="393178" cy="460305"/>
            </a:xfrm>
            <a:prstGeom prst="rect">
              <a:avLst/>
            </a:prstGeom>
          </p:spPr>
        </p:pic>
        <p:pic>
          <p:nvPicPr>
            <p:cNvPr id="18" name="图片 17">
              <a:extLst>
                <a:ext uri="{FF2B5EF4-FFF2-40B4-BE49-F238E27FC236}">
                  <a16:creationId xmlns:a16="http://schemas.microsoft.com/office/drawing/2014/main" id="{99C03D05-1BFC-0D77-4F1E-9BD463589D09}"/>
                </a:ext>
              </a:extLst>
            </p:cNvPr>
            <p:cNvPicPr>
              <a:picLocks noChangeAspect="1"/>
            </p:cNvPicPr>
            <p:nvPr/>
          </p:nvPicPr>
          <p:blipFill>
            <a:blip r:embed="rId3"/>
            <a:stretch>
              <a:fillRect/>
            </a:stretch>
          </p:blipFill>
          <p:spPr>
            <a:xfrm>
              <a:off x="6189109" y="4722348"/>
              <a:ext cx="393178" cy="460305"/>
            </a:xfrm>
            <a:prstGeom prst="rect">
              <a:avLst/>
            </a:prstGeom>
          </p:spPr>
        </p:pic>
      </p:grpSp>
      <p:grpSp>
        <p:nvGrpSpPr>
          <p:cNvPr id="28" name="组合 27">
            <a:extLst>
              <a:ext uri="{FF2B5EF4-FFF2-40B4-BE49-F238E27FC236}">
                <a16:creationId xmlns:a16="http://schemas.microsoft.com/office/drawing/2014/main" id="{22E14FF1-9C31-1DB7-4252-3B3881F28A19}"/>
              </a:ext>
            </a:extLst>
          </p:cNvPr>
          <p:cNvGrpSpPr/>
          <p:nvPr/>
        </p:nvGrpSpPr>
        <p:grpSpPr>
          <a:xfrm>
            <a:off x="2209613" y="4197738"/>
            <a:ext cx="1337404" cy="381820"/>
            <a:chOff x="5324970" y="5338345"/>
            <a:chExt cx="1694611" cy="460305"/>
          </a:xfrm>
        </p:grpSpPr>
        <p:pic>
          <p:nvPicPr>
            <p:cNvPr id="24" name="图片 23">
              <a:extLst>
                <a:ext uri="{FF2B5EF4-FFF2-40B4-BE49-F238E27FC236}">
                  <a16:creationId xmlns:a16="http://schemas.microsoft.com/office/drawing/2014/main" id="{B7C23C9D-029F-E276-8A4F-19523BFA3AE4}"/>
                </a:ext>
              </a:extLst>
            </p:cNvPr>
            <p:cNvPicPr>
              <a:picLocks noChangeAspect="1"/>
            </p:cNvPicPr>
            <p:nvPr/>
          </p:nvPicPr>
          <p:blipFill>
            <a:blip r:embed="rId4"/>
            <a:stretch>
              <a:fillRect/>
            </a:stretch>
          </p:blipFill>
          <p:spPr>
            <a:xfrm>
              <a:off x="5324970" y="5368237"/>
              <a:ext cx="462151" cy="400530"/>
            </a:xfrm>
            <a:prstGeom prst="rect">
              <a:avLst/>
            </a:prstGeom>
          </p:spPr>
        </p:pic>
        <p:pic>
          <p:nvPicPr>
            <p:cNvPr id="25" name="图片 24">
              <a:extLst>
                <a:ext uri="{FF2B5EF4-FFF2-40B4-BE49-F238E27FC236}">
                  <a16:creationId xmlns:a16="http://schemas.microsoft.com/office/drawing/2014/main" id="{A35D7B3A-0C2D-2D1F-040F-23EFE0B55A0D}"/>
                </a:ext>
              </a:extLst>
            </p:cNvPr>
            <p:cNvPicPr>
              <a:picLocks noChangeAspect="1"/>
            </p:cNvPicPr>
            <p:nvPr/>
          </p:nvPicPr>
          <p:blipFill>
            <a:blip r:embed="rId4"/>
            <a:stretch>
              <a:fillRect/>
            </a:stretch>
          </p:blipFill>
          <p:spPr>
            <a:xfrm>
              <a:off x="5739796" y="5368235"/>
              <a:ext cx="462151" cy="400530"/>
            </a:xfrm>
            <a:prstGeom prst="rect">
              <a:avLst/>
            </a:prstGeom>
          </p:spPr>
        </p:pic>
        <p:pic>
          <p:nvPicPr>
            <p:cNvPr id="26" name="图片 25">
              <a:extLst>
                <a:ext uri="{FF2B5EF4-FFF2-40B4-BE49-F238E27FC236}">
                  <a16:creationId xmlns:a16="http://schemas.microsoft.com/office/drawing/2014/main" id="{A6D74EB2-7477-ABB8-2424-F0C47ECA1AFE}"/>
                </a:ext>
              </a:extLst>
            </p:cNvPr>
            <p:cNvPicPr>
              <a:picLocks noChangeAspect="1"/>
            </p:cNvPicPr>
            <p:nvPr/>
          </p:nvPicPr>
          <p:blipFill>
            <a:blip r:embed="rId4"/>
            <a:stretch>
              <a:fillRect/>
            </a:stretch>
          </p:blipFill>
          <p:spPr>
            <a:xfrm>
              <a:off x="6149832" y="5368233"/>
              <a:ext cx="462151" cy="400530"/>
            </a:xfrm>
            <a:prstGeom prst="rect">
              <a:avLst/>
            </a:prstGeom>
          </p:spPr>
        </p:pic>
        <p:pic>
          <p:nvPicPr>
            <p:cNvPr id="27" name="图片 26">
              <a:extLst>
                <a:ext uri="{FF2B5EF4-FFF2-40B4-BE49-F238E27FC236}">
                  <a16:creationId xmlns:a16="http://schemas.microsoft.com/office/drawing/2014/main" id="{AC685525-F635-39B6-7D6A-33C4BB5EF937}"/>
                </a:ext>
              </a:extLst>
            </p:cNvPr>
            <p:cNvPicPr>
              <a:picLocks noChangeAspect="1"/>
            </p:cNvPicPr>
            <p:nvPr/>
          </p:nvPicPr>
          <p:blipFill>
            <a:blip r:embed="rId3"/>
            <a:stretch>
              <a:fillRect/>
            </a:stretch>
          </p:blipFill>
          <p:spPr>
            <a:xfrm>
              <a:off x="6626403" y="5338345"/>
              <a:ext cx="393178" cy="460305"/>
            </a:xfrm>
            <a:prstGeom prst="rect">
              <a:avLst/>
            </a:prstGeom>
          </p:spPr>
        </p:pic>
      </p:grpSp>
      <p:pic>
        <p:nvPicPr>
          <p:cNvPr id="30" name="图片 29">
            <a:extLst>
              <a:ext uri="{FF2B5EF4-FFF2-40B4-BE49-F238E27FC236}">
                <a16:creationId xmlns:a16="http://schemas.microsoft.com/office/drawing/2014/main" id="{773C511B-A2AB-9933-6969-CA523DC62CA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711991" y="3776889"/>
            <a:ext cx="356913" cy="356913"/>
          </a:xfrm>
          <a:prstGeom prst="rect">
            <a:avLst/>
          </a:prstGeom>
        </p:spPr>
      </p:pic>
      <p:pic>
        <p:nvPicPr>
          <p:cNvPr id="32" name="图片 31">
            <a:extLst>
              <a:ext uri="{FF2B5EF4-FFF2-40B4-BE49-F238E27FC236}">
                <a16:creationId xmlns:a16="http://schemas.microsoft.com/office/drawing/2014/main" id="{DE54ECE5-DF0A-6E6C-33C3-C7F2AE12D22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19130" y="4203563"/>
            <a:ext cx="357028" cy="357028"/>
          </a:xfrm>
          <a:prstGeom prst="rect">
            <a:avLst/>
          </a:prstGeom>
        </p:spPr>
      </p:pic>
      <p:sp>
        <p:nvSpPr>
          <p:cNvPr id="6" name="文本框 5">
            <a:extLst>
              <a:ext uri="{FF2B5EF4-FFF2-40B4-BE49-F238E27FC236}">
                <a16:creationId xmlns:a16="http://schemas.microsoft.com/office/drawing/2014/main" id="{80AC7998-0C79-D4D5-144D-E616A7F2FAB4}"/>
              </a:ext>
            </a:extLst>
          </p:cNvPr>
          <p:cNvSpPr txBox="1"/>
          <p:nvPr/>
        </p:nvSpPr>
        <p:spPr>
          <a:xfrm>
            <a:off x="463094" y="1720260"/>
            <a:ext cx="4129358" cy="400110"/>
          </a:xfrm>
          <a:prstGeom prst="rect">
            <a:avLst/>
          </a:prstGeom>
          <a:noFill/>
        </p:spPr>
        <p:txBody>
          <a:bodyPr wrap="square">
            <a:spAutoFit/>
          </a:bodyPr>
          <a:lstStyle/>
          <a:p>
            <a:pPr algn="l">
              <a:spcAft>
                <a:spcPts val="600"/>
              </a:spcAft>
            </a:pPr>
            <a:r>
              <a:rPr lang="zh-CN" altLang="en-US" sz="2000" b="1" i="0" u="none" strike="noStrike" dirty="0">
                <a:solidFill>
                  <a:srgbClr val="014385"/>
                </a:solidFill>
                <a:effectLst/>
                <a:latin typeface="Consolas" panose="020B0609020204030204" pitchFamily="49" charset="0"/>
                <a:ea typeface="楷体" panose="02010609060101010101" pitchFamily="49" charset="-122"/>
              </a:rPr>
              <a:t>推荐场景中的群体不公平现象：</a:t>
            </a:r>
            <a:endParaRPr lang="en-US" altLang="zh-CN" sz="2000" b="1" i="0" u="none" strike="noStrike" dirty="0">
              <a:solidFill>
                <a:srgbClr val="014385"/>
              </a:solidFill>
              <a:effectLst/>
              <a:latin typeface="Consolas" panose="020B0609020204030204" pitchFamily="49" charset="0"/>
              <a:ea typeface="楷体" panose="02010609060101010101" pitchFamily="49" charset="-122"/>
            </a:endParaRPr>
          </a:p>
        </p:txBody>
      </p:sp>
      <p:sp>
        <p:nvSpPr>
          <p:cNvPr id="48" name="文本框 47">
            <a:extLst>
              <a:ext uri="{FF2B5EF4-FFF2-40B4-BE49-F238E27FC236}">
                <a16:creationId xmlns:a16="http://schemas.microsoft.com/office/drawing/2014/main" id="{A8C3020E-2E03-05E0-0F9C-E2802629EE31}"/>
              </a:ext>
            </a:extLst>
          </p:cNvPr>
          <p:cNvSpPr txBox="1"/>
          <p:nvPr/>
        </p:nvSpPr>
        <p:spPr>
          <a:xfrm>
            <a:off x="5654238" y="2317582"/>
            <a:ext cx="5466621" cy="903965"/>
          </a:xfrm>
          <a:prstGeom prst="rect">
            <a:avLst/>
          </a:prstGeom>
          <a:noFill/>
        </p:spPr>
        <p:txBody>
          <a:bodyPr wrap="square">
            <a:spAutoFit/>
          </a:bodyPr>
          <a:lstStyle/>
          <a:p>
            <a:pPr marL="285750" indent="-285750" algn="l">
              <a:lnSpc>
                <a:spcPct val="125000"/>
              </a:lnSpc>
              <a:spcAft>
                <a:spcPts val="600"/>
              </a:spcAft>
              <a:buFont typeface="Arial" panose="020B0604020202020204" pitchFamily="34" charset="0"/>
              <a:buChar char="•"/>
            </a:pPr>
            <a:r>
              <a:rPr lang="zh-CN" altLang="en-US" sz="2000" b="1" dirty="0">
                <a:latin typeface="Consolas" panose="020B0609020204030204" pitchFamily="49" charset="0"/>
                <a:ea typeface="楷体" panose="02010609060101010101" pitchFamily="49" charset="-122"/>
              </a:rPr>
              <a:t>用户行为倾向带来算法偏差：</a:t>
            </a:r>
            <a:endParaRPr lang="en-US" altLang="zh-CN" sz="2000" b="1" dirty="0">
              <a:latin typeface="Consolas" panose="020B0609020204030204" pitchFamily="49" charset="0"/>
              <a:ea typeface="楷体" panose="02010609060101010101" pitchFamily="49" charset="-122"/>
            </a:endParaRPr>
          </a:p>
          <a:p>
            <a:pPr algn="l">
              <a:lnSpc>
                <a:spcPct val="125000"/>
              </a:lnSpc>
              <a:spcAft>
                <a:spcPts val="600"/>
              </a:spcAft>
            </a:pPr>
            <a:r>
              <a:rPr lang="en-US" altLang="zh-CN" sz="2000" b="1" dirty="0">
                <a:latin typeface="Consolas" panose="020B0609020204030204" pitchFamily="49" charset="0"/>
                <a:ea typeface="楷体" panose="02010609060101010101" pitchFamily="49" charset="-122"/>
              </a:rPr>
              <a:t>  Eg:20%</a:t>
            </a:r>
            <a:r>
              <a:rPr lang="zh-CN" altLang="en-US" sz="2000" b="1" dirty="0">
                <a:latin typeface="Consolas" panose="020B0609020204030204" pitchFamily="49" charset="0"/>
                <a:ea typeface="楷体" panose="02010609060101010101" pitchFamily="49" charset="-122"/>
              </a:rPr>
              <a:t>的热门商品收获</a:t>
            </a:r>
            <a:r>
              <a:rPr lang="en-US" altLang="zh-CN" sz="2000" b="1" dirty="0">
                <a:latin typeface="Consolas" panose="020B0609020204030204" pitchFamily="49" charset="0"/>
                <a:ea typeface="楷体" panose="02010609060101010101" pitchFamily="49" charset="-122"/>
              </a:rPr>
              <a:t>80%</a:t>
            </a:r>
            <a:r>
              <a:rPr lang="zh-CN" altLang="en-US" sz="2000" b="1" dirty="0">
                <a:latin typeface="Consolas" panose="020B0609020204030204" pitchFamily="49" charset="0"/>
                <a:ea typeface="楷体" panose="02010609060101010101" pitchFamily="49" charset="-122"/>
              </a:rPr>
              <a:t>的曝光→“长尾”</a:t>
            </a:r>
            <a:endParaRPr lang="en-US" altLang="zh-CN" b="1" dirty="0">
              <a:latin typeface="Consolas" panose="020B0609020204030204" pitchFamily="49" charset="0"/>
              <a:ea typeface="楷体" panose="02010609060101010101" pitchFamily="49" charset="-122"/>
            </a:endParaRPr>
          </a:p>
        </p:txBody>
      </p:sp>
      <p:graphicFrame>
        <p:nvGraphicFramePr>
          <p:cNvPr id="49" name="表格 48">
            <a:extLst>
              <a:ext uri="{FF2B5EF4-FFF2-40B4-BE49-F238E27FC236}">
                <a16:creationId xmlns:a16="http://schemas.microsoft.com/office/drawing/2014/main" id="{64D6C165-9FF2-077A-6113-5D12AFFD08EA}"/>
              </a:ext>
            </a:extLst>
          </p:cNvPr>
          <p:cNvGraphicFramePr>
            <a:graphicFrameLocks noGrp="1"/>
          </p:cNvGraphicFramePr>
          <p:nvPr>
            <p:extLst>
              <p:ext uri="{D42A27DB-BD31-4B8C-83A1-F6EECF244321}">
                <p14:modId xmlns:p14="http://schemas.microsoft.com/office/powerpoint/2010/main" val="2457548059"/>
              </p:ext>
            </p:extLst>
          </p:nvPr>
        </p:nvGraphicFramePr>
        <p:xfrm>
          <a:off x="6035378" y="3743415"/>
          <a:ext cx="1968816" cy="859194"/>
        </p:xfrm>
        <a:graphic>
          <a:graphicData uri="http://schemas.openxmlformats.org/drawingml/2006/table">
            <a:tbl>
              <a:tblPr firstRow="1" bandRow="1">
                <a:tableStyleId>{5C22544A-7EE6-4342-B048-85BDC9FD1C3A}</a:tableStyleId>
              </a:tblPr>
              <a:tblGrid>
                <a:gridCol w="489468">
                  <a:extLst>
                    <a:ext uri="{9D8B030D-6E8A-4147-A177-3AD203B41FA5}">
                      <a16:colId xmlns:a16="http://schemas.microsoft.com/office/drawing/2014/main" val="1259858264"/>
                    </a:ext>
                  </a:extLst>
                </a:gridCol>
                <a:gridCol w="1479348">
                  <a:extLst>
                    <a:ext uri="{9D8B030D-6E8A-4147-A177-3AD203B41FA5}">
                      <a16:colId xmlns:a16="http://schemas.microsoft.com/office/drawing/2014/main" val="1921185916"/>
                    </a:ext>
                  </a:extLst>
                </a:gridCol>
              </a:tblGrid>
              <a:tr h="429597">
                <a:tc>
                  <a:txBody>
                    <a:bodyPr/>
                    <a:lstStyle/>
                    <a:p>
                      <a:pPr algn="ctr"/>
                      <a:endParaRPr lang="zh-CN" altLang="en-US" sz="1400" dirty="0">
                        <a:solidFill>
                          <a:schemeClr val="tx1"/>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7881655"/>
                  </a:ext>
                </a:extLst>
              </a:tr>
              <a:tr h="429597">
                <a:tc>
                  <a:txBody>
                    <a:bodyPr/>
                    <a:lstStyle/>
                    <a:p>
                      <a:pPr algn="ctr"/>
                      <a:endParaRPr lang="zh-CN" altLang="en-US" sz="1400" dirty="0">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9076274"/>
                  </a:ext>
                </a:extLst>
              </a:tr>
            </a:tbl>
          </a:graphicData>
        </a:graphic>
      </p:graphicFrame>
      <p:pic>
        <p:nvPicPr>
          <p:cNvPr id="22" name="图片 21">
            <a:extLst>
              <a:ext uri="{FF2B5EF4-FFF2-40B4-BE49-F238E27FC236}">
                <a16:creationId xmlns:a16="http://schemas.microsoft.com/office/drawing/2014/main" id="{C38BE0CD-D943-5FBA-FEAE-81247F9B8CEF}"/>
              </a:ext>
            </a:extLst>
          </p:cNvPr>
          <p:cNvPicPr>
            <a:picLocks noChangeAspect="1"/>
          </p:cNvPicPr>
          <p:nvPr/>
        </p:nvPicPr>
        <p:blipFill>
          <a:blip r:embed="rId3"/>
          <a:stretch>
            <a:fillRect/>
          </a:stretch>
        </p:blipFill>
        <p:spPr>
          <a:xfrm>
            <a:off x="6130108" y="3772283"/>
            <a:ext cx="312998" cy="366436"/>
          </a:xfrm>
          <a:prstGeom prst="rect">
            <a:avLst/>
          </a:prstGeom>
        </p:spPr>
      </p:pic>
      <p:pic>
        <p:nvPicPr>
          <p:cNvPr id="62" name="图片 61">
            <a:extLst>
              <a:ext uri="{FF2B5EF4-FFF2-40B4-BE49-F238E27FC236}">
                <a16:creationId xmlns:a16="http://schemas.microsoft.com/office/drawing/2014/main" id="{330A15A1-1152-2412-C661-565F84242026}"/>
              </a:ext>
            </a:extLst>
          </p:cNvPr>
          <p:cNvPicPr>
            <a:picLocks noChangeAspect="1"/>
          </p:cNvPicPr>
          <p:nvPr/>
        </p:nvPicPr>
        <p:blipFill>
          <a:blip r:embed="rId4"/>
          <a:stretch>
            <a:fillRect/>
          </a:stretch>
        </p:blipFill>
        <p:spPr>
          <a:xfrm>
            <a:off x="6091341" y="4211836"/>
            <a:ext cx="366526" cy="317655"/>
          </a:xfrm>
          <a:prstGeom prst="rect">
            <a:avLst/>
          </a:prstGeom>
        </p:spPr>
      </p:pic>
      <p:grpSp>
        <p:nvGrpSpPr>
          <p:cNvPr id="68" name="组合 67">
            <a:extLst>
              <a:ext uri="{FF2B5EF4-FFF2-40B4-BE49-F238E27FC236}">
                <a16:creationId xmlns:a16="http://schemas.microsoft.com/office/drawing/2014/main" id="{F38E18B3-502A-03C7-082E-EF17DF382D8B}"/>
              </a:ext>
            </a:extLst>
          </p:cNvPr>
          <p:cNvGrpSpPr/>
          <p:nvPr/>
        </p:nvGrpSpPr>
        <p:grpSpPr>
          <a:xfrm>
            <a:off x="6572413" y="3790355"/>
            <a:ext cx="1338287" cy="370314"/>
            <a:chOff x="1422313" y="5351090"/>
            <a:chExt cx="1338287" cy="370314"/>
          </a:xfrm>
        </p:grpSpPr>
        <p:pic>
          <p:nvPicPr>
            <p:cNvPr id="64" name="图片 63">
              <a:extLst>
                <a:ext uri="{FF2B5EF4-FFF2-40B4-BE49-F238E27FC236}">
                  <a16:creationId xmlns:a16="http://schemas.microsoft.com/office/drawing/2014/main" id="{77AAD036-83A6-95AC-5993-AA15EABD58D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22313" y="5351496"/>
              <a:ext cx="366526" cy="366526"/>
            </a:xfrm>
            <a:prstGeom prst="rect">
              <a:avLst/>
            </a:prstGeom>
          </p:spPr>
        </p:pic>
        <p:pic>
          <p:nvPicPr>
            <p:cNvPr id="65" name="图片 64">
              <a:extLst>
                <a:ext uri="{FF2B5EF4-FFF2-40B4-BE49-F238E27FC236}">
                  <a16:creationId xmlns:a16="http://schemas.microsoft.com/office/drawing/2014/main" id="{674AA075-1FC3-29AC-D2A7-D562111F095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49358" y="5351496"/>
              <a:ext cx="366526" cy="366526"/>
            </a:xfrm>
            <a:prstGeom prst="rect">
              <a:avLst/>
            </a:prstGeom>
          </p:spPr>
        </p:pic>
        <p:pic>
          <p:nvPicPr>
            <p:cNvPr id="66" name="图片 65">
              <a:extLst>
                <a:ext uri="{FF2B5EF4-FFF2-40B4-BE49-F238E27FC236}">
                  <a16:creationId xmlns:a16="http://schemas.microsoft.com/office/drawing/2014/main" id="{23F98D19-3DA2-6246-90C8-B286501F06A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1716" y="5354878"/>
              <a:ext cx="366526" cy="366526"/>
            </a:xfrm>
            <a:prstGeom prst="rect">
              <a:avLst/>
            </a:prstGeom>
          </p:spPr>
        </p:pic>
        <p:pic>
          <p:nvPicPr>
            <p:cNvPr id="67" name="图片 66">
              <a:extLst>
                <a:ext uri="{FF2B5EF4-FFF2-40B4-BE49-F238E27FC236}">
                  <a16:creationId xmlns:a16="http://schemas.microsoft.com/office/drawing/2014/main" id="{1B208CC3-1FB2-BD25-3B57-4112180AA7B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94074" y="5351090"/>
              <a:ext cx="366526" cy="366526"/>
            </a:xfrm>
            <a:prstGeom prst="rect">
              <a:avLst/>
            </a:prstGeom>
          </p:spPr>
        </p:pic>
      </p:grpSp>
      <p:grpSp>
        <p:nvGrpSpPr>
          <p:cNvPr id="70" name="组合 69">
            <a:extLst>
              <a:ext uri="{FF2B5EF4-FFF2-40B4-BE49-F238E27FC236}">
                <a16:creationId xmlns:a16="http://schemas.microsoft.com/office/drawing/2014/main" id="{DE8FA2F1-D7F3-E9FB-32AE-055A61329C41}"/>
              </a:ext>
            </a:extLst>
          </p:cNvPr>
          <p:cNvGrpSpPr/>
          <p:nvPr/>
        </p:nvGrpSpPr>
        <p:grpSpPr>
          <a:xfrm>
            <a:off x="6572413" y="4192694"/>
            <a:ext cx="1338287" cy="370314"/>
            <a:chOff x="1422313" y="5351090"/>
            <a:chExt cx="1338287" cy="370314"/>
          </a:xfrm>
        </p:grpSpPr>
        <p:pic>
          <p:nvPicPr>
            <p:cNvPr id="71" name="图片 70">
              <a:extLst>
                <a:ext uri="{FF2B5EF4-FFF2-40B4-BE49-F238E27FC236}">
                  <a16:creationId xmlns:a16="http://schemas.microsoft.com/office/drawing/2014/main" id="{BA0529B5-05B5-C084-4D07-35492D8D614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22313" y="5351496"/>
              <a:ext cx="366526" cy="366526"/>
            </a:xfrm>
            <a:prstGeom prst="rect">
              <a:avLst/>
            </a:prstGeom>
          </p:spPr>
        </p:pic>
        <p:pic>
          <p:nvPicPr>
            <p:cNvPr id="72" name="图片 71">
              <a:extLst>
                <a:ext uri="{FF2B5EF4-FFF2-40B4-BE49-F238E27FC236}">
                  <a16:creationId xmlns:a16="http://schemas.microsoft.com/office/drawing/2014/main" id="{10C7BF93-32A4-A822-6047-09A41AE5BD4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49358" y="5351496"/>
              <a:ext cx="366526" cy="366526"/>
            </a:xfrm>
            <a:prstGeom prst="rect">
              <a:avLst/>
            </a:prstGeom>
          </p:spPr>
        </p:pic>
        <p:pic>
          <p:nvPicPr>
            <p:cNvPr id="73" name="图片 72">
              <a:extLst>
                <a:ext uri="{FF2B5EF4-FFF2-40B4-BE49-F238E27FC236}">
                  <a16:creationId xmlns:a16="http://schemas.microsoft.com/office/drawing/2014/main" id="{BDC971B9-F95D-A083-0680-DDEF7012117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1716" y="5354878"/>
              <a:ext cx="366526" cy="366526"/>
            </a:xfrm>
            <a:prstGeom prst="rect">
              <a:avLst/>
            </a:prstGeom>
          </p:spPr>
        </p:pic>
        <p:pic>
          <p:nvPicPr>
            <p:cNvPr id="74" name="图片 73">
              <a:extLst>
                <a:ext uri="{FF2B5EF4-FFF2-40B4-BE49-F238E27FC236}">
                  <a16:creationId xmlns:a16="http://schemas.microsoft.com/office/drawing/2014/main" id="{AAC75E51-ECCD-14F3-D6ED-9238BC82453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94074" y="5351090"/>
              <a:ext cx="366526" cy="366526"/>
            </a:xfrm>
            <a:prstGeom prst="rect">
              <a:avLst/>
            </a:prstGeom>
          </p:spPr>
        </p:pic>
      </p:grpSp>
      <p:grpSp>
        <p:nvGrpSpPr>
          <p:cNvPr id="4" name="组合 3">
            <a:extLst>
              <a:ext uri="{FF2B5EF4-FFF2-40B4-BE49-F238E27FC236}">
                <a16:creationId xmlns:a16="http://schemas.microsoft.com/office/drawing/2014/main" id="{0CB401DE-916B-7DF8-9D05-AECA90780047}"/>
              </a:ext>
            </a:extLst>
          </p:cNvPr>
          <p:cNvGrpSpPr/>
          <p:nvPr/>
        </p:nvGrpSpPr>
        <p:grpSpPr>
          <a:xfrm>
            <a:off x="396962" y="966972"/>
            <a:ext cx="57296" cy="421608"/>
            <a:chOff x="233105" y="794442"/>
            <a:chExt cx="57296" cy="421608"/>
          </a:xfrm>
        </p:grpSpPr>
        <p:cxnSp>
          <p:nvCxnSpPr>
            <p:cNvPr id="7" name="直接连接符 6">
              <a:extLst>
                <a:ext uri="{FF2B5EF4-FFF2-40B4-BE49-F238E27FC236}">
                  <a16:creationId xmlns:a16="http://schemas.microsoft.com/office/drawing/2014/main" id="{A64B30F5-9D1F-7DEF-1D8F-32B390FEEF12}"/>
                </a:ext>
              </a:extLst>
            </p:cNvPr>
            <p:cNvCxnSpPr/>
            <p:nvPr/>
          </p:nvCxnSpPr>
          <p:spPr>
            <a:xfrm>
              <a:off x="233105" y="803936"/>
              <a:ext cx="0" cy="412114"/>
            </a:xfrm>
            <a:prstGeom prst="line">
              <a:avLst/>
            </a:prstGeom>
            <a:ln w="28575">
              <a:solidFill>
                <a:srgbClr val="608AC8"/>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63DFF32-CFFA-50C7-DAD3-66AC662AE169}"/>
                </a:ext>
              </a:extLst>
            </p:cNvPr>
            <p:cNvCxnSpPr/>
            <p:nvPr/>
          </p:nvCxnSpPr>
          <p:spPr>
            <a:xfrm>
              <a:off x="290401" y="794442"/>
              <a:ext cx="0" cy="412114"/>
            </a:xfrm>
            <a:prstGeom prst="line">
              <a:avLst/>
            </a:prstGeom>
            <a:ln>
              <a:solidFill>
                <a:srgbClr val="608AC8"/>
              </a:solidFill>
            </a:ln>
          </p:spPr>
          <p:style>
            <a:lnRef idx="1">
              <a:schemeClr val="accent1"/>
            </a:lnRef>
            <a:fillRef idx="0">
              <a:schemeClr val="accent1"/>
            </a:fillRef>
            <a:effectRef idx="0">
              <a:schemeClr val="accent1"/>
            </a:effectRef>
            <a:fontRef idx="minor">
              <a:schemeClr val="tx1"/>
            </a:fontRef>
          </p:style>
        </p:cxnSp>
      </p:grpSp>
      <p:sp>
        <p:nvSpPr>
          <p:cNvPr id="9" name="文本框 8">
            <a:extLst>
              <a:ext uri="{FF2B5EF4-FFF2-40B4-BE49-F238E27FC236}">
                <a16:creationId xmlns:a16="http://schemas.microsoft.com/office/drawing/2014/main" id="{3A924011-AD88-0F1A-7D73-27EBBEC51778}"/>
              </a:ext>
            </a:extLst>
          </p:cNvPr>
          <p:cNvSpPr txBox="1"/>
          <p:nvPr/>
        </p:nvSpPr>
        <p:spPr>
          <a:xfrm>
            <a:off x="222381" y="153918"/>
            <a:ext cx="3579633" cy="583565"/>
          </a:xfrm>
          <a:prstGeom prst="rect">
            <a:avLst/>
          </a:prstGeom>
          <a:noFill/>
        </p:spPr>
        <p:txBody>
          <a:bodyPr wrap="square" rtlCol="0" anchor="t">
            <a:spAutoFit/>
          </a:bodyPr>
          <a:lstStyle/>
          <a:p>
            <a:pPr algn="l">
              <a:buClrTx/>
              <a:buSzTx/>
              <a:buFontTx/>
            </a:pPr>
            <a:r>
              <a:rPr lang="zh-CN" altLang="en-US" sz="3200" dirty="0">
                <a:solidFill>
                  <a:srgbClr val="014385"/>
                </a:solidFill>
                <a:effectLst>
                  <a:outerShdw blurRad="38100" dist="38100" dir="2700000" algn="tl">
                    <a:srgbClr val="000000">
                      <a:alpha val="43137"/>
                    </a:srgbClr>
                  </a:outerShdw>
                </a:effectLst>
                <a:latin typeface="黑体" panose="02010609060101010101" charset="-122"/>
                <a:ea typeface="黑体" panose="02010609060101010101" charset="-122"/>
              </a:rPr>
              <a:t>研究背景与意义</a:t>
            </a:r>
          </a:p>
        </p:txBody>
      </p:sp>
      <p:cxnSp>
        <p:nvCxnSpPr>
          <p:cNvPr id="11" name="直接箭头连接符 10">
            <a:extLst>
              <a:ext uri="{FF2B5EF4-FFF2-40B4-BE49-F238E27FC236}">
                <a16:creationId xmlns:a16="http://schemas.microsoft.com/office/drawing/2014/main" id="{C87ECA94-8300-249A-9C2F-4650E02ADE3E}"/>
              </a:ext>
            </a:extLst>
          </p:cNvPr>
          <p:cNvCxnSpPr>
            <a:cxnSpLocks/>
            <a:stCxn id="71" idx="2"/>
            <a:endCxn id="20" idx="0"/>
          </p:cNvCxnSpPr>
          <p:nvPr/>
        </p:nvCxnSpPr>
        <p:spPr>
          <a:xfrm>
            <a:off x="6755676" y="4559626"/>
            <a:ext cx="1849" cy="231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1B88F933-0599-CCCF-79F2-9587956250A9}"/>
              </a:ext>
            </a:extLst>
          </p:cNvPr>
          <p:cNvSpPr txBox="1"/>
          <p:nvPr/>
        </p:nvSpPr>
        <p:spPr>
          <a:xfrm>
            <a:off x="6091341" y="4791439"/>
            <a:ext cx="1332367" cy="338554"/>
          </a:xfrm>
          <a:prstGeom prst="rect">
            <a:avLst/>
          </a:prstGeom>
          <a:noFill/>
        </p:spPr>
        <p:txBody>
          <a:bodyPr wrap="square">
            <a:spAutoFit/>
          </a:bodyPr>
          <a:lstStyle/>
          <a:p>
            <a:pPr algn="ctr"/>
            <a:r>
              <a:rPr lang="zh-CN" altLang="en-US" sz="1600" dirty="0">
                <a:latin typeface="Consolas" panose="020B0609020204030204" pitchFamily="49" charset="0"/>
                <a:ea typeface="楷体" panose="02010609060101010101" pitchFamily="49" charset="-122"/>
              </a:rPr>
              <a:t>热门商品😀</a:t>
            </a:r>
            <a:endParaRPr lang="zh-CN" altLang="en-US" sz="1600" dirty="0"/>
          </a:p>
        </p:txBody>
      </p:sp>
      <p:pic>
        <p:nvPicPr>
          <p:cNvPr id="23" name="图片 22">
            <a:extLst>
              <a:ext uri="{FF2B5EF4-FFF2-40B4-BE49-F238E27FC236}">
                <a16:creationId xmlns:a16="http://schemas.microsoft.com/office/drawing/2014/main" id="{278BA54F-9EA7-ABC6-0F52-D8A0776640D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84826" y="4192694"/>
            <a:ext cx="362909" cy="362909"/>
          </a:xfrm>
          <a:prstGeom prst="rect">
            <a:avLst/>
          </a:prstGeom>
        </p:spPr>
      </p:pic>
      <p:cxnSp>
        <p:nvCxnSpPr>
          <p:cNvPr id="29" name="直接箭头连接符 28">
            <a:extLst>
              <a:ext uri="{FF2B5EF4-FFF2-40B4-BE49-F238E27FC236}">
                <a16:creationId xmlns:a16="http://schemas.microsoft.com/office/drawing/2014/main" id="{09C0BC02-9DC5-D1C8-E549-8B58B7CCB751}"/>
              </a:ext>
            </a:extLst>
          </p:cNvPr>
          <p:cNvCxnSpPr>
            <a:cxnSpLocks/>
            <a:stCxn id="23" idx="2"/>
            <a:endCxn id="31" idx="0"/>
          </p:cNvCxnSpPr>
          <p:nvPr/>
        </p:nvCxnSpPr>
        <p:spPr>
          <a:xfrm flipH="1">
            <a:off x="8266280" y="4555603"/>
            <a:ext cx="1" cy="235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6384C55B-4901-ED09-3B42-905D8C0A0290}"/>
              </a:ext>
            </a:extLst>
          </p:cNvPr>
          <p:cNvSpPr txBox="1"/>
          <p:nvPr/>
        </p:nvSpPr>
        <p:spPr>
          <a:xfrm>
            <a:off x="7606608" y="4791439"/>
            <a:ext cx="1319344" cy="338554"/>
          </a:xfrm>
          <a:prstGeom prst="rect">
            <a:avLst/>
          </a:prstGeom>
          <a:noFill/>
        </p:spPr>
        <p:txBody>
          <a:bodyPr wrap="square">
            <a:spAutoFit/>
          </a:bodyPr>
          <a:lstStyle/>
          <a:p>
            <a:r>
              <a:rPr lang="zh-CN" altLang="en-US" sz="1600" dirty="0">
                <a:latin typeface="Consolas" panose="020B0609020204030204" pitchFamily="49" charset="0"/>
                <a:ea typeface="楷体" panose="02010609060101010101" pitchFamily="49" charset="-122"/>
              </a:rPr>
              <a:t>长尾商品😭</a:t>
            </a:r>
            <a:endParaRPr lang="zh-CN" altLang="en-US" sz="1600" dirty="0"/>
          </a:p>
        </p:txBody>
      </p:sp>
      <p:sp>
        <p:nvSpPr>
          <p:cNvPr id="44" name="文本框 43">
            <a:extLst>
              <a:ext uri="{FF2B5EF4-FFF2-40B4-BE49-F238E27FC236}">
                <a16:creationId xmlns:a16="http://schemas.microsoft.com/office/drawing/2014/main" id="{F3AA6D98-647B-1E70-08E6-7AD8F949E770}"/>
              </a:ext>
            </a:extLst>
          </p:cNvPr>
          <p:cNvSpPr txBox="1"/>
          <p:nvPr/>
        </p:nvSpPr>
        <p:spPr>
          <a:xfrm>
            <a:off x="540235" y="2317582"/>
            <a:ext cx="5065908" cy="903965"/>
          </a:xfrm>
          <a:prstGeom prst="rect">
            <a:avLst/>
          </a:prstGeom>
          <a:noFill/>
        </p:spPr>
        <p:txBody>
          <a:bodyPr wrap="square">
            <a:spAutoFit/>
          </a:bodyPr>
          <a:lstStyle/>
          <a:p>
            <a:pPr marL="285750" indent="-285750" algn="l">
              <a:lnSpc>
                <a:spcPct val="125000"/>
              </a:lnSpc>
              <a:spcAft>
                <a:spcPts val="600"/>
              </a:spcAft>
              <a:buFont typeface="Arial" panose="020B0604020202020204" pitchFamily="34" charset="0"/>
              <a:buChar char="•"/>
            </a:pPr>
            <a:r>
              <a:rPr lang="zh-CN" altLang="en-US" sz="2000" b="1" dirty="0">
                <a:latin typeface="Consolas" panose="020B0609020204030204" pitchFamily="49" charset="0"/>
                <a:ea typeface="楷体" panose="02010609060101010101" pitchFamily="49" charset="-122"/>
              </a:rPr>
              <a:t>数据本身存在不平衡：</a:t>
            </a:r>
            <a:endParaRPr lang="en-US" altLang="zh-CN" sz="2000" b="1" dirty="0">
              <a:latin typeface="Consolas" panose="020B0609020204030204" pitchFamily="49" charset="0"/>
              <a:ea typeface="楷体" panose="02010609060101010101" pitchFamily="49" charset="-122"/>
            </a:endParaRPr>
          </a:p>
          <a:p>
            <a:pPr algn="l">
              <a:lnSpc>
                <a:spcPct val="125000"/>
              </a:lnSpc>
              <a:spcAft>
                <a:spcPts val="600"/>
              </a:spcAft>
            </a:pPr>
            <a:r>
              <a:rPr lang="en-US" altLang="zh-CN" sz="2000" b="1" dirty="0">
                <a:latin typeface="Consolas" panose="020B0609020204030204" pitchFamily="49" charset="0"/>
                <a:ea typeface="楷体" panose="02010609060101010101" pitchFamily="49" charset="-122"/>
              </a:rPr>
              <a:t>  </a:t>
            </a:r>
            <a:r>
              <a:rPr lang="en-US" altLang="zh-CN" sz="2000" b="1" dirty="0" err="1">
                <a:latin typeface="Consolas" panose="020B0609020204030204" pitchFamily="49" charset="0"/>
                <a:ea typeface="楷体" panose="02010609060101010101" pitchFamily="49" charset="-122"/>
              </a:rPr>
              <a:t>Eg</a:t>
            </a:r>
            <a:r>
              <a:rPr lang="en-US" altLang="zh-CN" sz="2000" b="1" dirty="0">
                <a:latin typeface="Consolas" panose="020B0609020204030204" pitchFamily="49" charset="0"/>
                <a:ea typeface="楷体" panose="02010609060101010101" pitchFamily="49" charset="-122"/>
              </a:rPr>
              <a:t>:</a:t>
            </a:r>
            <a:r>
              <a:rPr lang="zh-CN" altLang="en-US" sz="2000" b="1" dirty="0">
                <a:latin typeface="Consolas" panose="020B0609020204030204" pitchFamily="49" charset="0"/>
                <a:ea typeface="楷体" panose="02010609060101010101" pitchFamily="49" charset="-122"/>
              </a:rPr>
              <a:t>招聘推荐中不同岗位的男女群体比例</a:t>
            </a:r>
            <a:endParaRPr lang="en-US" altLang="zh-CN" b="1" dirty="0">
              <a:latin typeface="Consolas" panose="020B0609020204030204" pitchFamily="49" charset="0"/>
              <a:ea typeface="楷体" panose="02010609060101010101" pitchFamily="49" charset="-122"/>
            </a:endParaRPr>
          </a:p>
        </p:txBody>
      </p:sp>
      <p:cxnSp>
        <p:nvCxnSpPr>
          <p:cNvPr id="82" name="直接箭头连接符 81">
            <a:extLst>
              <a:ext uri="{FF2B5EF4-FFF2-40B4-BE49-F238E27FC236}">
                <a16:creationId xmlns:a16="http://schemas.microsoft.com/office/drawing/2014/main" id="{0064C875-7C78-4984-374A-FA1613591095}"/>
              </a:ext>
            </a:extLst>
          </p:cNvPr>
          <p:cNvCxnSpPr>
            <a:cxnSpLocks/>
            <a:stCxn id="30" idx="3"/>
          </p:cNvCxnSpPr>
          <p:nvPr/>
        </p:nvCxnSpPr>
        <p:spPr>
          <a:xfrm flipH="1" flipV="1">
            <a:off x="1430904" y="3955345"/>
            <a:ext cx="2810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文本框 84">
            <a:extLst>
              <a:ext uri="{FF2B5EF4-FFF2-40B4-BE49-F238E27FC236}">
                <a16:creationId xmlns:a16="http://schemas.microsoft.com/office/drawing/2014/main" id="{0D786C12-C8B2-65AD-6EC0-53848C595394}"/>
              </a:ext>
            </a:extLst>
          </p:cNvPr>
          <p:cNvSpPr txBox="1"/>
          <p:nvPr/>
        </p:nvSpPr>
        <p:spPr>
          <a:xfrm>
            <a:off x="848813" y="3770571"/>
            <a:ext cx="600985" cy="338554"/>
          </a:xfrm>
          <a:prstGeom prst="rect">
            <a:avLst/>
          </a:prstGeom>
          <a:noFill/>
        </p:spPr>
        <p:txBody>
          <a:bodyPr wrap="square">
            <a:spAutoFit/>
          </a:bodyPr>
          <a:lstStyle/>
          <a:p>
            <a:pPr algn="ctr"/>
            <a:r>
              <a:rPr lang="zh-CN" altLang="en-US" sz="1600" dirty="0">
                <a:latin typeface="Consolas" panose="020B0609020204030204" pitchFamily="49" charset="0"/>
                <a:ea typeface="楷体" panose="02010609060101010101" pitchFamily="49" charset="-122"/>
              </a:rPr>
              <a:t>司机</a:t>
            </a:r>
            <a:endParaRPr lang="zh-CN" altLang="en-US" sz="1600" dirty="0"/>
          </a:p>
        </p:txBody>
      </p:sp>
      <p:cxnSp>
        <p:nvCxnSpPr>
          <p:cNvPr id="86" name="直接箭头连接符 85">
            <a:extLst>
              <a:ext uri="{FF2B5EF4-FFF2-40B4-BE49-F238E27FC236}">
                <a16:creationId xmlns:a16="http://schemas.microsoft.com/office/drawing/2014/main" id="{FF3723BC-4F50-9781-0C27-0FFBE48452E5}"/>
              </a:ext>
            </a:extLst>
          </p:cNvPr>
          <p:cNvCxnSpPr>
            <a:cxnSpLocks/>
          </p:cNvCxnSpPr>
          <p:nvPr/>
        </p:nvCxnSpPr>
        <p:spPr>
          <a:xfrm flipH="1" flipV="1">
            <a:off x="1430904" y="4395829"/>
            <a:ext cx="2810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文本框 86">
            <a:extLst>
              <a:ext uri="{FF2B5EF4-FFF2-40B4-BE49-F238E27FC236}">
                <a16:creationId xmlns:a16="http://schemas.microsoft.com/office/drawing/2014/main" id="{18866F8E-E358-2A01-78CF-8AD9A7D62A73}"/>
              </a:ext>
            </a:extLst>
          </p:cNvPr>
          <p:cNvSpPr txBox="1"/>
          <p:nvPr/>
        </p:nvSpPr>
        <p:spPr>
          <a:xfrm>
            <a:off x="848813" y="4211055"/>
            <a:ext cx="600985" cy="338554"/>
          </a:xfrm>
          <a:prstGeom prst="rect">
            <a:avLst/>
          </a:prstGeom>
          <a:noFill/>
        </p:spPr>
        <p:txBody>
          <a:bodyPr wrap="square">
            <a:spAutoFit/>
          </a:bodyPr>
          <a:lstStyle/>
          <a:p>
            <a:pPr algn="ctr"/>
            <a:r>
              <a:rPr lang="zh-CN" altLang="en-US" sz="1600" dirty="0">
                <a:latin typeface="Consolas" panose="020B0609020204030204" pitchFamily="49" charset="0"/>
                <a:ea typeface="楷体" panose="02010609060101010101" pitchFamily="49" charset="-122"/>
              </a:rPr>
              <a:t>护士</a:t>
            </a:r>
            <a:endParaRPr lang="zh-CN" altLang="en-US" sz="1600" dirty="0"/>
          </a:p>
        </p:txBody>
      </p:sp>
      <p:sp>
        <p:nvSpPr>
          <p:cNvPr id="131" name="矩形 130">
            <a:extLst>
              <a:ext uri="{FF2B5EF4-FFF2-40B4-BE49-F238E27FC236}">
                <a16:creationId xmlns:a16="http://schemas.microsoft.com/office/drawing/2014/main" id="{C3CCE6B8-F239-EB6F-39BB-1948441E038E}"/>
              </a:ext>
            </a:extLst>
          </p:cNvPr>
          <p:cNvSpPr/>
          <p:nvPr/>
        </p:nvSpPr>
        <p:spPr>
          <a:xfrm>
            <a:off x="890247" y="2342398"/>
            <a:ext cx="559552" cy="367141"/>
          </a:xfrm>
          <a:prstGeom prst="rect">
            <a:avLst/>
          </a:prstGeom>
          <a:noFill/>
          <a:ln w="28575">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矩形 131">
            <a:extLst>
              <a:ext uri="{FF2B5EF4-FFF2-40B4-BE49-F238E27FC236}">
                <a16:creationId xmlns:a16="http://schemas.microsoft.com/office/drawing/2014/main" id="{761C6C69-DDC3-A8EC-7FD7-86F8BA1B5598}"/>
              </a:ext>
            </a:extLst>
          </p:cNvPr>
          <p:cNvSpPr/>
          <p:nvPr/>
        </p:nvSpPr>
        <p:spPr>
          <a:xfrm>
            <a:off x="8071168" y="2342398"/>
            <a:ext cx="523107" cy="368661"/>
          </a:xfrm>
          <a:prstGeom prst="rect">
            <a:avLst/>
          </a:prstGeom>
          <a:noFill/>
          <a:ln w="28575">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圆角 156">
            <a:extLst>
              <a:ext uri="{FF2B5EF4-FFF2-40B4-BE49-F238E27FC236}">
                <a16:creationId xmlns:a16="http://schemas.microsoft.com/office/drawing/2014/main" id="{F617034E-2215-57C7-5688-EF51DF99BD2E}"/>
              </a:ext>
            </a:extLst>
          </p:cNvPr>
          <p:cNvSpPr/>
          <p:nvPr/>
        </p:nvSpPr>
        <p:spPr>
          <a:xfrm>
            <a:off x="407791" y="5537514"/>
            <a:ext cx="10782280" cy="787570"/>
          </a:xfrm>
          <a:prstGeom prst="roundRect">
            <a:avLst>
              <a:gd name="adj" fmla="val 4876"/>
            </a:avLst>
          </a:prstGeom>
          <a:solidFill>
            <a:schemeClr val="bg2">
              <a:lumMod val="95000"/>
            </a:schemeClr>
          </a:solidFill>
          <a:ln w="28575">
            <a:solidFill>
              <a:schemeClr val="bg1">
                <a:lumMod val="8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sz="2400" b="1" kern="100" dirty="0">
                <a:solidFill>
                  <a:srgbClr val="FF9900"/>
                </a:solidFill>
                <a:latin typeface="Times New Roman" panose="02020603050405020304" pitchFamily="18" charset="0"/>
                <a:ea typeface="楷体" panose="02010609060101010101" pitchFamily="49" charset="-122"/>
                <a:cs typeface="Times New Roman" panose="02020603050405020304" pitchFamily="18" charset="0"/>
              </a:rPr>
              <a:t>            公平性成为重要评估指标之一</a:t>
            </a:r>
            <a:endParaRPr lang="zh-CN" altLang="en-US" sz="2400" dirty="0">
              <a:solidFill>
                <a:srgbClr val="FF9900"/>
              </a:solidFill>
            </a:endParaRPr>
          </a:p>
        </p:txBody>
      </p:sp>
      <p:sp>
        <p:nvSpPr>
          <p:cNvPr id="214" name="箭头: 右 213">
            <a:extLst>
              <a:ext uri="{FF2B5EF4-FFF2-40B4-BE49-F238E27FC236}">
                <a16:creationId xmlns:a16="http://schemas.microsoft.com/office/drawing/2014/main" id="{5E8BF5BF-F2A0-5F7B-E770-D085C880EA4D}"/>
              </a:ext>
            </a:extLst>
          </p:cNvPr>
          <p:cNvSpPr/>
          <p:nvPr/>
        </p:nvSpPr>
        <p:spPr>
          <a:xfrm>
            <a:off x="617367" y="5771785"/>
            <a:ext cx="646487" cy="311664"/>
          </a:xfrm>
          <a:prstGeom prst="rightArrow">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圆角矩形 4">
            <a:extLst>
              <a:ext uri="{FF2B5EF4-FFF2-40B4-BE49-F238E27FC236}">
                <a16:creationId xmlns:a16="http://schemas.microsoft.com/office/drawing/2014/main" id="{22393DF7-1D2F-3A3B-A941-37F20C05AB7E}"/>
              </a:ext>
            </a:extLst>
          </p:cNvPr>
          <p:cNvSpPr/>
          <p:nvPr/>
        </p:nvSpPr>
        <p:spPr>
          <a:xfrm>
            <a:off x="2146044" y="3403769"/>
            <a:ext cx="1469188" cy="285848"/>
          </a:xfrm>
          <a:prstGeom prst="roundRect">
            <a:avLst/>
          </a:prstGeom>
          <a:solidFill>
            <a:srgbClr val="014385"/>
          </a:solidFill>
          <a:ln w="19050" cap="rnd" cmpd="sng">
            <a:solidFill>
              <a:srgbClr val="014385"/>
            </a:solidFill>
            <a:prstDash val="solid"/>
            <a:beve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400" b="1" dirty="0">
                <a:solidFill>
                  <a:srgbClr val="FFFFFF"/>
                </a:solidFill>
                <a:latin typeface="楷体" panose="02010609060101010101" pitchFamily="49" charset="-122"/>
                <a:ea typeface="楷体" panose="02010609060101010101" pitchFamily="49" charset="-122"/>
              </a:rPr>
              <a:t>推荐列表</a:t>
            </a:r>
          </a:p>
        </p:txBody>
      </p:sp>
      <p:sp>
        <p:nvSpPr>
          <p:cNvPr id="216" name="圆角矩形 4">
            <a:extLst>
              <a:ext uri="{FF2B5EF4-FFF2-40B4-BE49-F238E27FC236}">
                <a16:creationId xmlns:a16="http://schemas.microsoft.com/office/drawing/2014/main" id="{A8AFE43C-B9D1-95BC-3180-4E1C2ABA29C6}"/>
              </a:ext>
            </a:extLst>
          </p:cNvPr>
          <p:cNvSpPr/>
          <p:nvPr/>
        </p:nvSpPr>
        <p:spPr>
          <a:xfrm>
            <a:off x="6526766" y="3387679"/>
            <a:ext cx="1469188" cy="285848"/>
          </a:xfrm>
          <a:prstGeom prst="roundRect">
            <a:avLst/>
          </a:prstGeom>
          <a:solidFill>
            <a:srgbClr val="014385"/>
          </a:solidFill>
          <a:ln w="19050" cap="rnd" cmpd="sng">
            <a:solidFill>
              <a:srgbClr val="014385"/>
            </a:solidFill>
            <a:prstDash val="solid"/>
            <a:beve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400" b="1" dirty="0">
                <a:solidFill>
                  <a:srgbClr val="FFFFFF"/>
                </a:solidFill>
                <a:latin typeface="楷体" panose="02010609060101010101" pitchFamily="49" charset="-122"/>
                <a:ea typeface="楷体" panose="02010609060101010101" pitchFamily="49" charset="-122"/>
              </a:rPr>
              <a:t>推荐列表</a:t>
            </a:r>
          </a:p>
        </p:txBody>
      </p:sp>
    </p:spTree>
    <p:extLst>
      <p:ext uri="{BB962C8B-B14F-4D97-AF65-F5344CB8AC3E}">
        <p14:creationId xmlns:p14="http://schemas.microsoft.com/office/powerpoint/2010/main" val="2901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fade">
                                      <p:cBhvr>
                                        <p:cTn id="7" dur="500"/>
                                        <p:tgtEl>
                                          <p:spTgt spid="1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4"/>
                                        </p:tgtEl>
                                        <p:attrNameLst>
                                          <p:attrName>style.visibility</p:attrName>
                                        </p:attrNameLst>
                                      </p:cBhvr>
                                      <p:to>
                                        <p:strVal val="visible"/>
                                      </p:to>
                                    </p:set>
                                    <p:animEffect transition="in" filter="fade">
                                      <p:cBhvr>
                                        <p:cTn id="10" dur="500"/>
                                        <p:tgtEl>
                                          <p:spTgt spid="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animBg="1"/>
      <p:bldP spid="2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DB4C863-076A-05FA-5DBA-6B1BEA3B84CB}"/>
              </a:ext>
            </a:extLst>
          </p:cNvPr>
          <p:cNvSpPr>
            <a:spLocks noGrp="1"/>
          </p:cNvSpPr>
          <p:nvPr>
            <p:ph type="sldNum" sz="quarter" idx="12"/>
          </p:nvPr>
        </p:nvSpPr>
        <p:spPr>
          <a:xfrm>
            <a:off x="10940526" y="6414590"/>
            <a:ext cx="41327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1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t>5</a:t>
            </a:fld>
            <a:endParaRPr kumimoji="0" lang="zh-CN" altLang="en-US" sz="11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graphicFrame>
        <p:nvGraphicFramePr>
          <p:cNvPr id="78" name="表格 77">
            <a:extLst>
              <a:ext uri="{FF2B5EF4-FFF2-40B4-BE49-F238E27FC236}">
                <a16:creationId xmlns:a16="http://schemas.microsoft.com/office/drawing/2014/main" id="{C51954FD-EA50-DF2E-07D0-B31F20B90227}"/>
              </a:ext>
            </a:extLst>
          </p:cNvPr>
          <p:cNvGraphicFramePr>
            <a:graphicFrameLocks noGrp="1"/>
          </p:cNvGraphicFramePr>
          <p:nvPr>
            <p:extLst>
              <p:ext uri="{D42A27DB-BD31-4B8C-83A1-F6EECF244321}">
                <p14:modId xmlns:p14="http://schemas.microsoft.com/office/powerpoint/2010/main" val="2070120674"/>
              </p:ext>
            </p:extLst>
          </p:nvPr>
        </p:nvGraphicFramePr>
        <p:xfrm>
          <a:off x="1439011" y="2939783"/>
          <a:ext cx="1897007" cy="1119922"/>
        </p:xfrm>
        <a:graphic>
          <a:graphicData uri="http://schemas.openxmlformats.org/drawingml/2006/table">
            <a:tbl>
              <a:tblPr firstRow="1" bandRow="1">
                <a:tableStyleId>{5C22544A-7EE6-4342-B048-85BDC9FD1C3A}</a:tableStyleId>
              </a:tblPr>
              <a:tblGrid>
                <a:gridCol w="650092">
                  <a:extLst>
                    <a:ext uri="{9D8B030D-6E8A-4147-A177-3AD203B41FA5}">
                      <a16:colId xmlns:a16="http://schemas.microsoft.com/office/drawing/2014/main" val="1259858264"/>
                    </a:ext>
                  </a:extLst>
                </a:gridCol>
                <a:gridCol w="1246915">
                  <a:extLst>
                    <a:ext uri="{9D8B030D-6E8A-4147-A177-3AD203B41FA5}">
                      <a16:colId xmlns:a16="http://schemas.microsoft.com/office/drawing/2014/main" val="1921185916"/>
                    </a:ext>
                  </a:extLst>
                </a:gridCol>
              </a:tblGrid>
              <a:tr h="559961">
                <a:tc>
                  <a:txBody>
                    <a:bodyPr/>
                    <a:lstStyle/>
                    <a:p>
                      <a:pPr algn="ctr"/>
                      <a:endParaRPr lang="zh-CN" altLang="en-US" sz="1400" dirty="0">
                        <a:solidFill>
                          <a:schemeClr val="tx1"/>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7881655"/>
                  </a:ext>
                </a:extLst>
              </a:tr>
              <a:tr h="559961">
                <a:tc>
                  <a:txBody>
                    <a:bodyPr/>
                    <a:lstStyle/>
                    <a:p>
                      <a:pPr algn="ctr"/>
                      <a:endParaRPr lang="zh-CN" altLang="en-US" sz="1400" dirty="0">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9076274"/>
                  </a:ext>
                </a:extLst>
              </a:tr>
            </a:tbl>
          </a:graphicData>
        </a:graphic>
      </p:graphicFrame>
      <p:pic>
        <p:nvPicPr>
          <p:cNvPr id="119" name="图片 118">
            <a:extLst>
              <a:ext uri="{FF2B5EF4-FFF2-40B4-BE49-F238E27FC236}">
                <a16:creationId xmlns:a16="http://schemas.microsoft.com/office/drawing/2014/main" id="{4C1CE1AD-C754-DFB2-0196-70D59291FD0B}"/>
              </a:ext>
            </a:extLst>
          </p:cNvPr>
          <p:cNvPicPr>
            <a:picLocks noChangeAspect="1"/>
          </p:cNvPicPr>
          <p:nvPr/>
        </p:nvPicPr>
        <p:blipFill>
          <a:blip r:embed="rId3"/>
          <a:stretch>
            <a:fillRect/>
          </a:stretch>
        </p:blipFill>
        <p:spPr>
          <a:xfrm>
            <a:off x="1517472" y="2955002"/>
            <a:ext cx="486805" cy="532545"/>
          </a:xfrm>
          <a:prstGeom prst="rect">
            <a:avLst/>
          </a:prstGeom>
        </p:spPr>
      </p:pic>
      <p:pic>
        <p:nvPicPr>
          <p:cNvPr id="120" name="图片 119">
            <a:extLst>
              <a:ext uri="{FF2B5EF4-FFF2-40B4-BE49-F238E27FC236}">
                <a16:creationId xmlns:a16="http://schemas.microsoft.com/office/drawing/2014/main" id="{94E94A5B-A593-9894-E8A1-3099F4561D21}"/>
              </a:ext>
            </a:extLst>
          </p:cNvPr>
          <p:cNvPicPr>
            <a:picLocks noChangeAspect="1"/>
          </p:cNvPicPr>
          <p:nvPr/>
        </p:nvPicPr>
        <p:blipFill>
          <a:blip r:embed="rId4"/>
          <a:stretch>
            <a:fillRect/>
          </a:stretch>
        </p:blipFill>
        <p:spPr>
          <a:xfrm>
            <a:off x="1494973" y="3568828"/>
            <a:ext cx="486805" cy="461651"/>
          </a:xfrm>
          <a:prstGeom prst="rect">
            <a:avLst/>
          </a:prstGeom>
        </p:spPr>
      </p:pic>
      <p:grpSp>
        <p:nvGrpSpPr>
          <p:cNvPr id="126" name="组合 125">
            <a:extLst>
              <a:ext uri="{FF2B5EF4-FFF2-40B4-BE49-F238E27FC236}">
                <a16:creationId xmlns:a16="http://schemas.microsoft.com/office/drawing/2014/main" id="{4D91E03E-6BE8-D192-FB38-B101565C9B49}"/>
              </a:ext>
            </a:extLst>
          </p:cNvPr>
          <p:cNvGrpSpPr/>
          <p:nvPr/>
        </p:nvGrpSpPr>
        <p:grpSpPr>
          <a:xfrm>
            <a:off x="2167502" y="3014797"/>
            <a:ext cx="1077483" cy="364712"/>
            <a:chOff x="5130652" y="5308272"/>
            <a:chExt cx="811260" cy="279804"/>
          </a:xfrm>
        </p:grpSpPr>
        <p:sp>
          <p:nvSpPr>
            <p:cNvPr id="121" name="矩形 120">
              <a:extLst>
                <a:ext uri="{FF2B5EF4-FFF2-40B4-BE49-F238E27FC236}">
                  <a16:creationId xmlns:a16="http://schemas.microsoft.com/office/drawing/2014/main" id="{6BF2019D-D148-6B86-C014-3580986AEF5F}"/>
                </a:ext>
              </a:extLst>
            </p:cNvPr>
            <p:cNvSpPr/>
            <p:nvPr/>
          </p:nvSpPr>
          <p:spPr>
            <a:xfrm>
              <a:off x="5130652" y="5308272"/>
              <a:ext cx="242553" cy="27937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sp>
          <p:nvSpPr>
            <p:cNvPr id="122" name="矩形 121">
              <a:extLst>
                <a:ext uri="{FF2B5EF4-FFF2-40B4-BE49-F238E27FC236}">
                  <a16:creationId xmlns:a16="http://schemas.microsoft.com/office/drawing/2014/main" id="{A6BE48DC-F077-8DAB-F7A4-002B6735FBBF}"/>
                </a:ext>
              </a:extLst>
            </p:cNvPr>
            <p:cNvSpPr/>
            <p:nvPr/>
          </p:nvSpPr>
          <p:spPr>
            <a:xfrm>
              <a:off x="5412750" y="5308272"/>
              <a:ext cx="242553" cy="279378"/>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sp>
          <p:nvSpPr>
            <p:cNvPr id="123" name="矩形 122">
              <a:extLst>
                <a:ext uri="{FF2B5EF4-FFF2-40B4-BE49-F238E27FC236}">
                  <a16:creationId xmlns:a16="http://schemas.microsoft.com/office/drawing/2014/main" id="{5F37CA36-C848-2EA4-B747-1278A505BCDC}"/>
                </a:ext>
              </a:extLst>
            </p:cNvPr>
            <p:cNvSpPr/>
            <p:nvPr/>
          </p:nvSpPr>
          <p:spPr>
            <a:xfrm>
              <a:off x="5699359" y="5308698"/>
              <a:ext cx="242553" cy="279378"/>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pSp>
        <p:nvGrpSpPr>
          <p:cNvPr id="127" name="组合 126">
            <a:extLst>
              <a:ext uri="{FF2B5EF4-FFF2-40B4-BE49-F238E27FC236}">
                <a16:creationId xmlns:a16="http://schemas.microsoft.com/office/drawing/2014/main" id="{9E23DBFA-B66B-30A7-9557-2B8488F2C108}"/>
              </a:ext>
            </a:extLst>
          </p:cNvPr>
          <p:cNvGrpSpPr/>
          <p:nvPr/>
        </p:nvGrpSpPr>
        <p:grpSpPr>
          <a:xfrm>
            <a:off x="2167502" y="3578321"/>
            <a:ext cx="1077483" cy="364712"/>
            <a:chOff x="5130652" y="5308272"/>
            <a:chExt cx="811260" cy="279804"/>
          </a:xfrm>
        </p:grpSpPr>
        <p:sp>
          <p:nvSpPr>
            <p:cNvPr id="128" name="矩形 127">
              <a:extLst>
                <a:ext uri="{FF2B5EF4-FFF2-40B4-BE49-F238E27FC236}">
                  <a16:creationId xmlns:a16="http://schemas.microsoft.com/office/drawing/2014/main" id="{62C00912-6DBC-2248-FC86-C59F09A738F4}"/>
                </a:ext>
              </a:extLst>
            </p:cNvPr>
            <p:cNvSpPr/>
            <p:nvPr/>
          </p:nvSpPr>
          <p:spPr>
            <a:xfrm>
              <a:off x="5130652" y="5308272"/>
              <a:ext cx="242553" cy="27937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29" name="矩形 128">
              <a:extLst>
                <a:ext uri="{FF2B5EF4-FFF2-40B4-BE49-F238E27FC236}">
                  <a16:creationId xmlns:a16="http://schemas.microsoft.com/office/drawing/2014/main" id="{F133D11A-857B-CD79-F1C1-4D32D281BF6D}"/>
                </a:ext>
              </a:extLst>
            </p:cNvPr>
            <p:cNvSpPr/>
            <p:nvPr/>
          </p:nvSpPr>
          <p:spPr>
            <a:xfrm>
              <a:off x="5412750" y="5308272"/>
              <a:ext cx="242553" cy="27937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30" name="矩形 129">
              <a:extLst>
                <a:ext uri="{FF2B5EF4-FFF2-40B4-BE49-F238E27FC236}">
                  <a16:creationId xmlns:a16="http://schemas.microsoft.com/office/drawing/2014/main" id="{959018F0-8E7D-A0AA-702D-5AD97A9E7DBE}"/>
                </a:ext>
              </a:extLst>
            </p:cNvPr>
            <p:cNvSpPr/>
            <p:nvPr/>
          </p:nvSpPr>
          <p:spPr>
            <a:xfrm>
              <a:off x="5699359" y="5308698"/>
              <a:ext cx="242553" cy="27937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aphicFrame>
        <p:nvGraphicFramePr>
          <p:cNvPr id="133" name="表格 132">
            <a:extLst>
              <a:ext uri="{FF2B5EF4-FFF2-40B4-BE49-F238E27FC236}">
                <a16:creationId xmlns:a16="http://schemas.microsoft.com/office/drawing/2014/main" id="{3DD4CA5F-5B01-68E1-5B9B-58AB04C8C031}"/>
              </a:ext>
            </a:extLst>
          </p:cNvPr>
          <p:cNvGraphicFramePr>
            <a:graphicFrameLocks noGrp="1"/>
          </p:cNvGraphicFramePr>
          <p:nvPr>
            <p:extLst>
              <p:ext uri="{D42A27DB-BD31-4B8C-83A1-F6EECF244321}">
                <p14:modId xmlns:p14="http://schemas.microsoft.com/office/powerpoint/2010/main" val="568007452"/>
              </p:ext>
            </p:extLst>
          </p:nvPr>
        </p:nvGraphicFramePr>
        <p:xfrm>
          <a:off x="3342244" y="2941723"/>
          <a:ext cx="1246916" cy="1119922"/>
        </p:xfrm>
        <a:graphic>
          <a:graphicData uri="http://schemas.openxmlformats.org/drawingml/2006/table">
            <a:tbl>
              <a:tblPr firstRow="1" bandRow="1">
                <a:tableStyleId>{5C22544A-7EE6-4342-B048-85BDC9FD1C3A}</a:tableStyleId>
              </a:tblPr>
              <a:tblGrid>
                <a:gridCol w="1246916">
                  <a:extLst>
                    <a:ext uri="{9D8B030D-6E8A-4147-A177-3AD203B41FA5}">
                      <a16:colId xmlns:a16="http://schemas.microsoft.com/office/drawing/2014/main" val="1921185916"/>
                    </a:ext>
                  </a:extLst>
                </a:gridCol>
              </a:tblGrid>
              <a:tr h="559961">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7881655"/>
                  </a:ext>
                </a:extLst>
              </a:tr>
              <a:tr h="559961">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9076274"/>
                  </a:ext>
                </a:extLst>
              </a:tr>
            </a:tbl>
          </a:graphicData>
        </a:graphic>
      </p:graphicFrame>
      <p:grpSp>
        <p:nvGrpSpPr>
          <p:cNvPr id="136" name="组合 135">
            <a:extLst>
              <a:ext uri="{FF2B5EF4-FFF2-40B4-BE49-F238E27FC236}">
                <a16:creationId xmlns:a16="http://schemas.microsoft.com/office/drawing/2014/main" id="{890D8778-BE2E-A7AF-89F0-06B41A3AE490}"/>
              </a:ext>
            </a:extLst>
          </p:cNvPr>
          <p:cNvGrpSpPr/>
          <p:nvPr/>
        </p:nvGrpSpPr>
        <p:grpSpPr>
          <a:xfrm>
            <a:off x="3434918" y="3593840"/>
            <a:ext cx="1077483" cy="364712"/>
            <a:chOff x="5130652" y="5308272"/>
            <a:chExt cx="811260" cy="279804"/>
          </a:xfrm>
        </p:grpSpPr>
        <p:sp>
          <p:nvSpPr>
            <p:cNvPr id="137" name="等腰三角形 136">
              <a:extLst>
                <a:ext uri="{FF2B5EF4-FFF2-40B4-BE49-F238E27FC236}">
                  <a16:creationId xmlns:a16="http://schemas.microsoft.com/office/drawing/2014/main" id="{316EE4D1-B2A8-2D43-C4F8-EC2696135186}"/>
                </a:ext>
              </a:extLst>
            </p:cNvPr>
            <p:cNvSpPr/>
            <p:nvPr/>
          </p:nvSpPr>
          <p:spPr>
            <a:xfrm>
              <a:off x="5130652" y="5308272"/>
              <a:ext cx="242553" cy="279378"/>
            </a:xfrm>
            <a:prstGeom prst="triangl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sp>
          <p:nvSpPr>
            <p:cNvPr id="138" name="等腰三角形 137">
              <a:extLst>
                <a:ext uri="{FF2B5EF4-FFF2-40B4-BE49-F238E27FC236}">
                  <a16:creationId xmlns:a16="http://schemas.microsoft.com/office/drawing/2014/main" id="{2136EF90-7F1C-45DF-E4C5-14CC745A3B0B}"/>
                </a:ext>
              </a:extLst>
            </p:cNvPr>
            <p:cNvSpPr/>
            <p:nvPr/>
          </p:nvSpPr>
          <p:spPr>
            <a:xfrm>
              <a:off x="5412750" y="5308272"/>
              <a:ext cx="242553" cy="279378"/>
            </a:xfrm>
            <a:prstGeom prst="triangle">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sp>
          <p:nvSpPr>
            <p:cNvPr id="139" name="等腰三角形 138">
              <a:extLst>
                <a:ext uri="{FF2B5EF4-FFF2-40B4-BE49-F238E27FC236}">
                  <a16:creationId xmlns:a16="http://schemas.microsoft.com/office/drawing/2014/main" id="{D1C57996-BF3E-C218-526B-9F81062E9368}"/>
                </a:ext>
              </a:extLst>
            </p:cNvPr>
            <p:cNvSpPr/>
            <p:nvPr/>
          </p:nvSpPr>
          <p:spPr>
            <a:xfrm>
              <a:off x="5699359" y="5308698"/>
              <a:ext cx="242553" cy="279378"/>
            </a:xfrm>
            <a:prstGeom prst="triangle">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pSp>
        <p:nvGrpSpPr>
          <p:cNvPr id="144" name="组合 143">
            <a:extLst>
              <a:ext uri="{FF2B5EF4-FFF2-40B4-BE49-F238E27FC236}">
                <a16:creationId xmlns:a16="http://schemas.microsoft.com/office/drawing/2014/main" id="{A0D7717C-3893-B466-0BFB-F1DAC0A1C709}"/>
              </a:ext>
            </a:extLst>
          </p:cNvPr>
          <p:cNvGrpSpPr/>
          <p:nvPr/>
        </p:nvGrpSpPr>
        <p:grpSpPr>
          <a:xfrm>
            <a:off x="3429162" y="3020458"/>
            <a:ext cx="1077483" cy="364712"/>
            <a:chOff x="5130652" y="5308272"/>
            <a:chExt cx="811260" cy="279804"/>
          </a:xfrm>
        </p:grpSpPr>
        <p:sp>
          <p:nvSpPr>
            <p:cNvPr id="145" name="等腰三角形 144">
              <a:extLst>
                <a:ext uri="{FF2B5EF4-FFF2-40B4-BE49-F238E27FC236}">
                  <a16:creationId xmlns:a16="http://schemas.microsoft.com/office/drawing/2014/main" id="{936214BC-D18A-19C2-21E4-2B54F5BD4893}"/>
                </a:ext>
              </a:extLst>
            </p:cNvPr>
            <p:cNvSpPr/>
            <p:nvPr/>
          </p:nvSpPr>
          <p:spPr>
            <a:xfrm>
              <a:off x="5130652" y="5308272"/>
              <a:ext cx="242553" cy="279378"/>
            </a:xfrm>
            <a:prstGeom prst="triangl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sp>
          <p:nvSpPr>
            <p:cNvPr id="146" name="等腰三角形 145">
              <a:extLst>
                <a:ext uri="{FF2B5EF4-FFF2-40B4-BE49-F238E27FC236}">
                  <a16:creationId xmlns:a16="http://schemas.microsoft.com/office/drawing/2014/main" id="{B60981FB-46FD-B6EF-1AE6-03BEADF0108A}"/>
                </a:ext>
              </a:extLst>
            </p:cNvPr>
            <p:cNvSpPr/>
            <p:nvPr/>
          </p:nvSpPr>
          <p:spPr>
            <a:xfrm>
              <a:off x="5412750" y="5308272"/>
              <a:ext cx="242553" cy="279378"/>
            </a:xfrm>
            <a:prstGeom prst="triangle">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sp>
          <p:nvSpPr>
            <p:cNvPr id="147" name="等腰三角形 146">
              <a:extLst>
                <a:ext uri="{FF2B5EF4-FFF2-40B4-BE49-F238E27FC236}">
                  <a16:creationId xmlns:a16="http://schemas.microsoft.com/office/drawing/2014/main" id="{D41167DF-FF30-3C0C-C511-FC8131C3F68B}"/>
                </a:ext>
              </a:extLst>
            </p:cNvPr>
            <p:cNvSpPr/>
            <p:nvPr/>
          </p:nvSpPr>
          <p:spPr>
            <a:xfrm>
              <a:off x="5699359" y="5308698"/>
              <a:ext cx="242553" cy="279378"/>
            </a:xfrm>
            <a:prstGeom prst="triangl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sp>
        <p:nvSpPr>
          <p:cNvPr id="161" name="圆角矩形 4">
            <a:extLst>
              <a:ext uri="{FF2B5EF4-FFF2-40B4-BE49-F238E27FC236}">
                <a16:creationId xmlns:a16="http://schemas.microsoft.com/office/drawing/2014/main" id="{520908FF-749E-F286-A5EA-F530C0027137}"/>
              </a:ext>
            </a:extLst>
          </p:cNvPr>
          <p:cNvSpPr/>
          <p:nvPr/>
        </p:nvSpPr>
        <p:spPr>
          <a:xfrm>
            <a:off x="2167502" y="2483248"/>
            <a:ext cx="1077483" cy="345077"/>
          </a:xfrm>
          <a:prstGeom prst="roundRect">
            <a:avLst/>
          </a:prstGeom>
          <a:solidFill>
            <a:srgbClr val="014385"/>
          </a:solidFill>
          <a:ln w="19050" cap="rnd" cmpd="sng">
            <a:solidFill>
              <a:srgbClr val="014385"/>
            </a:solidFill>
            <a:prstDash val="solid"/>
            <a:beve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600" b="1" dirty="0">
                <a:solidFill>
                  <a:srgbClr val="FFFFFF"/>
                </a:solidFill>
                <a:latin typeface="楷体" panose="02010609060101010101" pitchFamily="49" charset="-122"/>
                <a:ea typeface="楷体" panose="02010609060101010101" pitchFamily="49" charset="-122"/>
              </a:rPr>
              <a:t>电影热度</a:t>
            </a:r>
          </a:p>
        </p:txBody>
      </p:sp>
      <p:sp>
        <p:nvSpPr>
          <p:cNvPr id="163" name="圆角矩形 4">
            <a:extLst>
              <a:ext uri="{FF2B5EF4-FFF2-40B4-BE49-F238E27FC236}">
                <a16:creationId xmlns:a16="http://schemas.microsoft.com/office/drawing/2014/main" id="{953C56B5-6FA5-DE6E-FD19-612A54AE47F5}"/>
              </a:ext>
            </a:extLst>
          </p:cNvPr>
          <p:cNvSpPr/>
          <p:nvPr/>
        </p:nvSpPr>
        <p:spPr>
          <a:xfrm>
            <a:off x="3429161" y="2490358"/>
            <a:ext cx="1077483" cy="345077"/>
          </a:xfrm>
          <a:prstGeom prst="roundRect">
            <a:avLst/>
          </a:prstGeom>
          <a:solidFill>
            <a:srgbClr val="014385"/>
          </a:solidFill>
          <a:ln w="19050" cap="rnd" cmpd="sng">
            <a:solidFill>
              <a:srgbClr val="014385"/>
            </a:solidFill>
            <a:prstDash val="solid"/>
            <a:beve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600" b="1" dirty="0">
                <a:solidFill>
                  <a:srgbClr val="FFFFFF"/>
                </a:solidFill>
                <a:latin typeface="楷体" panose="02010609060101010101" pitchFamily="49" charset="-122"/>
                <a:ea typeface="楷体" panose="02010609060101010101" pitchFamily="49" charset="-122"/>
              </a:rPr>
              <a:t>电影类型</a:t>
            </a:r>
          </a:p>
        </p:txBody>
      </p:sp>
      <p:sp>
        <p:nvSpPr>
          <p:cNvPr id="164" name="文本框 163">
            <a:extLst>
              <a:ext uri="{FF2B5EF4-FFF2-40B4-BE49-F238E27FC236}">
                <a16:creationId xmlns:a16="http://schemas.microsoft.com/office/drawing/2014/main" id="{BADBF295-986C-EB6F-361E-E9342064FC11}"/>
              </a:ext>
            </a:extLst>
          </p:cNvPr>
          <p:cNvSpPr txBox="1"/>
          <p:nvPr/>
        </p:nvSpPr>
        <p:spPr>
          <a:xfrm>
            <a:off x="632796" y="3196875"/>
            <a:ext cx="889370" cy="661720"/>
          </a:xfrm>
          <a:prstGeom prst="rect">
            <a:avLst/>
          </a:prstGeom>
          <a:noFill/>
        </p:spPr>
        <p:txBody>
          <a:bodyPr wrap="square">
            <a:spAutoFit/>
          </a:bodyPr>
          <a:lstStyle/>
          <a:p>
            <a:pPr algn="l">
              <a:spcAft>
                <a:spcPts val="600"/>
              </a:spcAft>
            </a:pPr>
            <a:r>
              <a:rPr lang="zh-CN" altLang="en-US" sz="1600" b="1" i="0" u="none" strike="noStrike" dirty="0">
                <a:effectLst/>
                <a:latin typeface="Consolas" panose="020B0609020204030204" pitchFamily="49" charset="0"/>
                <a:ea typeface="楷体" panose="02010609060101010101" pitchFamily="49" charset="-122"/>
              </a:rPr>
              <a:t>用户交</a:t>
            </a:r>
            <a:endParaRPr lang="en-US" altLang="zh-CN" sz="1600" b="1" i="0" u="none" strike="noStrike" dirty="0">
              <a:effectLst/>
              <a:latin typeface="Consolas" panose="020B0609020204030204" pitchFamily="49" charset="0"/>
              <a:ea typeface="楷体" panose="02010609060101010101" pitchFamily="49" charset="-122"/>
            </a:endParaRPr>
          </a:p>
          <a:p>
            <a:pPr algn="l">
              <a:spcAft>
                <a:spcPts val="600"/>
              </a:spcAft>
            </a:pPr>
            <a:r>
              <a:rPr lang="zh-CN" altLang="en-US" sz="1600" b="1" i="0" u="none" strike="noStrike" dirty="0">
                <a:effectLst/>
                <a:latin typeface="Consolas" panose="020B0609020204030204" pitchFamily="49" charset="0"/>
                <a:ea typeface="楷体" panose="02010609060101010101" pitchFamily="49" charset="-122"/>
              </a:rPr>
              <a:t>互记录</a:t>
            </a:r>
            <a:endParaRPr lang="en-US" altLang="zh-CN" sz="1600" b="1" i="0" u="none" strike="noStrike" dirty="0">
              <a:effectLst/>
              <a:latin typeface="Consolas" panose="020B0609020204030204" pitchFamily="49" charset="0"/>
              <a:ea typeface="楷体" panose="02010609060101010101" pitchFamily="49" charset="-122"/>
            </a:endParaRPr>
          </a:p>
        </p:txBody>
      </p:sp>
      <p:sp>
        <p:nvSpPr>
          <p:cNvPr id="188" name="箭头: 右 187">
            <a:extLst>
              <a:ext uri="{FF2B5EF4-FFF2-40B4-BE49-F238E27FC236}">
                <a16:creationId xmlns:a16="http://schemas.microsoft.com/office/drawing/2014/main" id="{FA911A6F-C3C1-F9C4-34E7-67E08243A730}"/>
              </a:ext>
            </a:extLst>
          </p:cNvPr>
          <p:cNvSpPr/>
          <p:nvPr/>
        </p:nvSpPr>
        <p:spPr>
          <a:xfrm>
            <a:off x="4873931" y="3390249"/>
            <a:ext cx="1554014" cy="296747"/>
          </a:xfrm>
          <a:prstGeom prst="rightArrow">
            <a:avLst/>
          </a:prstGeom>
          <a:solidFill>
            <a:srgbClr val="608AC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0" name="矩形: 圆角 19">
            <a:extLst>
              <a:ext uri="{FF2B5EF4-FFF2-40B4-BE49-F238E27FC236}">
                <a16:creationId xmlns:a16="http://schemas.microsoft.com/office/drawing/2014/main" id="{0D40BA50-60E6-B9B3-7E10-80B9E0AAB327}"/>
              </a:ext>
            </a:extLst>
          </p:cNvPr>
          <p:cNvSpPr/>
          <p:nvPr/>
        </p:nvSpPr>
        <p:spPr>
          <a:xfrm>
            <a:off x="396961" y="5532428"/>
            <a:ext cx="10782280" cy="787570"/>
          </a:xfrm>
          <a:prstGeom prst="roundRect">
            <a:avLst>
              <a:gd name="adj" fmla="val 4876"/>
            </a:avLst>
          </a:prstGeom>
          <a:solidFill>
            <a:schemeClr val="bg2">
              <a:lumMod val="95000"/>
            </a:schemeClr>
          </a:solidFill>
          <a:ln w="28575">
            <a:solidFill>
              <a:schemeClr val="bg1">
                <a:lumMod val="8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sz="2400" b="1" kern="100" dirty="0">
                <a:solidFill>
                  <a:srgbClr val="FF9900"/>
                </a:solidFill>
                <a:latin typeface="Times New Roman" panose="02020603050405020304" pitchFamily="18" charset="0"/>
                <a:ea typeface="楷体" panose="02010609060101010101" pitchFamily="49" charset="-122"/>
                <a:cs typeface="Times New Roman" panose="02020603050405020304" pitchFamily="18" charset="0"/>
              </a:rPr>
              <a:t>           用户多样性偏好与群体公平存在紧密联系</a:t>
            </a:r>
            <a:endParaRPr lang="zh-CN" altLang="en-US" sz="2400" b="1" dirty="0">
              <a:solidFill>
                <a:srgbClr val="FF9900"/>
              </a:solidFill>
              <a:ea typeface="楷体" panose="02010609060101010101" pitchFamily="49" charset="-122"/>
            </a:endParaRPr>
          </a:p>
        </p:txBody>
      </p:sp>
      <p:sp>
        <p:nvSpPr>
          <p:cNvPr id="21" name="箭头: 右 20">
            <a:extLst>
              <a:ext uri="{FF2B5EF4-FFF2-40B4-BE49-F238E27FC236}">
                <a16:creationId xmlns:a16="http://schemas.microsoft.com/office/drawing/2014/main" id="{F4A7FEA3-668B-9DD5-5CB8-2F75D82646F6}"/>
              </a:ext>
            </a:extLst>
          </p:cNvPr>
          <p:cNvSpPr/>
          <p:nvPr/>
        </p:nvSpPr>
        <p:spPr>
          <a:xfrm>
            <a:off x="606537" y="5766699"/>
            <a:ext cx="646487" cy="311664"/>
          </a:xfrm>
          <a:prstGeom prst="rightArrow">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a:extLst>
              <a:ext uri="{FF2B5EF4-FFF2-40B4-BE49-F238E27FC236}">
                <a16:creationId xmlns:a16="http://schemas.microsoft.com/office/drawing/2014/main" id="{1C597C60-4166-E176-3F03-15F37B5E1965}"/>
              </a:ext>
            </a:extLst>
          </p:cNvPr>
          <p:cNvCxnSpPr>
            <a:cxnSpLocks/>
            <a:stCxn id="128" idx="2"/>
            <a:endCxn id="29" idx="0"/>
          </p:cNvCxnSpPr>
          <p:nvPr/>
        </p:nvCxnSpPr>
        <p:spPr>
          <a:xfrm>
            <a:off x="2328577" y="3942478"/>
            <a:ext cx="4974" cy="281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49D2A180-3CBE-F367-CE57-EBD74B386B0F}"/>
              </a:ext>
            </a:extLst>
          </p:cNvPr>
          <p:cNvSpPr txBox="1"/>
          <p:nvPr/>
        </p:nvSpPr>
        <p:spPr>
          <a:xfrm>
            <a:off x="1993878" y="4223926"/>
            <a:ext cx="679345" cy="584775"/>
          </a:xfrm>
          <a:prstGeom prst="rect">
            <a:avLst/>
          </a:prstGeom>
          <a:noFill/>
        </p:spPr>
        <p:txBody>
          <a:bodyPr wrap="square">
            <a:spAutoFit/>
          </a:bodyPr>
          <a:lstStyle/>
          <a:p>
            <a:pPr algn="ctr"/>
            <a:r>
              <a:rPr lang="zh-CN" altLang="en-US" sz="1600" dirty="0">
                <a:latin typeface="Consolas" panose="020B0609020204030204" pitchFamily="49" charset="0"/>
                <a:ea typeface="楷体" panose="02010609060101010101" pitchFamily="49" charset="-122"/>
              </a:rPr>
              <a:t>热门</a:t>
            </a:r>
            <a:endParaRPr lang="en-US" altLang="zh-CN" sz="1600" dirty="0">
              <a:latin typeface="Consolas" panose="020B0609020204030204" pitchFamily="49" charset="0"/>
              <a:ea typeface="楷体" panose="02010609060101010101" pitchFamily="49" charset="-122"/>
            </a:endParaRPr>
          </a:p>
          <a:p>
            <a:pPr algn="ctr"/>
            <a:r>
              <a:rPr lang="zh-CN" altLang="en-US" sz="1600" dirty="0">
                <a:latin typeface="Consolas" panose="020B0609020204030204" pitchFamily="49" charset="0"/>
                <a:ea typeface="楷体" panose="02010609060101010101" pitchFamily="49" charset="-122"/>
              </a:rPr>
              <a:t>电影</a:t>
            </a:r>
            <a:endParaRPr lang="zh-CN" altLang="en-US" sz="1600" dirty="0"/>
          </a:p>
        </p:txBody>
      </p:sp>
      <p:cxnSp>
        <p:nvCxnSpPr>
          <p:cNvPr id="36" name="直接箭头连接符 35">
            <a:extLst>
              <a:ext uri="{FF2B5EF4-FFF2-40B4-BE49-F238E27FC236}">
                <a16:creationId xmlns:a16="http://schemas.microsoft.com/office/drawing/2014/main" id="{365272C7-8E99-A9E4-4C97-A4D643377836}"/>
              </a:ext>
            </a:extLst>
          </p:cNvPr>
          <p:cNvCxnSpPr>
            <a:cxnSpLocks/>
            <a:stCxn id="123" idx="2"/>
            <a:endCxn id="37" idx="0"/>
          </p:cNvCxnSpPr>
          <p:nvPr/>
        </p:nvCxnSpPr>
        <p:spPr>
          <a:xfrm flipH="1">
            <a:off x="3083910" y="3379509"/>
            <a:ext cx="1" cy="838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57A2FF50-1B72-158E-08AB-03DAD5D567C6}"/>
              </a:ext>
            </a:extLst>
          </p:cNvPr>
          <p:cNvSpPr txBox="1"/>
          <p:nvPr/>
        </p:nvSpPr>
        <p:spPr>
          <a:xfrm>
            <a:off x="2646379" y="4218457"/>
            <a:ext cx="875061" cy="584775"/>
          </a:xfrm>
          <a:prstGeom prst="rect">
            <a:avLst/>
          </a:prstGeom>
          <a:noFill/>
        </p:spPr>
        <p:txBody>
          <a:bodyPr wrap="square">
            <a:spAutoFit/>
          </a:bodyPr>
          <a:lstStyle/>
          <a:p>
            <a:pPr algn="ctr"/>
            <a:r>
              <a:rPr lang="zh-CN" altLang="en-US" sz="1600" dirty="0">
                <a:latin typeface="Consolas" panose="020B0609020204030204" pitchFamily="49" charset="0"/>
                <a:ea typeface="楷体" panose="02010609060101010101" pitchFamily="49" charset="-122"/>
              </a:rPr>
              <a:t>小众</a:t>
            </a:r>
            <a:endParaRPr lang="en-US" altLang="zh-CN" sz="1600" dirty="0">
              <a:latin typeface="Consolas" panose="020B0609020204030204" pitchFamily="49" charset="0"/>
              <a:ea typeface="楷体" panose="02010609060101010101" pitchFamily="49" charset="-122"/>
            </a:endParaRPr>
          </a:p>
          <a:p>
            <a:pPr algn="ctr"/>
            <a:r>
              <a:rPr lang="zh-CN" altLang="en-US" sz="1600" dirty="0">
                <a:latin typeface="Consolas" panose="020B0609020204030204" pitchFamily="49" charset="0"/>
                <a:ea typeface="楷体" panose="02010609060101010101" pitchFamily="49" charset="-122"/>
              </a:rPr>
              <a:t>电影</a:t>
            </a:r>
            <a:endParaRPr lang="zh-CN" altLang="en-US" sz="1600" dirty="0"/>
          </a:p>
        </p:txBody>
      </p:sp>
      <p:cxnSp>
        <p:nvCxnSpPr>
          <p:cNvPr id="41" name="直接箭头连接符 40">
            <a:extLst>
              <a:ext uri="{FF2B5EF4-FFF2-40B4-BE49-F238E27FC236}">
                <a16:creationId xmlns:a16="http://schemas.microsoft.com/office/drawing/2014/main" id="{3A5DBBDD-E6CF-B9DF-D765-B271971F5D04}"/>
              </a:ext>
            </a:extLst>
          </p:cNvPr>
          <p:cNvCxnSpPr>
            <a:cxnSpLocks/>
            <a:stCxn id="138" idx="3"/>
            <a:endCxn id="42" idx="0"/>
          </p:cNvCxnSpPr>
          <p:nvPr/>
        </p:nvCxnSpPr>
        <p:spPr>
          <a:xfrm>
            <a:off x="3970664" y="3957997"/>
            <a:ext cx="385" cy="260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E19B57AA-B8C6-0098-F57C-1BD7A21E30F3}"/>
              </a:ext>
            </a:extLst>
          </p:cNvPr>
          <p:cNvSpPr txBox="1"/>
          <p:nvPr/>
        </p:nvSpPr>
        <p:spPr>
          <a:xfrm>
            <a:off x="3533518" y="4218458"/>
            <a:ext cx="875061" cy="584775"/>
          </a:xfrm>
          <a:prstGeom prst="rect">
            <a:avLst/>
          </a:prstGeom>
          <a:noFill/>
        </p:spPr>
        <p:txBody>
          <a:bodyPr wrap="square">
            <a:spAutoFit/>
          </a:bodyPr>
          <a:lstStyle/>
          <a:p>
            <a:pPr algn="ctr"/>
            <a:r>
              <a:rPr lang="zh-CN" altLang="en-US" sz="1600" dirty="0">
                <a:latin typeface="Consolas" panose="020B0609020204030204" pitchFamily="49" charset="0"/>
                <a:ea typeface="楷体" panose="02010609060101010101" pitchFamily="49" charset="-122"/>
              </a:rPr>
              <a:t>爱</a:t>
            </a:r>
            <a:endParaRPr lang="en-US" altLang="zh-CN" sz="1600" dirty="0">
              <a:latin typeface="Consolas" panose="020B0609020204030204" pitchFamily="49" charset="0"/>
              <a:ea typeface="楷体" panose="02010609060101010101" pitchFamily="49" charset="-122"/>
            </a:endParaRPr>
          </a:p>
          <a:p>
            <a:pPr algn="ctr"/>
            <a:r>
              <a:rPr lang="zh-CN" altLang="en-US" sz="1600" dirty="0">
                <a:latin typeface="Consolas" panose="020B0609020204030204" pitchFamily="49" charset="0"/>
                <a:ea typeface="楷体" panose="02010609060101010101" pitchFamily="49" charset="-122"/>
              </a:rPr>
              <a:t>情</a:t>
            </a:r>
            <a:endParaRPr lang="en-US" altLang="zh-CN" sz="1600" dirty="0">
              <a:latin typeface="Consolas" panose="020B0609020204030204" pitchFamily="49" charset="0"/>
              <a:ea typeface="楷体" panose="02010609060101010101" pitchFamily="49" charset="-122"/>
            </a:endParaRPr>
          </a:p>
        </p:txBody>
      </p:sp>
      <p:cxnSp>
        <p:nvCxnSpPr>
          <p:cNvPr id="46" name="直接箭头连接符 45">
            <a:extLst>
              <a:ext uri="{FF2B5EF4-FFF2-40B4-BE49-F238E27FC236}">
                <a16:creationId xmlns:a16="http://schemas.microsoft.com/office/drawing/2014/main" id="{84A9D807-A41C-698C-A99A-D520F1DF831D}"/>
              </a:ext>
            </a:extLst>
          </p:cNvPr>
          <p:cNvCxnSpPr>
            <a:cxnSpLocks/>
            <a:stCxn id="137" idx="3"/>
            <a:endCxn id="47" idx="0"/>
          </p:cNvCxnSpPr>
          <p:nvPr/>
        </p:nvCxnSpPr>
        <p:spPr>
          <a:xfrm>
            <a:off x="3595993" y="3957997"/>
            <a:ext cx="4974" cy="269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B7FBAEBD-9776-5F78-12D7-5C3F2B93B344}"/>
              </a:ext>
            </a:extLst>
          </p:cNvPr>
          <p:cNvSpPr txBox="1"/>
          <p:nvPr/>
        </p:nvSpPr>
        <p:spPr>
          <a:xfrm>
            <a:off x="3364202" y="4227014"/>
            <a:ext cx="473529" cy="584775"/>
          </a:xfrm>
          <a:prstGeom prst="rect">
            <a:avLst/>
          </a:prstGeom>
          <a:noFill/>
        </p:spPr>
        <p:txBody>
          <a:bodyPr wrap="square">
            <a:spAutoFit/>
          </a:bodyPr>
          <a:lstStyle/>
          <a:p>
            <a:pPr algn="ctr"/>
            <a:r>
              <a:rPr lang="zh-CN" altLang="en-US" sz="1600" dirty="0">
                <a:latin typeface="Consolas" panose="020B0609020204030204" pitchFamily="49" charset="0"/>
                <a:ea typeface="楷体" panose="02010609060101010101" pitchFamily="49" charset="-122"/>
              </a:rPr>
              <a:t>科</a:t>
            </a:r>
            <a:endParaRPr lang="en-US" altLang="zh-CN" sz="1600" dirty="0">
              <a:latin typeface="Consolas" panose="020B0609020204030204" pitchFamily="49" charset="0"/>
              <a:ea typeface="楷体" panose="02010609060101010101" pitchFamily="49" charset="-122"/>
            </a:endParaRPr>
          </a:p>
          <a:p>
            <a:pPr algn="ctr"/>
            <a:r>
              <a:rPr lang="zh-CN" altLang="en-US" sz="1600" dirty="0">
                <a:latin typeface="Consolas" panose="020B0609020204030204" pitchFamily="49" charset="0"/>
                <a:ea typeface="楷体" panose="02010609060101010101" pitchFamily="49" charset="-122"/>
              </a:rPr>
              <a:t>幻</a:t>
            </a:r>
            <a:endParaRPr lang="en-US" altLang="zh-CN" sz="1600" dirty="0">
              <a:latin typeface="Consolas" panose="020B0609020204030204" pitchFamily="49" charset="0"/>
              <a:ea typeface="楷体" panose="02010609060101010101" pitchFamily="49" charset="-122"/>
            </a:endParaRPr>
          </a:p>
        </p:txBody>
      </p:sp>
      <p:sp>
        <p:nvSpPr>
          <p:cNvPr id="53" name="文本框 52">
            <a:extLst>
              <a:ext uri="{FF2B5EF4-FFF2-40B4-BE49-F238E27FC236}">
                <a16:creationId xmlns:a16="http://schemas.microsoft.com/office/drawing/2014/main" id="{A1D0A4FE-BCF5-8CCD-DDFB-D3B043C2F31A}"/>
              </a:ext>
            </a:extLst>
          </p:cNvPr>
          <p:cNvSpPr txBox="1"/>
          <p:nvPr/>
        </p:nvSpPr>
        <p:spPr>
          <a:xfrm>
            <a:off x="222381" y="153918"/>
            <a:ext cx="3579633" cy="583565"/>
          </a:xfrm>
          <a:prstGeom prst="rect">
            <a:avLst/>
          </a:prstGeom>
          <a:noFill/>
        </p:spPr>
        <p:txBody>
          <a:bodyPr wrap="square" rtlCol="0" anchor="t">
            <a:spAutoFit/>
          </a:bodyPr>
          <a:lstStyle/>
          <a:p>
            <a:pPr algn="l">
              <a:buClrTx/>
              <a:buSzTx/>
              <a:buFontTx/>
            </a:pPr>
            <a:r>
              <a:rPr lang="zh-CN" altLang="en-US" sz="3200" dirty="0">
                <a:solidFill>
                  <a:srgbClr val="014385"/>
                </a:solidFill>
                <a:effectLst>
                  <a:outerShdw blurRad="38100" dist="38100" dir="2700000" algn="tl">
                    <a:srgbClr val="000000">
                      <a:alpha val="43137"/>
                    </a:srgbClr>
                  </a:outerShdw>
                </a:effectLst>
                <a:latin typeface="黑体" panose="02010609060101010101" charset="-122"/>
                <a:ea typeface="黑体" panose="02010609060101010101" charset="-122"/>
              </a:rPr>
              <a:t>研究背景与意义</a:t>
            </a:r>
          </a:p>
        </p:txBody>
      </p:sp>
      <p:sp>
        <p:nvSpPr>
          <p:cNvPr id="58" name="文本框 57">
            <a:extLst>
              <a:ext uri="{FF2B5EF4-FFF2-40B4-BE49-F238E27FC236}">
                <a16:creationId xmlns:a16="http://schemas.microsoft.com/office/drawing/2014/main" id="{803F64DC-1CA9-337C-0DE0-F81D57E9D5A0}"/>
              </a:ext>
            </a:extLst>
          </p:cNvPr>
          <p:cNvSpPr txBox="1"/>
          <p:nvPr/>
        </p:nvSpPr>
        <p:spPr>
          <a:xfrm>
            <a:off x="454259" y="992328"/>
            <a:ext cx="8579846" cy="461665"/>
          </a:xfrm>
          <a:prstGeom prst="rect">
            <a:avLst/>
          </a:prstGeom>
          <a:noFill/>
        </p:spPr>
        <p:txBody>
          <a:bodyPr wrap="square">
            <a:spAutoFit/>
          </a:bodyPr>
          <a:lstStyle/>
          <a:p>
            <a:pPr algn="l">
              <a:spcAft>
                <a:spcPts val="600"/>
              </a:spcAft>
            </a:pPr>
            <a:r>
              <a:rPr lang="zh-CN" altLang="en-US" sz="2400" b="1" i="0" u="none" strike="noStrike" dirty="0">
                <a:solidFill>
                  <a:srgbClr val="014385"/>
                </a:solidFill>
                <a:effectLst/>
                <a:latin typeface="Consolas" panose="020B0609020204030204" pitchFamily="49" charset="0"/>
                <a:ea typeface="楷体" panose="02010609060101010101" pitchFamily="49" charset="-122"/>
              </a:rPr>
              <a:t>推荐系统中考虑用户的多样化兴趣至关重要</a:t>
            </a:r>
          </a:p>
        </p:txBody>
      </p:sp>
      <p:grpSp>
        <p:nvGrpSpPr>
          <p:cNvPr id="59" name="组合 58">
            <a:extLst>
              <a:ext uri="{FF2B5EF4-FFF2-40B4-BE49-F238E27FC236}">
                <a16:creationId xmlns:a16="http://schemas.microsoft.com/office/drawing/2014/main" id="{C29B427C-FDE8-FF10-1028-8FD2B3BB8006}"/>
              </a:ext>
            </a:extLst>
          </p:cNvPr>
          <p:cNvGrpSpPr/>
          <p:nvPr/>
        </p:nvGrpSpPr>
        <p:grpSpPr>
          <a:xfrm>
            <a:off x="396962" y="966972"/>
            <a:ext cx="57296" cy="421608"/>
            <a:chOff x="233105" y="794442"/>
            <a:chExt cx="57296" cy="421608"/>
          </a:xfrm>
        </p:grpSpPr>
        <p:cxnSp>
          <p:nvCxnSpPr>
            <p:cNvPr id="60" name="直接连接符 59">
              <a:extLst>
                <a:ext uri="{FF2B5EF4-FFF2-40B4-BE49-F238E27FC236}">
                  <a16:creationId xmlns:a16="http://schemas.microsoft.com/office/drawing/2014/main" id="{92DC1673-E1EF-8505-2AF8-EB410E540FAD}"/>
                </a:ext>
              </a:extLst>
            </p:cNvPr>
            <p:cNvCxnSpPr/>
            <p:nvPr/>
          </p:nvCxnSpPr>
          <p:spPr>
            <a:xfrm>
              <a:off x="233105" y="803936"/>
              <a:ext cx="0" cy="412114"/>
            </a:xfrm>
            <a:prstGeom prst="line">
              <a:avLst/>
            </a:prstGeom>
            <a:ln w="28575">
              <a:solidFill>
                <a:srgbClr val="608AC8"/>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8EFE4774-EDF7-8A89-2493-103105663EE4}"/>
                </a:ext>
              </a:extLst>
            </p:cNvPr>
            <p:cNvCxnSpPr/>
            <p:nvPr/>
          </p:nvCxnSpPr>
          <p:spPr>
            <a:xfrm>
              <a:off x="290401" y="794442"/>
              <a:ext cx="0" cy="412114"/>
            </a:xfrm>
            <a:prstGeom prst="line">
              <a:avLst/>
            </a:prstGeom>
            <a:ln>
              <a:solidFill>
                <a:srgbClr val="608AC8"/>
              </a:solidFill>
            </a:ln>
          </p:spPr>
          <p:style>
            <a:lnRef idx="1">
              <a:schemeClr val="accent1"/>
            </a:lnRef>
            <a:fillRef idx="0">
              <a:schemeClr val="accent1"/>
            </a:fillRef>
            <a:effectRef idx="0">
              <a:schemeClr val="accent1"/>
            </a:effectRef>
            <a:fontRef idx="minor">
              <a:schemeClr val="tx1"/>
            </a:fontRef>
          </p:style>
        </p:cxnSp>
      </p:grpSp>
      <p:sp>
        <p:nvSpPr>
          <p:cNvPr id="63" name="矩形: 圆角 62">
            <a:extLst>
              <a:ext uri="{FF2B5EF4-FFF2-40B4-BE49-F238E27FC236}">
                <a16:creationId xmlns:a16="http://schemas.microsoft.com/office/drawing/2014/main" id="{C9A740E4-BBD6-7F78-433D-12FAB8207153}"/>
              </a:ext>
            </a:extLst>
          </p:cNvPr>
          <p:cNvSpPr/>
          <p:nvPr/>
        </p:nvSpPr>
        <p:spPr>
          <a:xfrm>
            <a:off x="396961" y="1572533"/>
            <a:ext cx="10782280" cy="3786525"/>
          </a:xfrm>
          <a:prstGeom prst="roundRect">
            <a:avLst>
              <a:gd name="adj" fmla="val 4876"/>
            </a:avLst>
          </a:prstGeom>
          <a:noFill/>
          <a:ln w="28575">
            <a:solidFill>
              <a:schemeClr val="bg1">
                <a:lumMod val="8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文本框 78">
            <a:extLst>
              <a:ext uri="{FF2B5EF4-FFF2-40B4-BE49-F238E27FC236}">
                <a16:creationId xmlns:a16="http://schemas.microsoft.com/office/drawing/2014/main" id="{1A4E4145-253C-C061-F563-DE153980B020}"/>
              </a:ext>
            </a:extLst>
          </p:cNvPr>
          <p:cNvSpPr txBox="1"/>
          <p:nvPr/>
        </p:nvSpPr>
        <p:spPr>
          <a:xfrm>
            <a:off x="463093" y="1720260"/>
            <a:ext cx="5099021" cy="400110"/>
          </a:xfrm>
          <a:prstGeom prst="rect">
            <a:avLst/>
          </a:prstGeom>
          <a:noFill/>
        </p:spPr>
        <p:txBody>
          <a:bodyPr wrap="square">
            <a:spAutoFit/>
          </a:bodyPr>
          <a:lstStyle/>
          <a:p>
            <a:pPr>
              <a:spcAft>
                <a:spcPts val="600"/>
              </a:spcAft>
            </a:pPr>
            <a:r>
              <a:rPr lang="zh-CN" altLang="en-US" sz="2000" b="1" dirty="0">
                <a:solidFill>
                  <a:srgbClr val="014385"/>
                </a:solidFill>
                <a:latin typeface="Consolas" panose="020B0609020204030204" pitchFamily="49" charset="0"/>
                <a:ea typeface="楷体" panose="02010609060101010101" pitchFamily="49" charset="-122"/>
              </a:rPr>
              <a:t>用户的多样性需求在维度上存在差异：</a:t>
            </a:r>
          </a:p>
        </p:txBody>
      </p:sp>
      <p:sp>
        <p:nvSpPr>
          <p:cNvPr id="92" name="文本框 91">
            <a:extLst>
              <a:ext uri="{FF2B5EF4-FFF2-40B4-BE49-F238E27FC236}">
                <a16:creationId xmlns:a16="http://schemas.microsoft.com/office/drawing/2014/main" id="{F2D2912C-0029-CE60-34C0-BFC2B6881D90}"/>
              </a:ext>
            </a:extLst>
          </p:cNvPr>
          <p:cNvSpPr txBox="1"/>
          <p:nvPr/>
        </p:nvSpPr>
        <p:spPr>
          <a:xfrm>
            <a:off x="4833063" y="2732623"/>
            <a:ext cx="1594882" cy="646331"/>
          </a:xfrm>
          <a:prstGeom prst="rect">
            <a:avLst/>
          </a:prstGeom>
          <a:noFill/>
        </p:spPr>
        <p:txBody>
          <a:bodyPr wrap="square">
            <a:spAutoFit/>
          </a:bodyPr>
          <a:lstStyle/>
          <a:p>
            <a:pPr>
              <a:spcAft>
                <a:spcPts val="600"/>
              </a:spcAft>
            </a:pPr>
            <a:r>
              <a:rPr lang="zh-CN" altLang="en-US" b="1" dirty="0">
                <a:solidFill>
                  <a:srgbClr val="FF9900"/>
                </a:solidFill>
                <a:latin typeface="Consolas" panose="020B0609020204030204" pitchFamily="49" charset="0"/>
                <a:ea typeface="楷体" panose="02010609060101010101" pitchFamily="49" charset="-122"/>
              </a:rPr>
              <a:t>个性化提升公平性的机会点</a:t>
            </a:r>
          </a:p>
        </p:txBody>
      </p:sp>
      <p:graphicFrame>
        <p:nvGraphicFramePr>
          <p:cNvPr id="93" name="表格 92">
            <a:extLst>
              <a:ext uri="{FF2B5EF4-FFF2-40B4-BE49-F238E27FC236}">
                <a16:creationId xmlns:a16="http://schemas.microsoft.com/office/drawing/2014/main" id="{CC5625DB-0758-218F-6BBD-4A2D8F2EA104}"/>
              </a:ext>
            </a:extLst>
          </p:cNvPr>
          <p:cNvGraphicFramePr>
            <a:graphicFrameLocks noGrp="1"/>
          </p:cNvGraphicFramePr>
          <p:nvPr>
            <p:extLst>
              <p:ext uri="{D42A27DB-BD31-4B8C-83A1-F6EECF244321}">
                <p14:modId xmlns:p14="http://schemas.microsoft.com/office/powerpoint/2010/main" val="1795870633"/>
              </p:ext>
            </p:extLst>
          </p:nvPr>
        </p:nvGraphicFramePr>
        <p:xfrm>
          <a:off x="7417544" y="2926880"/>
          <a:ext cx="1897007" cy="1119922"/>
        </p:xfrm>
        <a:graphic>
          <a:graphicData uri="http://schemas.openxmlformats.org/drawingml/2006/table">
            <a:tbl>
              <a:tblPr firstRow="1" bandRow="1">
                <a:tableStyleId>{5C22544A-7EE6-4342-B048-85BDC9FD1C3A}</a:tableStyleId>
              </a:tblPr>
              <a:tblGrid>
                <a:gridCol w="650092">
                  <a:extLst>
                    <a:ext uri="{9D8B030D-6E8A-4147-A177-3AD203B41FA5}">
                      <a16:colId xmlns:a16="http://schemas.microsoft.com/office/drawing/2014/main" val="1259858264"/>
                    </a:ext>
                  </a:extLst>
                </a:gridCol>
                <a:gridCol w="1246915">
                  <a:extLst>
                    <a:ext uri="{9D8B030D-6E8A-4147-A177-3AD203B41FA5}">
                      <a16:colId xmlns:a16="http://schemas.microsoft.com/office/drawing/2014/main" val="1921185916"/>
                    </a:ext>
                  </a:extLst>
                </a:gridCol>
              </a:tblGrid>
              <a:tr h="559961">
                <a:tc>
                  <a:txBody>
                    <a:bodyPr/>
                    <a:lstStyle/>
                    <a:p>
                      <a:pPr algn="ctr"/>
                      <a:endParaRPr lang="zh-CN" altLang="en-US" sz="1400" dirty="0">
                        <a:solidFill>
                          <a:schemeClr val="tx1"/>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7881655"/>
                  </a:ext>
                </a:extLst>
              </a:tr>
              <a:tr h="559961">
                <a:tc>
                  <a:txBody>
                    <a:bodyPr/>
                    <a:lstStyle/>
                    <a:p>
                      <a:pPr algn="ctr"/>
                      <a:endParaRPr lang="zh-CN" altLang="en-US" sz="1400" dirty="0">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9076274"/>
                  </a:ext>
                </a:extLst>
              </a:tr>
            </a:tbl>
          </a:graphicData>
        </a:graphic>
      </p:graphicFrame>
      <p:pic>
        <p:nvPicPr>
          <p:cNvPr id="94" name="图片 93">
            <a:extLst>
              <a:ext uri="{FF2B5EF4-FFF2-40B4-BE49-F238E27FC236}">
                <a16:creationId xmlns:a16="http://schemas.microsoft.com/office/drawing/2014/main" id="{F370BA14-AC5A-BBA5-275B-2D2DC1B76F5F}"/>
              </a:ext>
            </a:extLst>
          </p:cNvPr>
          <p:cNvPicPr>
            <a:picLocks noChangeAspect="1"/>
          </p:cNvPicPr>
          <p:nvPr/>
        </p:nvPicPr>
        <p:blipFill>
          <a:blip r:embed="rId3"/>
          <a:stretch>
            <a:fillRect/>
          </a:stretch>
        </p:blipFill>
        <p:spPr>
          <a:xfrm>
            <a:off x="7496005" y="2942099"/>
            <a:ext cx="486805" cy="532545"/>
          </a:xfrm>
          <a:prstGeom prst="rect">
            <a:avLst/>
          </a:prstGeom>
        </p:spPr>
      </p:pic>
      <p:pic>
        <p:nvPicPr>
          <p:cNvPr id="95" name="图片 94">
            <a:extLst>
              <a:ext uri="{FF2B5EF4-FFF2-40B4-BE49-F238E27FC236}">
                <a16:creationId xmlns:a16="http://schemas.microsoft.com/office/drawing/2014/main" id="{1822DA48-23C8-9E51-6A51-7126A8C8AA9F}"/>
              </a:ext>
            </a:extLst>
          </p:cNvPr>
          <p:cNvPicPr>
            <a:picLocks noChangeAspect="1"/>
          </p:cNvPicPr>
          <p:nvPr/>
        </p:nvPicPr>
        <p:blipFill>
          <a:blip r:embed="rId4"/>
          <a:stretch>
            <a:fillRect/>
          </a:stretch>
        </p:blipFill>
        <p:spPr>
          <a:xfrm>
            <a:off x="7473506" y="3555925"/>
            <a:ext cx="486805" cy="461651"/>
          </a:xfrm>
          <a:prstGeom prst="rect">
            <a:avLst/>
          </a:prstGeom>
        </p:spPr>
      </p:pic>
      <p:grpSp>
        <p:nvGrpSpPr>
          <p:cNvPr id="96" name="组合 95">
            <a:extLst>
              <a:ext uri="{FF2B5EF4-FFF2-40B4-BE49-F238E27FC236}">
                <a16:creationId xmlns:a16="http://schemas.microsoft.com/office/drawing/2014/main" id="{B2EFBBCB-781D-C0FF-F94D-3A7E88EAEF39}"/>
              </a:ext>
            </a:extLst>
          </p:cNvPr>
          <p:cNvGrpSpPr/>
          <p:nvPr/>
        </p:nvGrpSpPr>
        <p:grpSpPr>
          <a:xfrm>
            <a:off x="8146035" y="3001888"/>
            <a:ext cx="1077483" cy="364713"/>
            <a:chOff x="5130652" y="5308272"/>
            <a:chExt cx="811260" cy="279805"/>
          </a:xfrm>
        </p:grpSpPr>
        <p:sp>
          <p:nvSpPr>
            <p:cNvPr id="97" name="矩形 96">
              <a:extLst>
                <a:ext uri="{FF2B5EF4-FFF2-40B4-BE49-F238E27FC236}">
                  <a16:creationId xmlns:a16="http://schemas.microsoft.com/office/drawing/2014/main" id="{0E7C11DF-2AC9-9885-0B97-6E701D185631}"/>
                </a:ext>
              </a:extLst>
            </p:cNvPr>
            <p:cNvSpPr/>
            <p:nvPr/>
          </p:nvSpPr>
          <p:spPr>
            <a:xfrm>
              <a:off x="5130652" y="5308272"/>
              <a:ext cx="242553" cy="279378"/>
            </a:xfrm>
            <a:prstGeom prst="rect">
              <a:avLst/>
            </a:prstGeom>
            <a:solidFill>
              <a:schemeClr val="bg2">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sp>
          <p:nvSpPr>
            <p:cNvPr id="98" name="矩形 97">
              <a:extLst>
                <a:ext uri="{FF2B5EF4-FFF2-40B4-BE49-F238E27FC236}">
                  <a16:creationId xmlns:a16="http://schemas.microsoft.com/office/drawing/2014/main" id="{DB53158F-29ED-0F6B-41A9-0CF2F9377BA2}"/>
                </a:ext>
              </a:extLst>
            </p:cNvPr>
            <p:cNvSpPr/>
            <p:nvPr/>
          </p:nvSpPr>
          <p:spPr>
            <a:xfrm>
              <a:off x="5412750" y="5308272"/>
              <a:ext cx="242553" cy="279378"/>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sp>
          <p:nvSpPr>
            <p:cNvPr id="99" name="矩形 98">
              <a:extLst>
                <a:ext uri="{FF2B5EF4-FFF2-40B4-BE49-F238E27FC236}">
                  <a16:creationId xmlns:a16="http://schemas.microsoft.com/office/drawing/2014/main" id="{C6055F62-6176-D4A6-05F8-6EB391D79C1C}"/>
                </a:ext>
              </a:extLst>
            </p:cNvPr>
            <p:cNvSpPr/>
            <p:nvPr/>
          </p:nvSpPr>
          <p:spPr>
            <a:xfrm>
              <a:off x="5699359" y="5308273"/>
              <a:ext cx="242553" cy="279804"/>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pSp>
        <p:nvGrpSpPr>
          <p:cNvPr id="100" name="组合 99">
            <a:extLst>
              <a:ext uri="{FF2B5EF4-FFF2-40B4-BE49-F238E27FC236}">
                <a16:creationId xmlns:a16="http://schemas.microsoft.com/office/drawing/2014/main" id="{7E287E55-FA36-00DB-B0D0-9C820F799185}"/>
              </a:ext>
            </a:extLst>
          </p:cNvPr>
          <p:cNvGrpSpPr/>
          <p:nvPr/>
        </p:nvGrpSpPr>
        <p:grpSpPr>
          <a:xfrm>
            <a:off x="8146035" y="3565418"/>
            <a:ext cx="1077483" cy="364712"/>
            <a:chOff x="5130652" y="5308272"/>
            <a:chExt cx="811260" cy="279804"/>
          </a:xfrm>
        </p:grpSpPr>
        <p:sp>
          <p:nvSpPr>
            <p:cNvPr id="101" name="矩形 100">
              <a:extLst>
                <a:ext uri="{FF2B5EF4-FFF2-40B4-BE49-F238E27FC236}">
                  <a16:creationId xmlns:a16="http://schemas.microsoft.com/office/drawing/2014/main" id="{0CDC817C-1A56-EFAB-3150-E26114B7760A}"/>
                </a:ext>
              </a:extLst>
            </p:cNvPr>
            <p:cNvSpPr/>
            <p:nvPr/>
          </p:nvSpPr>
          <p:spPr>
            <a:xfrm>
              <a:off x="5130652" y="5308272"/>
              <a:ext cx="242553" cy="27937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02" name="矩形 101">
              <a:extLst>
                <a:ext uri="{FF2B5EF4-FFF2-40B4-BE49-F238E27FC236}">
                  <a16:creationId xmlns:a16="http://schemas.microsoft.com/office/drawing/2014/main" id="{4F1FFE7E-C13B-76E8-1C67-EBC4A63D8C51}"/>
                </a:ext>
              </a:extLst>
            </p:cNvPr>
            <p:cNvSpPr/>
            <p:nvPr/>
          </p:nvSpPr>
          <p:spPr>
            <a:xfrm>
              <a:off x="5412750" y="5308272"/>
              <a:ext cx="242553" cy="27937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03" name="矩形 102">
              <a:extLst>
                <a:ext uri="{FF2B5EF4-FFF2-40B4-BE49-F238E27FC236}">
                  <a16:creationId xmlns:a16="http://schemas.microsoft.com/office/drawing/2014/main" id="{882C6ACB-A608-DB8E-815A-BC08ED6F3CC8}"/>
                </a:ext>
              </a:extLst>
            </p:cNvPr>
            <p:cNvSpPr/>
            <p:nvPr/>
          </p:nvSpPr>
          <p:spPr>
            <a:xfrm>
              <a:off x="5699359" y="5308698"/>
              <a:ext cx="242553" cy="279378"/>
            </a:xfrm>
            <a:prstGeom prst="rect">
              <a:avLst/>
            </a:prstGeom>
            <a:solidFill>
              <a:schemeClr val="bg2">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aphicFrame>
        <p:nvGraphicFramePr>
          <p:cNvPr id="104" name="表格 103">
            <a:extLst>
              <a:ext uri="{FF2B5EF4-FFF2-40B4-BE49-F238E27FC236}">
                <a16:creationId xmlns:a16="http://schemas.microsoft.com/office/drawing/2014/main" id="{B55838CB-1557-205C-F03F-17D40299835E}"/>
              </a:ext>
            </a:extLst>
          </p:cNvPr>
          <p:cNvGraphicFramePr>
            <a:graphicFrameLocks noGrp="1"/>
          </p:cNvGraphicFramePr>
          <p:nvPr>
            <p:extLst>
              <p:ext uri="{D42A27DB-BD31-4B8C-83A1-F6EECF244321}">
                <p14:modId xmlns:p14="http://schemas.microsoft.com/office/powerpoint/2010/main" val="166441200"/>
              </p:ext>
            </p:extLst>
          </p:nvPr>
        </p:nvGraphicFramePr>
        <p:xfrm>
          <a:off x="9320777" y="2928820"/>
          <a:ext cx="1246916" cy="1119922"/>
        </p:xfrm>
        <a:graphic>
          <a:graphicData uri="http://schemas.openxmlformats.org/drawingml/2006/table">
            <a:tbl>
              <a:tblPr firstRow="1" bandRow="1">
                <a:tableStyleId>{5C22544A-7EE6-4342-B048-85BDC9FD1C3A}</a:tableStyleId>
              </a:tblPr>
              <a:tblGrid>
                <a:gridCol w="1246916">
                  <a:extLst>
                    <a:ext uri="{9D8B030D-6E8A-4147-A177-3AD203B41FA5}">
                      <a16:colId xmlns:a16="http://schemas.microsoft.com/office/drawing/2014/main" val="1921185916"/>
                    </a:ext>
                  </a:extLst>
                </a:gridCol>
              </a:tblGrid>
              <a:tr h="559961">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7881655"/>
                  </a:ext>
                </a:extLst>
              </a:tr>
              <a:tr h="559961">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9076274"/>
                  </a:ext>
                </a:extLst>
              </a:tr>
            </a:tbl>
          </a:graphicData>
        </a:graphic>
      </p:graphicFrame>
      <p:grpSp>
        <p:nvGrpSpPr>
          <p:cNvPr id="105" name="组合 104">
            <a:extLst>
              <a:ext uri="{FF2B5EF4-FFF2-40B4-BE49-F238E27FC236}">
                <a16:creationId xmlns:a16="http://schemas.microsoft.com/office/drawing/2014/main" id="{D85B75BF-8E3B-A962-EFA5-922E06DCEC84}"/>
              </a:ext>
            </a:extLst>
          </p:cNvPr>
          <p:cNvGrpSpPr/>
          <p:nvPr/>
        </p:nvGrpSpPr>
        <p:grpSpPr>
          <a:xfrm>
            <a:off x="9413451" y="3580937"/>
            <a:ext cx="1077483" cy="364712"/>
            <a:chOff x="5130652" y="5308272"/>
            <a:chExt cx="811260" cy="279804"/>
          </a:xfrm>
        </p:grpSpPr>
        <p:sp>
          <p:nvSpPr>
            <p:cNvPr id="108" name="等腰三角形 107">
              <a:extLst>
                <a:ext uri="{FF2B5EF4-FFF2-40B4-BE49-F238E27FC236}">
                  <a16:creationId xmlns:a16="http://schemas.microsoft.com/office/drawing/2014/main" id="{93B7ADE7-0C3E-E58B-C76B-C7FA9F0A3038}"/>
                </a:ext>
              </a:extLst>
            </p:cNvPr>
            <p:cNvSpPr/>
            <p:nvPr/>
          </p:nvSpPr>
          <p:spPr>
            <a:xfrm>
              <a:off x="5130652" y="5308272"/>
              <a:ext cx="242553" cy="279378"/>
            </a:xfrm>
            <a:prstGeom prst="triangle">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sp>
          <p:nvSpPr>
            <p:cNvPr id="109" name="等腰三角形 108">
              <a:extLst>
                <a:ext uri="{FF2B5EF4-FFF2-40B4-BE49-F238E27FC236}">
                  <a16:creationId xmlns:a16="http://schemas.microsoft.com/office/drawing/2014/main" id="{320FAEBA-0460-9CCD-4E82-3D0DFF0D0920}"/>
                </a:ext>
              </a:extLst>
            </p:cNvPr>
            <p:cNvSpPr/>
            <p:nvPr/>
          </p:nvSpPr>
          <p:spPr>
            <a:xfrm>
              <a:off x="5412750" y="5308272"/>
              <a:ext cx="242553" cy="279378"/>
            </a:xfrm>
            <a:prstGeom prst="triangle">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sp>
          <p:nvSpPr>
            <p:cNvPr id="111" name="等腰三角形 110">
              <a:extLst>
                <a:ext uri="{FF2B5EF4-FFF2-40B4-BE49-F238E27FC236}">
                  <a16:creationId xmlns:a16="http://schemas.microsoft.com/office/drawing/2014/main" id="{C745D28B-5BE1-01D3-B0FB-FEB9349C6FF3}"/>
                </a:ext>
              </a:extLst>
            </p:cNvPr>
            <p:cNvSpPr/>
            <p:nvPr/>
          </p:nvSpPr>
          <p:spPr>
            <a:xfrm>
              <a:off x="5699359" y="5308698"/>
              <a:ext cx="242553" cy="279378"/>
            </a:xfrm>
            <a:prstGeom prst="triangle">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grpSp>
        <p:nvGrpSpPr>
          <p:cNvPr id="114" name="组合 113">
            <a:extLst>
              <a:ext uri="{FF2B5EF4-FFF2-40B4-BE49-F238E27FC236}">
                <a16:creationId xmlns:a16="http://schemas.microsoft.com/office/drawing/2014/main" id="{170A3E84-8D36-F67F-1433-DF4D24A3354C}"/>
              </a:ext>
            </a:extLst>
          </p:cNvPr>
          <p:cNvGrpSpPr/>
          <p:nvPr/>
        </p:nvGrpSpPr>
        <p:grpSpPr>
          <a:xfrm>
            <a:off x="9407695" y="3007555"/>
            <a:ext cx="1077483" cy="364712"/>
            <a:chOff x="5130652" y="5308272"/>
            <a:chExt cx="811260" cy="279804"/>
          </a:xfrm>
        </p:grpSpPr>
        <p:sp>
          <p:nvSpPr>
            <p:cNvPr id="115" name="等腰三角形 114">
              <a:extLst>
                <a:ext uri="{FF2B5EF4-FFF2-40B4-BE49-F238E27FC236}">
                  <a16:creationId xmlns:a16="http://schemas.microsoft.com/office/drawing/2014/main" id="{8EEE5317-7853-596E-52D5-47E13221D014}"/>
                </a:ext>
              </a:extLst>
            </p:cNvPr>
            <p:cNvSpPr/>
            <p:nvPr/>
          </p:nvSpPr>
          <p:spPr>
            <a:xfrm>
              <a:off x="5130652" y="5308272"/>
              <a:ext cx="242553" cy="279378"/>
            </a:xfrm>
            <a:prstGeom prst="triangl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sp>
          <p:nvSpPr>
            <p:cNvPr id="116" name="等腰三角形 115">
              <a:extLst>
                <a:ext uri="{FF2B5EF4-FFF2-40B4-BE49-F238E27FC236}">
                  <a16:creationId xmlns:a16="http://schemas.microsoft.com/office/drawing/2014/main" id="{4C3A488B-61A4-F1F9-80E3-74CB4607C7DA}"/>
                </a:ext>
              </a:extLst>
            </p:cNvPr>
            <p:cNvSpPr/>
            <p:nvPr/>
          </p:nvSpPr>
          <p:spPr>
            <a:xfrm>
              <a:off x="5412750" y="5308272"/>
              <a:ext cx="242553" cy="279378"/>
            </a:xfrm>
            <a:prstGeom prst="triangl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sp>
          <p:nvSpPr>
            <p:cNvPr id="117" name="等腰三角形 116">
              <a:extLst>
                <a:ext uri="{FF2B5EF4-FFF2-40B4-BE49-F238E27FC236}">
                  <a16:creationId xmlns:a16="http://schemas.microsoft.com/office/drawing/2014/main" id="{3828A8C3-2912-ED6E-6841-5BCAD2DAE299}"/>
                </a:ext>
              </a:extLst>
            </p:cNvPr>
            <p:cNvSpPr/>
            <p:nvPr/>
          </p:nvSpPr>
          <p:spPr>
            <a:xfrm>
              <a:off x="5699359" y="5308698"/>
              <a:ext cx="242553" cy="279378"/>
            </a:xfrm>
            <a:prstGeom prst="triangle">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grpSp>
      <p:sp>
        <p:nvSpPr>
          <p:cNvPr id="118" name="圆角矩形 4">
            <a:extLst>
              <a:ext uri="{FF2B5EF4-FFF2-40B4-BE49-F238E27FC236}">
                <a16:creationId xmlns:a16="http://schemas.microsoft.com/office/drawing/2014/main" id="{77A0F82B-AAFC-6684-2F8A-47FA5CC54DDF}"/>
              </a:ext>
            </a:extLst>
          </p:cNvPr>
          <p:cNvSpPr/>
          <p:nvPr/>
        </p:nvSpPr>
        <p:spPr>
          <a:xfrm>
            <a:off x="8146036" y="2489955"/>
            <a:ext cx="1077483" cy="345077"/>
          </a:xfrm>
          <a:prstGeom prst="roundRect">
            <a:avLst/>
          </a:prstGeom>
          <a:solidFill>
            <a:srgbClr val="014385"/>
          </a:solidFill>
          <a:ln w="19050" cap="rnd" cmpd="sng">
            <a:solidFill>
              <a:srgbClr val="014385"/>
            </a:solidFill>
            <a:prstDash val="solid"/>
            <a:beve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600" b="1" dirty="0">
                <a:solidFill>
                  <a:srgbClr val="FFFFFF"/>
                </a:solidFill>
                <a:latin typeface="楷体" panose="02010609060101010101" pitchFamily="49" charset="-122"/>
                <a:ea typeface="楷体" panose="02010609060101010101" pitchFamily="49" charset="-122"/>
              </a:rPr>
              <a:t>电影热度</a:t>
            </a:r>
          </a:p>
        </p:txBody>
      </p:sp>
      <p:sp>
        <p:nvSpPr>
          <p:cNvPr id="124" name="圆角矩形 4">
            <a:extLst>
              <a:ext uri="{FF2B5EF4-FFF2-40B4-BE49-F238E27FC236}">
                <a16:creationId xmlns:a16="http://schemas.microsoft.com/office/drawing/2014/main" id="{1C9D02BB-3E88-93DD-FA53-BFC7FF7EEE9F}"/>
              </a:ext>
            </a:extLst>
          </p:cNvPr>
          <p:cNvSpPr/>
          <p:nvPr/>
        </p:nvSpPr>
        <p:spPr>
          <a:xfrm>
            <a:off x="9407695" y="2497065"/>
            <a:ext cx="1077483" cy="345077"/>
          </a:xfrm>
          <a:prstGeom prst="roundRect">
            <a:avLst/>
          </a:prstGeom>
          <a:solidFill>
            <a:srgbClr val="014385"/>
          </a:solidFill>
          <a:ln w="19050" cap="rnd" cmpd="sng">
            <a:solidFill>
              <a:srgbClr val="014385"/>
            </a:solidFill>
            <a:prstDash val="solid"/>
            <a:bevel/>
          </a:ln>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600" b="1" dirty="0">
                <a:solidFill>
                  <a:srgbClr val="FFFFFF"/>
                </a:solidFill>
                <a:latin typeface="楷体" panose="02010609060101010101" pitchFamily="49" charset="-122"/>
                <a:ea typeface="楷体" panose="02010609060101010101" pitchFamily="49" charset="-122"/>
              </a:rPr>
              <a:t>电影类型</a:t>
            </a:r>
          </a:p>
        </p:txBody>
      </p:sp>
      <p:sp>
        <p:nvSpPr>
          <p:cNvPr id="125" name="文本框 124">
            <a:extLst>
              <a:ext uri="{FF2B5EF4-FFF2-40B4-BE49-F238E27FC236}">
                <a16:creationId xmlns:a16="http://schemas.microsoft.com/office/drawing/2014/main" id="{E9EEA971-1A77-5E32-B5E8-F5DD7D74394C}"/>
              </a:ext>
            </a:extLst>
          </p:cNvPr>
          <p:cNvSpPr txBox="1"/>
          <p:nvPr/>
        </p:nvSpPr>
        <p:spPr>
          <a:xfrm>
            <a:off x="6629369" y="3200465"/>
            <a:ext cx="889370" cy="584775"/>
          </a:xfrm>
          <a:prstGeom prst="rect">
            <a:avLst/>
          </a:prstGeom>
          <a:noFill/>
        </p:spPr>
        <p:txBody>
          <a:bodyPr wrap="square">
            <a:spAutoFit/>
          </a:bodyPr>
          <a:lstStyle/>
          <a:p>
            <a:pPr algn="l">
              <a:spcAft>
                <a:spcPts val="600"/>
              </a:spcAft>
            </a:pPr>
            <a:r>
              <a:rPr lang="zh-CN" altLang="en-US" sz="1600" b="1" i="0" u="none" strike="noStrike" dirty="0">
                <a:effectLst/>
                <a:latin typeface="Consolas" panose="020B0609020204030204" pitchFamily="49" charset="0"/>
                <a:ea typeface="楷体" panose="02010609060101010101" pitchFamily="49" charset="-122"/>
              </a:rPr>
              <a:t>用户推荐列表</a:t>
            </a:r>
            <a:endParaRPr lang="en-US" altLang="zh-CN" sz="1600" b="1" i="0" u="none" strike="noStrike" dirty="0">
              <a:effectLst/>
              <a:latin typeface="Consolas" panose="020B0609020204030204" pitchFamily="49" charset="0"/>
              <a:ea typeface="楷体" panose="02010609060101010101" pitchFamily="49" charset="-122"/>
            </a:endParaRPr>
          </a:p>
        </p:txBody>
      </p:sp>
      <p:cxnSp>
        <p:nvCxnSpPr>
          <p:cNvPr id="131" name="直接箭头连接符 130">
            <a:extLst>
              <a:ext uri="{FF2B5EF4-FFF2-40B4-BE49-F238E27FC236}">
                <a16:creationId xmlns:a16="http://schemas.microsoft.com/office/drawing/2014/main" id="{2A1609C3-F5EF-738E-F698-77963F7C5B9A}"/>
              </a:ext>
            </a:extLst>
          </p:cNvPr>
          <p:cNvCxnSpPr>
            <a:cxnSpLocks/>
            <a:stCxn id="101" idx="2"/>
            <a:endCxn id="132" idx="0"/>
          </p:cNvCxnSpPr>
          <p:nvPr/>
        </p:nvCxnSpPr>
        <p:spPr>
          <a:xfrm>
            <a:off x="8307110" y="3929575"/>
            <a:ext cx="4974" cy="281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文本框 131">
            <a:extLst>
              <a:ext uri="{FF2B5EF4-FFF2-40B4-BE49-F238E27FC236}">
                <a16:creationId xmlns:a16="http://schemas.microsoft.com/office/drawing/2014/main" id="{905231D6-6927-2143-8F58-7D2AEA32599B}"/>
              </a:ext>
            </a:extLst>
          </p:cNvPr>
          <p:cNvSpPr txBox="1"/>
          <p:nvPr/>
        </p:nvSpPr>
        <p:spPr>
          <a:xfrm>
            <a:off x="7972411" y="4211023"/>
            <a:ext cx="679345" cy="584775"/>
          </a:xfrm>
          <a:prstGeom prst="rect">
            <a:avLst/>
          </a:prstGeom>
          <a:noFill/>
        </p:spPr>
        <p:txBody>
          <a:bodyPr wrap="square">
            <a:spAutoFit/>
          </a:bodyPr>
          <a:lstStyle/>
          <a:p>
            <a:pPr algn="ctr"/>
            <a:r>
              <a:rPr lang="zh-CN" altLang="en-US" sz="1600" dirty="0">
                <a:latin typeface="Consolas" panose="020B0609020204030204" pitchFamily="49" charset="0"/>
                <a:ea typeface="楷体" panose="02010609060101010101" pitchFamily="49" charset="-122"/>
              </a:rPr>
              <a:t>热门</a:t>
            </a:r>
            <a:endParaRPr lang="en-US" altLang="zh-CN" sz="1600" dirty="0">
              <a:latin typeface="Consolas" panose="020B0609020204030204" pitchFamily="49" charset="0"/>
              <a:ea typeface="楷体" panose="02010609060101010101" pitchFamily="49" charset="-122"/>
            </a:endParaRPr>
          </a:p>
          <a:p>
            <a:pPr algn="ctr"/>
            <a:r>
              <a:rPr lang="zh-CN" altLang="en-US" sz="1600" dirty="0">
                <a:latin typeface="Consolas" panose="020B0609020204030204" pitchFamily="49" charset="0"/>
                <a:ea typeface="楷体" panose="02010609060101010101" pitchFamily="49" charset="-122"/>
              </a:rPr>
              <a:t>电影</a:t>
            </a:r>
            <a:endParaRPr lang="zh-CN" altLang="en-US" sz="1600" dirty="0"/>
          </a:p>
        </p:txBody>
      </p:sp>
      <p:cxnSp>
        <p:nvCxnSpPr>
          <p:cNvPr id="134" name="直接箭头连接符 133">
            <a:extLst>
              <a:ext uri="{FF2B5EF4-FFF2-40B4-BE49-F238E27FC236}">
                <a16:creationId xmlns:a16="http://schemas.microsoft.com/office/drawing/2014/main" id="{F3752D65-3A6A-7B4E-E4D0-1C3A057CF603}"/>
              </a:ext>
            </a:extLst>
          </p:cNvPr>
          <p:cNvCxnSpPr>
            <a:cxnSpLocks/>
            <a:stCxn id="99" idx="2"/>
            <a:endCxn id="135" idx="0"/>
          </p:cNvCxnSpPr>
          <p:nvPr/>
        </p:nvCxnSpPr>
        <p:spPr>
          <a:xfrm flipH="1">
            <a:off x="9062443" y="3366601"/>
            <a:ext cx="1" cy="838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5" name="文本框 134">
            <a:extLst>
              <a:ext uri="{FF2B5EF4-FFF2-40B4-BE49-F238E27FC236}">
                <a16:creationId xmlns:a16="http://schemas.microsoft.com/office/drawing/2014/main" id="{FB964D98-7C91-3022-07AB-3F65ADD31D30}"/>
              </a:ext>
            </a:extLst>
          </p:cNvPr>
          <p:cNvSpPr txBox="1"/>
          <p:nvPr/>
        </p:nvSpPr>
        <p:spPr>
          <a:xfrm>
            <a:off x="8624912" y="4205554"/>
            <a:ext cx="875061" cy="584775"/>
          </a:xfrm>
          <a:prstGeom prst="rect">
            <a:avLst/>
          </a:prstGeom>
          <a:noFill/>
        </p:spPr>
        <p:txBody>
          <a:bodyPr wrap="square">
            <a:spAutoFit/>
          </a:bodyPr>
          <a:lstStyle/>
          <a:p>
            <a:pPr algn="ctr"/>
            <a:r>
              <a:rPr lang="zh-CN" altLang="en-US" sz="1600" dirty="0">
                <a:latin typeface="Consolas" panose="020B0609020204030204" pitchFamily="49" charset="0"/>
                <a:ea typeface="楷体" panose="02010609060101010101" pitchFamily="49" charset="-122"/>
              </a:rPr>
              <a:t>小众</a:t>
            </a:r>
            <a:endParaRPr lang="en-US" altLang="zh-CN" sz="1600" dirty="0">
              <a:latin typeface="Consolas" panose="020B0609020204030204" pitchFamily="49" charset="0"/>
              <a:ea typeface="楷体" panose="02010609060101010101" pitchFamily="49" charset="-122"/>
            </a:endParaRPr>
          </a:p>
          <a:p>
            <a:pPr algn="ctr"/>
            <a:r>
              <a:rPr lang="zh-CN" altLang="en-US" sz="1600" dirty="0">
                <a:latin typeface="Consolas" panose="020B0609020204030204" pitchFamily="49" charset="0"/>
                <a:ea typeface="楷体" panose="02010609060101010101" pitchFamily="49" charset="-122"/>
              </a:rPr>
              <a:t>电影</a:t>
            </a:r>
            <a:endParaRPr lang="zh-CN" altLang="en-US" sz="1600" dirty="0"/>
          </a:p>
        </p:txBody>
      </p:sp>
      <p:sp>
        <p:nvSpPr>
          <p:cNvPr id="152" name="文本框 151">
            <a:extLst>
              <a:ext uri="{FF2B5EF4-FFF2-40B4-BE49-F238E27FC236}">
                <a16:creationId xmlns:a16="http://schemas.microsoft.com/office/drawing/2014/main" id="{619AD0D8-FD21-B4C8-37CB-6DF60B263D0F}"/>
              </a:ext>
            </a:extLst>
          </p:cNvPr>
          <p:cNvSpPr txBox="1"/>
          <p:nvPr/>
        </p:nvSpPr>
        <p:spPr>
          <a:xfrm>
            <a:off x="4770633" y="3744648"/>
            <a:ext cx="1689218" cy="338554"/>
          </a:xfrm>
          <a:prstGeom prst="rect">
            <a:avLst/>
          </a:prstGeom>
          <a:noFill/>
        </p:spPr>
        <p:txBody>
          <a:bodyPr wrap="square">
            <a:spAutoFit/>
          </a:bodyPr>
          <a:lstStyle/>
          <a:p>
            <a:r>
              <a:rPr lang="en-US" altLang="zh-CN" sz="1600" b="1" dirty="0" err="1">
                <a:latin typeface="Consolas" panose="020B0609020204030204" pitchFamily="49" charset="0"/>
                <a:ea typeface="楷体" panose="02010609060101010101" pitchFamily="49" charset="-122"/>
              </a:rPr>
              <a:t>Eg</a:t>
            </a:r>
            <a:r>
              <a:rPr lang="en-US" altLang="zh-CN" sz="1600" b="1" dirty="0">
                <a:latin typeface="Consolas" panose="020B0609020204030204" pitchFamily="49" charset="0"/>
                <a:ea typeface="楷体" panose="02010609060101010101" pitchFamily="49" charset="-122"/>
              </a:rPr>
              <a:t>: </a:t>
            </a:r>
            <a:r>
              <a:rPr lang="zh-CN" altLang="en-US" sz="1600" b="1" dirty="0">
                <a:latin typeface="Consolas" panose="020B0609020204030204" pitchFamily="49" charset="0"/>
                <a:ea typeface="楷体" panose="02010609060101010101" pitchFamily="49" charset="-122"/>
              </a:rPr>
              <a:t>缓解“长尾”</a:t>
            </a:r>
            <a:endParaRPr lang="zh-CN" altLang="en-US" sz="1600" dirty="0"/>
          </a:p>
        </p:txBody>
      </p:sp>
    </p:spTree>
    <p:extLst>
      <p:ext uri="{BB962C8B-B14F-4D97-AF65-F5344CB8AC3E}">
        <p14:creationId xmlns:p14="http://schemas.microsoft.com/office/powerpoint/2010/main" val="277744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DB4C863-076A-05FA-5DBA-6B1BEA3B84CB}"/>
              </a:ext>
            </a:extLst>
          </p:cNvPr>
          <p:cNvSpPr>
            <a:spLocks noGrp="1"/>
          </p:cNvSpPr>
          <p:nvPr>
            <p:ph type="sldNum" sz="quarter" idx="12"/>
          </p:nvPr>
        </p:nvSpPr>
        <p:spPr>
          <a:xfrm>
            <a:off x="10940526" y="6414590"/>
            <a:ext cx="41327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1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t>6</a:t>
            </a:fld>
            <a:endParaRPr kumimoji="0" lang="zh-CN" altLang="en-US" sz="11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3" name="文本框 2">
            <a:extLst>
              <a:ext uri="{FF2B5EF4-FFF2-40B4-BE49-F238E27FC236}">
                <a16:creationId xmlns:a16="http://schemas.microsoft.com/office/drawing/2014/main" id="{DAF55088-CE25-6EEB-FC35-B14ADDF2CA95}"/>
              </a:ext>
            </a:extLst>
          </p:cNvPr>
          <p:cNvSpPr txBox="1"/>
          <p:nvPr/>
        </p:nvSpPr>
        <p:spPr>
          <a:xfrm>
            <a:off x="766391" y="1081104"/>
            <a:ext cx="3579633" cy="583565"/>
          </a:xfrm>
          <a:prstGeom prst="rect">
            <a:avLst/>
          </a:prstGeom>
          <a:noFill/>
        </p:spPr>
        <p:txBody>
          <a:bodyPr wrap="square" rtlCol="0" anchor="t">
            <a:spAutoFit/>
          </a:bodyPr>
          <a:lstStyle/>
          <a:p>
            <a:pPr algn="l">
              <a:buClrTx/>
              <a:buSzTx/>
              <a:buFontTx/>
            </a:pPr>
            <a:r>
              <a:rPr lang="zh-CN" altLang="en-US" sz="3200" dirty="0">
                <a:solidFill>
                  <a:srgbClr val="014385"/>
                </a:solidFill>
                <a:effectLst>
                  <a:outerShdw blurRad="38100" dist="38100" dir="2700000" algn="tl">
                    <a:srgbClr val="000000">
                      <a:alpha val="43137"/>
                    </a:srgbClr>
                  </a:outerShdw>
                </a:effectLst>
                <a:latin typeface="黑体" panose="02010609060101010101" charset="-122"/>
                <a:ea typeface="黑体" panose="02010609060101010101" charset="-122"/>
              </a:rPr>
              <a:t>研究背景与意义</a:t>
            </a:r>
          </a:p>
        </p:txBody>
      </p:sp>
      <p:graphicFrame>
        <p:nvGraphicFramePr>
          <p:cNvPr id="110" name="图示 109">
            <a:extLst>
              <a:ext uri="{FF2B5EF4-FFF2-40B4-BE49-F238E27FC236}">
                <a16:creationId xmlns:a16="http://schemas.microsoft.com/office/drawing/2014/main" id="{8C9821DD-4F6D-FB32-D837-0BABBA12012B}"/>
              </a:ext>
            </a:extLst>
          </p:cNvPr>
          <p:cNvGraphicFramePr/>
          <p:nvPr>
            <p:extLst>
              <p:ext uri="{D42A27DB-BD31-4B8C-83A1-F6EECF244321}">
                <p14:modId xmlns:p14="http://schemas.microsoft.com/office/powerpoint/2010/main" val="2475808776"/>
              </p:ext>
            </p:extLst>
          </p:nvPr>
        </p:nvGraphicFramePr>
        <p:xfrm>
          <a:off x="5033580" y="861537"/>
          <a:ext cx="6514002" cy="5001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2" name="文本框 111">
            <a:extLst>
              <a:ext uri="{FF2B5EF4-FFF2-40B4-BE49-F238E27FC236}">
                <a16:creationId xmlns:a16="http://schemas.microsoft.com/office/drawing/2014/main" id="{7A9C2E6E-482F-518D-2BD3-23B648232EAA}"/>
              </a:ext>
            </a:extLst>
          </p:cNvPr>
          <p:cNvSpPr txBox="1"/>
          <p:nvPr/>
        </p:nvSpPr>
        <p:spPr>
          <a:xfrm>
            <a:off x="1095452" y="2038483"/>
            <a:ext cx="3938128" cy="1689565"/>
          </a:xfrm>
          <a:prstGeom prst="rect">
            <a:avLst/>
          </a:prstGeom>
          <a:noFill/>
        </p:spPr>
        <p:txBody>
          <a:bodyPr wrap="square">
            <a:spAutoFit/>
          </a:bodyPr>
          <a:lstStyle/>
          <a:p>
            <a:pPr algn="l">
              <a:lnSpc>
                <a:spcPct val="150000"/>
              </a:lnSpc>
              <a:spcAft>
                <a:spcPts val="600"/>
              </a:spcAft>
            </a:pPr>
            <a:r>
              <a:rPr lang="zh-CN" altLang="en-US" sz="2400" b="1" i="0" u="none" strike="noStrike" dirty="0">
                <a:solidFill>
                  <a:srgbClr val="014385"/>
                </a:solidFill>
                <a:effectLst/>
                <a:latin typeface="Consolas" panose="020B0609020204030204" pitchFamily="49" charset="0"/>
                <a:ea typeface="楷体" panose="02010609060101010101" pitchFamily="49" charset="-122"/>
              </a:rPr>
              <a:t>设计</a:t>
            </a:r>
            <a:r>
              <a:rPr lang="zh-CN" altLang="en-US" sz="2400" b="1" i="0" u="sng" strike="noStrike" dirty="0">
                <a:solidFill>
                  <a:srgbClr val="014385"/>
                </a:solidFill>
                <a:effectLst/>
                <a:latin typeface="Consolas" panose="020B0609020204030204" pitchFamily="49" charset="0"/>
                <a:ea typeface="楷体" panose="02010609060101010101" pitchFamily="49" charset="-122"/>
              </a:rPr>
              <a:t>考虑用户多样性需求</a:t>
            </a:r>
            <a:r>
              <a:rPr lang="zh-CN" altLang="en-US" sz="2400" b="1" i="0" u="none" strike="noStrike" dirty="0">
                <a:solidFill>
                  <a:srgbClr val="014385"/>
                </a:solidFill>
                <a:effectLst/>
                <a:latin typeface="Consolas" panose="020B0609020204030204" pitchFamily="49" charset="0"/>
                <a:ea typeface="楷体" panose="02010609060101010101" pitchFamily="49" charset="-122"/>
              </a:rPr>
              <a:t>与</a:t>
            </a:r>
            <a:r>
              <a:rPr lang="zh-CN" altLang="en-US" sz="2400" b="1" i="0" u="sng" strike="noStrike" dirty="0">
                <a:solidFill>
                  <a:srgbClr val="014385"/>
                </a:solidFill>
                <a:effectLst/>
                <a:latin typeface="Consolas" panose="020B0609020204030204" pitchFamily="49" charset="0"/>
                <a:ea typeface="楷体" panose="02010609060101010101" pitchFamily="49" charset="-122"/>
              </a:rPr>
              <a:t>群体公平性</a:t>
            </a:r>
            <a:r>
              <a:rPr lang="zh-CN" altLang="en-US" sz="2400" b="1" i="0" u="none" strike="noStrike" dirty="0">
                <a:solidFill>
                  <a:srgbClr val="014385"/>
                </a:solidFill>
                <a:effectLst/>
                <a:latin typeface="Consolas" panose="020B0609020204030204" pitchFamily="49" charset="0"/>
                <a:ea typeface="楷体" panose="02010609060101010101" pitchFamily="49" charset="-122"/>
              </a:rPr>
              <a:t>的</a:t>
            </a:r>
            <a:r>
              <a:rPr lang="zh-CN" altLang="en-US" sz="2400" b="1" i="0" u="sng" strike="noStrike" dirty="0">
                <a:solidFill>
                  <a:srgbClr val="014385"/>
                </a:solidFill>
                <a:effectLst/>
                <a:latin typeface="Consolas" panose="020B0609020204030204" pitchFamily="49" charset="0"/>
                <a:ea typeface="楷体" panose="02010609060101010101" pitchFamily="49" charset="-122"/>
              </a:rPr>
              <a:t>个性化</a:t>
            </a:r>
            <a:r>
              <a:rPr lang="zh-CN" altLang="en-US" sz="2400" b="1" i="0" u="none" strike="noStrike" dirty="0">
                <a:solidFill>
                  <a:srgbClr val="014385"/>
                </a:solidFill>
                <a:effectLst/>
                <a:latin typeface="Consolas" panose="020B0609020204030204" pitchFamily="49" charset="0"/>
                <a:ea typeface="楷体" panose="02010609060101010101" pitchFamily="49" charset="-122"/>
              </a:rPr>
              <a:t>推荐算法具有丰富的现实意义：</a:t>
            </a:r>
            <a:endParaRPr lang="en-US" altLang="zh-CN" sz="2400" b="1" i="0" u="none" strike="noStrike" dirty="0">
              <a:solidFill>
                <a:srgbClr val="014385"/>
              </a:solidFill>
              <a:effectLst/>
              <a:latin typeface="Consolas" panose="020B0609020204030204" pitchFamily="49" charset="0"/>
              <a:ea typeface="楷体" panose="02010609060101010101" pitchFamily="49" charset="-122"/>
            </a:endParaRPr>
          </a:p>
        </p:txBody>
      </p:sp>
      <p:grpSp>
        <p:nvGrpSpPr>
          <p:cNvPr id="4" name="组合 3">
            <a:extLst>
              <a:ext uri="{FF2B5EF4-FFF2-40B4-BE49-F238E27FC236}">
                <a16:creationId xmlns:a16="http://schemas.microsoft.com/office/drawing/2014/main" id="{9C35DACA-B7FF-E485-BD18-98B3174C58B2}"/>
              </a:ext>
            </a:extLst>
          </p:cNvPr>
          <p:cNvGrpSpPr/>
          <p:nvPr/>
        </p:nvGrpSpPr>
        <p:grpSpPr>
          <a:xfrm>
            <a:off x="935567" y="2195736"/>
            <a:ext cx="57296" cy="421608"/>
            <a:chOff x="233105" y="794442"/>
            <a:chExt cx="57296" cy="421608"/>
          </a:xfrm>
        </p:grpSpPr>
        <p:cxnSp>
          <p:nvCxnSpPr>
            <p:cNvPr id="7" name="直接连接符 6">
              <a:extLst>
                <a:ext uri="{FF2B5EF4-FFF2-40B4-BE49-F238E27FC236}">
                  <a16:creationId xmlns:a16="http://schemas.microsoft.com/office/drawing/2014/main" id="{137D9C1C-7F96-4D3F-ED81-4682572147F4}"/>
                </a:ext>
              </a:extLst>
            </p:cNvPr>
            <p:cNvCxnSpPr/>
            <p:nvPr/>
          </p:nvCxnSpPr>
          <p:spPr>
            <a:xfrm>
              <a:off x="233105" y="803936"/>
              <a:ext cx="0" cy="412114"/>
            </a:xfrm>
            <a:prstGeom prst="line">
              <a:avLst/>
            </a:prstGeom>
            <a:ln w="28575">
              <a:solidFill>
                <a:srgbClr val="608AC8"/>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AD30E535-7E08-FEF8-0845-DE65D74B8054}"/>
                </a:ext>
              </a:extLst>
            </p:cNvPr>
            <p:cNvCxnSpPr/>
            <p:nvPr/>
          </p:nvCxnSpPr>
          <p:spPr>
            <a:xfrm>
              <a:off x="290401" y="794442"/>
              <a:ext cx="0" cy="412114"/>
            </a:xfrm>
            <a:prstGeom prst="line">
              <a:avLst/>
            </a:prstGeom>
            <a:ln>
              <a:solidFill>
                <a:srgbClr val="608AC8"/>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9175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9BD9AA0-2A78-66AB-5B04-069ABC5BE1AB}"/>
              </a:ext>
            </a:extLst>
          </p:cNvPr>
          <p:cNvSpPr>
            <a:spLocks noGrp="1"/>
          </p:cNvSpPr>
          <p:nvPr>
            <p:ph type="sldNum" sz="quarter" idx="4"/>
          </p:nvPr>
        </p:nvSpPr>
        <p:spPr>
          <a:xfrm>
            <a:off x="11487949" y="6386050"/>
            <a:ext cx="41327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1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t>7</a:t>
            </a:fld>
            <a:endParaRPr kumimoji="0" lang="zh-CN" altLang="en-US" sz="11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3" name="文本框 8">
            <a:extLst>
              <a:ext uri="{FF2B5EF4-FFF2-40B4-BE49-F238E27FC236}">
                <a16:creationId xmlns:a16="http://schemas.microsoft.com/office/drawing/2014/main" id="{97F9E78A-2B74-2521-98E7-EA94E3FE5F1E}"/>
              </a:ext>
            </a:extLst>
          </p:cNvPr>
          <p:cNvSpPr txBox="1"/>
          <p:nvPr/>
        </p:nvSpPr>
        <p:spPr>
          <a:xfrm>
            <a:off x="665375" y="2082337"/>
            <a:ext cx="9940501" cy="31353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25000"/>
              </a:lnSpc>
              <a:spcAft>
                <a:spcPts val="600"/>
              </a:spcAft>
              <a:buFont typeface="Wingdings" panose="05000000000000000000" pitchFamily="2" charset="2"/>
              <a:buChar char="u"/>
            </a:pPr>
            <a:r>
              <a:rPr lang="zh-CN" altLang="en-US" sz="2000" b="1" i="0" u="none" strike="noStrike" dirty="0">
                <a:solidFill>
                  <a:srgbClr val="014385"/>
                </a:solidFill>
                <a:effectLst/>
                <a:latin typeface="Consolas" panose="020B0609020204030204" pitchFamily="49" charset="0"/>
                <a:ea typeface="楷体" panose="02010609060101010101" pitchFamily="49" charset="-122"/>
              </a:rPr>
              <a:t>群体公平性（</a:t>
            </a:r>
            <a:r>
              <a:rPr lang="en-US" altLang="zh-CN" sz="2000" b="1" i="0" u="none" strike="noStrike" dirty="0">
                <a:solidFill>
                  <a:srgbClr val="014385"/>
                </a:solidFill>
                <a:effectLst/>
                <a:latin typeface="Consolas" panose="020B0609020204030204" pitchFamily="49" charset="0"/>
                <a:ea typeface="楷体" panose="02010609060101010101" pitchFamily="49" charset="-122"/>
              </a:rPr>
              <a:t>Group Fairness</a:t>
            </a:r>
            <a:r>
              <a:rPr lang="zh-CN" altLang="en-US" sz="2000" b="1" i="0" u="none" strike="noStrike" dirty="0">
                <a:solidFill>
                  <a:srgbClr val="014385"/>
                </a:solidFill>
                <a:effectLst/>
                <a:latin typeface="Consolas" panose="020B0609020204030204" pitchFamily="49" charset="0"/>
                <a:ea typeface="楷体" panose="02010609060101010101" pitchFamily="49" charset="-122"/>
              </a:rPr>
              <a:t>）：不同群体之间的推荐结果应该是公平的</a:t>
            </a:r>
            <a:endParaRPr lang="en-US" altLang="zh-CN" sz="2000" b="0" i="0" u="none" strike="noStrike" dirty="0">
              <a:solidFill>
                <a:srgbClr val="0D0D0D"/>
              </a:solidFill>
              <a:effectLst/>
              <a:latin typeface="Consolas" panose="020B0609020204030204" pitchFamily="49" charset="0"/>
              <a:ea typeface="楷体" panose="02010609060101010101" pitchFamily="49" charset="-122"/>
            </a:endParaRPr>
          </a:p>
          <a:p>
            <a:pPr marL="742950" lvl="1" indent="-285750">
              <a:lnSpc>
                <a:spcPct val="125000"/>
              </a:lnSpc>
              <a:spcAft>
                <a:spcPts val="600"/>
              </a:spcAft>
              <a:buFont typeface="Wingdings" panose="05000000000000000000" pitchFamily="2" charset="2"/>
              <a:buChar char="Ø"/>
            </a:pPr>
            <a:r>
              <a:rPr lang="zh-CN" altLang="en-US" sz="2000" b="0" i="0" u="none" strike="noStrike" dirty="0">
                <a:solidFill>
                  <a:srgbClr val="0D0D0D"/>
                </a:solidFill>
                <a:effectLst/>
                <a:latin typeface="Consolas" panose="020B0609020204030204" pitchFamily="49" charset="0"/>
                <a:ea typeface="楷体" panose="02010609060101010101" pitchFamily="49" charset="-122"/>
              </a:rPr>
              <a:t>群体划分方式：多基于属性划分，如女性为</a:t>
            </a:r>
            <a:r>
              <a:rPr lang="zh-CN" altLang="en-US" sz="2000" dirty="0">
                <a:solidFill>
                  <a:srgbClr val="0D0D0D"/>
                </a:solidFill>
                <a:latin typeface="Consolas" panose="020B0609020204030204" pitchFamily="49" charset="0"/>
                <a:ea typeface="楷体" panose="02010609060101010101" pitchFamily="49" charset="-122"/>
              </a:rPr>
              <a:t>一类群体</a:t>
            </a:r>
            <a:r>
              <a:rPr lang="zh-CN" altLang="en-US" sz="2000" b="0" i="0" u="none" strike="noStrike" dirty="0">
                <a:solidFill>
                  <a:srgbClr val="0D0D0D"/>
                </a:solidFill>
                <a:effectLst/>
                <a:latin typeface="Consolas" panose="020B0609020204030204" pitchFamily="49" charset="0"/>
                <a:ea typeface="楷体" panose="02010609060101010101" pitchFamily="49" charset="-122"/>
              </a:rPr>
              <a:t>、喜剧片为一类群体等</a:t>
            </a:r>
            <a:endParaRPr lang="en-US" altLang="zh-CN" sz="2000" b="0" i="0" u="none" strike="noStrike" dirty="0">
              <a:solidFill>
                <a:srgbClr val="0D0D0D"/>
              </a:solidFill>
              <a:effectLst/>
              <a:latin typeface="Consolas" panose="020B0609020204030204" pitchFamily="49" charset="0"/>
              <a:ea typeface="楷体" panose="02010609060101010101" pitchFamily="49" charset="-122"/>
            </a:endParaRPr>
          </a:p>
          <a:p>
            <a:pPr marL="742950" lvl="1" indent="-285750">
              <a:lnSpc>
                <a:spcPct val="125000"/>
              </a:lnSpc>
              <a:spcAft>
                <a:spcPts val="600"/>
              </a:spcAft>
              <a:buFont typeface="Wingdings" panose="05000000000000000000" pitchFamily="2" charset="2"/>
              <a:buChar char="Ø"/>
            </a:pPr>
            <a:r>
              <a:rPr lang="zh-CN" altLang="en-US" sz="2000" dirty="0">
                <a:solidFill>
                  <a:srgbClr val="0D0D0D"/>
                </a:solidFill>
                <a:latin typeface="Consolas" panose="020B0609020204030204" pitchFamily="49" charset="0"/>
                <a:ea typeface="楷体" panose="02010609060101010101" pitchFamily="49" charset="-122"/>
              </a:rPr>
              <a:t>公平性目标：</a:t>
            </a:r>
            <a:endParaRPr lang="en-US" altLang="zh-CN" sz="2000" dirty="0">
              <a:solidFill>
                <a:srgbClr val="0D0D0D"/>
              </a:solidFill>
              <a:latin typeface="Consolas" panose="020B0609020204030204" pitchFamily="49" charset="0"/>
              <a:ea typeface="楷体" panose="02010609060101010101" pitchFamily="49" charset="-122"/>
            </a:endParaRPr>
          </a:p>
          <a:p>
            <a:pPr marL="1200150" lvl="2" indent="-285750">
              <a:lnSpc>
                <a:spcPct val="125000"/>
              </a:lnSpc>
              <a:spcAft>
                <a:spcPts val="600"/>
              </a:spcAft>
              <a:buFont typeface="Arial" panose="020B0604020202020204" pitchFamily="34" charset="0"/>
              <a:buChar char="•"/>
            </a:pPr>
            <a:r>
              <a:rPr lang="zh-CN" altLang="en-US" sz="2000" dirty="0">
                <a:solidFill>
                  <a:srgbClr val="0D0D0D"/>
                </a:solidFill>
                <a:latin typeface="Consolas" panose="020B0609020204030204" pitchFamily="49" charset="0"/>
                <a:ea typeface="楷体" panose="02010609060101010101" pitchFamily="49" charset="-122"/>
              </a:rPr>
              <a:t>受保护的群体在推荐列表中应达到某个期望比例（</a:t>
            </a:r>
            <a:r>
              <a:rPr lang="en-US" altLang="zh-CN" sz="2000" dirty="0" err="1">
                <a:solidFill>
                  <a:srgbClr val="0D0D0D"/>
                </a:solidFill>
                <a:latin typeface="Consolas" panose="020B0609020204030204" pitchFamily="49" charset="0"/>
                <a:ea typeface="楷体" panose="02010609060101010101" pitchFamily="49" charset="-122"/>
              </a:rPr>
              <a:t>Zehlike</a:t>
            </a:r>
            <a:r>
              <a:rPr lang="zh-CN" altLang="en-US" sz="2000" dirty="0">
                <a:solidFill>
                  <a:srgbClr val="0D0D0D"/>
                </a:solidFill>
                <a:latin typeface="Consolas" panose="020B0609020204030204" pitchFamily="49" charset="0"/>
                <a:ea typeface="楷体" panose="02010609060101010101" pitchFamily="49" charset="-122"/>
              </a:rPr>
              <a:t>等，</a:t>
            </a:r>
            <a:r>
              <a:rPr lang="en-US" altLang="zh-CN" sz="2000" dirty="0">
                <a:solidFill>
                  <a:srgbClr val="0D0D0D"/>
                </a:solidFill>
                <a:latin typeface="Consolas" panose="020B0609020204030204" pitchFamily="49" charset="0"/>
                <a:ea typeface="楷体" panose="02010609060101010101" pitchFamily="49" charset="-122"/>
              </a:rPr>
              <a:t>2017</a:t>
            </a:r>
            <a:r>
              <a:rPr lang="zh-CN" altLang="en-US" sz="2000" dirty="0">
                <a:solidFill>
                  <a:srgbClr val="0D0D0D"/>
                </a:solidFill>
                <a:latin typeface="Consolas" panose="020B0609020204030204" pitchFamily="49" charset="0"/>
                <a:ea typeface="楷体" panose="02010609060101010101" pitchFamily="49" charset="-122"/>
              </a:rPr>
              <a:t>）</a:t>
            </a:r>
            <a:endParaRPr lang="en-US" altLang="zh-CN" sz="2000" dirty="0">
              <a:solidFill>
                <a:srgbClr val="0D0D0D"/>
              </a:solidFill>
              <a:latin typeface="Consolas" panose="020B0609020204030204" pitchFamily="49" charset="0"/>
              <a:ea typeface="楷体" panose="02010609060101010101" pitchFamily="49" charset="-122"/>
            </a:endParaRPr>
          </a:p>
          <a:p>
            <a:pPr marL="1200150" lvl="2" indent="-285750">
              <a:lnSpc>
                <a:spcPct val="125000"/>
              </a:lnSpc>
              <a:spcAft>
                <a:spcPts val="600"/>
              </a:spcAft>
              <a:buFont typeface="Arial" panose="020B0604020202020204" pitchFamily="34" charset="0"/>
              <a:buChar char="•"/>
            </a:pPr>
            <a:r>
              <a:rPr lang="zh-CN" altLang="en-US" sz="2000" b="0" i="0" u="none" strike="noStrike" dirty="0">
                <a:solidFill>
                  <a:srgbClr val="0D0D0D"/>
                </a:solidFill>
                <a:effectLst/>
                <a:latin typeface="Consolas" panose="020B0609020204030204" pitchFamily="49" charset="0"/>
                <a:ea typeface="楷体" panose="02010609060101010101" pitchFamily="49" charset="-122"/>
              </a:rPr>
              <a:t>各群体的曝光程度差异最小（</a:t>
            </a:r>
            <a:r>
              <a:rPr lang="en-US" altLang="zh-CN" sz="2000" b="0" i="0" u="none" strike="noStrike" dirty="0">
                <a:solidFill>
                  <a:srgbClr val="0D0D0D"/>
                </a:solidFill>
                <a:effectLst/>
                <a:latin typeface="Consolas" panose="020B0609020204030204" pitchFamily="49" charset="0"/>
                <a:ea typeface="楷体" panose="02010609060101010101" pitchFamily="49" charset="-122"/>
              </a:rPr>
              <a:t>Jin</a:t>
            </a:r>
            <a:r>
              <a:rPr lang="zh-CN" altLang="en-US" sz="2000" b="0" i="0" u="none" strike="noStrike" dirty="0">
                <a:solidFill>
                  <a:srgbClr val="0D0D0D"/>
                </a:solidFill>
                <a:effectLst/>
                <a:latin typeface="Consolas" panose="020B0609020204030204" pitchFamily="49" charset="0"/>
                <a:ea typeface="楷体" panose="02010609060101010101" pitchFamily="49" charset="-122"/>
              </a:rPr>
              <a:t>等，</a:t>
            </a:r>
            <a:r>
              <a:rPr lang="en-US" altLang="zh-CN" sz="2000" b="0" i="0" u="none" strike="noStrike" dirty="0">
                <a:solidFill>
                  <a:srgbClr val="0D0D0D"/>
                </a:solidFill>
                <a:effectLst/>
                <a:latin typeface="Consolas" panose="020B0609020204030204" pitchFamily="49" charset="0"/>
                <a:ea typeface="楷体" panose="02010609060101010101" pitchFamily="49" charset="-122"/>
              </a:rPr>
              <a:t>2023</a:t>
            </a:r>
            <a:r>
              <a:rPr lang="zh-CN" altLang="en-US" sz="2000" b="0" i="0" u="none" strike="noStrike" dirty="0">
                <a:solidFill>
                  <a:srgbClr val="0D0D0D"/>
                </a:solidFill>
                <a:effectLst/>
                <a:latin typeface="Consolas" panose="020B0609020204030204" pitchFamily="49" charset="0"/>
                <a:ea typeface="楷体" panose="02010609060101010101" pitchFamily="49" charset="-122"/>
              </a:rPr>
              <a:t>）</a:t>
            </a:r>
            <a:endParaRPr lang="en-US" altLang="zh-CN" sz="2000" b="0" i="0" u="none" strike="noStrike" dirty="0">
              <a:solidFill>
                <a:srgbClr val="0D0D0D"/>
              </a:solidFill>
              <a:effectLst/>
              <a:latin typeface="Consolas" panose="020B0609020204030204" pitchFamily="49" charset="0"/>
              <a:ea typeface="楷体" panose="02010609060101010101" pitchFamily="49" charset="-122"/>
            </a:endParaRPr>
          </a:p>
          <a:p>
            <a:pPr marL="285750" indent="-285750">
              <a:lnSpc>
                <a:spcPct val="125000"/>
              </a:lnSpc>
              <a:spcAft>
                <a:spcPts val="600"/>
              </a:spcAft>
              <a:buFont typeface="Wingdings" panose="05000000000000000000" pitchFamily="2" charset="2"/>
              <a:buChar char="u"/>
            </a:pPr>
            <a:r>
              <a:rPr lang="zh-CN" altLang="en-US" sz="2000" b="1" dirty="0">
                <a:solidFill>
                  <a:srgbClr val="014385"/>
                </a:solidFill>
                <a:latin typeface="Consolas" panose="020B0609020204030204" pitchFamily="49" charset="0"/>
                <a:ea typeface="楷体" panose="02010609060101010101" pitchFamily="49" charset="-122"/>
              </a:rPr>
              <a:t>个体</a:t>
            </a:r>
            <a:r>
              <a:rPr lang="zh-CN" altLang="en-US" sz="2000" b="1" i="0" u="none" strike="noStrike" dirty="0">
                <a:solidFill>
                  <a:srgbClr val="014385"/>
                </a:solidFill>
                <a:effectLst/>
                <a:latin typeface="Consolas" panose="020B0609020204030204" pitchFamily="49" charset="0"/>
                <a:ea typeface="楷体" panose="02010609060101010101" pitchFamily="49" charset="-122"/>
              </a:rPr>
              <a:t>公平性（</a:t>
            </a:r>
            <a:r>
              <a:rPr lang="en-US" altLang="zh-CN" sz="2000" b="1" i="0" u="none" strike="noStrike" dirty="0">
                <a:solidFill>
                  <a:srgbClr val="014385"/>
                </a:solidFill>
                <a:effectLst/>
                <a:latin typeface="Consolas" panose="020B0609020204030204" pitchFamily="49" charset="0"/>
                <a:ea typeface="楷体" panose="02010609060101010101" pitchFamily="49" charset="-122"/>
              </a:rPr>
              <a:t>Individual Fairness</a:t>
            </a:r>
            <a:r>
              <a:rPr lang="zh-CN" altLang="en-US" sz="2000" b="1" i="0" u="none" strike="noStrike" dirty="0">
                <a:solidFill>
                  <a:srgbClr val="014385"/>
                </a:solidFill>
                <a:effectLst/>
                <a:latin typeface="Consolas" panose="020B0609020204030204" pitchFamily="49" charset="0"/>
                <a:ea typeface="楷体" panose="02010609060101010101" pitchFamily="49" charset="-122"/>
              </a:rPr>
              <a:t>）：不同个体之间的推荐结果应该是公平的，在理论上可以看作是群体公平的一种特殊情况</a:t>
            </a:r>
            <a:endParaRPr lang="en-US" altLang="zh-CN" sz="2000" b="1" dirty="0">
              <a:solidFill>
                <a:srgbClr val="014385"/>
              </a:solidFill>
              <a:latin typeface="Consolas" panose="020B0609020204030204" pitchFamily="49" charset="0"/>
              <a:ea typeface="楷体" panose="02010609060101010101" pitchFamily="49" charset="-122"/>
            </a:endParaRPr>
          </a:p>
        </p:txBody>
      </p:sp>
      <p:sp>
        <p:nvSpPr>
          <p:cNvPr id="4" name="文本框 3">
            <a:extLst>
              <a:ext uri="{FF2B5EF4-FFF2-40B4-BE49-F238E27FC236}">
                <a16:creationId xmlns:a16="http://schemas.microsoft.com/office/drawing/2014/main" id="{9687D623-82FC-B82A-53CE-692B05D86409}"/>
              </a:ext>
            </a:extLst>
          </p:cNvPr>
          <p:cNvSpPr txBox="1"/>
          <p:nvPr/>
        </p:nvSpPr>
        <p:spPr>
          <a:xfrm>
            <a:off x="559094" y="1102034"/>
            <a:ext cx="4255579" cy="523220"/>
          </a:xfrm>
          <a:prstGeom prst="rect">
            <a:avLst/>
          </a:prstGeom>
          <a:noFill/>
        </p:spPr>
        <p:txBody>
          <a:bodyPr wrap="square" rtlCol="0" anchor="t">
            <a:spAutoFit/>
          </a:bodyPr>
          <a:lstStyle/>
          <a:p>
            <a:pPr algn="l">
              <a:buClrTx/>
              <a:buSzTx/>
              <a:buFontTx/>
            </a:pPr>
            <a:r>
              <a:rPr lang="zh-CN" altLang="en-US" sz="2800" b="1" dirty="0">
                <a:solidFill>
                  <a:srgbClr val="014385"/>
                </a:solidFill>
                <a:latin typeface="楷体" panose="02010609060101010101" pitchFamily="49" charset="-122"/>
                <a:ea typeface="楷体" panose="02010609060101010101" pitchFamily="49" charset="-122"/>
              </a:rPr>
              <a:t>推荐系统中的公平性定义</a:t>
            </a:r>
          </a:p>
        </p:txBody>
      </p:sp>
      <p:sp>
        <p:nvSpPr>
          <p:cNvPr id="10" name="矩形: 圆角 9">
            <a:extLst>
              <a:ext uri="{FF2B5EF4-FFF2-40B4-BE49-F238E27FC236}">
                <a16:creationId xmlns:a16="http://schemas.microsoft.com/office/drawing/2014/main" id="{67EB1C7C-E494-E185-9463-9B10E7611F3D}"/>
              </a:ext>
            </a:extLst>
          </p:cNvPr>
          <p:cNvSpPr/>
          <p:nvPr/>
        </p:nvSpPr>
        <p:spPr>
          <a:xfrm>
            <a:off x="501798" y="1887441"/>
            <a:ext cx="10272980" cy="3587311"/>
          </a:xfrm>
          <a:prstGeom prst="roundRect">
            <a:avLst>
              <a:gd name="adj" fmla="val 4876"/>
            </a:avLst>
          </a:prstGeom>
          <a:noFill/>
          <a:ln w="28575">
            <a:solidFill>
              <a:schemeClr val="bg1">
                <a:lumMod val="8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a:extLst>
              <a:ext uri="{FF2B5EF4-FFF2-40B4-BE49-F238E27FC236}">
                <a16:creationId xmlns:a16="http://schemas.microsoft.com/office/drawing/2014/main" id="{76BEE922-523C-627F-AC71-D58EEEE091B3}"/>
              </a:ext>
            </a:extLst>
          </p:cNvPr>
          <p:cNvGrpSpPr/>
          <p:nvPr/>
        </p:nvGrpSpPr>
        <p:grpSpPr>
          <a:xfrm>
            <a:off x="501798" y="1136818"/>
            <a:ext cx="57296" cy="421608"/>
            <a:chOff x="233105" y="794442"/>
            <a:chExt cx="57296" cy="421608"/>
          </a:xfrm>
        </p:grpSpPr>
        <p:cxnSp>
          <p:nvCxnSpPr>
            <p:cNvPr id="27" name="直接连接符 26">
              <a:extLst>
                <a:ext uri="{FF2B5EF4-FFF2-40B4-BE49-F238E27FC236}">
                  <a16:creationId xmlns:a16="http://schemas.microsoft.com/office/drawing/2014/main" id="{B38BA0CF-25B5-D60D-D5B7-57ADE8871745}"/>
                </a:ext>
              </a:extLst>
            </p:cNvPr>
            <p:cNvCxnSpPr/>
            <p:nvPr/>
          </p:nvCxnSpPr>
          <p:spPr>
            <a:xfrm>
              <a:off x="233105" y="803936"/>
              <a:ext cx="0" cy="412114"/>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61E81810-CF17-A2A0-3449-56C9A9317F46}"/>
                </a:ext>
              </a:extLst>
            </p:cNvPr>
            <p:cNvCxnSpPr/>
            <p:nvPr/>
          </p:nvCxnSpPr>
          <p:spPr>
            <a:xfrm>
              <a:off x="290401" y="794442"/>
              <a:ext cx="0" cy="412114"/>
            </a:xfrm>
            <a:prstGeom prst="line">
              <a:avLst/>
            </a:prstGeom>
            <a:ln>
              <a:solidFill>
                <a:srgbClr val="FF9900"/>
              </a:solidFill>
            </a:ln>
          </p:spPr>
          <p:style>
            <a:lnRef idx="1">
              <a:schemeClr val="accent1"/>
            </a:lnRef>
            <a:fillRef idx="0">
              <a:schemeClr val="accent1"/>
            </a:fillRef>
            <a:effectRef idx="0">
              <a:schemeClr val="accent1"/>
            </a:effectRef>
            <a:fontRef idx="minor">
              <a:schemeClr val="tx1"/>
            </a:fontRef>
          </p:style>
        </p:cxnSp>
      </p:grpSp>
      <p:sp>
        <p:nvSpPr>
          <p:cNvPr id="29" name="文本框 28">
            <a:extLst>
              <a:ext uri="{FF2B5EF4-FFF2-40B4-BE49-F238E27FC236}">
                <a16:creationId xmlns:a16="http://schemas.microsoft.com/office/drawing/2014/main" id="{F6CDFF7E-BF1E-197C-7DE5-EC8843469757}"/>
              </a:ext>
            </a:extLst>
          </p:cNvPr>
          <p:cNvSpPr txBox="1"/>
          <p:nvPr/>
        </p:nvSpPr>
        <p:spPr>
          <a:xfrm>
            <a:off x="386735" y="255072"/>
            <a:ext cx="1878424" cy="584775"/>
          </a:xfrm>
          <a:prstGeom prst="rect">
            <a:avLst/>
          </a:prstGeom>
          <a:noFill/>
        </p:spPr>
        <p:txBody>
          <a:bodyPr wrap="square" rtlCol="0" anchor="t">
            <a:spAutoFit/>
          </a:bodyPr>
          <a:lstStyle/>
          <a:p>
            <a:pPr algn="l">
              <a:buClrTx/>
              <a:buSzTx/>
              <a:buFontTx/>
            </a:pPr>
            <a:r>
              <a:rPr lang="zh-CN" altLang="en-US" sz="3200" dirty="0">
                <a:solidFill>
                  <a:srgbClr val="014385"/>
                </a:solidFill>
                <a:effectLst>
                  <a:outerShdw blurRad="38100" dist="38100" dir="2700000" algn="tl">
                    <a:srgbClr val="000000">
                      <a:alpha val="43137"/>
                    </a:srgbClr>
                  </a:outerShdw>
                </a:effectLst>
                <a:latin typeface="黑体" panose="02010609060101010101" charset="-122"/>
                <a:ea typeface="黑体" panose="02010609060101010101" charset="-122"/>
              </a:rPr>
              <a:t>文献回顾</a:t>
            </a:r>
          </a:p>
        </p:txBody>
      </p:sp>
    </p:spTree>
    <p:extLst>
      <p:ext uri="{BB962C8B-B14F-4D97-AF65-F5344CB8AC3E}">
        <p14:creationId xmlns:p14="http://schemas.microsoft.com/office/powerpoint/2010/main" val="3185763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9BD9AA0-2A78-66AB-5B04-069ABC5BE1AB}"/>
              </a:ext>
            </a:extLst>
          </p:cNvPr>
          <p:cNvSpPr>
            <a:spLocks noGrp="1"/>
          </p:cNvSpPr>
          <p:nvPr>
            <p:ph type="sldNum" sz="quarter" idx="4"/>
          </p:nvPr>
        </p:nvSpPr>
        <p:spPr>
          <a:xfrm>
            <a:off x="11487949" y="6386050"/>
            <a:ext cx="41327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1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t>8</a:t>
            </a:fld>
            <a:endParaRPr kumimoji="0" lang="zh-CN" altLang="en-US" sz="11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4" name="文本框 3">
            <a:extLst>
              <a:ext uri="{FF2B5EF4-FFF2-40B4-BE49-F238E27FC236}">
                <a16:creationId xmlns:a16="http://schemas.microsoft.com/office/drawing/2014/main" id="{9687D623-82FC-B82A-53CE-692B05D86409}"/>
              </a:ext>
            </a:extLst>
          </p:cNvPr>
          <p:cNvSpPr txBox="1"/>
          <p:nvPr/>
        </p:nvSpPr>
        <p:spPr>
          <a:xfrm>
            <a:off x="559094" y="1102034"/>
            <a:ext cx="4255579" cy="523220"/>
          </a:xfrm>
          <a:prstGeom prst="rect">
            <a:avLst/>
          </a:prstGeom>
          <a:noFill/>
        </p:spPr>
        <p:txBody>
          <a:bodyPr wrap="square" rtlCol="0" anchor="t">
            <a:spAutoFit/>
          </a:bodyPr>
          <a:lstStyle/>
          <a:p>
            <a:pPr algn="l">
              <a:buClrTx/>
              <a:buSzTx/>
              <a:buFontTx/>
            </a:pPr>
            <a:r>
              <a:rPr lang="zh-CN" altLang="en-US" sz="2800" b="1" dirty="0">
                <a:solidFill>
                  <a:srgbClr val="014385"/>
                </a:solidFill>
                <a:latin typeface="楷体" panose="02010609060101010101" pitchFamily="49" charset="-122"/>
                <a:ea typeface="楷体" panose="02010609060101010101" pitchFamily="49" charset="-122"/>
              </a:rPr>
              <a:t>群体公平性评估指标</a:t>
            </a:r>
          </a:p>
        </p:txBody>
      </p:sp>
      <p:sp>
        <p:nvSpPr>
          <p:cNvPr id="10" name="矩形: 圆角 9">
            <a:extLst>
              <a:ext uri="{FF2B5EF4-FFF2-40B4-BE49-F238E27FC236}">
                <a16:creationId xmlns:a16="http://schemas.microsoft.com/office/drawing/2014/main" id="{67EB1C7C-E494-E185-9463-9B10E7611F3D}"/>
              </a:ext>
            </a:extLst>
          </p:cNvPr>
          <p:cNvSpPr/>
          <p:nvPr/>
        </p:nvSpPr>
        <p:spPr>
          <a:xfrm>
            <a:off x="350102" y="1708561"/>
            <a:ext cx="5568410" cy="3174609"/>
          </a:xfrm>
          <a:prstGeom prst="roundRect">
            <a:avLst>
              <a:gd name="adj" fmla="val 4876"/>
            </a:avLst>
          </a:prstGeom>
          <a:noFill/>
          <a:ln w="28575">
            <a:solidFill>
              <a:schemeClr val="bg1">
                <a:lumMod val="8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a:extLst>
              <a:ext uri="{FF2B5EF4-FFF2-40B4-BE49-F238E27FC236}">
                <a16:creationId xmlns:a16="http://schemas.microsoft.com/office/drawing/2014/main" id="{76BEE922-523C-627F-AC71-D58EEEE091B3}"/>
              </a:ext>
            </a:extLst>
          </p:cNvPr>
          <p:cNvGrpSpPr/>
          <p:nvPr/>
        </p:nvGrpSpPr>
        <p:grpSpPr>
          <a:xfrm>
            <a:off x="501798" y="1136818"/>
            <a:ext cx="57296" cy="421608"/>
            <a:chOff x="233105" y="794442"/>
            <a:chExt cx="57296" cy="421608"/>
          </a:xfrm>
        </p:grpSpPr>
        <p:cxnSp>
          <p:nvCxnSpPr>
            <p:cNvPr id="27" name="直接连接符 26">
              <a:extLst>
                <a:ext uri="{FF2B5EF4-FFF2-40B4-BE49-F238E27FC236}">
                  <a16:creationId xmlns:a16="http://schemas.microsoft.com/office/drawing/2014/main" id="{B38BA0CF-25B5-D60D-D5B7-57ADE8871745}"/>
                </a:ext>
              </a:extLst>
            </p:cNvPr>
            <p:cNvCxnSpPr/>
            <p:nvPr/>
          </p:nvCxnSpPr>
          <p:spPr>
            <a:xfrm>
              <a:off x="233105" y="803936"/>
              <a:ext cx="0" cy="412114"/>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61E81810-CF17-A2A0-3449-56C9A9317F46}"/>
                </a:ext>
              </a:extLst>
            </p:cNvPr>
            <p:cNvCxnSpPr/>
            <p:nvPr/>
          </p:nvCxnSpPr>
          <p:spPr>
            <a:xfrm>
              <a:off x="290401" y="794442"/>
              <a:ext cx="0" cy="412114"/>
            </a:xfrm>
            <a:prstGeom prst="line">
              <a:avLst/>
            </a:prstGeom>
            <a:ln>
              <a:solidFill>
                <a:srgbClr val="FF9900"/>
              </a:solidFill>
            </a:ln>
          </p:spPr>
          <p:style>
            <a:lnRef idx="1">
              <a:schemeClr val="accent1"/>
            </a:lnRef>
            <a:fillRef idx="0">
              <a:schemeClr val="accent1"/>
            </a:fillRef>
            <a:effectRef idx="0">
              <a:schemeClr val="accent1"/>
            </a:effectRef>
            <a:fontRef idx="minor">
              <a:schemeClr val="tx1"/>
            </a:fontRef>
          </p:style>
        </p:cxnSp>
      </p:grpSp>
      <p:sp>
        <p:nvSpPr>
          <p:cNvPr id="29" name="文本框 28">
            <a:extLst>
              <a:ext uri="{FF2B5EF4-FFF2-40B4-BE49-F238E27FC236}">
                <a16:creationId xmlns:a16="http://schemas.microsoft.com/office/drawing/2014/main" id="{F6CDFF7E-BF1E-197C-7DE5-EC8843469757}"/>
              </a:ext>
            </a:extLst>
          </p:cNvPr>
          <p:cNvSpPr txBox="1"/>
          <p:nvPr/>
        </p:nvSpPr>
        <p:spPr>
          <a:xfrm>
            <a:off x="386735" y="255072"/>
            <a:ext cx="1878424" cy="584775"/>
          </a:xfrm>
          <a:prstGeom prst="rect">
            <a:avLst/>
          </a:prstGeom>
          <a:noFill/>
        </p:spPr>
        <p:txBody>
          <a:bodyPr wrap="square" rtlCol="0" anchor="t">
            <a:spAutoFit/>
          </a:bodyPr>
          <a:lstStyle/>
          <a:p>
            <a:pPr algn="l">
              <a:buClrTx/>
              <a:buSzTx/>
              <a:buFontTx/>
            </a:pPr>
            <a:r>
              <a:rPr lang="zh-CN" altLang="en-US" sz="3200" dirty="0">
                <a:solidFill>
                  <a:srgbClr val="014385"/>
                </a:solidFill>
                <a:effectLst>
                  <a:outerShdw blurRad="38100" dist="38100" dir="2700000" algn="tl">
                    <a:srgbClr val="000000">
                      <a:alpha val="43137"/>
                    </a:srgbClr>
                  </a:outerShdw>
                </a:effectLst>
                <a:latin typeface="黑体" panose="02010609060101010101" charset="-122"/>
                <a:ea typeface="黑体" panose="02010609060101010101" charset="-122"/>
              </a:rPr>
              <a:t>文献回顾</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455B154D-A866-1226-24CF-A5C88B021422}"/>
                  </a:ext>
                </a:extLst>
              </p:cNvPr>
              <p:cNvSpPr txBox="1"/>
              <p:nvPr/>
            </p:nvSpPr>
            <p:spPr>
              <a:xfrm>
                <a:off x="6098896" y="1802680"/>
                <a:ext cx="4129358" cy="400110"/>
              </a:xfrm>
              <a:prstGeom prst="rect">
                <a:avLst/>
              </a:prstGeom>
              <a:noFill/>
            </p:spPr>
            <p:txBody>
              <a:bodyPr wrap="square">
                <a:spAutoFit/>
              </a:bodyPr>
              <a:lstStyle/>
              <a:p>
                <a:pPr marL="285750" indent="-285750" algn="l">
                  <a:spcAft>
                    <a:spcPts val="600"/>
                  </a:spcAft>
                  <a:buFont typeface="Wingdings" panose="05000000000000000000" pitchFamily="2" charset="2"/>
                  <a:buChar char="u"/>
                </a:pPr>
                <a:r>
                  <a:rPr lang="zh-CN" altLang="en-US" sz="2000" b="1" i="0" u="none" strike="noStrike" dirty="0">
                    <a:solidFill>
                      <a:srgbClr val="014385"/>
                    </a:solidFill>
                    <a:effectLst/>
                    <a:latin typeface="Consolas" panose="020B0609020204030204" pitchFamily="49" charset="0"/>
                    <a:ea typeface="楷体" panose="02010609060101010101" pitchFamily="49" charset="-122"/>
                  </a:rPr>
                  <a:t>定义</a:t>
                </a:r>
                <a14:m>
                  <m:oMath xmlns:m="http://schemas.openxmlformats.org/officeDocument/2006/math">
                    <m:sSub>
                      <m:sSubPr>
                        <m:ctrlPr>
                          <a:rPr lang="en-US" altLang="zh-CN" sz="2000" b="1" i="1" u="none" strike="noStrike" smtClean="0">
                            <a:solidFill>
                              <a:srgbClr val="014385"/>
                            </a:solidFill>
                            <a:effectLst/>
                            <a:latin typeface="Cambria Math" panose="02040503050406030204" pitchFamily="18" charset="0"/>
                            <a:ea typeface="楷体" panose="02010609060101010101" pitchFamily="49" charset="-122"/>
                          </a:rPr>
                        </m:ctrlPr>
                      </m:sSubPr>
                      <m:e>
                        <m:r>
                          <a:rPr lang="en-US" altLang="zh-CN" sz="2000" b="1" i="1" u="none" strike="noStrike" smtClean="0">
                            <a:solidFill>
                              <a:srgbClr val="014385"/>
                            </a:solidFill>
                            <a:effectLst/>
                            <a:latin typeface="Cambria Math" panose="02040503050406030204" pitchFamily="18" charset="0"/>
                            <a:ea typeface="楷体" panose="02010609060101010101" pitchFamily="49" charset="-122"/>
                          </a:rPr>
                          <m:t>𝒑</m:t>
                        </m:r>
                      </m:e>
                      <m:sub>
                        <m:r>
                          <a:rPr lang="en-US" altLang="zh-CN" sz="2000" b="1" i="1" u="none" strike="noStrike" smtClean="0">
                            <a:solidFill>
                              <a:srgbClr val="014385"/>
                            </a:solidFill>
                            <a:effectLst/>
                            <a:latin typeface="Cambria Math" panose="02040503050406030204" pitchFamily="18" charset="0"/>
                            <a:ea typeface="楷体" panose="02010609060101010101" pitchFamily="49" charset="-122"/>
                          </a:rPr>
                          <m:t>𝒆</m:t>
                        </m:r>
                      </m:sub>
                    </m:sSub>
                  </m:oMath>
                </a14:m>
                <a:r>
                  <a:rPr lang="zh-CN" altLang="en-US" sz="2000" b="1" dirty="0">
                    <a:solidFill>
                      <a:srgbClr val="014385"/>
                    </a:solidFill>
                    <a:latin typeface="Consolas" panose="020B0609020204030204" pitchFamily="49" charset="0"/>
                    <a:ea typeface="楷体" panose="02010609060101010101" pitchFamily="49" charset="-122"/>
                  </a:rPr>
                  <a:t>的几种方式：</a:t>
                </a:r>
                <a:endParaRPr lang="en-US" altLang="zh-CN" sz="2000" b="1" i="0" u="none" strike="noStrike" dirty="0">
                  <a:solidFill>
                    <a:srgbClr val="014385"/>
                  </a:solidFill>
                  <a:effectLst/>
                  <a:latin typeface="Consolas" panose="020B0609020204030204" pitchFamily="49" charset="0"/>
                  <a:ea typeface="楷体" panose="02010609060101010101" pitchFamily="49" charset="-122"/>
                </a:endParaRPr>
              </a:p>
            </p:txBody>
          </p:sp>
        </mc:Choice>
        <mc:Fallback xmlns="">
          <p:sp>
            <p:nvSpPr>
              <p:cNvPr id="5" name="文本框 4">
                <a:extLst>
                  <a:ext uri="{FF2B5EF4-FFF2-40B4-BE49-F238E27FC236}">
                    <a16:creationId xmlns:a16="http://schemas.microsoft.com/office/drawing/2014/main" id="{455B154D-A866-1226-24CF-A5C88B021422}"/>
                  </a:ext>
                </a:extLst>
              </p:cNvPr>
              <p:cNvSpPr txBox="1">
                <a:spLocks noRot="1" noChangeAspect="1" noMove="1" noResize="1" noEditPoints="1" noAdjustHandles="1" noChangeArrowheads="1" noChangeShapeType="1" noTextEdit="1"/>
              </p:cNvSpPr>
              <p:nvPr/>
            </p:nvSpPr>
            <p:spPr>
              <a:xfrm>
                <a:off x="6098896" y="1802680"/>
                <a:ext cx="4129358" cy="400110"/>
              </a:xfrm>
              <a:prstGeom prst="rect">
                <a:avLst/>
              </a:prstGeom>
              <a:blipFill>
                <a:blip r:embed="rId3"/>
                <a:stretch>
                  <a:fillRect l="-1327" t="-13846" b="-23077"/>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230EB28D-1563-D013-04C2-54BCAA9459DD}"/>
              </a:ext>
            </a:extLst>
          </p:cNvPr>
          <p:cNvSpPr txBox="1"/>
          <p:nvPr/>
        </p:nvSpPr>
        <p:spPr>
          <a:xfrm>
            <a:off x="6453378" y="2785522"/>
            <a:ext cx="4129358" cy="369332"/>
          </a:xfrm>
          <a:prstGeom prst="rect">
            <a:avLst/>
          </a:prstGeom>
          <a:noFill/>
        </p:spPr>
        <p:txBody>
          <a:bodyPr wrap="square">
            <a:spAutoFit/>
          </a:bodyPr>
          <a:lstStyle/>
          <a:p>
            <a:pPr marL="285750" indent="-285750" algn="l">
              <a:spcAft>
                <a:spcPts val="600"/>
              </a:spcAft>
              <a:buFont typeface="Arial" panose="020B0604020202020204" pitchFamily="34" charset="0"/>
              <a:buChar char="•"/>
            </a:pPr>
            <a:r>
              <a:rPr lang="zh-CN" altLang="en-US" b="1" dirty="0">
                <a:latin typeface="Consolas" panose="020B0609020204030204" pitchFamily="49" charset="0"/>
                <a:ea typeface="楷体" panose="02010609060101010101" pitchFamily="49" charset="-122"/>
              </a:rPr>
              <a:t>人口均等（</a:t>
            </a:r>
            <a:r>
              <a:rPr lang="en-US" altLang="zh-CN" b="1" dirty="0">
                <a:latin typeface="Consolas" panose="020B0609020204030204" pitchFamily="49" charset="0"/>
                <a:ea typeface="楷体" panose="02010609060101010101" pitchFamily="49" charset="-122"/>
              </a:rPr>
              <a:t>Demographic Parity</a:t>
            </a:r>
            <a:r>
              <a:rPr lang="zh-CN" altLang="en-US" b="1" dirty="0">
                <a:latin typeface="Consolas" panose="020B0609020204030204" pitchFamily="49" charset="0"/>
                <a:ea typeface="楷体" panose="02010609060101010101" pitchFamily="49" charset="-122"/>
              </a:rPr>
              <a:t>）：</a:t>
            </a:r>
            <a:endParaRPr lang="en-US" altLang="zh-CN" b="1" dirty="0">
              <a:latin typeface="Consolas" panose="020B0609020204030204" pitchFamily="49" charset="0"/>
              <a:ea typeface="楷体" panose="02010609060101010101" pitchFamily="49" charset="-122"/>
            </a:endParaRPr>
          </a:p>
        </p:txBody>
      </p:sp>
      <p:sp>
        <p:nvSpPr>
          <p:cNvPr id="7" name="文本框 6">
            <a:extLst>
              <a:ext uri="{FF2B5EF4-FFF2-40B4-BE49-F238E27FC236}">
                <a16:creationId xmlns:a16="http://schemas.microsoft.com/office/drawing/2014/main" id="{CB3D3E01-F8AB-AF50-AE61-430E20629FB5}"/>
              </a:ext>
            </a:extLst>
          </p:cNvPr>
          <p:cNvSpPr txBox="1"/>
          <p:nvPr/>
        </p:nvSpPr>
        <p:spPr>
          <a:xfrm>
            <a:off x="6453378" y="3804117"/>
            <a:ext cx="4129358" cy="369332"/>
          </a:xfrm>
          <a:prstGeom prst="rect">
            <a:avLst/>
          </a:prstGeom>
          <a:noFill/>
        </p:spPr>
        <p:txBody>
          <a:bodyPr wrap="square">
            <a:spAutoFit/>
          </a:bodyPr>
          <a:lstStyle/>
          <a:p>
            <a:pPr marL="285750" indent="-285750" algn="l">
              <a:spcAft>
                <a:spcPts val="600"/>
              </a:spcAft>
              <a:buFont typeface="Arial" panose="020B0604020202020204" pitchFamily="34" charset="0"/>
              <a:buChar char="•"/>
            </a:pPr>
            <a:r>
              <a:rPr lang="zh-CN" altLang="en-US" b="1" dirty="0">
                <a:latin typeface="Consolas" panose="020B0609020204030204" pitchFamily="49" charset="0"/>
                <a:ea typeface="楷体" panose="02010609060101010101" pitchFamily="49" charset="-122"/>
              </a:rPr>
              <a:t>机会平等（</a:t>
            </a:r>
            <a:r>
              <a:rPr lang="en-US" altLang="zh-CN" b="1" dirty="0">
                <a:latin typeface="Consolas" panose="020B0609020204030204" pitchFamily="49" charset="0"/>
                <a:ea typeface="楷体" panose="02010609060101010101" pitchFamily="49" charset="-122"/>
              </a:rPr>
              <a:t>Equal Opportunity</a:t>
            </a:r>
            <a:r>
              <a:rPr lang="zh-CN" altLang="en-US" b="1" dirty="0">
                <a:latin typeface="Consolas" panose="020B0609020204030204" pitchFamily="49" charset="0"/>
                <a:ea typeface="楷体" panose="02010609060101010101" pitchFamily="49" charset="-122"/>
              </a:rPr>
              <a:t>）：</a:t>
            </a:r>
            <a:endParaRPr lang="en-US" altLang="zh-CN" b="1" dirty="0">
              <a:latin typeface="Consolas" panose="020B0609020204030204" pitchFamily="49" charset="0"/>
              <a:ea typeface="楷体" panose="02010609060101010101" pitchFamily="49" charset="-122"/>
            </a:endParaRPr>
          </a:p>
        </p:txBody>
      </p:sp>
      <p:graphicFrame>
        <p:nvGraphicFramePr>
          <p:cNvPr id="8" name="对象 7">
            <a:extLst>
              <a:ext uri="{FF2B5EF4-FFF2-40B4-BE49-F238E27FC236}">
                <a16:creationId xmlns:a16="http://schemas.microsoft.com/office/drawing/2014/main" id="{9F371512-5606-E42E-7408-E8C8D7B6846C}"/>
              </a:ext>
            </a:extLst>
          </p:cNvPr>
          <p:cNvGraphicFramePr>
            <a:graphicFrameLocks noChangeAspect="1"/>
          </p:cNvGraphicFramePr>
          <p:nvPr>
            <p:extLst>
              <p:ext uri="{D42A27DB-BD31-4B8C-83A1-F6EECF244321}">
                <p14:modId xmlns:p14="http://schemas.microsoft.com/office/powerpoint/2010/main" val="2024593165"/>
              </p:ext>
            </p:extLst>
          </p:nvPr>
        </p:nvGraphicFramePr>
        <p:xfrm>
          <a:off x="6833739" y="3193662"/>
          <a:ext cx="3507998" cy="581496"/>
        </p:xfrm>
        <a:graphic>
          <a:graphicData uri="http://schemas.openxmlformats.org/presentationml/2006/ole">
            <mc:AlternateContent xmlns:mc="http://schemas.openxmlformats.org/markup-compatibility/2006">
              <mc:Choice xmlns:v="urn:schemas-microsoft-com:vml" Requires="v">
                <p:oleObj name="AxMath" r:id="rId4" imgW="2298240" imgH="396000" progId="Equation.AxMath">
                  <p:embed/>
                </p:oleObj>
              </mc:Choice>
              <mc:Fallback>
                <p:oleObj name="AxMath" r:id="rId4" imgW="2298240" imgH="396000" progId="Equation.AxMath">
                  <p:embed/>
                  <p:pic>
                    <p:nvPicPr>
                      <p:cNvPr id="20" name="对象 19">
                        <a:extLst>
                          <a:ext uri="{FF2B5EF4-FFF2-40B4-BE49-F238E27FC236}">
                            <a16:creationId xmlns:a16="http://schemas.microsoft.com/office/drawing/2014/main" id="{D83C97F7-F22C-1E1C-E2E3-790585F39533}"/>
                          </a:ext>
                        </a:extLst>
                      </p:cNvPr>
                      <p:cNvPicPr>
                        <a:picLocks noChangeAspect="1" noChangeArrowheads="1"/>
                      </p:cNvPicPr>
                      <p:nvPr/>
                    </p:nvPicPr>
                    <p:blipFill>
                      <a:blip r:embed="rId5"/>
                      <a:srcRect/>
                      <a:stretch>
                        <a:fillRect/>
                      </a:stretch>
                    </p:blipFill>
                    <p:spPr bwMode="auto">
                      <a:xfrm>
                        <a:off x="6833739" y="3193662"/>
                        <a:ext cx="3507998" cy="581496"/>
                      </a:xfrm>
                      <a:prstGeom prst="rect">
                        <a:avLst/>
                      </a:prstGeom>
                      <a:noFill/>
                    </p:spPr>
                  </p:pic>
                </p:oleObj>
              </mc:Fallback>
            </mc:AlternateContent>
          </a:graphicData>
        </a:graphic>
      </p:graphicFrame>
      <p:sp>
        <p:nvSpPr>
          <p:cNvPr id="9" name="文本框 8">
            <a:extLst>
              <a:ext uri="{FF2B5EF4-FFF2-40B4-BE49-F238E27FC236}">
                <a16:creationId xmlns:a16="http://schemas.microsoft.com/office/drawing/2014/main" id="{9B5844AB-4E59-73B4-A027-77570E20D3FF}"/>
              </a:ext>
            </a:extLst>
          </p:cNvPr>
          <p:cNvSpPr txBox="1"/>
          <p:nvPr/>
        </p:nvSpPr>
        <p:spPr>
          <a:xfrm>
            <a:off x="6453378" y="2284974"/>
            <a:ext cx="4129358" cy="369332"/>
          </a:xfrm>
          <a:prstGeom prst="rect">
            <a:avLst/>
          </a:prstGeom>
          <a:noFill/>
        </p:spPr>
        <p:txBody>
          <a:bodyPr wrap="square">
            <a:spAutoFit/>
          </a:bodyPr>
          <a:lstStyle/>
          <a:p>
            <a:pPr marL="285750" indent="-285750" algn="l">
              <a:spcAft>
                <a:spcPts val="600"/>
              </a:spcAft>
              <a:buFont typeface="Arial" panose="020B0604020202020204" pitchFamily="34" charset="0"/>
              <a:buChar char="•"/>
            </a:pPr>
            <a:r>
              <a:rPr lang="zh-CN" altLang="en-US" b="1" dirty="0">
                <a:latin typeface="Consolas" panose="020B0609020204030204" pitchFamily="49" charset="0"/>
                <a:ea typeface="楷体" panose="02010609060101010101" pitchFamily="49" charset="-122"/>
              </a:rPr>
              <a:t>均匀分布：</a:t>
            </a:r>
            <a:endParaRPr lang="en-US" altLang="zh-CN" b="1" dirty="0">
              <a:latin typeface="Consolas" panose="020B0609020204030204" pitchFamily="49" charset="0"/>
              <a:ea typeface="楷体" panose="02010609060101010101" pitchFamily="49" charset="-122"/>
            </a:endParaRPr>
          </a:p>
        </p:txBody>
      </p:sp>
      <p:graphicFrame>
        <p:nvGraphicFramePr>
          <p:cNvPr id="11" name="对象 10">
            <a:extLst>
              <a:ext uri="{FF2B5EF4-FFF2-40B4-BE49-F238E27FC236}">
                <a16:creationId xmlns:a16="http://schemas.microsoft.com/office/drawing/2014/main" id="{CA885F49-F1F1-BBA9-7776-FB0D958EDF22}"/>
              </a:ext>
            </a:extLst>
          </p:cNvPr>
          <p:cNvGraphicFramePr>
            <a:graphicFrameLocks noChangeAspect="1"/>
          </p:cNvGraphicFramePr>
          <p:nvPr>
            <p:extLst>
              <p:ext uri="{D42A27DB-BD31-4B8C-83A1-F6EECF244321}">
                <p14:modId xmlns:p14="http://schemas.microsoft.com/office/powerpoint/2010/main" val="3710662896"/>
              </p:ext>
            </p:extLst>
          </p:nvPr>
        </p:nvGraphicFramePr>
        <p:xfrm>
          <a:off x="7967837" y="2345804"/>
          <a:ext cx="3297224" cy="264237"/>
        </p:xfrm>
        <a:graphic>
          <a:graphicData uri="http://schemas.openxmlformats.org/presentationml/2006/ole">
            <mc:AlternateContent xmlns:mc="http://schemas.openxmlformats.org/markup-compatibility/2006">
              <mc:Choice xmlns:v="urn:schemas-microsoft-com:vml" Requires="v">
                <p:oleObj name="AxMath" r:id="rId6" imgW="2277720" imgH="181800" progId="Equation.AxMath">
                  <p:embed/>
                </p:oleObj>
              </mc:Choice>
              <mc:Fallback>
                <p:oleObj name="AxMath" r:id="rId6" imgW="2277720" imgH="181800" progId="Equation.AxMath">
                  <p:embed/>
                  <p:pic>
                    <p:nvPicPr>
                      <p:cNvPr id="22" name="对象 21">
                        <a:extLst>
                          <a:ext uri="{FF2B5EF4-FFF2-40B4-BE49-F238E27FC236}">
                            <a16:creationId xmlns:a16="http://schemas.microsoft.com/office/drawing/2014/main" id="{04269340-EEC7-3D01-E9CC-7FF7BF9A6FD0}"/>
                          </a:ext>
                        </a:extLst>
                      </p:cNvPr>
                      <p:cNvPicPr/>
                      <p:nvPr/>
                    </p:nvPicPr>
                    <p:blipFill>
                      <a:blip r:embed="rId7"/>
                      <a:stretch>
                        <a:fillRect/>
                      </a:stretch>
                    </p:blipFill>
                    <p:spPr>
                      <a:xfrm>
                        <a:off x="7967837" y="2345804"/>
                        <a:ext cx="3297224" cy="264237"/>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CE3DA564-95BC-525E-AA3D-52592A32B794}"/>
              </a:ext>
            </a:extLst>
          </p:cNvPr>
          <p:cNvGraphicFramePr>
            <a:graphicFrameLocks noChangeAspect="1"/>
          </p:cNvGraphicFramePr>
          <p:nvPr>
            <p:extLst>
              <p:ext uri="{D42A27DB-BD31-4B8C-83A1-F6EECF244321}">
                <p14:modId xmlns:p14="http://schemas.microsoft.com/office/powerpoint/2010/main" val="3016921655"/>
              </p:ext>
            </p:extLst>
          </p:nvPr>
        </p:nvGraphicFramePr>
        <p:xfrm>
          <a:off x="6833739" y="4270249"/>
          <a:ext cx="4313448" cy="496036"/>
        </p:xfrm>
        <a:graphic>
          <a:graphicData uri="http://schemas.openxmlformats.org/presentationml/2006/ole">
            <mc:AlternateContent xmlns:mc="http://schemas.openxmlformats.org/markup-compatibility/2006">
              <mc:Choice xmlns:v="urn:schemas-microsoft-com:vml" Requires="v">
                <p:oleObj name="AxMath" r:id="rId8" imgW="3435840" imgH="396000" progId="Equation.AxMath">
                  <p:embed/>
                </p:oleObj>
              </mc:Choice>
              <mc:Fallback>
                <p:oleObj name="AxMath" r:id="rId8" imgW="3435840" imgH="396000" progId="Equation.AxMath">
                  <p:embed/>
                  <p:pic>
                    <p:nvPicPr>
                      <p:cNvPr id="23" name="对象 22">
                        <a:extLst>
                          <a:ext uri="{FF2B5EF4-FFF2-40B4-BE49-F238E27FC236}">
                            <a16:creationId xmlns:a16="http://schemas.microsoft.com/office/drawing/2014/main" id="{3560400D-BA30-2458-334C-41E6CC344F07}"/>
                          </a:ext>
                        </a:extLst>
                      </p:cNvPr>
                      <p:cNvPicPr>
                        <a:picLocks noChangeAspect="1" noChangeArrowheads="1"/>
                      </p:cNvPicPr>
                      <p:nvPr/>
                    </p:nvPicPr>
                    <p:blipFill>
                      <a:blip r:embed="rId9"/>
                      <a:srcRect/>
                      <a:stretch>
                        <a:fillRect/>
                      </a:stretch>
                    </p:blipFill>
                    <p:spPr bwMode="auto">
                      <a:xfrm>
                        <a:off x="6833739" y="4270249"/>
                        <a:ext cx="4313448" cy="496036"/>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D1ACD3B3-A588-7417-4E40-85C764A1896B}"/>
                  </a:ext>
                </a:extLst>
              </p:cNvPr>
              <p:cNvSpPr txBox="1"/>
              <p:nvPr/>
            </p:nvSpPr>
            <p:spPr>
              <a:xfrm>
                <a:off x="417371" y="1903199"/>
                <a:ext cx="5339880" cy="2136354"/>
              </a:xfrm>
              <a:prstGeom prst="rect">
                <a:avLst/>
              </a:prstGeom>
              <a:noFill/>
            </p:spPr>
            <p:txBody>
              <a:bodyPr wrap="square">
                <a:spAutoFit/>
              </a:bodyPr>
              <a:lstStyle/>
              <a:p>
                <a:pPr marL="285750" indent="-285750" algn="l">
                  <a:spcAft>
                    <a:spcPts val="600"/>
                  </a:spcAft>
                  <a:buFont typeface="Wingdings" panose="05000000000000000000" pitchFamily="2" charset="2"/>
                  <a:buChar char="u"/>
                </a:pPr>
                <a:r>
                  <a:rPr lang="zh-CN" altLang="en-US" sz="2000" b="1" dirty="0">
                    <a:solidFill>
                      <a:srgbClr val="014385"/>
                    </a:solidFill>
                    <a:latin typeface="Consolas" panose="020B0609020204030204" pitchFamily="49" charset="0"/>
                    <a:ea typeface="楷体" panose="02010609060101010101" pitchFamily="49" charset="-122"/>
                  </a:rPr>
                  <a:t>常见指标与基本思想：</a:t>
                </a:r>
                <a:endParaRPr lang="en-US" altLang="zh-CN" sz="2000" b="1" dirty="0">
                  <a:solidFill>
                    <a:srgbClr val="014385"/>
                  </a:solidFill>
                  <a:latin typeface="Consolas" panose="020B0609020204030204" pitchFamily="49" charset="0"/>
                  <a:ea typeface="楷体" panose="02010609060101010101" pitchFamily="49" charset="-122"/>
                </a:endParaRPr>
              </a:p>
              <a:p>
                <a:pPr marL="742950" lvl="1" indent="-285750">
                  <a:lnSpc>
                    <a:spcPct val="125000"/>
                  </a:lnSpc>
                  <a:spcAft>
                    <a:spcPts val="600"/>
                  </a:spcAft>
                  <a:buFont typeface="Arial" panose="020B0604020202020204" pitchFamily="34" charset="0"/>
                  <a:buChar char="•"/>
                </a:pPr>
                <a:r>
                  <a:rPr lang="en-US" altLang="zh-CN" sz="2000" b="0" dirty="0">
                    <a:solidFill>
                      <a:schemeClr val="tx1"/>
                    </a:solidFill>
                    <a:latin typeface="Consolas" panose="020B0609020204030204" pitchFamily="49" charset="0"/>
                    <a:ea typeface="楷体" panose="02010609060101010101" pitchFamily="49" charset="-122"/>
                  </a:rPr>
                  <a:t>Min-Skew</a:t>
                </a:r>
                <a:r>
                  <a:rPr lang="zh-CN" altLang="en-US" sz="2000" b="0" dirty="0">
                    <a:solidFill>
                      <a:schemeClr val="tx1"/>
                    </a:solidFill>
                    <a:latin typeface="Consolas" panose="020B0609020204030204" pitchFamily="49" charset="0"/>
                    <a:ea typeface="楷体" panose="02010609060101010101" pitchFamily="49" charset="-122"/>
                  </a:rPr>
                  <a:t>：</a:t>
                </a:r>
                <a:endParaRPr lang="en-US" altLang="zh-CN" sz="2000" b="0" dirty="0">
                  <a:solidFill>
                    <a:schemeClr val="tx1"/>
                  </a:solidFill>
                  <a:latin typeface="Consolas" panose="020B0609020204030204" pitchFamily="49" charset="0"/>
                  <a:ea typeface="楷体" panose="02010609060101010101" pitchFamily="49" charset="-122"/>
                </a:endParaRPr>
              </a:p>
              <a:p>
                <a:pPr marL="742950" lvl="1" indent="-285750">
                  <a:lnSpc>
                    <a:spcPct val="125000"/>
                  </a:lnSpc>
                  <a:spcAft>
                    <a:spcPts val="600"/>
                  </a:spcAft>
                  <a:buFont typeface="Arial" panose="020B0604020202020204" pitchFamily="34" charset="0"/>
                  <a:buChar char="•"/>
                </a:pPr>
                <a:r>
                  <a:rPr lang="en-US" altLang="zh-CN" sz="2000" b="0" dirty="0">
                    <a:solidFill>
                      <a:schemeClr val="tx1"/>
                    </a:solidFill>
                    <a:ea typeface="楷体" panose="02010609060101010101" pitchFamily="49" charset="-122"/>
                  </a:rPr>
                  <a:t>KL</a:t>
                </a:r>
                <a:r>
                  <a:rPr lang="zh-CN" altLang="en-US" sz="2000" b="0" dirty="0">
                    <a:solidFill>
                      <a:schemeClr val="tx1"/>
                    </a:solidFill>
                    <a:ea typeface="楷体" panose="02010609060101010101" pitchFamily="49" charset="-122"/>
                  </a:rPr>
                  <a:t>散度：</a:t>
                </a:r>
                <a:endParaRPr lang="en-US" altLang="zh-CN" sz="2000" b="0" dirty="0">
                  <a:solidFill>
                    <a:schemeClr val="tx1"/>
                  </a:solidFill>
                  <a:ea typeface="楷体" panose="02010609060101010101" pitchFamily="49" charset="-122"/>
                </a:endParaRPr>
              </a:p>
              <a:p>
                <a:pPr lvl="1">
                  <a:lnSpc>
                    <a:spcPct val="125000"/>
                  </a:lnSpc>
                  <a:spcAft>
                    <a:spcPts val="600"/>
                  </a:spcAft>
                </a:pPr>
                <a:r>
                  <a:rPr lang="zh-CN" altLang="en-US" sz="2000" b="0" dirty="0">
                    <a:solidFill>
                      <a:schemeClr val="tx1"/>
                    </a:solidFill>
                    <a:ea typeface="楷体" panose="02010609060101010101" pitchFamily="49" charset="-122"/>
                  </a:rPr>
                  <a:t>其中，</a:t>
                </a:r>
                <a14:m>
                  <m:oMath xmlns:m="http://schemas.openxmlformats.org/officeDocument/2006/math">
                    <m:r>
                      <a:rPr lang="en-US" altLang="zh-CN" sz="2000" b="0" i="1" smtClean="0">
                        <a:solidFill>
                          <a:schemeClr val="tx1"/>
                        </a:solidFill>
                        <a:latin typeface="Cambria Math" panose="02040503050406030204" pitchFamily="18" charset="0"/>
                        <a:ea typeface="楷体" panose="02010609060101010101" pitchFamily="49" charset="-122"/>
                      </a:rPr>
                      <m:t>𝑝</m:t>
                    </m:r>
                    <m:r>
                      <a:rPr lang="zh-CN" altLang="en-US" sz="2000" i="1">
                        <a:latin typeface="Cambria Math" panose="02040503050406030204" pitchFamily="18" charset="0"/>
                        <a:ea typeface="楷体" panose="02010609060101010101" pitchFamily="49" charset="-122"/>
                      </a:rPr>
                      <m:t>代表</m:t>
                    </m:r>
                  </m:oMath>
                </a14:m>
                <a:r>
                  <a:rPr lang="zh-CN" altLang="en-US" sz="2000" dirty="0">
                    <a:solidFill>
                      <a:schemeClr val="tx1"/>
                    </a:solidFill>
                    <a:latin typeface="Consolas" panose="020B0609020204030204" pitchFamily="49" charset="0"/>
                    <a:ea typeface="楷体" panose="02010609060101010101" pitchFamily="49" charset="-122"/>
                  </a:rPr>
                  <a:t>当前情况分配比例</a:t>
                </a:r>
                <a:r>
                  <a:rPr lang="zh-CN" altLang="en-US" sz="2000" dirty="0">
                    <a:latin typeface="Consolas" panose="020B0609020204030204" pitchFamily="49" charset="0"/>
                    <a:ea typeface="楷体" panose="02010609060101010101" pitchFamily="49" charset="-122"/>
                  </a:rPr>
                  <a:t>，</a:t>
                </a:r>
                <a14:m>
                  <m:oMath xmlns:m="http://schemas.openxmlformats.org/officeDocument/2006/math">
                    <m:sSub>
                      <m:sSubPr>
                        <m:ctrlPr>
                          <a:rPr lang="en-US" altLang="zh-CN" sz="2000" i="1" smtClean="0">
                            <a:solidFill>
                              <a:schemeClr val="tx1"/>
                            </a:solidFill>
                            <a:latin typeface="Cambria Math" panose="02040503050406030204" pitchFamily="18" charset="0"/>
                            <a:ea typeface="楷体" panose="02010609060101010101" pitchFamily="49" charset="-122"/>
                          </a:rPr>
                        </m:ctrlPr>
                      </m:sSubPr>
                      <m:e>
                        <m:r>
                          <a:rPr lang="en-US" altLang="zh-CN" sz="2000" b="0" i="1" smtClean="0">
                            <a:solidFill>
                              <a:schemeClr val="tx1"/>
                            </a:solidFill>
                            <a:latin typeface="Cambria Math" panose="02040503050406030204" pitchFamily="18" charset="0"/>
                            <a:ea typeface="楷体" panose="02010609060101010101" pitchFamily="49" charset="-122"/>
                          </a:rPr>
                          <m:t>𝑝</m:t>
                        </m:r>
                      </m:e>
                      <m:sub>
                        <m:r>
                          <a:rPr lang="en-US" altLang="zh-CN" sz="2000" b="0" i="1" smtClean="0">
                            <a:solidFill>
                              <a:schemeClr val="tx1"/>
                            </a:solidFill>
                            <a:latin typeface="Cambria Math" panose="02040503050406030204" pitchFamily="18" charset="0"/>
                            <a:ea typeface="楷体" panose="02010609060101010101" pitchFamily="49" charset="-122"/>
                          </a:rPr>
                          <m:t>𝑒</m:t>
                        </m:r>
                      </m:sub>
                    </m:sSub>
                    <m:r>
                      <a:rPr lang="zh-CN" altLang="en-US" sz="2000" i="1">
                        <a:latin typeface="Cambria Math" panose="02040503050406030204" pitchFamily="18" charset="0"/>
                        <a:ea typeface="楷体" panose="02010609060101010101" pitchFamily="49" charset="-122"/>
                      </a:rPr>
                      <m:t>代表</m:t>
                    </m:r>
                  </m:oMath>
                </a14:m>
                <a:r>
                  <a:rPr lang="zh-CN" altLang="en-US" sz="2000" dirty="0">
                    <a:solidFill>
                      <a:schemeClr val="tx1"/>
                    </a:solidFill>
                    <a:latin typeface="Consolas" panose="020B0609020204030204" pitchFamily="49" charset="0"/>
                    <a:ea typeface="楷体" panose="02010609060101010101" pitchFamily="49" charset="-122"/>
                  </a:rPr>
                  <a:t>期望的公平分配，</a:t>
                </a:r>
                <a:r>
                  <a:rPr lang="en-US" altLang="zh-CN" sz="2000" dirty="0">
                    <a:ea typeface="楷体" panose="02010609060101010101" pitchFamily="49" charset="-122"/>
                  </a:rPr>
                  <a:t> </a:t>
                </a:r>
                <a14:m>
                  <m:oMath xmlns:m="http://schemas.openxmlformats.org/officeDocument/2006/math">
                    <m:r>
                      <a:rPr lang="en-US" altLang="zh-CN" sz="2000" i="1" smtClean="0">
                        <a:solidFill>
                          <a:srgbClr val="FF9900"/>
                        </a:solidFill>
                        <a:latin typeface="Cambria Math" panose="02040503050406030204" pitchFamily="18" charset="0"/>
                        <a:ea typeface="楷体" panose="02010609060101010101" pitchFamily="49" charset="-122"/>
                      </a:rPr>
                      <m:t>𝑝</m:t>
                    </m:r>
                  </m:oMath>
                </a14:m>
                <a:r>
                  <a:rPr lang="zh-CN" altLang="en-US" sz="2000" b="1" i="0" u="none" strike="noStrike" dirty="0">
                    <a:solidFill>
                      <a:srgbClr val="FF9900"/>
                    </a:solidFill>
                    <a:effectLst/>
                    <a:latin typeface="Consolas" panose="020B0609020204030204" pitchFamily="49" charset="0"/>
                    <a:ea typeface="楷体" panose="02010609060101010101" pitchFamily="49" charset="-122"/>
                  </a:rPr>
                  <a:t>越接近</a:t>
                </a:r>
                <a14:m>
                  <m:oMath xmlns:m="http://schemas.openxmlformats.org/officeDocument/2006/math">
                    <m:sSub>
                      <m:sSubPr>
                        <m:ctrlPr>
                          <a:rPr lang="en-US" altLang="zh-CN" sz="2000" i="1">
                            <a:solidFill>
                              <a:srgbClr val="FF9900"/>
                            </a:solidFill>
                            <a:latin typeface="Cambria Math" panose="02040503050406030204" pitchFamily="18" charset="0"/>
                            <a:ea typeface="楷体" panose="02010609060101010101" pitchFamily="49" charset="-122"/>
                          </a:rPr>
                        </m:ctrlPr>
                      </m:sSubPr>
                      <m:e>
                        <m:r>
                          <a:rPr lang="en-US" altLang="zh-CN" sz="2000" i="1">
                            <a:solidFill>
                              <a:srgbClr val="FF9900"/>
                            </a:solidFill>
                            <a:latin typeface="Cambria Math" panose="02040503050406030204" pitchFamily="18" charset="0"/>
                            <a:ea typeface="楷体" panose="02010609060101010101" pitchFamily="49" charset="-122"/>
                          </a:rPr>
                          <m:t>𝑝</m:t>
                        </m:r>
                      </m:e>
                      <m:sub>
                        <m:r>
                          <a:rPr lang="en-US" altLang="zh-CN" sz="2000" i="1">
                            <a:solidFill>
                              <a:srgbClr val="FF9900"/>
                            </a:solidFill>
                            <a:latin typeface="Cambria Math" panose="02040503050406030204" pitchFamily="18" charset="0"/>
                            <a:ea typeface="楷体" panose="02010609060101010101" pitchFamily="49" charset="-122"/>
                          </a:rPr>
                          <m:t>𝑒</m:t>
                        </m:r>
                      </m:sub>
                    </m:sSub>
                    <m:r>
                      <a:rPr lang="zh-CN" altLang="en-US" sz="2000" i="1" smtClean="0">
                        <a:solidFill>
                          <a:srgbClr val="FF9900"/>
                        </a:solidFill>
                        <a:latin typeface="Cambria Math" panose="02040503050406030204" pitchFamily="18" charset="0"/>
                        <a:ea typeface="楷体" panose="02010609060101010101" pitchFamily="49" charset="-122"/>
                      </a:rPr>
                      <m:t>越</m:t>
                    </m:r>
                  </m:oMath>
                </a14:m>
                <a:r>
                  <a:rPr lang="zh-CN" altLang="en-US" sz="2000" b="1" i="0" u="none" strike="noStrike" dirty="0">
                    <a:solidFill>
                      <a:srgbClr val="FF9900"/>
                    </a:solidFill>
                    <a:effectLst/>
                    <a:latin typeface="Consolas" panose="020B0609020204030204" pitchFamily="49" charset="0"/>
                    <a:ea typeface="楷体" panose="02010609060101010101" pitchFamily="49" charset="-122"/>
                  </a:rPr>
                  <a:t>公平</a:t>
                </a:r>
                <a:endParaRPr lang="en-US" altLang="zh-CN" sz="2000" b="1" i="0" u="none" strike="noStrike" dirty="0">
                  <a:solidFill>
                    <a:srgbClr val="014385"/>
                  </a:solidFill>
                  <a:effectLst/>
                  <a:latin typeface="Consolas" panose="020B0609020204030204" pitchFamily="49" charset="0"/>
                  <a:ea typeface="楷体" panose="02010609060101010101" pitchFamily="49" charset="-122"/>
                </a:endParaRPr>
              </a:p>
            </p:txBody>
          </p:sp>
        </mc:Choice>
        <mc:Fallback xmlns="">
          <p:sp>
            <p:nvSpPr>
              <p:cNvPr id="13" name="文本框 12">
                <a:extLst>
                  <a:ext uri="{FF2B5EF4-FFF2-40B4-BE49-F238E27FC236}">
                    <a16:creationId xmlns:a16="http://schemas.microsoft.com/office/drawing/2014/main" id="{D1ACD3B3-A588-7417-4E40-85C764A1896B}"/>
                  </a:ext>
                </a:extLst>
              </p:cNvPr>
              <p:cNvSpPr txBox="1">
                <a:spLocks noRot="1" noChangeAspect="1" noMove="1" noResize="1" noEditPoints="1" noAdjustHandles="1" noChangeArrowheads="1" noChangeShapeType="1" noTextEdit="1"/>
              </p:cNvSpPr>
              <p:nvPr/>
            </p:nvSpPr>
            <p:spPr>
              <a:xfrm>
                <a:off x="417371" y="1903199"/>
                <a:ext cx="5339880" cy="2136354"/>
              </a:xfrm>
              <a:prstGeom prst="rect">
                <a:avLst/>
              </a:prstGeom>
              <a:blipFill>
                <a:blip r:embed="rId10"/>
                <a:stretch>
                  <a:fillRect l="-1027" t="-2279" b="-3134"/>
                </a:stretch>
              </a:blipFill>
            </p:spPr>
            <p:txBody>
              <a:bodyPr/>
              <a:lstStyle/>
              <a:p>
                <a:r>
                  <a:rPr lang="zh-CN" altLang="en-US">
                    <a:noFill/>
                  </a:rPr>
                  <a:t> </a:t>
                </a:r>
              </a:p>
            </p:txBody>
          </p:sp>
        </mc:Fallback>
      </mc:AlternateContent>
      <p:graphicFrame>
        <p:nvGraphicFramePr>
          <p:cNvPr id="14" name="对象 13">
            <a:extLst>
              <a:ext uri="{FF2B5EF4-FFF2-40B4-BE49-F238E27FC236}">
                <a16:creationId xmlns:a16="http://schemas.microsoft.com/office/drawing/2014/main" id="{F2319A98-958D-9CFB-D5E6-1711A691DE83}"/>
              </a:ext>
            </a:extLst>
          </p:cNvPr>
          <p:cNvGraphicFramePr>
            <a:graphicFrameLocks noChangeAspect="1"/>
          </p:cNvGraphicFramePr>
          <p:nvPr>
            <p:extLst>
              <p:ext uri="{D42A27DB-BD31-4B8C-83A1-F6EECF244321}">
                <p14:modId xmlns:p14="http://schemas.microsoft.com/office/powerpoint/2010/main" val="314522599"/>
              </p:ext>
            </p:extLst>
          </p:nvPr>
        </p:nvGraphicFramePr>
        <p:xfrm>
          <a:off x="2547290" y="2298331"/>
          <a:ext cx="3107970" cy="475415"/>
        </p:xfrm>
        <a:graphic>
          <a:graphicData uri="http://schemas.openxmlformats.org/presentationml/2006/ole">
            <mc:AlternateContent xmlns:mc="http://schemas.openxmlformats.org/markup-compatibility/2006">
              <mc:Choice xmlns:v="urn:schemas-microsoft-com:vml" Requires="v">
                <p:oleObj name="AxMath" r:id="rId11" imgW="2221560" imgH="339840" progId="Equation.AxMath">
                  <p:embed/>
                </p:oleObj>
              </mc:Choice>
              <mc:Fallback>
                <p:oleObj name="AxMath" r:id="rId11" imgW="2221560" imgH="339840" progId="Equation.AxMath">
                  <p:embed/>
                  <p:pic>
                    <p:nvPicPr>
                      <p:cNvPr id="36" name="对象 35">
                        <a:extLst>
                          <a:ext uri="{FF2B5EF4-FFF2-40B4-BE49-F238E27FC236}">
                            <a16:creationId xmlns:a16="http://schemas.microsoft.com/office/drawing/2014/main" id="{9B1AF8AC-86AC-CBD3-63CF-67757B3BF200}"/>
                          </a:ext>
                        </a:extLst>
                      </p:cNvPr>
                      <p:cNvPicPr/>
                      <p:nvPr/>
                    </p:nvPicPr>
                    <p:blipFill>
                      <a:blip r:embed="rId12"/>
                      <a:stretch>
                        <a:fillRect/>
                      </a:stretch>
                    </p:blipFill>
                    <p:spPr>
                      <a:xfrm>
                        <a:off x="2547290" y="2298331"/>
                        <a:ext cx="3107970" cy="475415"/>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E5E4677B-3035-536A-89F0-32EBEB73E52A}"/>
              </a:ext>
            </a:extLst>
          </p:cNvPr>
          <p:cNvGraphicFramePr>
            <a:graphicFrameLocks noChangeAspect="1"/>
          </p:cNvGraphicFramePr>
          <p:nvPr>
            <p:extLst>
              <p:ext uri="{D42A27DB-BD31-4B8C-83A1-F6EECF244321}">
                <p14:modId xmlns:p14="http://schemas.microsoft.com/office/powerpoint/2010/main" val="431845705"/>
              </p:ext>
            </p:extLst>
          </p:nvPr>
        </p:nvGraphicFramePr>
        <p:xfrm>
          <a:off x="2616006" y="2773747"/>
          <a:ext cx="2367042" cy="476800"/>
        </p:xfrm>
        <a:graphic>
          <a:graphicData uri="http://schemas.openxmlformats.org/presentationml/2006/ole">
            <mc:AlternateContent xmlns:mc="http://schemas.openxmlformats.org/markup-compatibility/2006">
              <mc:Choice xmlns:v="urn:schemas-microsoft-com:vml" Requires="v">
                <p:oleObj name="AxMath" r:id="rId13" imgW="1773000" imgH="356760" progId="Equation.AxMath">
                  <p:embed/>
                </p:oleObj>
              </mc:Choice>
              <mc:Fallback>
                <p:oleObj name="AxMath" r:id="rId13" imgW="1773000" imgH="356760" progId="Equation.AxMath">
                  <p:embed/>
                  <p:pic>
                    <p:nvPicPr>
                      <p:cNvPr id="37" name="对象 36">
                        <a:extLst>
                          <a:ext uri="{FF2B5EF4-FFF2-40B4-BE49-F238E27FC236}">
                            <a16:creationId xmlns:a16="http://schemas.microsoft.com/office/drawing/2014/main" id="{AF81F4CD-22E0-34A2-3A25-24B8455A0EB1}"/>
                          </a:ext>
                        </a:extLst>
                      </p:cNvPr>
                      <p:cNvPicPr/>
                      <p:nvPr/>
                    </p:nvPicPr>
                    <p:blipFill>
                      <a:blip r:embed="rId14"/>
                      <a:stretch>
                        <a:fillRect/>
                      </a:stretch>
                    </p:blipFill>
                    <p:spPr>
                      <a:xfrm>
                        <a:off x="2616006" y="2773747"/>
                        <a:ext cx="2367042" cy="476800"/>
                      </a:xfrm>
                      <a:prstGeom prst="rect">
                        <a:avLst/>
                      </a:prstGeom>
                    </p:spPr>
                  </p:pic>
                </p:oleObj>
              </mc:Fallback>
            </mc:AlternateContent>
          </a:graphicData>
        </a:graphic>
      </p:graphicFrame>
      <p:sp>
        <p:nvSpPr>
          <p:cNvPr id="16" name="矩形: 圆角 15">
            <a:extLst>
              <a:ext uri="{FF2B5EF4-FFF2-40B4-BE49-F238E27FC236}">
                <a16:creationId xmlns:a16="http://schemas.microsoft.com/office/drawing/2014/main" id="{ED111885-A713-BD41-EA0A-748B5E8BB3A8}"/>
              </a:ext>
            </a:extLst>
          </p:cNvPr>
          <p:cNvSpPr/>
          <p:nvPr/>
        </p:nvSpPr>
        <p:spPr>
          <a:xfrm>
            <a:off x="6096000" y="1708561"/>
            <a:ext cx="5308064" cy="4819456"/>
          </a:xfrm>
          <a:prstGeom prst="roundRect">
            <a:avLst>
              <a:gd name="adj" fmla="val 4876"/>
            </a:avLst>
          </a:prstGeom>
          <a:noFill/>
          <a:ln w="28575">
            <a:solidFill>
              <a:schemeClr val="bg1">
                <a:lumMod val="8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8DA7874E-F9D6-D91A-C032-15CF5CBD530A}"/>
              </a:ext>
            </a:extLst>
          </p:cNvPr>
          <p:cNvPicPr>
            <a:picLocks noChangeAspect="1"/>
          </p:cNvPicPr>
          <p:nvPr/>
        </p:nvPicPr>
        <p:blipFill rotWithShape="1">
          <a:blip r:embed="rId15"/>
          <a:srcRect l="54516" t="61727" r="10401" b="13273"/>
          <a:stretch/>
        </p:blipFill>
        <p:spPr bwMode="auto">
          <a:xfrm>
            <a:off x="6524543" y="4880982"/>
            <a:ext cx="3137881" cy="149604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4439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p:bldP spid="13" grpId="0"/>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64B708D6-2EF0-5678-C1DC-E99E8B45B848}"/>
              </a:ext>
            </a:extLst>
          </p:cNvPr>
          <p:cNvPicPr>
            <a:picLocks noChangeAspect="1"/>
          </p:cNvPicPr>
          <p:nvPr/>
        </p:nvPicPr>
        <p:blipFill>
          <a:blip r:embed="rId3"/>
          <a:stretch>
            <a:fillRect/>
          </a:stretch>
        </p:blipFill>
        <p:spPr>
          <a:xfrm>
            <a:off x="281897" y="1976931"/>
            <a:ext cx="8302038" cy="3263286"/>
          </a:xfrm>
          <a:prstGeom prst="rect">
            <a:avLst/>
          </a:prstGeom>
        </p:spPr>
      </p:pic>
      <p:sp>
        <p:nvSpPr>
          <p:cNvPr id="2" name="灯片编号占位符 1">
            <a:extLst>
              <a:ext uri="{FF2B5EF4-FFF2-40B4-BE49-F238E27FC236}">
                <a16:creationId xmlns:a16="http://schemas.microsoft.com/office/drawing/2014/main" id="{F9BD9AA0-2A78-66AB-5B04-069ABC5BE1AB}"/>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1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t>9</a:t>
            </a:fld>
            <a:endParaRPr kumimoji="0" lang="zh-CN" altLang="en-US" sz="11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4" name="文本框 3">
            <a:extLst>
              <a:ext uri="{FF2B5EF4-FFF2-40B4-BE49-F238E27FC236}">
                <a16:creationId xmlns:a16="http://schemas.microsoft.com/office/drawing/2014/main" id="{9687D623-82FC-B82A-53CE-692B05D86409}"/>
              </a:ext>
            </a:extLst>
          </p:cNvPr>
          <p:cNvSpPr txBox="1"/>
          <p:nvPr/>
        </p:nvSpPr>
        <p:spPr>
          <a:xfrm>
            <a:off x="2188971" y="305932"/>
            <a:ext cx="5091284" cy="523220"/>
          </a:xfrm>
          <a:prstGeom prst="rect">
            <a:avLst/>
          </a:prstGeom>
          <a:noFill/>
        </p:spPr>
        <p:txBody>
          <a:bodyPr wrap="square" rtlCol="0" anchor="t">
            <a:spAutoFit/>
          </a:bodyPr>
          <a:lstStyle/>
          <a:p>
            <a:pPr algn="l">
              <a:buClrTx/>
              <a:buSzTx/>
              <a:buFontTx/>
            </a:pPr>
            <a:r>
              <a:rPr lang="zh-CN" altLang="en-US" sz="2800" b="1" dirty="0">
                <a:solidFill>
                  <a:srgbClr val="014385"/>
                </a:solidFill>
                <a:latin typeface="楷体" panose="02010609060101010101" pitchFamily="49" charset="-122"/>
                <a:ea typeface="楷体" panose="02010609060101010101" pitchFamily="49" charset="-122"/>
              </a:rPr>
              <a:t>提升推荐系统公平性的方法</a:t>
            </a:r>
          </a:p>
        </p:txBody>
      </p:sp>
      <p:grpSp>
        <p:nvGrpSpPr>
          <p:cNvPr id="26" name="组合 25">
            <a:extLst>
              <a:ext uri="{FF2B5EF4-FFF2-40B4-BE49-F238E27FC236}">
                <a16:creationId xmlns:a16="http://schemas.microsoft.com/office/drawing/2014/main" id="{76BEE922-523C-627F-AC71-D58EEEE091B3}"/>
              </a:ext>
            </a:extLst>
          </p:cNvPr>
          <p:cNvGrpSpPr/>
          <p:nvPr/>
        </p:nvGrpSpPr>
        <p:grpSpPr>
          <a:xfrm>
            <a:off x="2131675" y="340716"/>
            <a:ext cx="57296" cy="421608"/>
            <a:chOff x="233105" y="794442"/>
            <a:chExt cx="57296" cy="421608"/>
          </a:xfrm>
        </p:grpSpPr>
        <p:cxnSp>
          <p:nvCxnSpPr>
            <p:cNvPr id="27" name="直接连接符 26">
              <a:extLst>
                <a:ext uri="{FF2B5EF4-FFF2-40B4-BE49-F238E27FC236}">
                  <a16:creationId xmlns:a16="http://schemas.microsoft.com/office/drawing/2014/main" id="{B38BA0CF-25B5-D60D-D5B7-57ADE8871745}"/>
                </a:ext>
              </a:extLst>
            </p:cNvPr>
            <p:cNvCxnSpPr/>
            <p:nvPr/>
          </p:nvCxnSpPr>
          <p:spPr>
            <a:xfrm>
              <a:off x="233105" y="803936"/>
              <a:ext cx="0" cy="412114"/>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61E81810-CF17-A2A0-3449-56C9A9317F46}"/>
                </a:ext>
              </a:extLst>
            </p:cNvPr>
            <p:cNvCxnSpPr/>
            <p:nvPr/>
          </p:nvCxnSpPr>
          <p:spPr>
            <a:xfrm>
              <a:off x="290401" y="794442"/>
              <a:ext cx="0" cy="412114"/>
            </a:xfrm>
            <a:prstGeom prst="line">
              <a:avLst/>
            </a:prstGeom>
            <a:ln>
              <a:solidFill>
                <a:srgbClr val="FF9900"/>
              </a:solidFill>
            </a:ln>
          </p:spPr>
          <p:style>
            <a:lnRef idx="1">
              <a:schemeClr val="accent1"/>
            </a:lnRef>
            <a:fillRef idx="0">
              <a:schemeClr val="accent1"/>
            </a:fillRef>
            <a:effectRef idx="0">
              <a:schemeClr val="accent1"/>
            </a:effectRef>
            <a:fontRef idx="minor">
              <a:schemeClr val="tx1"/>
            </a:fontRef>
          </p:style>
        </p:cxnSp>
      </p:grpSp>
      <p:sp>
        <p:nvSpPr>
          <p:cNvPr id="29" name="文本框 28">
            <a:extLst>
              <a:ext uri="{FF2B5EF4-FFF2-40B4-BE49-F238E27FC236}">
                <a16:creationId xmlns:a16="http://schemas.microsoft.com/office/drawing/2014/main" id="{F6CDFF7E-BF1E-197C-7DE5-EC8843469757}"/>
              </a:ext>
            </a:extLst>
          </p:cNvPr>
          <p:cNvSpPr txBox="1"/>
          <p:nvPr/>
        </p:nvSpPr>
        <p:spPr>
          <a:xfrm>
            <a:off x="281899" y="220127"/>
            <a:ext cx="1878424" cy="584775"/>
          </a:xfrm>
          <a:prstGeom prst="rect">
            <a:avLst/>
          </a:prstGeom>
          <a:noFill/>
        </p:spPr>
        <p:txBody>
          <a:bodyPr wrap="square" rtlCol="0" anchor="t">
            <a:spAutoFit/>
          </a:bodyPr>
          <a:lstStyle/>
          <a:p>
            <a:pPr algn="l">
              <a:buClrTx/>
              <a:buSzTx/>
              <a:buFontTx/>
            </a:pPr>
            <a:r>
              <a:rPr lang="zh-CN" altLang="en-US" sz="3200" dirty="0">
                <a:solidFill>
                  <a:srgbClr val="014385"/>
                </a:solidFill>
                <a:effectLst>
                  <a:outerShdw blurRad="38100" dist="38100" dir="2700000" algn="tl">
                    <a:srgbClr val="000000">
                      <a:alpha val="43137"/>
                    </a:srgbClr>
                  </a:outerShdw>
                </a:effectLst>
                <a:latin typeface="黑体" panose="02010609060101010101" charset="-122"/>
                <a:ea typeface="黑体" panose="02010609060101010101" charset="-122"/>
              </a:rPr>
              <a:t>文献回顾</a:t>
            </a:r>
          </a:p>
        </p:txBody>
      </p:sp>
      <p:sp>
        <p:nvSpPr>
          <p:cNvPr id="14" name="矩形: 圆角 13">
            <a:extLst>
              <a:ext uri="{FF2B5EF4-FFF2-40B4-BE49-F238E27FC236}">
                <a16:creationId xmlns:a16="http://schemas.microsoft.com/office/drawing/2014/main" id="{DC1283AA-F476-87AF-35D9-43D0BD647185}"/>
              </a:ext>
            </a:extLst>
          </p:cNvPr>
          <p:cNvSpPr/>
          <p:nvPr/>
        </p:nvSpPr>
        <p:spPr>
          <a:xfrm>
            <a:off x="281897" y="1171063"/>
            <a:ext cx="11412689" cy="4435249"/>
          </a:xfrm>
          <a:prstGeom prst="roundRect">
            <a:avLst>
              <a:gd name="adj" fmla="val 4876"/>
            </a:avLst>
          </a:prstGeom>
          <a:noFill/>
          <a:ln w="28575">
            <a:solidFill>
              <a:schemeClr val="bg1">
                <a:lumMod val="8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FA1E0366-46BA-86A2-53F2-B33AADE3E951}"/>
              </a:ext>
            </a:extLst>
          </p:cNvPr>
          <p:cNvSpPr txBox="1"/>
          <p:nvPr/>
        </p:nvSpPr>
        <p:spPr>
          <a:xfrm>
            <a:off x="327580" y="1329059"/>
            <a:ext cx="6094990" cy="369332"/>
          </a:xfrm>
          <a:prstGeom prst="rect">
            <a:avLst/>
          </a:prstGeom>
          <a:noFill/>
        </p:spPr>
        <p:txBody>
          <a:bodyPr wrap="square">
            <a:spAutoFit/>
          </a:bodyPr>
          <a:lstStyle/>
          <a:p>
            <a:r>
              <a:rPr lang="zh-CN" altLang="en-US" b="1" dirty="0">
                <a:solidFill>
                  <a:srgbClr val="014385"/>
                </a:solidFill>
                <a:latin typeface="Consolas" panose="020B0609020204030204" pitchFamily="49" charset="0"/>
                <a:ea typeface="楷体" panose="02010609060101010101" pitchFamily="49" charset="-122"/>
              </a:rPr>
              <a:t>图：</a:t>
            </a:r>
            <a:r>
              <a:rPr lang="zh-CN" altLang="en-US" sz="1800" b="1" dirty="0">
                <a:solidFill>
                  <a:srgbClr val="014385"/>
                </a:solidFill>
                <a:latin typeface="楷体" panose="02010609060101010101" pitchFamily="49" charset="-122"/>
                <a:ea typeface="楷体" panose="02010609060101010101" pitchFamily="49" charset="-122"/>
              </a:rPr>
              <a:t>提升推荐系统公平性的方法</a:t>
            </a:r>
            <a:r>
              <a:rPr lang="en-US" altLang="zh-CN" sz="1800" b="1" baseline="30000" dirty="0">
                <a:solidFill>
                  <a:srgbClr val="014385"/>
                </a:solidFill>
                <a:latin typeface="楷体" panose="02010609060101010101" pitchFamily="49" charset="-122"/>
                <a:ea typeface="楷体" panose="02010609060101010101" pitchFamily="49" charset="-122"/>
              </a:rPr>
              <a:t>1</a:t>
            </a:r>
            <a:endParaRPr lang="zh-CN" altLang="en-US" sz="1800" b="1" baseline="30000" dirty="0">
              <a:solidFill>
                <a:srgbClr val="014385"/>
              </a:solidFill>
              <a:latin typeface="楷体" panose="02010609060101010101" pitchFamily="49" charset="-122"/>
              <a:ea typeface="楷体" panose="02010609060101010101" pitchFamily="49" charset="-122"/>
            </a:endParaRPr>
          </a:p>
        </p:txBody>
      </p:sp>
      <p:sp>
        <p:nvSpPr>
          <p:cNvPr id="31" name="文本框 30">
            <a:extLst>
              <a:ext uri="{FF2B5EF4-FFF2-40B4-BE49-F238E27FC236}">
                <a16:creationId xmlns:a16="http://schemas.microsoft.com/office/drawing/2014/main" id="{7D1683FC-CC79-5CCA-6FC1-DEEF22254F38}"/>
              </a:ext>
            </a:extLst>
          </p:cNvPr>
          <p:cNvSpPr txBox="1"/>
          <p:nvPr/>
        </p:nvSpPr>
        <p:spPr>
          <a:xfrm>
            <a:off x="219026" y="6373015"/>
            <a:ext cx="9593699" cy="338554"/>
          </a:xfrm>
          <a:prstGeom prst="rect">
            <a:avLst/>
          </a:prstGeom>
          <a:noFill/>
        </p:spPr>
        <p:txBody>
          <a:bodyPr wrap="square">
            <a:spAutoFit/>
          </a:bodyPr>
          <a:lstStyle/>
          <a:p>
            <a:r>
              <a:rPr lang="en-US" altLang="zh-CN" sz="1600" baseline="30000" dirty="0">
                <a:latin typeface="Times New Roman" panose="02020603050405020304" pitchFamily="18" charset="0"/>
                <a:ea typeface="楷体" panose="02010609060101010101" pitchFamily="49" charset="-122"/>
                <a:cs typeface="Times New Roman" panose="02020603050405020304" pitchFamily="18" charset="0"/>
              </a:rPr>
              <a:t>1 Wang, Y., Ma, W., Zhang, M., Liu, Y., &amp; Ma, S. (2023). A Survey on the Fairness of Recommender Systems. ACM Transactions on Information Systems, 41(3), 1–43. Q1.</a:t>
            </a:r>
            <a:endParaRPr lang="zh-CN" altLang="en-US" sz="1600" dirty="0">
              <a:latin typeface="Times New Roman" panose="02020603050405020304" pitchFamily="18" charset="0"/>
              <a:cs typeface="Times New Roman" panose="02020603050405020304" pitchFamily="18" charset="0"/>
            </a:endParaRPr>
          </a:p>
        </p:txBody>
      </p:sp>
      <p:cxnSp>
        <p:nvCxnSpPr>
          <p:cNvPr id="34" name="直接连接符 33">
            <a:extLst>
              <a:ext uri="{FF2B5EF4-FFF2-40B4-BE49-F238E27FC236}">
                <a16:creationId xmlns:a16="http://schemas.microsoft.com/office/drawing/2014/main" id="{5634BFF3-2FD9-ED74-64CD-4933EED28324}"/>
              </a:ext>
            </a:extLst>
          </p:cNvPr>
          <p:cNvCxnSpPr/>
          <p:nvPr/>
        </p:nvCxnSpPr>
        <p:spPr>
          <a:xfrm>
            <a:off x="299772" y="6307182"/>
            <a:ext cx="4304086"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70CFE0C7-70E1-2D13-55D4-DFA6B74817F3}"/>
              </a:ext>
            </a:extLst>
          </p:cNvPr>
          <p:cNvSpPr txBox="1"/>
          <p:nvPr/>
        </p:nvSpPr>
        <p:spPr>
          <a:xfrm>
            <a:off x="8792308" y="2154586"/>
            <a:ext cx="2821198" cy="2907976"/>
          </a:xfrm>
          <a:prstGeom prst="rect">
            <a:avLst/>
          </a:prstGeom>
          <a:noFill/>
        </p:spPr>
        <p:txBody>
          <a:bodyPr wrap="square" anchor="ctr">
            <a:spAutoFit/>
          </a:bodyPr>
          <a:lstStyle/>
          <a:p>
            <a:pPr marL="285750" indent="-285750">
              <a:lnSpc>
                <a:spcPct val="125000"/>
              </a:lnSpc>
              <a:spcAft>
                <a:spcPts val="600"/>
              </a:spcAft>
              <a:buFont typeface="Wingdings" panose="05000000000000000000" pitchFamily="2" charset="2"/>
              <a:buChar char="u"/>
            </a:pPr>
            <a:r>
              <a:rPr lang="zh-CN" altLang="en-US" i="0" u="none" strike="noStrike" dirty="0">
                <a:effectLst/>
                <a:latin typeface="Consolas" panose="020B0609020204030204" pitchFamily="49" charset="0"/>
                <a:ea typeface="楷体" panose="02010609060101010101" pitchFamily="49" charset="-122"/>
              </a:rPr>
              <a:t>重排（</a:t>
            </a:r>
            <a:r>
              <a:rPr lang="en-US" altLang="zh-CN" i="0" u="none" strike="noStrike" dirty="0">
                <a:effectLst/>
                <a:latin typeface="Consolas" panose="020B0609020204030204" pitchFamily="49" charset="0"/>
                <a:ea typeface="楷体" panose="02010609060101010101" pitchFamily="49" charset="-122"/>
              </a:rPr>
              <a:t>Re-ranking</a:t>
            </a:r>
            <a:r>
              <a:rPr lang="zh-CN" altLang="en-US" i="0" u="none" strike="noStrike" dirty="0">
                <a:effectLst/>
                <a:latin typeface="Consolas" panose="020B0609020204030204" pitchFamily="49" charset="0"/>
                <a:ea typeface="楷体" panose="02010609060101010101" pitchFamily="49" charset="-122"/>
              </a:rPr>
              <a:t>）与推荐系统的耦合性较低，易于整合；</a:t>
            </a:r>
            <a:endParaRPr lang="en-US" altLang="zh-CN" b="1" i="0" u="none" strike="noStrike" dirty="0">
              <a:solidFill>
                <a:srgbClr val="608AC8"/>
              </a:solidFill>
              <a:effectLst/>
              <a:latin typeface="Consolas" panose="020B0609020204030204" pitchFamily="49" charset="0"/>
              <a:ea typeface="楷体" panose="02010609060101010101" pitchFamily="49" charset="-122"/>
            </a:endParaRPr>
          </a:p>
          <a:p>
            <a:pPr marL="285750" indent="-285750">
              <a:lnSpc>
                <a:spcPct val="125000"/>
              </a:lnSpc>
              <a:spcAft>
                <a:spcPts val="600"/>
              </a:spcAft>
              <a:buFont typeface="Wingdings" panose="05000000000000000000" pitchFamily="2" charset="2"/>
              <a:buChar char="u"/>
            </a:pPr>
            <a:r>
              <a:rPr lang="zh-CN" altLang="en-US" i="0" u="none" strike="noStrike" dirty="0">
                <a:effectLst/>
                <a:latin typeface="Consolas" panose="020B0609020204030204" pitchFamily="49" charset="0"/>
                <a:ea typeface="楷体" panose="02010609060101010101" pitchFamily="49" charset="-122"/>
              </a:rPr>
              <a:t>重排对推荐结果的影响力最直接，其直接作用</a:t>
            </a:r>
            <a:r>
              <a:rPr lang="zh-CN" altLang="en-US" dirty="0">
                <a:latin typeface="Consolas" panose="020B0609020204030204" pitchFamily="49" charset="0"/>
                <a:ea typeface="楷体" panose="02010609060101010101" pitchFamily="49" charset="-122"/>
              </a:rPr>
              <a:t>于</a:t>
            </a:r>
            <a:r>
              <a:rPr lang="zh-CN" altLang="en-US" i="0" u="none" strike="noStrike" dirty="0">
                <a:effectLst/>
                <a:latin typeface="Consolas" panose="020B0609020204030204" pitchFamily="49" charset="0"/>
                <a:ea typeface="楷体" panose="02010609060101010101" pitchFamily="49" charset="-122"/>
              </a:rPr>
              <a:t>推荐列表，意味着</a:t>
            </a:r>
            <a:r>
              <a:rPr lang="zh-CN" altLang="en-US" b="1" i="0" u="none" strike="noStrike" dirty="0">
                <a:solidFill>
                  <a:srgbClr val="608AC8"/>
                </a:solidFill>
                <a:effectLst/>
                <a:latin typeface="Consolas" panose="020B0609020204030204" pitchFamily="49" charset="0"/>
                <a:ea typeface="楷体" panose="02010609060101010101" pitchFamily="49" charset="-122"/>
              </a:rPr>
              <a:t>前序对数据、算法的处理可能无效</a:t>
            </a:r>
            <a:r>
              <a:rPr lang="zh-CN" altLang="en-US" b="1" i="0" u="none" strike="noStrike" dirty="0">
                <a:effectLst/>
                <a:latin typeface="Consolas" panose="020B0609020204030204" pitchFamily="49" charset="0"/>
                <a:ea typeface="楷体" panose="02010609060101010101" pitchFamily="49" charset="-122"/>
              </a:rPr>
              <a:t>。</a:t>
            </a:r>
            <a:endParaRPr lang="en-US" altLang="zh-CN" b="1" i="0" u="none" strike="noStrike" dirty="0">
              <a:effectLst/>
              <a:latin typeface="Consolas" panose="020B0609020204030204" pitchFamily="49" charset="0"/>
              <a:ea typeface="楷体" panose="02010609060101010101" pitchFamily="49" charset="-122"/>
            </a:endParaRPr>
          </a:p>
        </p:txBody>
      </p:sp>
      <p:sp>
        <p:nvSpPr>
          <p:cNvPr id="3" name="矩形: 圆角 2">
            <a:extLst>
              <a:ext uri="{FF2B5EF4-FFF2-40B4-BE49-F238E27FC236}">
                <a16:creationId xmlns:a16="http://schemas.microsoft.com/office/drawing/2014/main" id="{C60FB952-9B7B-3D1D-EBAB-BAB8CD5C7D59}"/>
              </a:ext>
            </a:extLst>
          </p:cNvPr>
          <p:cNvSpPr/>
          <p:nvPr/>
        </p:nvSpPr>
        <p:spPr>
          <a:xfrm>
            <a:off x="4790049" y="3754000"/>
            <a:ext cx="3793886" cy="1246379"/>
          </a:xfrm>
          <a:prstGeom prst="roundRect">
            <a:avLst>
              <a:gd name="adj" fmla="val 14410"/>
            </a:avLst>
          </a:prstGeom>
          <a:noFill/>
          <a:ln w="19050">
            <a:solidFill>
              <a:srgbClr val="FF9900"/>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sz="1400"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733708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2I4NzJjNDAzZjg3ZDM1MzVjYmY1M2M0YjU3ZWQyNWMifQ=="/>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宋体"/>
        <a:cs typeface=""/>
      </a:majorFont>
      <a:minorFont>
        <a:latin typeface="Calibri"/>
        <a:ea typeface="宋体"/>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6589</TotalTime>
  <Words>3471</Words>
  <Application>Microsoft Office PowerPoint</Application>
  <PresentationFormat>宽屏</PresentationFormat>
  <Paragraphs>644</Paragraphs>
  <Slides>35</Slides>
  <Notes>35</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35</vt:i4>
      </vt:variant>
    </vt:vector>
  </HeadingPairs>
  <TitlesOfParts>
    <vt:vector size="51" baseType="lpstr">
      <vt:lpstr>Agrandir Tight</vt:lpstr>
      <vt:lpstr>等线</vt:lpstr>
      <vt:lpstr>黑体</vt:lpstr>
      <vt:lpstr>楷体</vt:lpstr>
      <vt:lpstr>思源黑体 1</vt:lpstr>
      <vt:lpstr>思源黑体 1 Bold</vt:lpstr>
      <vt:lpstr>思源黑体-粗体 Bold</vt:lpstr>
      <vt:lpstr>Arial</vt:lpstr>
      <vt:lpstr>Calibri</vt:lpstr>
      <vt:lpstr>Cambria Math</vt:lpstr>
      <vt:lpstr>Consolas</vt:lpstr>
      <vt:lpstr>Times New Roman</vt:lpstr>
      <vt:lpstr>Wingdings</vt:lpstr>
      <vt:lpstr>WPS</vt:lpstr>
      <vt:lpstr>Equation.AxMath</vt:lpstr>
      <vt:lpstr>AxMath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dc:creator>
  <cp:lastModifiedBy>汪忱言</cp:lastModifiedBy>
  <cp:revision>248</cp:revision>
  <dcterms:created xsi:type="dcterms:W3CDTF">2023-11-25T07:20:00Z</dcterms:created>
  <dcterms:modified xsi:type="dcterms:W3CDTF">2024-06-08T15:33:22Z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9706DF9AAA1F4212B81E123F4DD3756D_12</vt:lpwstr>
  </property>
  <property fmtid="{D5CDD505-2E9C-101B-9397-08002B2CF9AE}" pid="3" name="KSOProductBuildVer">
    <vt:lpwstr>2052-12.1.0.16388</vt:lpwstr>
  </property>
</Properties>
</file>