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7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  <p:sldId id="265" r:id="rId13"/>
    <p:sldId id="273" r:id="rId14"/>
    <p:sldId id="266" r:id="rId15"/>
    <p:sldId id="277" r:id="rId16"/>
    <p:sldId id="276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>
        <p:scale>
          <a:sx n="50" d="100"/>
          <a:sy n="50" d="100"/>
        </p:scale>
        <p:origin x="4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62F41-C420-46F8-85E2-17BCB74F07E9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BEB2DD4-99F0-4C94-BFC3-F63F622F32C8}">
      <dgm:prSet/>
      <dgm:spPr/>
      <dgm:t>
        <a:bodyPr/>
        <a:lstStyle/>
        <a:p>
          <a:r>
            <a:rPr lang="en-US"/>
            <a:t>Research Question: Is there a significant difference between neighborhoods to purchase property in Boston.</a:t>
          </a:r>
        </a:p>
      </dgm:t>
    </dgm:pt>
    <dgm:pt modelId="{2B9E562B-5A45-4DBE-8248-979F278D50C0}" type="parTrans" cxnId="{5CAB7732-9C05-403D-B532-78A98318C355}">
      <dgm:prSet/>
      <dgm:spPr/>
      <dgm:t>
        <a:bodyPr/>
        <a:lstStyle/>
        <a:p>
          <a:endParaRPr lang="en-US"/>
        </a:p>
      </dgm:t>
    </dgm:pt>
    <dgm:pt modelId="{5BB1629D-568A-4603-9927-20F7B38F450B}" type="sibTrans" cxnId="{5CAB7732-9C05-403D-B532-78A98318C355}">
      <dgm:prSet/>
      <dgm:spPr/>
      <dgm:t>
        <a:bodyPr/>
        <a:lstStyle/>
        <a:p>
          <a:endParaRPr lang="en-US"/>
        </a:p>
      </dgm:t>
    </dgm:pt>
    <dgm:pt modelId="{5779926D-8115-436A-85B5-04A623A849F9}">
      <dgm:prSet/>
      <dgm:spPr/>
      <dgm:t>
        <a:bodyPr/>
        <a:lstStyle/>
        <a:p>
          <a:r>
            <a:rPr lang="en-US" dirty="0"/>
            <a:t>Hypothesis: Buying an Airbnb two-bedroom apartment located in Jamaica Plain is significantly better than other neighborhoods based on price and ratings.</a:t>
          </a:r>
        </a:p>
      </dgm:t>
    </dgm:pt>
    <dgm:pt modelId="{520089FF-18EB-46ED-8A86-C57C691F196A}" type="parTrans" cxnId="{656B1B6A-F175-4E3E-B16B-9065BFC509A3}">
      <dgm:prSet/>
      <dgm:spPr/>
      <dgm:t>
        <a:bodyPr/>
        <a:lstStyle/>
        <a:p>
          <a:endParaRPr lang="en-US"/>
        </a:p>
      </dgm:t>
    </dgm:pt>
    <dgm:pt modelId="{F8FA3FE2-BB1A-4FF9-AE6D-E7841C17F2CD}" type="sibTrans" cxnId="{656B1B6A-F175-4E3E-B16B-9065BFC509A3}">
      <dgm:prSet/>
      <dgm:spPr/>
      <dgm:t>
        <a:bodyPr/>
        <a:lstStyle/>
        <a:p>
          <a:endParaRPr lang="en-US"/>
        </a:p>
      </dgm:t>
    </dgm:pt>
    <dgm:pt modelId="{5FB5191D-9643-4710-8719-47C73306AB6B}">
      <dgm:prSet/>
      <dgm:spPr/>
      <dgm:t>
        <a:bodyPr/>
        <a:lstStyle/>
        <a:p>
          <a:r>
            <a:rPr lang="en-US" dirty="0"/>
            <a:t>Null Hypothesis: There is no significant difference in neighborhoods in relevance to purchasing property. </a:t>
          </a:r>
        </a:p>
      </dgm:t>
    </dgm:pt>
    <dgm:pt modelId="{FAD773C0-C584-4550-9BC7-79DCFC35A985}" type="parTrans" cxnId="{11FB14EC-E615-40C1-91E1-6609FBEA499A}">
      <dgm:prSet/>
      <dgm:spPr/>
      <dgm:t>
        <a:bodyPr/>
        <a:lstStyle/>
        <a:p>
          <a:endParaRPr lang="en-US"/>
        </a:p>
      </dgm:t>
    </dgm:pt>
    <dgm:pt modelId="{653C4F13-5601-47E7-A7A6-453DE2EFDFAB}" type="sibTrans" cxnId="{11FB14EC-E615-40C1-91E1-6609FBEA499A}">
      <dgm:prSet/>
      <dgm:spPr/>
      <dgm:t>
        <a:bodyPr/>
        <a:lstStyle/>
        <a:p>
          <a:endParaRPr lang="en-US"/>
        </a:p>
      </dgm:t>
    </dgm:pt>
    <dgm:pt modelId="{08E29C98-1F5A-4967-BEA2-7842ED41B861}" type="pres">
      <dgm:prSet presAssocID="{AB162F41-C420-46F8-85E2-17BCB74F07E9}" presName="linear" presStyleCnt="0">
        <dgm:presLayoutVars>
          <dgm:animLvl val="lvl"/>
          <dgm:resizeHandles val="exact"/>
        </dgm:presLayoutVars>
      </dgm:prSet>
      <dgm:spPr/>
    </dgm:pt>
    <dgm:pt modelId="{7B92BC90-B6BD-4C62-8927-E634B00B1475}" type="pres">
      <dgm:prSet presAssocID="{ABEB2DD4-99F0-4C94-BFC3-F63F622F32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F774E8-8806-45C9-A39E-A81222879CD4}" type="pres">
      <dgm:prSet presAssocID="{5BB1629D-568A-4603-9927-20F7B38F450B}" presName="spacer" presStyleCnt="0"/>
      <dgm:spPr/>
    </dgm:pt>
    <dgm:pt modelId="{8E9BFB46-78CA-44A9-BD9A-FB006415E669}" type="pres">
      <dgm:prSet presAssocID="{5779926D-8115-436A-85B5-04A623A849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A7A10A-FCB2-4C2D-94C5-3BCE7F05A665}" type="pres">
      <dgm:prSet presAssocID="{F8FA3FE2-BB1A-4FF9-AE6D-E7841C17F2CD}" presName="spacer" presStyleCnt="0"/>
      <dgm:spPr/>
    </dgm:pt>
    <dgm:pt modelId="{0CFFCC10-6090-4DED-983D-3BEF9BEE1218}" type="pres">
      <dgm:prSet presAssocID="{5FB5191D-9643-4710-8719-47C73306AB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AB7732-9C05-403D-B532-78A98318C355}" srcId="{AB162F41-C420-46F8-85E2-17BCB74F07E9}" destId="{ABEB2DD4-99F0-4C94-BFC3-F63F622F32C8}" srcOrd="0" destOrd="0" parTransId="{2B9E562B-5A45-4DBE-8248-979F278D50C0}" sibTransId="{5BB1629D-568A-4603-9927-20F7B38F450B}"/>
    <dgm:cxn modelId="{656B1B6A-F175-4E3E-B16B-9065BFC509A3}" srcId="{AB162F41-C420-46F8-85E2-17BCB74F07E9}" destId="{5779926D-8115-436A-85B5-04A623A849F9}" srcOrd="1" destOrd="0" parTransId="{520089FF-18EB-46ED-8A86-C57C691F196A}" sibTransId="{F8FA3FE2-BB1A-4FF9-AE6D-E7841C17F2CD}"/>
    <dgm:cxn modelId="{E7147495-1608-40F6-9991-749E36537B88}" type="presOf" srcId="{5779926D-8115-436A-85B5-04A623A849F9}" destId="{8E9BFB46-78CA-44A9-BD9A-FB006415E669}" srcOrd="0" destOrd="0" presId="urn:microsoft.com/office/officeart/2005/8/layout/vList2"/>
    <dgm:cxn modelId="{850B7398-F83F-4A4B-8F73-F5874C84D16F}" type="presOf" srcId="{5FB5191D-9643-4710-8719-47C73306AB6B}" destId="{0CFFCC10-6090-4DED-983D-3BEF9BEE1218}" srcOrd="0" destOrd="0" presId="urn:microsoft.com/office/officeart/2005/8/layout/vList2"/>
    <dgm:cxn modelId="{3F384FAC-1541-4072-BC8E-1966AD081A2B}" type="presOf" srcId="{ABEB2DD4-99F0-4C94-BFC3-F63F622F32C8}" destId="{7B92BC90-B6BD-4C62-8927-E634B00B1475}" srcOrd="0" destOrd="0" presId="urn:microsoft.com/office/officeart/2005/8/layout/vList2"/>
    <dgm:cxn modelId="{DE1737BE-EBD2-41A1-90C8-C08CE05755E9}" type="presOf" srcId="{AB162F41-C420-46F8-85E2-17BCB74F07E9}" destId="{08E29C98-1F5A-4967-BEA2-7842ED41B861}" srcOrd="0" destOrd="0" presId="urn:microsoft.com/office/officeart/2005/8/layout/vList2"/>
    <dgm:cxn modelId="{11FB14EC-E615-40C1-91E1-6609FBEA499A}" srcId="{AB162F41-C420-46F8-85E2-17BCB74F07E9}" destId="{5FB5191D-9643-4710-8719-47C73306AB6B}" srcOrd="2" destOrd="0" parTransId="{FAD773C0-C584-4550-9BC7-79DCFC35A985}" sibTransId="{653C4F13-5601-47E7-A7A6-453DE2EFDFAB}"/>
    <dgm:cxn modelId="{E0D0ED7C-FEE2-47E6-BC79-FA5DF0BDD149}" type="presParOf" srcId="{08E29C98-1F5A-4967-BEA2-7842ED41B861}" destId="{7B92BC90-B6BD-4C62-8927-E634B00B1475}" srcOrd="0" destOrd="0" presId="urn:microsoft.com/office/officeart/2005/8/layout/vList2"/>
    <dgm:cxn modelId="{CC5E2D53-2C57-4E8C-A880-0811BA3F18CE}" type="presParOf" srcId="{08E29C98-1F5A-4967-BEA2-7842ED41B861}" destId="{ECF774E8-8806-45C9-A39E-A81222879CD4}" srcOrd="1" destOrd="0" presId="urn:microsoft.com/office/officeart/2005/8/layout/vList2"/>
    <dgm:cxn modelId="{C98CB03D-DE59-424D-83DC-68D05B6B441B}" type="presParOf" srcId="{08E29C98-1F5A-4967-BEA2-7842ED41B861}" destId="{8E9BFB46-78CA-44A9-BD9A-FB006415E669}" srcOrd="2" destOrd="0" presId="urn:microsoft.com/office/officeart/2005/8/layout/vList2"/>
    <dgm:cxn modelId="{2B1A1425-9C8A-4344-8B0E-1B6E92C1A283}" type="presParOf" srcId="{08E29C98-1F5A-4967-BEA2-7842ED41B861}" destId="{6EA7A10A-FCB2-4C2D-94C5-3BCE7F05A665}" srcOrd="3" destOrd="0" presId="urn:microsoft.com/office/officeart/2005/8/layout/vList2"/>
    <dgm:cxn modelId="{EF86A73B-A5A7-4D0A-B47A-9F2FB59A7654}" type="presParOf" srcId="{08E29C98-1F5A-4967-BEA2-7842ED41B861}" destId="{0CFFCC10-6090-4DED-983D-3BEF9BEE12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2BC90-B6BD-4C62-8927-E634B00B1475}">
      <dsp:nvSpPr>
        <dsp:cNvPr id="0" name=""/>
        <dsp:cNvSpPr/>
      </dsp:nvSpPr>
      <dsp:spPr>
        <a:xfrm>
          <a:off x="0" y="407977"/>
          <a:ext cx="5135880" cy="12951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Research Question: Is there a significant difference between neighborhoods to purchase property in Boston.</a:t>
          </a:r>
        </a:p>
      </dsp:txBody>
      <dsp:txXfrm>
        <a:off x="63226" y="471203"/>
        <a:ext cx="5009428" cy="1168737"/>
      </dsp:txXfrm>
    </dsp:sp>
    <dsp:sp modelId="{8E9BFB46-78CA-44A9-BD9A-FB006415E669}">
      <dsp:nvSpPr>
        <dsp:cNvPr id="0" name=""/>
        <dsp:cNvSpPr/>
      </dsp:nvSpPr>
      <dsp:spPr>
        <a:xfrm>
          <a:off x="0" y="1755007"/>
          <a:ext cx="5135880" cy="12951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Hypothesis: Buying an Airbnb two-bedroom apartment located in Jamaica Plain is significantly better than other neighborhoods based on price and ratings.</a:t>
          </a:r>
        </a:p>
      </dsp:txBody>
      <dsp:txXfrm>
        <a:off x="63226" y="1818233"/>
        <a:ext cx="5009428" cy="1168737"/>
      </dsp:txXfrm>
    </dsp:sp>
    <dsp:sp modelId="{0CFFCC10-6090-4DED-983D-3BEF9BEE1218}">
      <dsp:nvSpPr>
        <dsp:cNvPr id="0" name=""/>
        <dsp:cNvSpPr/>
      </dsp:nvSpPr>
      <dsp:spPr>
        <a:xfrm>
          <a:off x="0" y="3102036"/>
          <a:ext cx="5135880" cy="12951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Hypothesis: There is no significant difference in neighborhoods in relevance to purchasing property. </a:t>
          </a:r>
        </a:p>
      </dsp:txBody>
      <dsp:txXfrm>
        <a:off x="63226" y="3165262"/>
        <a:ext cx="5009428" cy="116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3" r:id="rId6"/>
    <p:sldLayoutId id="2147483779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marksignsincblog.wordpress.com/2013/07/23/signs-of-the-world-citgo-sig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economy.it/2014/10/24/boston-smart-city-sempre-smart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lickr.com/photos/viaggioroutard/2559793609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thepeakoftreschic.com/2013/06/off-to-boston-nantucket-cape-cod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acom.co.uk/holiday-lettings-skegness/7M0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E25D1D14-4B03-40AB-BD40-362AE8B57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042" b="5958"/>
          <a:stretch/>
        </p:blipFill>
        <p:spPr>
          <a:xfrm>
            <a:off x="-3047" y="-6095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AF896-39C3-4798-9D2D-21D25F2D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1" y="4825844"/>
            <a:ext cx="12210281" cy="2032145"/>
          </a:xfrm>
        </p:spPr>
        <p:txBody>
          <a:bodyPr anchor="t">
            <a:noAutofit/>
          </a:bodyPr>
          <a:lstStyle/>
          <a:p>
            <a:pPr algn="ctr"/>
            <a:r>
              <a:rPr lang="en-US" sz="10000" u="sng" dirty="0">
                <a:solidFill>
                  <a:schemeClr val="bg1"/>
                </a:solidFill>
              </a:rPr>
              <a:t>Boston Air </a:t>
            </a:r>
            <a:r>
              <a:rPr lang="en-US" sz="10000" u="sng" dirty="0" err="1">
                <a:solidFill>
                  <a:schemeClr val="bg1"/>
                </a:solidFill>
              </a:rPr>
              <a:t>BnB</a:t>
            </a:r>
            <a:br>
              <a:rPr lang="en-US" sz="10000" u="sng" dirty="0">
                <a:solidFill>
                  <a:schemeClr val="bg1"/>
                </a:solidFill>
              </a:rPr>
            </a:br>
            <a:endParaRPr lang="en-US" sz="10000" u="sn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253AD-36CC-4FBD-82B2-1D4CC1D87508}"/>
              </a:ext>
            </a:extLst>
          </p:cNvPr>
          <p:cNvSpPr txBox="1"/>
          <p:nvPr/>
        </p:nvSpPr>
        <p:spPr>
          <a:xfrm>
            <a:off x="9316050" y="6657945"/>
            <a:ext cx="28729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landmarksignsincblog.wordpress.com/2013/07/23/signs-of-the-world-citgo-sig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5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A09D-FEAD-4F44-A3E1-FC3CEFA93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3" r="-1" b="1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1139F2-CFB6-4EC3-8AF8-E9FD8001B9B6}"/>
              </a:ext>
            </a:extLst>
          </p:cNvPr>
          <p:cNvSpPr/>
          <p:nvPr/>
        </p:nvSpPr>
        <p:spPr>
          <a:xfrm>
            <a:off x="4724400" y="5694034"/>
            <a:ext cx="6583680" cy="1022670"/>
          </a:xfrm>
          <a:prstGeom prst="roundRect">
            <a:avLst/>
          </a:prstGeom>
          <a:solidFill>
            <a:srgbClr val="000000">
              <a:alpha val="3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57A5B-713D-41B1-8C6A-74E56100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0" y="5494766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Pricing Heat Map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C6FCC5A-815C-435D-A883-087CDB10C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FF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D1B28-35D1-4E43-AC46-3B6F1A40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15" y="568731"/>
            <a:ext cx="8414338" cy="561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838DB-5FED-4BB2-9E45-04A0E07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" y="3078803"/>
            <a:ext cx="3768917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Rating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By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Bedrooms</a:t>
            </a:r>
          </a:p>
        </p:txBody>
      </p:sp>
    </p:spTree>
    <p:extLst>
      <p:ext uri="{BB962C8B-B14F-4D97-AF65-F5344CB8AC3E}">
        <p14:creationId xmlns:p14="http://schemas.microsoft.com/office/powerpoint/2010/main" val="410793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B908-B492-43E6-97F0-CB47EB21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4" y="3196604"/>
            <a:ext cx="3768917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Price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By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Available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Bedrooms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E152D-9078-45E3-B41E-E58FE31F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07" y="228098"/>
            <a:ext cx="8151441" cy="64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3B4C7-1A49-4763-8DBD-7C5CFCAC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505" y="3429000"/>
            <a:ext cx="4389495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Number </a:t>
            </a:r>
            <a:br>
              <a:rPr lang="en-US" sz="4400" dirty="0"/>
            </a:br>
            <a:r>
              <a:rPr lang="en-US" sz="4400" dirty="0"/>
              <a:t>of </a:t>
            </a:r>
            <a:br>
              <a:rPr lang="en-US" sz="4400" dirty="0"/>
            </a:br>
            <a:r>
              <a:rPr lang="en-US" sz="4400" dirty="0"/>
              <a:t>Bedrooms </a:t>
            </a:r>
            <a:br>
              <a:rPr lang="en-US" sz="4400" dirty="0"/>
            </a:br>
            <a:r>
              <a:rPr lang="en-US" sz="4400" dirty="0"/>
              <a:t>in</a:t>
            </a:r>
            <a:br>
              <a:rPr lang="en-US" sz="4400" dirty="0"/>
            </a:br>
            <a:r>
              <a:rPr lang="en-US" sz="4400" dirty="0"/>
              <a:t> South End</a:t>
            </a:r>
          </a:p>
        </p:txBody>
      </p:sp>
      <p:pic>
        <p:nvPicPr>
          <p:cNvPr id="3" name="Picture 2" descr="A picture containing clock, umbrella&#10;&#10;Description automatically generated">
            <a:extLst>
              <a:ext uri="{FF2B5EF4-FFF2-40B4-BE49-F238E27FC236}">
                <a16:creationId xmlns:a16="http://schemas.microsoft.com/office/drawing/2014/main" id="{145F74C7-1DF9-4296-8124-2FEC99C5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-15069"/>
            <a:ext cx="7311776" cy="6873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A18B3-E76F-4FE2-ADCC-3A4D77D621E5}"/>
              </a:ext>
            </a:extLst>
          </p:cNvPr>
          <p:cNvSpPr txBox="1"/>
          <p:nvPr/>
        </p:nvSpPr>
        <p:spPr>
          <a:xfrm>
            <a:off x="2596806" y="0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Bedrooms in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South End</a:t>
            </a:r>
          </a:p>
        </p:txBody>
      </p:sp>
    </p:spTree>
    <p:extLst>
      <p:ext uri="{BB962C8B-B14F-4D97-AF65-F5344CB8AC3E}">
        <p14:creationId xmlns:p14="http://schemas.microsoft.com/office/powerpoint/2010/main" val="218597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FD738-8A8A-4D6A-9300-EBF0D7FD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125" y="3429000"/>
            <a:ext cx="4503411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>South </a:t>
            </a:r>
            <a:br>
              <a:rPr lang="en-US" sz="5400" dirty="0"/>
            </a:br>
            <a:r>
              <a:rPr lang="en-US" sz="5400" dirty="0"/>
              <a:t>End </a:t>
            </a:r>
            <a:br>
              <a:rPr lang="en-US" sz="5400" dirty="0"/>
            </a:br>
            <a:r>
              <a:rPr lang="en-US" sz="5400" dirty="0"/>
              <a:t>Property Type</a:t>
            </a:r>
          </a:p>
        </p:txBody>
      </p:sp>
      <p:pic>
        <p:nvPicPr>
          <p:cNvPr id="11" name="Picture 1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EFF4442-FD98-45CE-A4F5-1054BC50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3" y="50418"/>
            <a:ext cx="7280839" cy="680758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218B38D-C5E7-4879-87B7-57C4C8496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60D5E-376A-4735-BA2F-F3481671280F}"/>
              </a:ext>
            </a:extLst>
          </p:cNvPr>
          <p:cNvSpPr txBox="1"/>
          <p:nvPr/>
        </p:nvSpPr>
        <p:spPr>
          <a:xfrm>
            <a:off x="2558214" y="317686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South End Property Type</a:t>
            </a:r>
          </a:p>
        </p:txBody>
      </p:sp>
    </p:spTree>
    <p:extLst>
      <p:ext uri="{BB962C8B-B14F-4D97-AF65-F5344CB8AC3E}">
        <p14:creationId xmlns:p14="http://schemas.microsoft.com/office/powerpoint/2010/main" val="132785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FF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838DB-5FED-4BB2-9E45-04A0E07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" y="3377016"/>
            <a:ext cx="3768917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dirty="0"/>
              <a:t>South End’s </a:t>
            </a:r>
            <a:br>
              <a:rPr lang="en-US" dirty="0"/>
            </a:br>
            <a:r>
              <a:rPr lang="en-US" dirty="0"/>
              <a:t>Rating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Property Type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76564-298C-4B0C-A923-59DF7330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800" y="45172"/>
            <a:ext cx="8657502" cy="6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0B2E-4C05-461C-A43A-84067D0F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6491"/>
            <a:ext cx="3768917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100" dirty="0">
                <a:solidFill>
                  <a:srgbClr val="FFFFFF"/>
                </a:solidFill>
              </a:rPr>
              <a:t>Price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By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Property Type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In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South End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496F6-17FB-43EF-84C4-46382AE1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38" y="152400"/>
            <a:ext cx="835761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ridge over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03EC5BD9-5AB7-47B3-95BB-761946D1A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73B76-8264-496D-AAAF-E828BA58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481" y="3834779"/>
            <a:ext cx="5255812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6600" dirty="0"/>
              <a:t>Conclusion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61EBE-D8A9-4830-94C6-30A86504D6F3}"/>
              </a:ext>
            </a:extLst>
          </p:cNvPr>
          <p:cNvSpPr txBox="1"/>
          <p:nvPr/>
        </p:nvSpPr>
        <p:spPr>
          <a:xfrm>
            <a:off x="9341541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echeconomy.it/2014/10/24/boston-smart-city-sempre-sma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2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501C-E24F-4B7C-BC71-C86DFDC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Mortem</a:t>
            </a:r>
            <a:br>
              <a:rPr lang="en-US" dirty="0"/>
            </a:br>
            <a:r>
              <a:rPr lang="en-US" dirty="0"/>
              <a:t>Discuss any difficulties that arose, and how you dealt with them</a:t>
            </a:r>
            <a:br>
              <a:rPr lang="en-US" dirty="0"/>
            </a:br>
            <a:r>
              <a:rPr lang="en-US" dirty="0"/>
              <a:t>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0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37" name="Rectangle 144">
            <a:extLst>
              <a:ext uri="{FF2B5EF4-FFF2-40B4-BE49-F238E27FC236}">
                <a16:creationId xmlns:a16="http://schemas.microsoft.com/office/drawing/2014/main" id="{37B024FF-40E3-4234-A8A8-4AEA325DC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686D085-F759-4499-94EC-3EA02812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9" name="Freeform: Shape 148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883317-02DB-49CB-BA33-9E68CAD9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4181474"/>
            <a:ext cx="5505814" cy="2326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 dirty="0"/>
              <a:t>Meet The Team</a:t>
            </a:r>
            <a:br>
              <a:rPr lang="en-US" sz="4400" dirty="0"/>
            </a:br>
            <a:r>
              <a:rPr lang="en-US" sz="2000" dirty="0" err="1">
                <a:latin typeface="Century Schoolbook" panose="02040604050505020304" pitchFamily="18" charset="0"/>
              </a:rPr>
              <a:t>Brynna</a:t>
            </a:r>
            <a:r>
              <a:rPr lang="en-US" sz="2000" dirty="0">
                <a:latin typeface="Century Schoolbook" panose="02040604050505020304" pitchFamily="18" charset="0"/>
              </a:rPr>
              <a:t> Bridges</a:t>
            </a:r>
            <a:br>
              <a:rPr lang="en-US" sz="2000" dirty="0">
                <a:latin typeface="Century Schoolbook" panose="02040604050505020304" pitchFamily="18" charset="0"/>
              </a:rPr>
            </a:br>
            <a:r>
              <a:rPr lang="en-US" sz="2000" dirty="0">
                <a:latin typeface="Century Schoolbook" panose="02040604050505020304" pitchFamily="18" charset="0"/>
              </a:rPr>
              <a:t>De-Anna Clarke</a:t>
            </a:r>
            <a:br>
              <a:rPr lang="en-US" sz="2000" dirty="0">
                <a:latin typeface="Century Schoolbook" panose="02040604050505020304" pitchFamily="18" charset="0"/>
              </a:rPr>
            </a:br>
            <a:r>
              <a:rPr lang="en-US" sz="2000" dirty="0">
                <a:latin typeface="Century Schoolbook" panose="02040604050505020304" pitchFamily="18" charset="0"/>
              </a:rPr>
              <a:t>Chantay Drake</a:t>
            </a:r>
            <a:br>
              <a:rPr lang="en-US" sz="2000" dirty="0">
                <a:latin typeface="Century Schoolbook" panose="02040604050505020304" pitchFamily="18" charset="0"/>
              </a:rPr>
            </a:br>
            <a:r>
              <a:rPr lang="en-US" sz="2000" dirty="0">
                <a:latin typeface="Century Schoolbook" panose="02040604050505020304" pitchFamily="18" charset="0"/>
              </a:rPr>
              <a:t>Jewell Foster</a:t>
            </a:r>
            <a:br>
              <a:rPr lang="en-US" sz="2000" dirty="0">
                <a:latin typeface="Century Schoolbook" panose="02040604050505020304" pitchFamily="18" charset="0"/>
              </a:rPr>
            </a:br>
            <a:r>
              <a:rPr lang="en-US" sz="2000" dirty="0">
                <a:latin typeface="Century Schoolbook" panose="02040604050505020304" pitchFamily="18" charset="0"/>
              </a:rPr>
              <a:t>Alexis Palmer</a:t>
            </a:r>
          </a:p>
        </p:txBody>
      </p:sp>
      <p:pic>
        <p:nvPicPr>
          <p:cNvPr id="1032" name="Picture 8" descr="Profile photo for Alexis Palmer">
            <a:extLst>
              <a:ext uri="{FF2B5EF4-FFF2-40B4-BE49-F238E27FC236}">
                <a16:creationId xmlns:a16="http://schemas.microsoft.com/office/drawing/2014/main" id="{16914E4B-A396-4214-B97D-F13EC3C99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639"/>
          <a:stretch/>
        </p:blipFill>
        <p:spPr bwMode="auto">
          <a:xfrm>
            <a:off x="502187" y="995333"/>
            <a:ext cx="2793747" cy="23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photo for Chantay Drake">
            <a:extLst>
              <a:ext uri="{FF2B5EF4-FFF2-40B4-BE49-F238E27FC236}">
                <a16:creationId xmlns:a16="http://schemas.microsoft.com/office/drawing/2014/main" id="{98561DBA-8C3A-4756-A878-73E4B84D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7631" y="600819"/>
            <a:ext cx="2897872" cy="28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for De-Anna Clarke">
            <a:extLst>
              <a:ext uri="{FF2B5EF4-FFF2-40B4-BE49-F238E27FC236}">
                <a16:creationId xmlns:a16="http://schemas.microsoft.com/office/drawing/2014/main" id="{4A0FA34D-B583-464E-AB90-13BCB0207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r="14970" b="3"/>
          <a:stretch/>
        </p:blipFill>
        <p:spPr bwMode="auto">
          <a:xfrm>
            <a:off x="8709106" y="560173"/>
            <a:ext cx="2196526" cy="286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rofile photo for Brynna Bridges">
            <a:extLst>
              <a:ext uri="{FF2B5EF4-FFF2-40B4-BE49-F238E27FC236}">
                <a16:creationId xmlns:a16="http://schemas.microsoft.com/office/drawing/2014/main" id="{67008606-8E0D-4317-8D7E-4EAC2227A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r="9002" b="-4"/>
          <a:stretch/>
        </p:blipFill>
        <p:spPr bwMode="auto">
          <a:xfrm>
            <a:off x="1693759" y="4667534"/>
            <a:ext cx="1352299" cy="16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5EE95-2C72-450F-BF81-BD22F18B6910}"/>
              </a:ext>
            </a:extLst>
          </p:cNvPr>
          <p:cNvSpPr txBox="1"/>
          <p:nvPr/>
        </p:nvSpPr>
        <p:spPr>
          <a:xfrm>
            <a:off x="9652522" y="6870700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www.flickr.com/photos/viaggioroutard/255979360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26562-B26A-48D2-A9E2-542AEBD3566E}"/>
              </a:ext>
            </a:extLst>
          </p:cNvPr>
          <p:cNvSpPr txBox="1"/>
          <p:nvPr/>
        </p:nvSpPr>
        <p:spPr>
          <a:xfrm>
            <a:off x="7100344" y="6870700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www.flickr.com/photos/viaggioroutard/255979360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2A6-A808-4583-9A33-BBD6064E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/>
              <a:t>Motivation &amp; Summary </a:t>
            </a:r>
            <a:br>
              <a:rPr lang="en-US" dirty="0"/>
            </a:br>
            <a:r>
              <a:rPr lang="en-US" dirty="0"/>
              <a:t>come back </a:t>
            </a:r>
            <a:r>
              <a:rPr lang="en-US" dirty="0" err="1"/>
              <a:t>chantay</a:t>
            </a:r>
            <a:br>
              <a:rPr lang="en-US" altLang="en-US" sz="1800" i="0" dirty="0">
                <a:latin typeface="Arial" panose="020B0604020202020204" pitchFamily="34" charset="0"/>
              </a:rPr>
            </a:br>
            <a:br>
              <a:rPr lang="en-US" altLang="en-US" i="0" dirty="0">
                <a:latin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E93-FDD4-490C-A8A1-D01A7BB6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Hypothesis &amp; Null Hypothesis</a:t>
            </a:r>
          </a:p>
        </p:txBody>
      </p:sp>
      <p:pic>
        <p:nvPicPr>
          <p:cNvPr id="27" name="Picture 26" descr="A small house in a pool of water&#10;&#10;Description automatically generated">
            <a:extLst>
              <a:ext uri="{FF2B5EF4-FFF2-40B4-BE49-F238E27FC236}">
                <a16:creationId xmlns:a16="http://schemas.microsoft.com/office/drawing/2014/main" id="{E6D87112-3D5B-4136-9169-2D259658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3" r="12728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7991BA47-7A58-4DE2-879A-B47AFF2CB9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3965063"/>
              </p:ext>
            </p:extLst>
          </p:nvPr>
        </p:nvGraphicFramePr>
        <p:xfrm>
          <a:off x="167640" y="1950720"/>
          <a:ext cx="5135880" cy="480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E06AB9A-C989-43E7-A442-A008436189A9}"/>
              </a:ext>
            </a:extLst>
          </p:cNvPr>
          <p:cNvSpPr txBox="1"/>
          <p:nvPr/>
        </p:nvSpPr>
        <p:spPr>
          <a:xfrm>
            <a:off x="965252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peakoftreschic.com/2013/06/off-to-boston-nantucket-cape-co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BDDE6-C9FD-434E-B23A-0AF26C17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3737822"/>
            <a:ext cx="9144000" cy="11526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dirty="0"/>
              <a:t>Data Used, Cleanup &amp; Exploration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F9F17873-EAB2-4E75-8B07-939FEEB3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213" y="318524"/>
            <a:ext cx="11674525" cy="3181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A30D0-54BC-4EDB-BD26-845FF624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94" y="4640081"/>
            <a:ext cx="2660212" cy="19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390B7-51B9-4D40-855C-FB88E9B6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2" y="738076"/>
            <a:ext cx="4312919" cy="1807305"/>
          </a:xfrm>
        </p:spPr>
        <p:txBody>
          <a:bodyPr>
            <a:noAutofit/>
          </a:bodyPr>
          <a:lstStyle/>
          <a:p>
            <a:r>
              <a:rPr lang="en-US" sz="6000" u="sng" dirty="0"/>
              <a:t>Data analysis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00F1-5992-4A84-9A3D-1D0708F1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49" y="1419209"/>
            <a:ext cx="4450079" cy="53387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entury Schoolbook" panose="02040604050505020304" pitchFamily="18" charset="0"/>
              </a:rPr>
              <a:t>Questions asked in the proposal:</a:t>
            </a:r>
            <a:br>
              <a:rPr lang="en-US" dirty="0">
                <a:latin typeface="Century Schoolbook" panose="02040604050505020304" pitchFamily="18" charset="0"/>
              </a:rPr>
            </a:b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entury Schoolbook" panose="02040604050505020304" pitchFamily="18" charset="0"/>
              </a:rPr>
              <a:t>What is the best location to purchase Airbnb based on: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latin typeface="Century Schoolbook" panose="02040604050505020304" pitchFamily="18" charset="0"/>
              </a:rPr>
              <a:t>Property type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latin typeface="Century Schoolbook" panose="02040604050505020304" pitchFamily="18" charset="0"/>
              </a:rPr>
              <a:t>Price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latin typeface="Century Schoolbook" panose="02040604050505020304" pitchFamily="18" charset="0"/>
              </a:rPr>
              <a:t>Neighborhood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latin typeface="Century Schoolbook" panose="02040604050505020304" pitchFamily="18" charset="0"/>
              </a:rPr>
              <a:t>Ratings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A441AE5-729B-4F1D-8453-5921C134B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725" r="755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3E289-4F7F-402A-9482-80D8900BFA00}"/>
              </a:ext>
            </a:extLst>
          </p:cNvPr>
          <p:cNvSpPr txBox="1"/>
          <p:nvPr/>
        </p:nvSpPr>
        <p:spPr>
          <a:xfrm>
            <a:off x="9341541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ihacom.co.uk/holiday-lettings-skegness/7M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C8833C-30C9-4C08-938B-48540C1B3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1FFAB-69FD-4CF0-85C1-1E3F348D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5" y="-1093716"/>
            <a:ext cx="6992292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P- Values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293CACF-A4ED-4576-B7BC-AFD86453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06" y="1961125"/>
            <a:ext cx="11823500" cy="458723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entury Schoolbook" panose="02040604050505020304" pitchFamily="18" charset="0"/>
              </a:rPr>
              <a:t>RATINGS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 lvl="8"/>
            <a:endParaRPr lang="en-US" sz="3600" dirty="0"/>
          </a:p>
          <a:p>
            <a:pPr lvl="8"/>
            <a:endParaRPr lang="en-US" sz="3600" dirty="0"/>
          </a:p>
          <a:p>
            <a:pPr lvl="8"/>
            <a:r>
              <a:rPr lang="en-US" sz="5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PRICE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E3682-71B7-4965-B696-12BD6FD69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0" y="2806704"/>
            <a:ext cx="11405859" cy="1546556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EA130B-D56D-45A1-884D-C08485A1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62" y="5320411"/>
            <a:ext cx="10593090" cy="15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74AF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EF29-293A-425B-8957-3D9991D8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228600"/>
            <a:ext cx="8095664" cy="662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13764-D813-40F3-8CA1-73ED8A9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4" y="2122919"/>
            <a:ext cx="4925744" cy="235421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dirty="0"/>
              <a:t>Ratings</a:t>
            </a:r>
            <a:br>
              <a:rPr lang="en-US" sz="4400" dirty="0"/>
            </a:br>
            <a:r>
              <a:rPr lang="en-US" sz="4400" dirty="0"/>
              <a:t>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362328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3F95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78AD4-E060-46F8-BC13-AF58E3DE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76" y="121921"/>
            <a:ext cx="7948176" cy="673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5E47F-BCAA-408A-9FD1-382393AB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248263"/>
            <a:ext cx="4922521" cy="235421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dirty="0"/>
              <a:t>Price</a:t>
            </a:r>
            <a:br>
              <a:rPr lang="en-US" sz="4800" dirty="0"/>
            </a:br>
            <a:r>
              <a:rPr lang="en-US" sz="4800" dirty="0"/>
              <a:t>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6341167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310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Century Schoolbook</vt:lpstr>
      <vt:lpstr>Elephant</vt:lpstr>
      <vt:lpstr>BrushVTI</vt:lpstr>
      <vt:lpstr>Boston Air BnB </vt:lpstr>
      <vt:lpstr>Meet The Team Brynna Bridges De-Anna Clarke Chantay Drake Jewell Foster Alexis Palmer</vt:lpstr>
      <vt:lpstr>Motivation &amp; Summary  come back chantay    </vt:lpstr>
      <vt:lpstr>Hypothesis &amp; Null Hypothesis</vt:lpstr>
      <vt:lpstr>Data Used, Cleanup &amp; Exploration</vt:lpstr>
      <vt:lpstr>Data analysis  </vt:lpstr>
      <vt:lpstr>P- Values </vt:lpstr>
      <vt:lpstr>Ratings  By Neighborhood</vt:lpstr>
      <vt:lpstr>Price  By Neighborhood</vt:lpstr>
      <vt:lpstr>Pricing Heat Map</vt:lpstr>
      <vt:lpstr>Rating  By  Bedrooms</vt:lpstr>
      <vt:lpstr>Price  By  Available  Bedrooms</vt:lpstr>
      <vt:lpstr>Number  of  Bedrooms  in  South End</vt:lpstr>
      <vt:lpstr>South  End  Property Type</vt:lpstr>
      <vt:lpstr>South End’s  Rating By  Property Type</vt:lpstr>
      <vt:lpstr>Price  By Property Type  In  South End</vt:lpstr>
      <vt:lpstr>Conclusion </vt:lpstr>
      <vt:lpstr>Post Mortem Discuss any difficulties that arose, and how you dealt with them Discuss any additional questions that came up, but which you didn't have time to answer: What would you research next, if you had two more weeks?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Air BnB</dc:title>
  <dc:creator>Chantay Drake</dc:creator>
  <cp:lastModifiedBy>Chantay Drake</cp:lastModifiedBy>
  <cp:revision>1</cp:revision>
  <dcterms:created xsi:type="dcterms:W3CDTF">2020-04-24T01:46:48Z</dcterms:created>
  <dcterms:modified xsi:type="dcterms:W3CDTF">2020-04-24T01:51:52Z</dcterms:modified>
</cp:coreProperties>
</file>