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5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75"/>
  </p:normalViewPr>
  <p:slideViewPr>
    <p:cSldViewPr snapToGrid="0" snapToObjects="1">
      <p:cViewPr varScale="1">
        <p:scale>
          <a:sx n="65" d="100"/>
          <a:sy n="65" d="100"/>
        </p:scale>
        <p:origin x="62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8/14/2019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10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" y="84069"/>
            <a:ext cx="8666519" cy="3035808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Where to Open a new Peruvian Restaurant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" y="3429000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Adolfo G. Ramirez-</a:t>
            </a:r>
            <a:r>
              <a:rPr lang="en-US" dirty="0" err="1">
                <a:solidFill>
                  <a:srgbClr val="FFFFFF"/>
                </a:solidFill>
              </a:rPr>
              <a:t>Aristizabal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6CA-355D-4284-9A7C-4E60465C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04738" cy="1148862"/>
          </a:xfrm>
        </p:spPr>
        <p:txBody>
          <a:bodyPr>
            <a:normAutofit/>
          </a:bodyPr>
          <a:lstStyle/>
          <a:p>
            <a:r>
              <a:rPr lang="en-US" sz="3200" dirty="0"/>
              <a:t>Semantic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95BA-C9D3-4BC4-9486-E24377BE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8CD9-56C0-46A0-BD63-3AF8C6697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330"/>
            <a:ext cx="10058400" cy="5206453"/>
          </a:xfrm>
        </p:spPr>
        <p:txBody>
          <a:bodyPr>
            <a:normAutofit/>
          </a:bodyPr>
          <a:lstStyle/>
          <a:p>
            <a:r>
              <a:rPr lang="en-US" dirty="0"/>
              <a:t>We now have a restaurant venue cluster </a:t>
            </a:r>
            <a:br>
              <a:rPr lang="en-US" dirty="0"/>
            </a:br>
            <a:r>
              <a:rPr lang="en-US" dirty="0"/>
              <a:t>separated from other food venues </a:t>
            </a:r>
          </a:p>
          <a:p>
            <a:endParaRPr lang="en-US" dirty="0"/>
          </a:p>
          <a:p>
            <a:r>
              <a:rPr lang="en-US" dirty="0"/>
              <a:t>We now add more resolution to our grouping </a:t>
            </a:r>
            <a:br>
              <a:rPr lang="en-US" dirty="0"/>
            </a:br>
            <a:r>
              <a:rPr lang="en-US" dirty="0"/>
              <a:t>and do K-means on just the restaurant </a:t>
            </a:r>
            <a:br>
              <a:rPr lang="en-US" dirty="0"/>
            </a:br>
            <a:r>
              <a:rPr lang="en-US" dirty="0"/>
              <a:t>cluster</a:t>
            </a:r>
          </a:p>
          <a:p>
            <a:endParaRPr lang="en-US" dirty="0"/>
          </a:p>
          <a:p>
            <a:r>
              <a:rPr lang="en-US" dirty="0"/>
              <a:t>Our restaurant cluster gives us three new</a:t>
            </a:r>
            <a:br>
              <a:rPr lang="en-US" dirty="0"/>
            </a:br>
            <a:r>
              <a:rPr lang="en-US" dirty="0"/>
              <a:t>restaurant categories based on restaurant </a:t>
            </a:r>
            <a:br>
              <a:rPr lang="en-US" dirty="0"/>
            </a:br>
            <a:r>
              <a:rPr lang="en-US" dirty="0"/>
              <a:t>type frequencies across cities </a:t>
            </a:r>
          </a:p>
          <a:p>
            <a:r>
              <a:rPr lang="en-US" dirty="0"/>
              <a:t>Fast Food-Asian(Purple),Mexican-Asian (Cyan),</a:t>
            </a:r>
            <a:br>
              <a:rPr lang="en-US" dirty="0"/>
            </a:br>
            <a:r>
              <a:rPr lang="en-US" dirty="0"/>
              <a:t>Diverse (Red)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A4D9FF4-2464-4A89-8795-B2A3D6D9E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44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33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6CA-355D-4284-9A7C-4E60465C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04738" cy="1148862"/>
          </a:xfrm>
        </p:spPr>
        <p:txBody>
          <a:bodyPr>
            <a:normAutofit/>
          </a:bodyPr>
          <a:lstStyle/>
          <a:p>
            <a:r>
              <a:rPr lang="en-US" sz="3200" dirty="0"/>
              <a:t>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95BA-C9D3-4BC4-9486-E24377BE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8CD9-56C0-46A0-BD63-3AF8C6697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330"/>
            <a:ext cx="10058400" cy="520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project succeeded in providing</a:t>
            </a:r>
            <a:br>
              <a:rPr lang="en-US" dirty="0"/>
            </a:br>
            <a:r>
              <a:rPr lang="en-US" dirty="0"/>
              <a:t>a method to explore relevant locations</a:t>
            </a:r>
            <a:br>
              <a:rPr lang="en-US" dirty="0"/>
            </a:br>
            <a:r>
              <a:rPr lang="en-US" dirty="0"/>
              <a:t>for a new restaurant opening </a:t>
            </a:r>
          </a:p>
          <a:p>
            <a:endParaRPr lang="en-US" dirty="0"/>
          </a:p>
          <a:p>
            <a:r>
              <a:rPr lang="en-US" dirty="0"/>
              <a:t>We provide 3 options for the business</a:t>
            </a:r>
            <a:br>
              <a:rPr lang="en-US" dirty="0"/>
            </a:br>
            <a:r>
              <a:rPr lang="en-US" dirty="0"/>
              <a:t>owner and investors to think about</a:t>
            </a:r>
          </a:p>
          <a:p>
            <a:endParaRPr lang="en-US" dirty="0"/>
          </a:p>
          <a:p>
            <a:r>
              <a:rPr lang="en-US" dirty="0"/>
              <a:t>The 3 options balance out the scale of </a:t>
            </a:r>
            <a:br>
              <a:rPr lang="en-US" dirty="0"/>
            </a:br>
            <a:r>
              <a:rPr lang="en-US" dirty="0"/>
              <a:t>restaurant competition and location </a:t>
            </a:r>
            <a:br>
              <a:rPr lang="en-US" dirty="0"/>
            </a:br>
            <a:r>
              <a:rPr lang="en-US" dirty="0"/>
              <a:t>relevance</a:t>
            </a:r>
          </a:p>
          <a:p>
            <a:endParaRPr lang="en-US" dirty="0"/>
          </a:p>
          <a:p>
            <a:r>
              <a:rPr lang="en-US" dirty="0"/>
              <a:t>Further inferential statistics can be done but is not needed to understand the quality of a possible new location</a:t>
            </a:r>
          </a:p>
          <a:p>
            <a:r>
              <a:rPr lang="en-US" dirty="0"/>
              <a:t>We recommend that these 3 new data clusters be used to retrieve supplemental information about consumer traffic and social media interaction for brand growth</a:t>
            </a:r>
          </a:p>
          <a:p>
            <a:endParaRPr lang="en-US" dirty="0"/>
          </a:p>
        </p:txBody>
      </p:sp>
      <p:pic>
        <p:nvPicPr>
          <p:cNvPr id="6" name="Picture 5" descr="A plate of food on a table&#10;&#10;Description automatically generated">
            <a:extLst>
              <a:ext uri="{FF2B5EF4-FFF2-40B4-BE49-F238E27FC236}">
                <a16:creationId xmlns:a16="http://schemas.microsoft.com/office/drawing/2014/main" id="{B913CDCD-666D-4509-9B80-F4C13447D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870" y="0"/>
            <a:ext cx="4551130" cy="32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6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6CA-355D-4284-9A7C-4E60465C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04738" cy="1148862"/>
          </a:xfrm>
        </p:spPr>
        <p:txBody>
          <a:bodyPr>
            <a:normAutofit/>
          </a:bodyPr>
          <a:lstStyle/>
          <a:p>
            <a:r>
              <a:rPr lang="en-US" sz="3200" dirty="0"/>
              <a:t>Expanding a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95BA-C9D3-4BC4-9486-E24377BE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0AE4F2-5394-4E21-A731-79B2039AD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8862"/>
            <a:ext cx="10058400" cy="5123922"/>
          </a:xfrm>
        </p:spPr>
        <p:txBody>
          <a:bodyPr>
            <a:normAutofit/>
          </a:bodyPr>
          <a:lstStyle/>
          <a:p>
            <a:r>
              <a:rPr lang="en-US" dirty="0"/>
              <a:t>Good food and good service make</a:t>
            </a:r>
            <a:br>
              <a:rPr lang="en-US" dirty="0"/>
            </a:br>
            <a:r>
              <a:rPr lang="en-US" dirty="0"/>
              <a:t>a restaurant successful </a:t>
            </a:r>
          </a:p>
          <a:p>
            <a:endParaRPr lang="en-US" dirty="0"/>
          </a:p>
          <a:p>
            <a:r>
              <a:rPr lang="en-US" dirty="0"/>
              <a:t>A local restaurant owner seeks to </a:t>
            </a:r>
            <a:br>
              <a:rPr lang="en-US" dirty="0"/>
            </a:br>
            <a:r>
              <a:rPr lang="en-US" dirty="0"/>
              <a:t>expand their business </a:t>
            </a:r>
          </a:p>
          <a:p>
            <a:endParaRPr lang="en-US" dirty="0"/>
          </a:p>
          <a:p>
            <a:r>
              <a:rPr lang="en-US" dirty="0"/>
              <a:t>The success of the second location is</a:t>
            </a:r>
            <a:br>
              <a:rPr lang="en-US" dirty="0"/>
            </a:br>
            <a:r>
              <a:rPr lang="en-US" dirty="0"/>
              <a:t>crucial to attract investors to commit </a:t>
            </a:r>
            <a:br>
              <a:rPr lang="en-US" dirty="0"/>
            </a:br>
            <a:r>
              <a:rPr lang="en-US" dirty="0"/>
              <a:t>to a chain restaurant</a:t>
            </a:r>
          </a:p>
          <a:p>
            <a:endParaRPr lang="en-US" dirty="0"/>
          </a:p>
          <a:p>
            <a:r>
              <a:rPr lang="en-US" dirty="0"/>
              <a:t>We use Four Square data to refine options </a:t>
            </a:r>
            <a:br>
              <a:rPr lang="en-US" dirty="0"/>
            </a:br>
            <a:r>
              <a:rPr lang="en-US" dirty="0"/>
              <a:t>for expansion into new locations</a:t>
            </a:r>
          </a:p>
        </p:txBody>
      </p:sp>
      <p:pic>
        <p:nvPicPr>
          <p:cNvPr id="9" name="Picture 8" descr="Food on a wooden bench&#10;&#10;Description automatically generated">
            <a:extLst>
              <a:ext uri="{FF2B5EF4-FFF2-40B4-BE49-F238E27FC236}">
                <a16:creationId xmlns:a16="http://schemas.microsoft.com/office/drawing/2014/main" id="{F97D64BF-C40D-465F-A860-C9A5EF59A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128239" cy="4085493"/>
          </a:xfrm>
          <a:prstGeom prst="rect">
            <a:avLst/>
          </a:prstGeom>
        </p:spPr>
      </p:pic>
      <p:pic>
        <p:nvPicPr>
          <p:cNvPr id="11" name="Picture 10" descr="A drawing of a person&#10;&#10;Description automatically generated">
            <a:extLst>
              <a:ext uri="{FF2B5EF4-FFF2-40B4-BE49-F238E27FC236}">
                <a16:creationId xmlns:a16="http://schemas.microsoft.com/office/drawing/2014/main" id="{7EB21D29-5E8B-4641-BA0C-DA01CED6D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43400"/>
            <a:ext cx="3352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7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6CA-355D-4284-9A7C-4E60465C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04738" cy="1148862"/>
          </a:xfrm>
        </p:spPr>
        <p:txBody>
          <a:bodyPr>
            <a:normAutofit/>
          </a:bodyPr>
          <a:lstStyle/>
          <a:p>
            <a:r>
              <a:rPr lang="en-US" sz="3200" dirty="0"/>
              <a:t>What are the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95BA-C9D3-4BC4-9486-E24377BE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0AE4F2-5394-4E21-A731-79B2039AD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8862"/>
            <a:ext cx="10058400" cy="5123922"/>
          </a:xfrm>
        </p:spPr>
        <p:txBody>
          <a:bodyPr>
            <a:normAutofit/>
          </a:bodyPr>
          <a:lstStyle/>
          <a:p>
            <a:r>
              <a:rPr lang="en-US" dirty="0"/>
              <a:t>The new restaurant location will</a:t>
            </a:r>
            <a:br>
              <a:rPr lang="en-US" dirty="0"/>
            </a:br>
            <a:r>
              <a:rPr lang="en-US" dirty="0"/>
              <a:t>be in Los Angeles County</a:t>
            </a:r>
          </a:p>
          <a:p>
            <a:endParaRPr lang="en-US" dirty="0"/>
          </a:p>
          <a:p>
            <a:r>
              <a:rPr lang="en-US" dirty="0"/>
              <a:t>The challenge is the size and </a:t>
            </a:r>
            <a:br>
              <a:rPr lang="en-US" dirty="0"/>
            </a:br>
            <a:r>
              <a:rPr lang="en-US" dirty="0"/>
              <a:t>diversity of venues that are already </a:t>
            </a:r>
            <a:br>
              <a:rPr lang="en-US" dirty="0"/>
            </a:br>
            <a:r>
              <a:rPr lang="en-US" dirty="0"/>
              <a:t>here</a:t>
            </a:r>
          </a:p>
          <a:p>
            <a:endParaRPr lang="en-US" dirty="0"/>
          </a:p>
          <a:p>
            <a:r>
              <a:rPr lang="en-US" dirty="0"/>
              <a:t> The business will need to consider </a:t>
            </a:r>
            <a:br>
              <a:rPr lang="en-US" dirty="0"/>
            </a:br>
            <a:r>
              <a:rPr lang="en-US" dirty="0"/>
              <a:t>competition and relevant locations</a:t>
            </a:r>
          </a:p>
          <a:p>
            <a:endParaRPr lang="en-US" dirty="0"/>
          </a:p>
          <a:p>
            <a:r>
              <a:rPr lang="en-US" dirty="0"/>
              <a:t>Peruvian food is popular but there is room</a:t>
            </a:r>
            <a:br>
              <a:rPr lang="en-US" dirty="0"/>
            </a:br>
            <a:r>
              <a:rPr lang="en-US" dirty="0"/>
              <a:t>in the market for a restaurant chain</a:t>
            </a:r>
          </a:p>
        </p:txBody>
      </p:sp>
      <p:pic>
        <p:nvPicPr>
          <p:cNvPr id="5" name="Picture 4" descr="A view of a city at sunset&#10;&#10;Description automatically generated">
            <a:extLst>
              <a:ext uri="{FF2B5EF4-FFF2-40B4-BE49-F238E27FC236}">
                <a16:creationId xmlns:a16="http://schemas.microsoft.com/office/drawing/2014/main" id="{2FAF235C-D426-4513-AFDD-B0570908E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0"/>
            <a:ext cx="6000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7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6CA-355D-4284-9A7C-4E60465C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04738" cy="1148862"/>
          </a:xfrm>
        </p:spPr>
        <p:txBody>
          <a:bodyPr>
            <a:normAutofit/>
          </a:bodyPr>
          <a:lstStyle/>
          <a:p>
            <a:r>
              <a:rPr lang="en-US" sz="3200" dirty="0"/>
              <a:t>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95BA-C9D3-4BC4-9486-E24377BE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0AE4F2-5394-4E21-A731-79B2039AD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8862"/>
            <a:ext cx="10058400" cy="5123922"/>
          </a:xfrm>
        </p:spPr>
        <p:txBody>
          <a:bodyPr>
            <a:normAutofit/>
          </a:bodyPr>
          <a:lstStyle/>
          <a:p>
            <a:r>
              <a:rPr lang="en-US" dirty="0"/>
              <a:t>Our first data set comes from </a:t>
            </a:r>
            <a:br>
              <a:rPr lang="en-US" dirty="0"/>
            </a:br>
            <a:r>
              <a:rPr lang="en-US" dirty="0"/>
              <a:t>lacounty.gov</a:t>
            </a:r>
          </a:p>
          <a:p>
            <a:endParaRPr lang="en-US" dirty="0"/>
          </a:p>
          <a:p>
            <a:r>
              <a:rPr lang="en-US" dirty="0"/>
              <a:t>Contains 370 cities with data columns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 err="1"/>
              <a:t>Zipcode</a:t>
            </a:r>
            <a:r>
              <a:rPr lang="en-US" dirty="0"/>
              <a:t>, Latitude/</a:t>
            </a:r>
            <a:r>
              <a:rPr lang="en-US" dirty="0" err="1"/>
              <a:t>Logitude</a:t>
            </a:r>
            <a:r>
              <a:rPr lang="en-US" dirty="0"/>
              <a:t>, City]</a:t>
            </a:r>
          </a:p>
          <a:p>
            <a:endParaRPr lang="en-US" dirty="0"/>
          </a:p>
          <a:p>
            <a:r>
              <a:rPr lang="en-US" dirty="0"/>
              <a:t>Plotted is a geographic map of the city </a:t>
            </a:r>
            <a:br>
              <a:rPr lang="en-US" dirty="0"/>
            </a:br>
            <a:r>
              <a:rPr lang="en-US" dirty="0"/>
              <a:t>locations from the data set</a:t>
            </a: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28A9406-1E61-4B4B-86C4-656DFBBD9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368" y="0"/>
            <a:ext cx="6963909" cy="40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2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6CA-355D-4284-9A7C-4E60465C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04738" cy="1148862"/>
          </a:xfrm>
        </p:spPr>
        <p:txBody>
          <a:bodyPr>
            <a:normAutofit/>
          </a:bodyPr>
          <a:lstStyle/>
          <a:p>
            <a:r>
              <a:rPr lang="en-US" sz="3200" dirty="0"/>
              <a:t>Four Square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95BA-C9D3-4BC4-9486-E24377BE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0AE4F2-5394-4E21-A731-79B2039AD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8862"/>
            <a:ext cx="10058400" cy="5123922"/>
          </a:xfrm>
        </p:spPr>
        <p:txBody>
          <a:bodyPr>
            <a:normAutofit/>
          </a:bodyPr>
          <a:lstStyle/>
          <a:p>
            <a:r>
              <a:rPr lang="en-US" dirty="0"/>
              <a:t>We use Four Square API and reference </a:t>
            </a:r>
            <a:br>
              <a:rPr lang="en-US" dirty="0"/>
            </a:br>
            <a:r>
              <a:rPr lang="en-US" dirty="0"/>
              <a:t>our LA county data to retrieve nearby venues</a:t>
            </a:r>
          </a:p>
          <a:p>
            <a:endParaRPr lang="en-US" dirty="0"/>
          </a:p>
          <a:p>
            <a:r>
              <a:rPr lang="en-US" dirty="0"/>
              <a:t>Columns from the retrieved data include</a:t>
            </a:r>
            <a:br>
              <a:rPr lang="en-US" dirty="0"/>
            </a:br>
            <a:r>
              <a:rPr lang="en-US" dirty="0"/>
              <a:t>[Venue Name, Venue Location, and Venue category]</a:t>
            </a:r>
          </a:p>
          <a:p>
            <a:endParaRPr lang="en-US" dirty="0"/>
          </a:p>
          <a:p>
            <a:r>
              <a:rPr lang="en-US" dirty="0"/>
              <a:t>We were able to retrieve a total of 7296 venues from </a:t>
            </a:r>
            <a:br>
              <a:rPr lang="en-US" dirty="0"/>
            </a:br>
            <a:r>
              <a:rPr lang="en-US" dirty="0"/>
              <a:t>the 370 cities in LA county</a:t>
            </a: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F279ACCD-A201-45BD-BDC1-AEB586E33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777" y="985837"/>
            <a:ext cx="52006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0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6CA-355D-4284-9A7C-4E60465C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04738" cy="1148862"/>
          </a:xfrm>
        </p:spPr>
        <p:txBody>
          <a:bodyPr>
            <a:normAutofit/>
          </a:bodyPr>
          <a:lstStyle/>
          <a:p>
            <a:r>
              <a:rPr lang="en-US" sz="3200" dirty="0"/>
              <a:t>Clustering As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95BA-C9D3-4BC4-9486-E24377BE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0AE4F2-5394-4E21-A731-79B2039AD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8862"/>
            <a:ext cx="10058400" cy="5123922"/>
          </a:xfrm>
        </p:spPr>
        <p:txBody>
          <a:bodyPr>
            <a:normAutofit/>
          </a:bodyPr>
          <a:lstStyle/>
          <a:p>
            <a:r>
              <a:rPr lang="en-US" dirty="0"/>
              <a:t>Without any prior analysis, we take the </a:t>
            </a:r>
            <a:br>
              <a:rPr lang="en-US" dirty="0"/>
            </a:br>
            <a:r>
              <a:rPr lang="en-US" dirty="0"/>
              <a:t>retrieved venue data and cluster venues </a:t>
            </a:r>
          </a:p>
          <a:p>
            <a:r>
              <a:rPr lang="en-US" dirty="0"/>
              <a:t>This includes all venues which include</a:t>
            </a:r>
            <a:br>
              <a:rPr lang="en-US" dirty="0"/>
            </a:br>
            <a:r>
              <a:rPr lang="en-US" dirty="0"/>
              <a:t>gyms, supermarkets, coffee shops etc..</a:t>
            </a:r>
          </a:p>
          <a:p>
            <a:r>
              <a:rPr lang="en-US" dirty="0"/>
              <a:t>Using the elbow method we choose a </a:t>
            </a:r>
            <a:br>
              <a:rPr lang="en-US" dirty="0"/>
            </a:br>
            <a:r>
              <a:rPr lang="en-US" dirty="0"/>
              <a:t>k=6 parameter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DEC392F-72E4-4630-A47D-401E7DB5E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69" y="0"/>
            <a:ext cx="5325354" cy="3509396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AB12906-152D-434C-B61D-99DE21BDD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12" y="3134258"/>
            <a:ext cx="5712482" cy="344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3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6CA-355D-4284-9A7C-4E60465C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04738" cy="1148862"/>
          </a:xfrm>
        </p:spPr>
        <p:txBody>
          <a:bodyPr>
            <a:normAutofit/>
          </a:bodyPr>
          <a:lstStyle/>
          <a:p>
            <a:r>
              <a:rPr lang="en-US" sz="3200" dirty="0"/>
              <a:t>Clustering As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95BA-C9D3-4BC4-9486-E24377BE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A2FBAB-7975-427F-9615-CB125BAB4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8862"/>
            <a:ext cx="10058400" cy="4050792"/>
          </a:xfrm>
        </p:spPr>
        <p:txBody>
          <a:bodyPr/>
          <a:lstStyle/>
          <a:p>
            <a:r>
              <a:rPr lang="en-US" dirty="0"/>
              <a:t>Red cluster is for food related venues</a:t>
            </a:r>
          </a:p>
          <a:p>
            <a:endParaRPr lang="en-US" dirty="0"/>
          </a:p>
          <a:p>
            <a:r>
              <a:rPr lang="en-US" dirty="0"/>
              <a:t>Other clusters do not seem very </a:t>
            </a:r>
            <a:br>
              <a:rPr lang="en-US" dirty="0"/>
            </a:br>
            <a:r>
              <a:rPr lang="en-US" dirty="0"/>
              <a:t>informative in their associations </a:t>
            </a:r>
          </a:p>
          <a:p>
            <a:endParaRPr lang="en-US" dirty="0"/>
          </a:p>
          <a:p>
            <a:r>
              <a:rPr lang="en-US" dirty="0"/>
              <a:t>The food cluster is too broad for our</a:t>
            </a:r>
            <a:br>
              <a:rPr lang="en-US" dirty="0"/>
            </a:br>
            <a:r>
              <a:rPr lang="en-US" dirty="0"/>
              <a:t>search purposes</a:t>
            </a:r>
          </a:p>
        </p:txBody>
      </p:sp>
      <p:pic>
        <p:nvPicPr>
          <p:cNvPr id="14" name="Picture 1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344F41C-8557-4159-A31A-54899EF89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039" y="0"/>
            <a:ext cx="7100961" cy="451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3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6CA-355D-4284-9A7C-4E60465C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04738" cy="1148862"/>
          </a:xfrm>
        </p:spPr>
        <p:txBody>
          <a:bodyPr>
            <a:normAutofit/>
          </a:bodyPr>
          <a:lstStyle/>
          <a:p>
            <a:r>
              <a:rPr lang="en-US" sz="3200" dirty="0"/>
              <a:t>Semantic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95BA-C9D3-4BC4-9486-E24377BE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A2FBAB-7975-427F-9615-CB125BAB4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8861"/>
            <a:ext cx="10058400" cy="5240215"/>
          </a:xfrm>
        </p:spPr>
        <p:txBody>
          <a:bodyPr/>
          <a:lstStyle/>
          <a:p>
            <a:r>
              <a:rPr lang="en-US" dirty="0"/>
              <a:t>To remedy our first run issues</a:t>
            </a:r>
            <a:br>
              <a:rPr lang="en-US" dirty="0"/>
            </a:br>
            <a:r>
              <a:rPr lang="en-US" dirty="0"/>
              <a:t>we use the venue category data </a:t>
            </a:r>
            <a:br>
              <a:rPr lang="en-US" dirty="0"/>
            </a:br>
            <a:r>
              <a:rPr lang="en-US" dirty="0"/>
              <a:t>to cluster our venues</a:t>
            </a:r>
          </a:p>
          <a:p>
            <a:endParaRPr lang="en-US" dirty="0"/>
          </a:p>
          <a:p>
            <a:r>
              <a:rPr lang="en-US" dirty="0"/>
              <a:t>Tokenization of text data was done</a:t>
            </a:r>
            <a:br>
              <a:rPr lang="en-US" dirty="0"/>
            </a:br>
            <a:r>
              <a:rPr lang="en-US" dirty="0"/>
              <a:t>via Term Frequency Inverse Document </a:t>
            </a:r>
            <a:br>
              <a:rPr lang="en-US" dirty="0"/>
            </a:br>
            <a:r>
              <a:rPr lang="en-US" dirty="0"/>
              <a:t>(TFID)</a:t>
            </a:r>
          </a:p>
          <a:p>
            <a:endParaRPr lang="en-US" dirty="0"/>
          </a:p>
          <a:p>
            <a:r>
              <a:rPr lang="en-US" dirty="0"/>
              <a:t>This allows us to use semantic associations</a:t>
            </a:r>
            <a:br>
              <a:rPr lang="en-US" dirty="0"/>
            </a:br>
            <a:r>
              <a:rPr lang="en-US" dirty="0"/>
              <a:t>in the venue description to better group venues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New clusters now give us relevant associations of venue types</a:t>
            </a:r>
          </a:p>
        </p:txBody>
      </p:sp>
    </p:spTree>
    <p:extLst>
      <p:ext uri="{BB962C8B-B14F-4D97-AF65-F5344CB8AC3E}">
        <p14:creationId xmlns:p14="http://schemas.microsoft.com/office/powerpoint/2010/main" val="205849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6CA-355D-4284-9A7C-4E60465C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04738" cy="1148862"/>
          </a:xfrm>
        </p:spPr>
        <p:txBody>
          <a:bodyPr>
            <a:normAutofit/>
          </a:bodyPr>
          <a:lstStyle/>
          <a:p>
            <a:r>
              <a:rPr lang="en-US" sz="3200" dirty="0"/>
              <a:t>Semantic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95BA-C9D3-4BC4-9486-E24377BE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A758F504-FAD7-4958-9FC8-F8EA0E07D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96951"/>
            <a:ext cx="4794738" cy="2913190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AC92EC0-D705-4594-8611-A53212C71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96952"/>
            <a:ext cx="5004983" cy="2913190"/>
          </a:xfrm>
          <a:prstGeom prst="rect">
            <a:avLst/>
          </a:prstGeom>
        </p:spPr>
      </p:pic>
      <p:pic>
        <p:nvPicPr>
          <p:cNvPr id="9" name="Picture 8" descr="A picture containing text, bottle, book, newspaper&#10;&#10;Description automatically generated">
            <a:extLst>
              <a:ext uri="{FF2B5EF4-FFF2-40B4-BE49-F238E27FC236}">
                <a16:creationId xmlns:a16="http://schemas.microsoft.com/office/drawing/2014/main" id="{0FE5B281-6BC3-4317-9FBA-25F392772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10141"/>
            <a:ext cx="4794738" cy="29131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78BF75-0704-4AAF-B666-5D95121A8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3910140"/>
            <a:ext cx="5003900" cy="294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32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439967_Produce Wood Type design_SL_V1.potx" id="{35BB27CA-615A-40E1-A096-E9349CFC8B2B}" vid="{5FFD3698-9BD9-456E-B334-C017F3AB16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FE37E5-361E-44A8-9195-3950757C1D5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97099A4-1E65-4BB3-9461-5372343E49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2D81DD-F02D-4DE1-A49B-B67C9C1F59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Produce Wood Type design</Template>
  <TotalTime>0</TotalTime>
  <Words>113</Words>
  <Application>Microsoft Office PowerPoint</Application>
  <PresentationFormat>Widescreen</PresentationFormat>
  <Paragraphs>77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Rockwell</vt:lpstr>
      <vt:lpstr>Rockwell Condensed</vt:lpstr>
      <vt:lpstr>Wingdings</vt:lpstr>
      <vt:lpstr>Wood Type</vt:lpstr>
      <vt:lpstr>Where to Open a new Peruvian Restaurant</vt:lpstr>
      <vt:lpstr>Expanding a business</vt:lpstr>
      <vt:lpstr>What are the challenges</vt:lpstr>
      <vt:lpstr>The Data</vt:lpstr>
      <vt:lpstr>Four Square Data</vt:lpstr>
      <vt:lpstr>Clustering As is</vt:lpstr>
      <vt:lpstr>Clustering As is</vt:lpstr>
      <vt:lpstr>Semantic clustering</vt:lpstr>
      <vt:lpstr>Semantic clustering</vt:lpstr>
      <vt:lpstr>Semantic clustering</vt:lpstr>
      <vt:lpstr>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2019-08-14T19:05:49Z</dcterms:created>
  <dcterms:modified xsi:type="dcterms:W3CDTF">2019-08-14T22:34:58Z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