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 id="2147484241" r:id="rId5"/>
    <p:sldMasterId id="2147484274" r:id="rId6"/>
  </p:sldMasterIdLst>
  <p:notesMasterIdLst>
    <p:notesMasterId r:id="rId38"/>
  </p:notesMasterIdLst>
  <p:handoutMasterIdLst>
    <p:handoutMasterId r:id="rId39"/>
  </p:handoutMasterIdLst>
  <p:sldIdLst>
    <p:sldId id="1363" r:id="rId7"/>
    <p:sldId id="1364" r:id="rId8"/>
    <p:sldId id="1366" r:id="rId9"/>
    <p:sldId id="1367" r:id="rId10"/>
    <p:sldId id="1123" r:id="rId11"/>
    <p:sldId id="1339" r:id="rId12"/>
    <p:sldId id="1340" r:id="rId13"/>
    <p:sldId id="1341" r:id="rId14"/>
    <p:sldId id="1359" r:id="rId15"/>
    <p:sldId id="1342" r:id="rId16"/>
    <p:sldId id="1343" r:id="rId17"/>
    <p:sldId id="1344" r:id="rId18"/>
    <p:sldId id="1360" r:id="rId19"/>
    <p:sldId id="1361" r:id="rId20"/>
    <p:sldId id="1362" r:id="rId21"/>
    <p:sldId id="1345" r:id="rId22"/>
    <p:sldId id="1346" r:id="rId23"/>
    <p:sldId id="1347" r:id="rId24"/>
    <p:sldId id="1348" r:id="rId25"/>
    <p:sldId id="1349" r:id="rId26"/>
    <p:sldId id="1350" r:id="rId27"/>
    <p:sldId id="1351" r:id="rId28"/>
    <p:sldId id="1352" r:id="rId29"/>
    <p:sldId id="1353" r:id="rId30"/>
    <p:sldId id="1354" r:id="rId31"/>
    <p:sldId id="1355" r:id="rId32"/>
    <p:sldId id="1356" r:id="rId33"/>
    <p:sldId id="1357" r:id="rId34"/>
    <p:sldId id="1358" r:id="rId35"/>
    <p:sldId id="1296" r:id="rId36"/>
    <p:sldId id="1275"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795"/>
    <a:srgbClr val="56B846"/>
    <a:srgbClr val="525252"/>
    <a:srgbClr val="002050"/>
    <a:srgbClr val="1193FF"/>
    <a:srgbClr val="0078D7"/>
    <a:srgbClr val="00BCF2"/>
    <a:srgbClr val="00188F"/>
    <a:srgbClr val="A80000"/>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980" autoAdjust="0"/>
  </p:normalViewPr>
  <p:slideViewPr>
    <p:cSldViewPr snapToObjects="1">
      <p:cViewPr>
        <p:scale>
          <a:sx n="90" d="100"/>
          <a:sy n="90" d="100"/>
        </p:scale>
        <p:origin x="44" y="64"/>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1/10/2016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1/10/2016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1/10/2016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1/10/2016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7283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1/10/2016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7263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432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16256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2EC64DE5-4A80-4049-BDC7-E36CCA811281}" type="datetime1">
              <a:rPr lang="en-US" smtClean="0"/>
              <a:pPr/>
              <a:t>1/10/2016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7199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9267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07669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4991381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2062922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264229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939029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02069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78292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1564285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2755959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59491515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06553353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6897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231331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318599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08081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7704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96004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564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2985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662989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56381403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290545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118001796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2863771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91756300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8344007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72493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12177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49586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958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046281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65991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6089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126758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75807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60712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265646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152010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81238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983313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00534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710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68889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195036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51896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094574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1501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02235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9467046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4340880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026676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59879441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207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154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17212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20130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62145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21145082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1754033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8496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4.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 id="2147484237" r:id="rId17"/>
    <p:sldLayoutId id="2147484239"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977078980"/>
      </p:ext>
    </p:extLst>
  </p:cSld>
  <p:clrMap bg1="dk1" tx1="lt1" bg2="dk2" tx2="lt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 id="2147484259" r:id="rId18"/>
    <p:sldLayoutId id="2147484260" r:id="rId19"/>
    <p:sldLayoutId id="2147484261" r:id="rId20"/>
    <p:sldLayoutId id="2147484262" r:id="rId21"/>
    <p:sldLayoutId id="2147484263" r:id="rId22"/>
    <p:sldLayoutId id="2147484264" r:id="rId23"/>
    <p:sldLayoutId id="2147484265" r:id="rId24"/>
    <p:sldLayoutId id="2147484266" r:id="rId25"/>
    <p:sldLayoutId id="2147484267" r:id="rId26"/>
    <p:sldLayoutId id="2147484268" r:id="rId27"/>
    <p:sldLayoutId id="2147484269" r:id="rId28"/>
    <p:sldLayoutId id="2147484270" r:id="rId29"/>
    <p:sldLayoutId id="2147484271" r:id="rId30"/>
    <p:sldLayoutId id="2147484272" r:id="rId31"/>
    <p:sldLayoutId id="2147484273"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22924739"/>
      </p:ext>
    </p:extLst>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 id="2147484287" r:id="rId13"/>
    <p:sldLayoutId id="2147484288" r:id="rId14"/>
    <p:sldLayoutId id="2147484289" r:id="rId15"/>
    <p:sldLayoutId id="2147484290" r:id="rId16"/>
    <p:sldLayoutId id="2147484291" r:id="rId17"/>
    <p:sldLayoutId id="2147484292"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3.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5" Type="http://schemas.openxmlformats.org/officeDocument/2006/relationships/image" Target="../media/image2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57.xml"/><Relationship Id="rId6" Type="http://schemas.openxmlformats.org/officeDocument/2006/relationships/hyperlink" Target="http://www.github.com/microsoft/dotnet" TargetMode="External"/><Relationship Id="rId5" Type="http://schemas.openxmlformats.org/officeDocument/2006/relationships/image" Target="../media/image2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spnet/home" TargetMode="External"/><Relationship Id="rId2" Type="http://schemas.openxmlformats.org/officeDocument/2006/relationships/hyperlink" Target="http://www.asp.net/vnext"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3237" y="5326062"/>
            <a:ext cx="6829755" cy="1369606"/>
          </a:xfrm>
          <a:prstGeom prst="rect">
            <a:avLst/>
          </a:prstGeom>
          <a:noFill/>
        </p:spPr>
        <p:txBody>
          <a:bodyPr wrap="none" lIns="182880" tIns="146304" rIns="182880" bIns="146304" rtlCol="0">
            <a:spAutoFit/>
          </a:bodyPr>
          <a:lstStyle/>
          <a:p>
            <a:pPr>
              <a:lnSpc>
                <a:spcPct val="90000"/>
              </a:lnSpc>
              <a:spcAft>
                <a:spcPts val="600"/>
              </a:spcAft>
            </a:pPr>
            <a:r>
              <a:rPr lang="en-US" sz="3600" dirty="0" smtClean="0">
                <a:solidFill>
                  <a:srgbClr val="56B846"/>
                </a:solidFill>
              </a:rPr>
              <a:t>ASP.NET 5 Workshop</a:t>
            </a:r>
          </a:p>
          <a:p>
            <a:pPr>
              <a:lnSpc>
                <a:spcPct val="90000"/>
              </a:lnSpc>
              <a:spcAft>
                <a:spcPts val="600"/>
              </a:spcAft>
            </a:pPr>
            <a:r>
              <a:rPr lang="en-US" sz="3600" dirty="0" smtClean="0">
                <a:solidFill>
                  <a:srgbClr val="56B846"/>
                </a:solidFill>
              </a:rPr>
              <a:t>Damian Edwards / </a:t>
            </a:r>
            <a:r>
              <a:rPr lang="en-US" sz="3600" dirty="0" smtClean="0">
                <a:solidFill>
                  <a:srgbClr val="56B846"/>
                </a:solidFill>
              </a:rPr>
              <a:t>David Fowler</a:t>
            </a:r>
            <a:endParaRPr lang="en-US" sz="3600" dirty="0" smtClean="0">
              <a:solidFill>
                <a:srgbClr val="56B846"/>
              </a:solidFill>
            </a:endParaRPr>
          </a:p>
        </p:txBody>
      </p:sp>
      <p:sp>
        <p:nvSpPr>
          <p:cNvPr id="2" name="TextBox 1"/>
          <p:cNvSpPr txBox="1"/>
          <p:nvPr/>
        </p:nvSpPr>
        <p:spPr>
          <a:xfrm>
            <a:off x="2408237" y="373062"/>
            <a:ext cx="9601200" cy="1403461"/>
          </a:xfrm>
          <a:prstGeom prst="rect">
            <a:avLst/>
          </a:prstGeom>
          <a:noFill/>
        </p:spPr>
        <p:txBody>
          <a:bodyPr wrap="square" lIns="182880" tIns="146304" rIns="182880" bIns="146304" rtlCol="0">
            <a:spAutoFit/>
          </a:bodyPr>
          <a:lstStyle/>
          <a:p>
            <a:pPr algn="r">
              <a:lnSpc>
                <a:spcPct val="90000"/>
              </a:lnSpc>
              <a:spcAft>
                <a:spcPts val="600"/>
              </a:spcAft>
            </a:pPr>
            <a:r>
              <a:rPr lang="en-US" sz="8000" b="1" dirty="0" smtClean="0">
                <a:gradFill>
                  <a:gsLst>
                    <a:gs pos="2917">
                      <a:schemeClr val="tx1"/>
                    </a:gs>
                    <a:gs pos="30000">
                      <a:schemeClr val="tx1"/>
                    </a:gs>
                  </a:gsLst>
                  <a:lin ang="5400000" scaled="0"/>
                </a:gradFill>
              </a:rPr>
              <a:t>NDC</a:t>
            </a:r>
            <a:r>
              <a:rPr lang="en-US" sz="8000" dirty="0" smtClean="0">
                <a:gradFill>
                  <a:gsLst>
                    <a:gs pos="2917">
                      <a:schemeClr val="tx1"/>
                    </a:gs>
                    <a:gs pos="30000">
                      <a:schemeClr val="tx1"/>
                    </a:gs>
                  </a:gsLst>
                  <a:lin ang="5400000" scaled="0"/>
                </a:gradFill>
              </a:rPr>
              <a:t> { London }</a:t>
            </a:r>
            <a:endParaRPr lang="en-US" sz="8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574619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Core</a:t>
            </a:r>
            <a:endParaRPr lang="en-US" dirty="0"/>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Rectangle 7"/>
          <p:cNvSpPr/>
          <p:nvPr/>
        </p:nvSpPr>
        <p:spPr>
          <a:xfrm>
            <a:off x="371121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ASP.NET 5</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9" name="Rectangle 8"/>
          <p:cNvSpPr/>
          <p:nvPr/>
        </p:nvSpPr>
        <p:spPr>
          <a:xfrm>
            <a:off x="5751163" y="1873964"/>
            <a:ext cx="2130829" cy="480131"/>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Universal Windows Apps Model</a:t>
            </a:r>
            <a:endParaRPr lang="en-US" sz="1400" dirty="0">
              <a:solidFill>
                <a:srgbClr val="FFFFFF"/>
              </a:solidFill>
            </a:endParaRPr>
          </a:p>
        </p:txBody>
      </p:sp>
      <p:sp>
        <p:nvSpPr>
          <p:cNvPr id="10" name="Rectangle 9"/>
          <p:cNvSpPr/>
          <p:nvPr/>
        </p:nvSpPr>
        <p:spPr>
          <a:xfrm>
            <a:off x="799742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Any other</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11"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12"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3" name="Freeform 138"/>
          <p:cNvSpPr>
            <a:spLocks noChangeAspect="1" noEditPoints="1"/>
          </p:cNvSpPr>
          <p:nvPr/>
        </p:nvSpPr>
        <p:spPr bwMode="auto">
          <a:xfrm>
            <a:off x="7427611" y="2287424"/>
            <a:ext cx="61767" cy="123192"/>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14" name="Oval 13"/>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5" name="Oval 14"/>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6"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7" name="Group 16"/>
          <p:cNvGrpSpPr>
            <a:grpSpLocks noChangeAspect="1"/>
          </p:cNvGrpSpPr>
          <p:nvPr/>
        </p:nvGrpSpPr>
        <p:grpSpPr>
          <a:xfrm>
            <a:off x="5323778" y="2453504"/>
            <a:ext cx="217114" cy="227844"/>
            <a:chOff x="2870057" y="3971122"/>
            <a:chExt cx="478391" cy="502036"/>
          </a:xfrm>
        </p:grpSpPr>
        <p:pic>
          <p:nvPicPr>
            <p:cNvPr id="18"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20" name="Picture 19"/>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21" name="Oval 20"/>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22" name="Rectangle 21"/>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23" name="Rectangle 22"/>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a:xfrm>
            <a:off x="5890620" y="3518470"/>
            <a:ext cx="1925642" cy="546303"/>
          </a:xfrm>
          <a:prstGeom prst="rect">
            <a:avLst/>
          </a:prstGeom>
        </p:spPr>
        <p:txBody>
          <a:bodyPr wrap="square">
            <a:spAutoFit/>
          </a:bodyPr>
          <a:lstStyle/>
          <a:p>
            <a:pPr marL="0" lvl="1" algn="ctr" defTabSz="932048">
              <a:lnSpc>
                <a:spcPct val="90000"/>
              </a:lnSpc>
              <a:spcAft>
                <a:spcPts val="340"/>
              </a:spcAft>
              <a:defRPr/>
            </a:pPr>
            <a:r>
              <a:rPr lang="en-US" sz="1500" dirty="0" smtClean="0">
                <a:solidFill>
                  <a:srgbClr val="FFFFFF"/>
                </a:solidFill>
              </a:rPr>
              <a:t>Unified BCL</a:t>
            </a:r>
          </a:p>
          <a:p>
            <a:pPr marL="0" lvl="1" algn="ctr" defTabSz="932048">
              <a:lnSpc>
                <a:spcPct val="90000"/>
              </a:lnSpc>
              <a:spcAft>
                <a:spcPts val="340"/>
              </a:spcAft>
              <a:defRPr/>
            </a:pPr>
            <a:r>
              <a:rPr lang="en-US" sz="1500" dirty="0" smtClean="0">
                <a:solidFill>
                  <a:srgbClr val="FFFFFF"/>
                </a:solidFill>
              </a:rPr>
              <a:t>(Base Class Library)</a:t>
            </a:r>
          </a:p>
        </p:txBody>
      </p:sp>
      <p:sp>
        <p:nvSpPr>
          <p:cNvPr id="25" name="Rectangle 24"/>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5890619" y="4823115"/>
            <a:ext cx="2233103"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Runtime Adaption Layer</a:t>
            </a:r>
            <a:endParaRPr lang="en-US" sz="1500" dirty="0">
              <a:solidFill>
                <a:srgbClr val="FFFFFF"/>
              </a:solidFill>
            </a:endParaRPr>
          </a:p>
        </p:txBody>
      </p:sp>
      <p:sp>
        <p:nvSpPr>
          <p:cNvPr id="27" name="Rectangle 26"/>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8" name="Rectangle 27"/>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9" name="Rectangle 28"/>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5856738" y="5293766"/>
            <a:ext cx="1842827" cy="546303"/>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.NET Native</a:t>
            </a:r>
          </a:p>
          <a:p>
            <a:pPr marL="0" lvl="1" defTabSz="932048">
              <a:lnSpc>
                <a:spcPct val="90000"/>
              </a:lnSpc>
              <a:spcAft>
                <a:spcPts val="340"/>
              </a:spcAft>
              <a:defRPr/>
            </a:pPr>
            <a:r>
              <a:rPr lang="en-US" sz="1500" dirty="0">
                <a:solidFill>
                  <a:srgbClr val="FFFFFF"/>
                </a:solidFill>
              </a:rPr>
              <a:t>a</a:t>
            </a:r>
            <a:r>
              <a:rPr lang="en-US" sz="1500" dirty="0" smtClean="0">
                <a:solidFill>
                  <a:srgbClr val="FFFFFF"/>
                </a:solidFill>
              </a:rPr>
              <a:t>nd Runtime</a:t>
            </a:r>
            <a:endParaRPr lang="en-US" sz="1500" dirty="0">
              <a:solidFill>
                <a:srgbClr val="FFFFFF"/>
              </a:solidFill>
            </a:endParaRPr>
          </a:p>
        </p:txBody>
      </p:sp>
      <p:grpSp>
        <p:nvGrpSpPr>
          <p:cNvPr id="31" name="Group 30"/>
          <p:cNvGrpSpPr>
            <a:grpSpLocks noChangeAspect="1"/>
          </p:cNvGrpSpPr>
          <p:nvPr/>
        </p:nvGrpSpPr>
        <p:grpSpPr>
          <a:xfrm>
            <a:off x="5150516" y="5746264"/>
            <a:ext cx="477285" cy="390078"/>
            <a:chOff x="9061629" y="5706715"/>
            <a:chExt cx="380421" cy="310912"/>
          </a:xfrm>
        </p:grpSpPr>
        <p:sp>
          <p:nvSpPr>
            <p:cNvPr id="3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5" name="Group 34"/>
          <p:cNvGrpSpPr>
            <a:grpSpLocks noChangeAspect="1"/>
          </p:cNvGrpSpPr>
          <p:nvPr/>
        </p:nvGrpSpPr>
        <p:grpSpPr>
          <a:xfrm>
            <a:off x="7307205" y="5751802"/>
            <a:ext cx="477285" cy="390078"/>
            <a:chOff x="9061629" y="5706715"/>
            <a:chExt cx="380421" cy="310912"/>
          </a:xfrm>
        </p:grpSpPr>
        <p:sp>
          <p:nvSpPr>
            <p:cNvPr id="3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9" name="Group 38"/>
          <p:cNvGrpSpPr>
            <a:grpSpLocks noChangeAspect="1"/>
          </p:cNvGrpSpPr>
          <p:nvPr/>
        </p:nvGrpSpPr>
        <p:grpSpPr>
          <a:xfrm>
            <a:off x="9443025" y="5751802"/>
            <a:ext cx="477285" cy="390078"/>
            <a:chOff x="9061629" y="5706715"/>
            <a:chExt cx="380421" cy="310912"/>
          </a:xfrm>
        </p:grpSpPr>
        <p:sp>
          <p:nvSpPr>
            <p:cNvPr id="4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43" name="Rectangle 42"/>
          <p:cNvSpPr/>
          <p:nvPr/>
        </p:nvSpPr>
        <p:spPr>
          <a:xfrm>
            <a:off x="3756467" y="5321184"/>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Core CLR</a:t>
            </a:r>
            <a:endParaRPr lang="en-US" sz="1500" dirty="0">
              <a:solidFill>
                <a:srgbClr val="FFFFFF"/>
              </a:solidFill>
            </a:endParaRPr>
          </a:p>
        </p:txBody>
      </p:sp>
      <p:sp>
        <p:nvSpPr>
          <p:cNvPr id="44" name="Rectangle 43"/>
          <p:cNvSpPr/>
          <p:nvPr/>
        </p:nvSpPr>
        <p:spPr>
          <a:xfrm>
            <a:off x="8017971" y="5281859"/>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Other Runtime</a:t>
            </a:r>
            <a:endParaRPr lang="en-US" sz="1500" dirty="0">
              <a:solidFill>
                <a:srgbClr val="FFFFFF"/>
              </a:solidFill>
            </a:endParaRPr>
          </a:p>
        </p:txBody>
      </p:sp>
      <p:pic>
        <p:nvPicPr>
          <p:cNvPr id="45"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123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NuGet is mainstream in .NET Core</a:t>
            </a:r>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9"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0" name="Oval 9"/>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1" name="Oval 10"/>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2"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3" name="Group 12"/>
          <p:cNvGrpSpPr>
            <a:grpSpLocks noChangeAspect="1"/>
          </p:cNvGrpSpPr>
          <p:nvPr/>
        </p:nvGrpSpPr>
        <p:grpSpPr>
          <a:xfrm>
            <a:off x="5323778" y="2453504"/>
            <a:ext cx="217114" cy="227844"/>
            <a:chOff x="2870057" y="3971122"/>
            <a:chExt cx="478391" cy="502036"/>
          </a:xfrm>
        </p:grpSpPr>
        <p:pic>
          <p:nvPicPr>
            <p:cNvPr id="1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5"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16" name="Picture 15"/>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17" name="Oval 16"/>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8" name="Rectangle 17"/>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19" name="Rectangle 18"/>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0" name="Rectangle 19"/>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1" name="Rectangle 20"/>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2" name="Rectangle 21"/>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3" name="Rectangle 22"/>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24" name="Group 23"/>
          <p:cNvGrpSpPr>
            <a:grpSpLocks noChangeAspect="1"/>
          </p:cNvGrpSpPr>
          <p:nvPr/>
        </p:nvGrpSpPr>
        <p:grpSpPr>
          <a:xfrm>
            <a:off x="5150516" y="5746264"/>
            <a:ext cx="477285" cy="390078"/>
            <a:chOff x="9061629" y="5706715"/>
            <a:chExt cx="380421" cy="310912"/>
          </a:xfrm>
        </p:grpSpPr>
        <p:sp>
          <p:nvSpPr>
            <p:cNvPr id="2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28" name="Group 27"/>
          <p:cNvGrpSpPr>
            <a:grpSpLocks noChangeAspect="1"/>
          </p:cNvGrpSpPr>
          <p:nvPr/>
        </p:nvGrpSpPr>
        <p:grpSpPr>
          <a:xfrm>
            <a:off x="7307205" y="5751802"/>
            <a:ext cx="477285" cy="390078"/>
            <a:chOff x="9061629" y="5706715"/>
            <a:chExt cx="380421" cy="310912"/>
          </a:xfrm>
        </p:grpSpPr>
        <p:sp>
          <p:nvSpPr>
            <p:cNvPr id="29"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0"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1"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2" name="Group 31"/>
          <p:cNvGrpSpPr>
            <a:grpSpLocks noChangeAspect="1"/>
          </p:cNvGrpSpPr>
          <p:nvPr/>
        </p:nvGrpSpPr>
        <p:grpSpPr>
          <a:xfrm>
            <a:off x="9443025" y="5751802"/>
            <a:ext cx="477285" cy="390078"/>
            <a:chOff x="9061629" y="5706715"/>
            <a:chExt cx="380421" cy="310912"/>
          </a:xfrm>
        </p:grpSpPr>
        <p:sp>
          <p:nvSpPr>
            <p:cNvPr id="3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pic>
        <p:nvPicPr>
          <p:cNvPr id="36"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749" y="545302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692" y="544311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4276" y="5431938"/>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1363" y="479858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6324" y="479944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339" y="479566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07565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07651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07273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071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07227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0684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06551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06637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06259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061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0621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0583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5079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50880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5050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50369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50456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50078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4978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49867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4948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4935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4944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49064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91532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9161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912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91107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91194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90815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90518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9060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902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90093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9018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89802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073" y="430500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034" y="430587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049" y="430208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737" y="430076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698" y="43016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713" y="42978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951" y="42948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912" y="429573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927" y="42919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5615" y="429062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6" y="42914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591" y="42877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0604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06126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4926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4935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90007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90094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6133" y="42897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094" y="42906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399" y="19813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360" y="19822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7375" y="19784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293" y="237018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254" y="23710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269" y="23672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22"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9583"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598"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516"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477"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492" y="236569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6515"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476"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4409"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370"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3385" y="2365698"/>
            <a:ext cx="356329" cy="38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121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639778" y="2891186"/>
            <a:ext cx="4704699" cy="1909839"/>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endParaRPr lang="en-US" sz="2856"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39227" y="2341823"/>
            <a:ext cx="5344322" cy="2459201"/>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39227" y="4881501"/>
            <a:ext cx="10117516" cy="1391141"/>
          </a:xfrm>
          <a:prstGeom prst="rect">
            <a:avLst/>
          </a:prstGeom>
          <a:solidFill>
            <a:srgbClr val="68217A"/>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endParaRPr lang="en-US" sz="2448" dirty="0">
              <a:gradFill>
                <a:gsLst>
                  <a:gs pos="14679">
                    <a:srgbClr val="FFFFFF"/>
                  </a:gs>
                  <a:gs pos="38000">
                    <a:srgbClr val="FFFFFF"/>
                  </a:gs>
                </a:gsLst>
                <a:lin ang="5400000" scaled="1"/>
              </a:gradFill>
            </a:endParaRPr>
          </a:p>
        </p:txBody>
      </p:sp>
      <p:grpSp>
        <p:nvGrpSpPr>
          <p:cNvPr id="7" name="Group 6"/>
          <p:cNvGrpSpPr/>
          <p:nvPr/>
        </p:nvGrpSpPr>
        <p:grpSpPr>
          <a:xfrm>
            <a:off x="3501622" y="4991932"/>
            <a:ext cx="1523670" cy="998936"/>
            <a:chOff x="3622511" y="5393703"/>
            <a:chExt cx="1524318" cy="999362"/>
          </a:xfrm>
        </p:grpSpPr>
        <p:sp>
          <p:nvSpPr>
            <p:cNvPr id="8" name="Rectangle 7"/>
            <p:cNvSpPr/>
            <p:nvPr/>
          </p:nvSpPr>
          <p:spPr>
            <a:xfrm>
              <a:off x="3631208" y="5913635"/>
              <a:ext cx="1515621" cy="479430"/>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Next gen JIT (</a:t>
              </a:r>
              <a:r>
                <a:rPr lang="en-US" sz="1224" dirty="0" err="1">
                  <a:solidFill>
                    <a:srgbClr val="FFFFFF"/>
                  </a:solidFill>
                </a:rPr>
                <a:t>RyuJIT</a:t>
              </a:r>
              <a:r>
                <a:rPr lang="en-US" sz="1224" dirty="0">
                  <a:solidFill>
                    <a:srgbClr val="FFFFFF"/>
                  </a:solidFill>
                </a:rPr>
                <a:t>)</a:t>
              </a:r>
            </a:p>
            <a:p>
              <a:pPr marL="0" lvl="1" defTabSz="931869">
                <a:lnSpc>
                  <a:spcPct val="90000"/>
                </a:lnSpc>
                <a:spcAft>
                  <a:spcPts val="340"/>
                </a:spcAft>
                <a:defRPr/>
              </a:pPr>
              <a:r>
                <a:rPr lang="en-US" sz="1224" dirty="0">
                  <a:solidFill>
                    <a:srgbClr val="FFFFFF"/>
                  </a:solidFill>
                </a:rPr>
                <a:t>SIMD</a:t>
              </a:r>
              <a:endParaRPr lang="en-US" sz="1072"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Runtime Components</a:t>
              </a:r>
            </a:p>
          </p:txBody>
        </p:sp>
      </p:grpSp>
      <p:grpSp>
        <p:nvGrpSpPr>
          <p:cNvPr id="10" name="Group 9"/>
          <p:cNvGrpSpPr/>
          <p:nvPr/>
        </p:nvGrpSpPr>
        <p:grpSpPr>
          <a:xfrm>
            <a:off x="6011215" y="5149821"/>
            <a:ext cx="2268019" cy="820525"/>
            <a:chOff x="5954092" y="5572192"/>
            <a:chExt cx="2268985" cy="820869"/>
          </a:xfrm>
        </p:grpSpPr>
        <p:sp>
          <p:nvSpPr>
            <p:cNvPr id="11" name="Rectangle 10"/>
            <p:cNvSpPr/>
            <p:nvPr/>
          </p:nvSpPr>
          <p:spPr>
            <a:xfrm>
              <a:off x="5954092" y="5572192"/>
              <a:ext cx="1759619" cy="324831"/>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Compilers</a:t>
              </a:r>
            </a:p>
          </p:txBody>
        </p:sp>
        <p:sp>
          <p:nvSpPr>
            <p:cNvPr id="12" name="Rectangle 11"/>
            <p:cNvSpPr/>
            <p:nvPr/>
          </p:nvSpPr>
          <p:spPr>
            <a:xfrm>
              <a:off x="5954092" y="5913634"/>
              <a:ext cx="2268985" cy="479427"/>
            </a:xfrm>
            <a:prstGeom prst="rect">
              <a:avLst/>
            </a:prstGeom>
          </p:spPr>
          <p:txBody>
            <a:bodyPr wrap="none">
              <a:spAutoFit/>
            </a:bodyPr>
            <a:lstStyle/>
            <a:p>
              <a:pPr marL="0" lvl="1" defTabSz="931869">
                <a:lnSpc>
                  <a:spcPct val="90000"/>
                </a:lnSpc>
                <a:spcAft>
                  <a:spcPts val="340"/>
                </a:spcAft>
              </a:pPr>
              <a:r>
                <a:rPr lang="en-US" sz="1224" dirty="0">
                  <a:solidFill>
                    <a:srgbClr val="FFFFFF"/>
                  </a:solidFill>
                </a:rPr>
                <a:t>.NET Compiler Platform (Roslyn)</a:t>
              </a:r>
              <a:endParaRPr lang="en-US" sz="1072" dirty="0">
                <a:solidFill>
                  <a:srgbClr val="FFFFFF"/>
                </a:solidFill>
              </a:endParaRPr>
            </a:p>
            <a:p>
              <a:pPr marL="0" lvl="1" defTabSz="931869">
                <a:lnSpc>
                  <a:spcPct val="90000"/>
                </a:lnSpc>
                <a:spcAft>
                  <a:spcPts val="340"/>
                </a:spcAft>
              </a:pPr>
              <a:r>
                <a:rPr lang="en-US" sz="1224" dirty="0">
                  <a:solidFill>
                    <a:srgbClr val="FFFFFF"/>
                  </a:solidFill>
                </a:rPr>
                <a:t>Languages innovation</a:t>
              </a:r>
            </a:p>
          </p:txBody>
        </p:sp>
      </p:grpSp>
      <p:grpSp>
        <p:nvGrpSpPr>
          <p:cNvPr id="13" name="Group 12"/>
          <p:cNvGrpSpPr/>
          <p:nvPr/>
        </p:nvGrpSpPr>
        <p:grpSpPr>
          <a:xfrm>
            <a:off x="9059714" y="5131732"/>
            <a:ext cx="2368786" cy="852409"/>
            <a:chOff x="8627481" y="5540297"/>
            <a:chExt cx="2369794" cy="852769"/>
          </a:xfrm>
        </p:grpSpPr>
        <p:sp>
          <p:nvSpPr>
            <p:cNvPr id="14" name="Rectangle 13"/>
            <p:cNvSpPr/>
            <p:nvPr/>
          </p:nvSpPr>
          <p:spPr>
            <a:xfrm>
              <a:off x="8627481" y="5913638"/>
              <a:ext cx="2088347" cy="479428"/>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.NET Core 5 Libraries</a:t>
              </a:r>
            </a:p>
            <a:p>
              <a:pPr marL="0" lvl="1" defTabSz="931869">
                <a:lnSpc>
                  <a:spcPct val="90000"/>
                </a:lnSpc>
                <a:spcAft>
                  <a:spcPts val="340"/>
                </a:spcAft>
                <a:defRPr/>
              </a:pPr>
              <a:r>
                <a:rPr lang="en-US" sz="1224"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NuGet packages</a:t>
              </a:r>
            </a:p>
          </p:txBody>
        </p:sp>
      </p:grpSp>
      <p:grpSp>
        <p:nvGrpSpPr>
          <p:cNvPr id="16" name="Group 15"/>
          <p:cNvGrpSpPr/>
          <p:nvPr/>
        </p:nvGrpSpPr>
        <p:grpSpPr>
          <a:xfrm>
            <a:off x="2808578" y="5384721"/>
            <a:ext cx="629980" cy="514874"/>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sp>
        <p:nvSpPr>
          <p:cNvPr id="20" name="Rectangle 19"/>
          <p:cNvSpPr/>
          <p:nvPr/>
        </p:nvSpPr>
        <p:spPr>
          <a:xfrm>
            <a:off x="1306282" y="4889494"/>
            <a:ext cx="1522432" cy="478376"/>
          </a:xfrm>
          <a:prstGeom prst="rect">
            <a:avLst/>
          </a:prstGeom>
        </p:spPr>
        <p:txBody>
          <a:bodyPr wrap="none">
            <a:spAutoFit/>
          </a:bodyPr>
          <a:lstStyle/>
          <a:p>
            <a:pPr defTabSz="931869"/>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483797" y="5467989"/>
            <a:ext cx="499390" cy="46355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2" name="Freeform 84"/>
          <p:cNvSpPr>
            <a:spLocks noEditPoints="1"/>
          </p:cNvSpPr>
          <p:nvPr/>
        </p:nvSpPr>
        <p:spPr bwMode="black">
          <a:xfrm>
            <a:off x="5525809" y="5401124"/>
            <a:ext cx="409462" cy="48947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3" name="TextBox 22"/>
          <p:cNvSpPr txBox="1"/>
          <p:nvPr/>
        </p:nvSpPr>
        <p:spPr>
          <a:xfrm>
            <a:off x="1306281" y="2882538"/>
            <a:ext cx="5277266"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724848" y="2894447"/>
            <a:ext cx="4513229"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a:solidFill>
                  <a:srgbClr val="FFFFFF"/>
                </a:solidFill>
                <a:latin typeface="Segoe UI Semibold" panose="020B0702040204020203" pitchFamily="34" charset="0"/>
                <a:cs typeface="Segoe UI Semibold" panose="020B0702040204020203" pitchFamily="34" charset="0"/>
              </a:rPr>
              <a:t>Core 5</a:t>
            </a:r>
            <a:r>
              <a:rPr lang="en-US" sz="2856" b="1" dirty="0">
                <a:solidFill>
                  <a:srgbClr val="FFFFFF"/>
                </a:solidFill>
                <a:latin typeface="Segoe UI Semibold" panose="020B0702040204020203" pitchFamily="34" charset="0"/>
                <a:cs typeface="Segoe UI Semibold" panose="020B0702040204020203" pitchFamily="34" charset="0"/>
              </a:rPr>
              <a:t> </a:t>
            </a: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975384" y="4081028"/>
            <a:ext cx="389820" cy="458953"/>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18297" y="4077367"/>
            <a:ext cx="520387" cy="5108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450541" y="4036418"/>
            <a:ext cx="556993" cy="5656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855287" y="4036418"/>
            <a:ext cx="556993" cy="56568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34797" y="3400914"/>
            <a:ext cx="4914213" cy="596155"/>
          </a:xfrm>
          <a:prstGeom prst="rect">
            <a:avLst/>
          </a:prstGeom>
        </p:spPr>
        <p:txBody>
          <a:bodyPr wrap="square">
            <a:spAutoFit/>
          </a:bodyPr>
          <a:lstStyle/>
          <a:p>
            <a:pPr algn="ctr" defTabSz="932098"/>
            <a:r>
              <a:rPr lang="en-US" sz="1599" i="1" dirty="0">
                <a:solidFill>
                  <a:srgbClr val="FFFFFF"/>
                </a:solidFill>
              </a:rPr>
              <a:t>Full .NET Framework for any scenario and </a:t>
            </a:r>
          </a:p>
          <a:p>
            <a:pPr algn="ctr" defTabSz="932098"/>
            <a:r>
              <a:rPr lang="en-US" sz="1599" i="1" dirty="0">
                <a:solidFill>
                  <a:srgbClr val="FFFFFF"/>
                </a:solidFill>
              </a:rPr>
              <a:t>library support on Windows</a:t>
            </a:r>
          </a:p>
        </p:txBody>
      </p:sp>
      <p:sp>
        <p:nvSpPr>
          <p:cNvPr id="30" name="Rectangle 29"/>
          <p:cNvSpPr/>
          <p:nvPr/>
        </p:nvSpPr>
        <p:spPr>
          <a:xfrm>
            <a:off x="6806780" y="3348674"/>
            <a:ext cx="4361857" cy="596155"/>
          </a:xfrm>
          <a:prstGeom prst="rect">
            <a:avLst/>
          </a:prstGeom>
        </p:spPr>
        <p:txBody>
          <a:bodyPr wrap="square">
            <a:spAutoFit/>
          </a:bodyPr>
          <a:lstStyle/>
          <a:p>
            <a:pPr algn="ctr" defTabSz="932098"/>
            <a:r>
              <a:rPr lang="en-US" sz="1599" i="1" dirty="0">
                <a:solidFill>
                  <a:srgbClr val="FFFFFF"/>
                </a:solidFill>
              </a:rPr>
              <a:t>Modular libraries &amp; runtime optimized for server and cloud workloads</a:t>
            </a:r>
          </a:p>
        </p:txBody>
      </p:sp>
      <p:sp>
        <p:nvSpPr>
          <p:cNvPr id="31" name="Rectangle 30"/>
          <p:cNvSpPr/>
          <p:nvPr/>
        </p:nvSpPr>
        <p:spPr bwMode="auto">
          <a:xfrm>
            <a:off x="1239227" y="1526404"/>
            <a:ext cx="1322923"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156279" y="1516343"/>
            <a:ext cx="242727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89241" y="1526404"/>
            <a:ext cx="1539944"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639776" y="1516343"/>
            <a:ext cx="236853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35" name="Rectangle 34"/>
          <p:cNvSpPr/>
          <p:nvPr/>
        </p:nvSpPr>
        <p:spPr bwMode="auto">
          <a:xfrm>
            <a:off x="9059716" y="1516344"/>
            <a:ext cx="2284761" cy="78835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639776" y="2341824"/>
            <a:ext cx="2368530" cy="504294"/>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Core CLR</a:t>
            </a:r>
          </a:p>
        </p:txBody>
      </p:sp>
      <p:sp>
        <p:nvSpPr>
          <p:cNvPr id="37" name="Rectangle 36"/>
          <p:cNvSpPr/>
          <p:nvPr/>
        </p:nvSpPr>
        <p:spPr bwMode="auto">
          <a:xfrm>
            <a:off x="9059714" y="2351627"/>
            <a:ext cx="2284762" cy="494490"/>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338685" y="2415031"/>
            <a:ext cx="352380" cy="3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490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solidFill>
                  <a:schemeClr val="accent2">
                    <a:lumMod val="40000"/>
                    <a:lumOff val="60000"/>
                  </a:schemeClr>
                </a:solidFill>
              </a:rPr>
              <a:t>.NET Compiler </a:t>
            </a:r>
            <a:br>
              <a:rPr lang="en-US" dirty="0" smtClean="0">
                <a:solidFill>
                  <a:schemeClr val="accent2">
                    <a:lumMod val="40000"/>
                    <a:lumOff val="60000"/>
                  </a:schemeClr>
                </a:solidFill>
              </a:rPr>
            </a:br>
            <a:r>
              <a:rPr lang="en-US" dirty="0" smtClean="0">
                <a:solidFill>
                  <a:schemeClr val="accent2">
                    <a:lumMod val="40000"/>
                    <a:lumOff val="60000"/>
                  </a:schemeClr>
                </a:solidFill>
              </a:rPr>
              <a:t>Platform (“Roslyn”) </a:t>
            </a:r>
            <a:endParaRPr lang="en-US" dirty="0">
              <a:solidFill>
                <a:schemeClr val="accent2">
                  <a:lumMod val="40000"/>
                  <a:lumOff val="60000"/>
                </a:schemeClr>
              </a:solidFill>
            </a:endParaRPr>
          </a:p>
        </p:txBody>
      </p:sp>
      <p:sp>
        <p:nvSpPr>
          <p:cNvPr id="6" name="Rectangle 5"/>
          <p:cNvSpPr/>
          <p:nvPr/>
        </p:nvSpPr>
        <p:spPr>
          <a:xfrm>
            <a:off x="363539" y="2242633"/>
            <a:ext cx="3817519"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Isolated/closed </a:t>
            </a:r>
            <a:r>
              <a:rPr lang="en-US" sz="2000" dirty="0">
                <a:gradFill>
                  <a:gsLst>
                    <a:gs pos="100000">
                      <a:srgbClr val="FFFFFF"/>
                    </a:gs>
                    <a:gs pos="0">
                      <a:srgbClr val="FFFFFF"/>
                    </a:gs>
                  </a:gsLst>
                  <a:lin ang="5400000" scaled="0"/>
                </a:gradFill>
                <a:ea typeface="ＭＳ Ｐゴシック" charset="0"/>
              </a:rPr>
              <a:t>compilers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Hard to extend </a:t>
            </a:r>
            <a:r>
              <a:rPr lang="en-US" sz="2000" dirty="0" err="1">
                <a:gradFill>
                  <a:gsLst>
                    <a:gs pos="100000">
                      <a:srgbClr val="FFFFFF"/>
                    </a:gs>
                    <a:gs pos="0">
                      <a:srgbClr val="FFFFFF"/>
                    </a:gs>
                  </a:gsLst>
                  <a:lin ang="5400000" scaled="0"/>
                </a:gradFill>
                <a:ea typeface="ＭＳ Ｐゴシック" charset="0"/>
              </a:rPr>
              <a:t>dev</a:t>
            </a:r>
            <a:r>
              <a:rPr lang="en-US" sz="2000" dirty="0">
                <a:gradFill>
                  <a:gsLst>
                    <a:gs pos="100000">
                      <a:srgbClr val="FFFFFF"/>
                    </a:gs>
                    <a:gs pos="0">
                      <a:srgbClr val="FFFFFF"/>
                    </a:gs>
                  </a:gsLst>
                  <a:lin ang="5400000" scaled="0"/>
                </a:gradFill>
                <a:ea typeface="ＭＳ Ｐゴシック" charset="0"/>
              </a:rPr>
              <a:t> experience</a:t>
            </a:r>
            <a:endParaRPr lang="en-US" sz="2000" dirty="0">
              <a:solidFill>
                <a:srgbClr val="000000"/>
              </a:solidFill>
            </a:endParaRPr>
          </a:p>
        </p:txBody>
      </p:sp>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API: open platform</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Rich IDE experiences/refactoring</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Code analysis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Custom </a:t>
            </a:r>
            <a:r>
              <a:rPr lang="en-US" sz="2000" dirty="0" smtClean="0">
                <a:gradFill>
                  <a:gsLst>
                    <a:gs pos="100000">
                      <a:srgbClr val="FFFFFF"/>
                    </a:gs>
                    <a:gs pos="0">
                      <a:srgbClr val="FFFFFF"/>
                    </a:gs>
                  </a:gsLst>
                  <a:lin ang="5400000" scaled="0"/>
                </a:gradFill>
                <a:ea typeface="ＭＳ Ｐゴシック" charset="0"/>
              </a:rPr>
              <a:t>diagnostics</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Open Source compilers</a:t>
            </a:r>
            <a:endParaRPr lang="en-US" sz="2000" dirty="0">
              <a:solidFill>
                <a:srgbClr val="000000"/>
              </a:solidFill>
            </a:endParaRPr>
          </a:p>
        </p:txBody>
      </p:sp>
      <p:sp>
        <p:nvSpPr>
          <p:cNvPr id="4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Language and IDE</a:t>
            </a:r>
            <a:endParaRPr lang="en-US" sz="2000" kern="0" dirty="0">
              <a:gradFill>
                <a:gsLst>
                  <a:gs pos="9583">
                    <a:srgbClr val="FFFFFF"/>
                  </a:gs>
                  <a:gs pos="24000">
                    <a:srgbClr val="FFFFFF"/>
                  </a:gs>
                </a:gsLst>
                <a:lin ang="5400000" scaled="0"/>
              </a:gradFill>
              <a:latin typeface="Segoe UI Light"/>
            </a:endParaRPr>
          </a:p>
        </p:txBody>
      </p:sp>
      <p:sp>
        <p:nvSpPr>
          <p:cNvPr id="51"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Segoe UI Light"/>
              </a:rPr>
              <a:t>VS </a:t>
            </a:r>
            <a:r>
              <a:rPr lang="en-US" sz="2800" kern="0" dirty="0" err="1" smtClean="0">
                <a:gradFill>
                  <a:gsLst>
                    <a:gs pos="9583">
                      <a:srgbClr val="FFFFFF"/>
                    </a:gs>
                    <a:gs pos="24000">
                      <a:srgbClr val="FFFFFF"/>
                    </a:gs>
                  </a:gsLst>
                  <a:lin ang="5400000" scaled="0"/>
                </a:gradFill>
                <a:latin typeface="Segoe UI Light"/>
              </a:rPr>
              <a:t>dev</a:t>
            </a:r>
            <a:r>
              <a:rPr lang="en-US" sz="2800" kern="0" dirty="0" smtClean="0">
                <a:gradFill>
                  <a:gsLst>
                    <a:gs pos="9583">
                      <a:srgbClr val="FFFFFF"/>
                    </a:gs>
                    <a:gs pos="24000">
                      <a:srgbClr val="FFFFFF"/>
                    </a:gs>
                  </a:gsLst>
                  <a:lin ang="5400000" scaled="0"/>
                </a:gradFill>
                <a:latin typeface="Segoe UI Light"/>
              </a:rPr>
              <a:t> experience extensibility</a:t>
            </a:r>
            <a:endParaRPr lang="en-US" sz="2000" kern="0" dirty="0">
              <a:gradFill>
                <a:gsLst>
                  <a:gs pos="9583">
                    <a:srgbClr val="FFFFFF"/>
                  </a:gs>
                  <a:gs pos="24000">
                    <a:srgbClr val="FFFFFF"/>
                  </a:gs>
                </a:gsLst>
                <a:lin ang="5400000" scaled="0"/>
              </a:gradFill>
              <a:latin typeface="Segoe UI Light"/>
            </a:endParaRPr>
          </a:p>
        </p:txBody>
      </p:sp>
      <p:sp>
        <p:nvSpPr>
          <p:cNvPr id="52"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Open Source</a:t>
            </a:r>
            <a:endParaRPr lang="en-US" sz="2000" kern="0" dirty="0">
              <a:gradFill>
                <a:gsLst>
                  <a:gs pos="9583">
                    <a:srgbClr val="FFFFFF"/>
                  </a:gs>
                  <a:gs pos="24000">
                    <a:srgbClr val="FFFFFF"/>
                  </a:gs>
                </a:gsLst>
                <a:lin ang="5400000" scaled="0"/>
              </a:gradFill>
              <a:latin typeface="Segoe UI Light"/>
            </a:endParaRPr>
          </a:p>
        </p:txBody>
      </p:sp>
      <p:sp>
        <p:nvSpPr>
          <p:cNvPr id="53"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a:solidFill>
                  <a:schemeClr val="tx1">
                    <a:lumMod val="95000"/>
                  </a:schemeClr>
                </a:solidFill>
              </a:rPr>
              <a:t>Scenarios/usage cases</a:t>
            </a:r>
          </a:p>
        </p:txBody>
      </p:sp>
      <p:sp>
        <p:nvSpPr>
          <p:cNvPr id="54" name="Oval 53"/>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accent2">
                    <a:lumMod val="40000"/>
                    <a:lumOff val="60000"/>
                  </a:schemeClr>
                </a:solidFill>
                <a:ea typeface="Segoe UI" pitchFamily="34" charset="0"/>
                <a:cs typeface="Segoe UI" pitchFamily="34" charset="0"/>
              </a:rPr>
              <a:t>OSS</a:t>
            </a:r>
            <a:endParaRPr lang="en-US" sz="2800" b="1" dirty="0">
              <a:solidFill>
                <a:schemeClr val="accent2">
                  <a:lumMod val="40000"/>
                  <a:lumOff val="60000"/>
                </a:schemeClr>
              </a:solidFill>
              <a:ea typeface="Segoe UI" pitchFamily="34" charset="0"/>
              <a:cs typeface="Segoe UI" pitchFamily="34" charset="0"/>
            </a:endParaRPr>
          </a:p>
        </p:txBody>
      </p:sp>
      <p:sp>
        <p:nvSpPr>
          <p:cNvPr id="55" name="Oval 5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API</a:t>
            </a:r>
          </a:p>
        </p:txBody>
      </p:sp>
      <p:sp>
        <p:nvSpPr>
          <p:cNvPr id="56" name="Oval 55"/>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VB</a:t>
            </a:r>
          </a:p>
        </p:txBody>
      </p:sp>
    </p:spTree>
    <p:extLst>
      <p:ext uri="{BB962C8B-B14F-4D97-AF65-F5344CB8AC3E}">
        <p14:creationId xmlns:p14="http://schemas.microsoft.com/office/powerpoint/2010/main" val="129693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250" fill="hold"/>
                                        <p:tgtEl>
                                          <p:spTgt spid="56"/>
                                        </p:tgtEl>
                                        <p:attrNameLst>
                                          <p:attrName>ppt_w</p:attrName>
                                        </p:attrNameLst>
                                      </p:cBhvr>
                                      <p:tavLst>
                                        <p:tav tm="0">
                                          <p:val>
                                            <p:fltVal val="0"/>
                                          </p:val>
                                        </p:tav>
                                        <p:tav tm="100000">
                                          <p:val>
                                            <p:strVal val="#ppt_w"/>
                                          </p:val>
                                        </p:tav>
                                      </p:tavLst>
                                    </p:anim>
                                    <p:anim calcmode="lin" valueType="num">
                                      <p:cBhvr>
                                        <p:cTn id="21" dur="250" fill="hold"/>
                                        <p:tgtEl>
                                          <p:spTgt spid="56"/>
                                        </p:tgtEl>
                                        <p:attrNameLst>
                                          <p:attrName>ppt_h</p:attrName>
                                        </p:attrNameLst>
                                      </p:cBhvr>
                                      <p:tavLst>
                                        <p:tav tm="0">
                                          <p:val>
                                            <p:fltVal val="0"/>
                                          </p:val>
                                        </p:tav>
                                        <p:tav tm="100000">
                                          <p:val>
                                            <p:strVal val="#ppt_h"/>
                                          </p:val>
                                        </p:tav>
                                      </p:tavLst>
                                    </p:anim>
                                    <p:animEffect transition="in" filter="fade">
                                      <p:cBhvr>
                                        <p:cTn id="22" dur="250"/>
                                        <p:tgtEl>
                                          <p:spTgt spid="56"/>
                                        </p:tgtEl>
                                      </p:cBhvr>
                                    </p:animEffect>
                                  </p:childTnLst>
                                </p:cTn>
                              </p:par>
                              <p:par>
                                <p:cTn id="23" presetID="6" presetClass="emph" presetSubtype="0" decel="100000" fill="hold" grpId="1" nodeType="withEffect">
                                  <p:stCondLst>
                                    <p:cond delay="100"/>
                                  </p:stCondLst>
                                  <p:childTnLst>
                                    <p:animScale>
                                      <p:cBhvr>
                                        <p:cTn id="24" dur="250" fill="hold"/>
                                        <p:tgtEl>
                                          <p:spTgt spid="56"/>
                                        </p:tgtEl>
                                      </p:cBhvr>
                                      <p:by x="110000" y="110000"/>
                                    </p:animScale>
                                  </p:childTnLst>
                                </p:cTn>
                              </p:par>
                              <p:par>
                                <p:cTn id="25" presetID="6" presetClass="emph" presetSubtype="0" decel="100000" fill="hold" grpId="2" nodeType="withEffect">
                                  <p:stCondLst>
                                    <p:cond delay="200"/>
                                  </p:stCondLst>
                                  <p:childTnLst>
                                    <p:animScale>
                                      <p:cBhvr>
                                        <p:cTn id="26" dur="250" fill="hold"/>
                                        <p:tgtEl>
                                          <p:spTgt spid="56"/>
                                        </p:tgtEl>
                                      </p:cBhvr>
                                      <p:by x="91000" y="91000"/>
                                    </p:animScale>
                                  </p:childTnLst>
                                </p:cTn>
                              </p:par>
                            </p:childTnLst>
                          </p:cTn>
                        </p:par>
                        <p:par>
                          <p:cTn id="27" fill="hold">
                            <p:stCondLst>
                              <p:cond delay="2150"/>
                            </p:stCondLst>
                            <p:childTnLst>
                              <p:par>
                                <p:cTn id="28" presetID="2" presetClass="entr" presetSubtype="8" decel="10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700" fill="hold"/>
                                        <p:tgtEl>
                                          <p:spTgt spid="45"/>
                                        </p:tgtEl>
                                        <p:attrNameLst>
                                          <p:attrName>ppt_x</p:attrName>
                                        </p:attrNameLst>
                                      </p:cBhvr>
                                      <p:tavLst>
                                        <p:tav tm="0">
                                          <p:val>
                                            <p:strVal val="0-#ppt_w/2"/>
                                          </p:val>
                                        </p:tav>
                                        <p:tav tm="100000">
                                          <p:val>
                                            <p:strVal val="#ppt_x"/>
                                          </p:val>
                                        </p:tav>
                                      </p:tavLst>
                                    </p:anim>
                                    <p:anim calcmode="lin" valueType="num">
                                      <p:cBhvr additive="base">
                                        <p:cTn id="31" dur="7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250" fill="hold"/>
                                        <p:tgtEl>
                                          <p:spTgt spid="55"/>
                                        </p:tgtEl>
                                        <p:attrNameLst>
                                          <p:attrName>ppt_w</p:attrName>
                                        </p:attrNameLst>
                                      </p:cBhvr>
                                      <p:tavLst>
                                        <p:tav tm="0">
                                          <p:val>
                                            <p:fltVal val="0"/>
                                          </p:val>
                                        </p:tav>
                                        <p:tav tm="100000">
                                          <p:val>
                                            <p:strVal val="#ppt_w"/>
                                          </p:val>
                                        </p:tav>
                                      </p:tavLst>
                                    </p:anim>
                                    <p:anim calcmode="lin" valueType="num">
                                      <p:cBhvr>
                                        <p:cTn id="36" dur="250" fill="hold"/>
                                        <p:tgtEl>
                                          <p:spTgt spid="55"/>
                                        </p:tgtEl>
                                        <p:attrNameLst>
                                          <p:attrName>ppt_h</p:attrName>
                                        </p:attrNameLst>
                                      </p:cBhvr>
                                      <p:tavLst>
                                        <p:tav tm="0">
                                          <p:val>
                                            <p:fltVal val="0"/>
                                          </p:val>
                                        </p:tav>
                                        <p:tav tm="100000">
                                          <p:val>
                                            <p:strVal val="#ppt_h"/>
                                          </p:val>
                                        </p:tav>
                                      </p:tavLst>
                                    </p:anim>
                                    <p:animEffect transition="in" filter="fade">
                                      <p:cBhvr>
                                        <p:cTn id="37" dur="250"/>
                                        <p:tgtEl>
                                          <p:spTgt spid="55"/>
                                        </p:tgtEl>
                                      </p:cBhvr>
                                    </p:animEffect>
                                  </p:childTnLst>
                                </p:cTn>
                              </p:par>
                              <p:par>
                                <p:cTn id="38" presetID="6" presetClass="emph" presetSubtype="0" decel="100000" fill="hold" grpId="1" nodeType="withEffect">
                                  <p:stCondLst>
                                    <p:cond delay="100"/>
                                  </p:stCondLst>
                                  <p:childTnLst>
                                    <p:animScale>
                                      <p:cBhvr>
                                        <p:cTn id="39" dur="250" fill="hold"/>
                                        <p:tgtEl>
                                          <p:spTgt spid="55"/>
                                        </p:tgtEl>
                                      </p:cBhvr>
                                      <p:by x="110000" y="110000"/>
                                    </p:animScale>
                                  </p:childTnLst>
                                </p:cTn>
                              </p:par>
                              <p:par>
                                <p:cTn id="40" presetID="6" presetClass="emph" presetSubtype="0" decel="100000" fill="hold" grpId="2" nodeType="withEffect">
                                  <p:stCondLst>
                                    <p:cond delay="200"/>
                                  </p:stCondLst>
                                  <p:childTnLst>
                                    <p:animScale>
                                      <p:cBhvr>
                                        <p:cTn id="41" dur="250" fill="hold"/>
                                        <p:tgtEl>
                                          <p:spTgt spid="55"/>
                                        </p:tgtEl>
                                      </p:cBhvr>
                                      <p:by x="91000" y="91000"/>
                                    </p:animScale>
                                  </p:childTnLst>
                                </p:cTn>
                              </p:par>
                            </p:childTnLst>
                          </p:cTn>
                        </p:par>
                        <p:par>
                          <p:cTn id="42" fill="hold">
                            <p:stCondLst>
                              <p:cond delay="3300"/>
                            </p:stCondLst>
                            <p:childTnLst>
                              <p:par>
                                <p:cTn id="43" presetID="2" presetClass="entr" presetSubtype="8" decel="10000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700" fill="hold"/>
                                        <p:tgtEl>
                                          <p:spTgt spid="51"/>
                                        </p:tgtEl>
                                        <p:attrNameLst>
                                          <p:attrName>ppt_x</p:attrName>
                                        </p:attrNameLst>
                                      </p:cBhvr>
                                      <p:tavLst>
                                        <p:tav tm="0">
                                          <p:val>
                                            <p:strVal val="0-#ppt_w/2"/>
                                          </p:val>
                                        </p:tav>
                                        <p:tav tm="100000">
                                          <p:val>
                                            <p:strVal val="#ppt_x"/>
                                          </p:val>
                                        </p:tav>
                                      </p:tavLst>
                                    </p:anim>
                                    <p:anim calcmode="lin" valueType="num">
                                      <p:cBhvr additive="base">
                                        <p:cTn id="46" dur="7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250" fill="hold"/>
                                        <p:tgtEl>
                                          <p:spTgt spid="54"/>
                                        </p:tgtEl>
                                        <p:attrNameLst>
                                          <p:attrName>ppt_w</p:attrName>
                                        </p:attrNameLst>
                                      </p:cBhvr>
                                      <p:tavLst>
                                        <p:tav tm="0">
                                          <p:val>
                                            <p:fltVal val="0"/>
                                          </p:val>
                                        </p:tav>
                                        <p:tav tm="100000">
                                          <p:val>
                                            <p:strVal val="#ppt_w"/>
                                          </p:val>
                                        </p:tav>
                                      </p:tavLst>
                                    </p:anim>
                                    <p:anim calcmode="lin" valueType="num">
                                      <p:cBhvr>
                                        <p:cTn id="51" dur="250" fill="hold"/>
                                        <p:tgtEl>
                                          <p:spTgt spid="54"/>
                                        </p:tgtEl>
                                        <p:attrNameLst>
                                          <p:attrName>ppt_h</p:attrName>
                                        </p:attrNameLst>
                                      </p:cBhvr>
                                      <p:tavLst>
                                        <p:tav tm="0">
                                          <p:val>
                                            <p:fltVal val="0"/>
                                          </p:val>
                                        </p:tav>
                                        <p:tav tm="100000">
                                          <p:val>
                                            <p:strVal val="#ppt_h"/>
                                          </p:val>
                                        </p:tav>
                                      </p:tavLst>
                                    </p:anim>
                                    <p:animEffect transition="in" filter="fade">
                                      <p:cBhvr>
                                        <p:cTn id="52" dur="250"/>
                                        <p:tgtEl>
                                          <p:spTgt spid="54"/>
                                        </p:tgtEl>
                                      </p:cBhvr>
                                    </p:animEffect>
                                  </p:childTnLst>
                                </p:cTn>
                              </p:par>
                              <p:par>
                                <p:cTn id="53" presetID="6" presetClass="emph" presetSubtype="0" decel="100000" fill="hold" grpId="1" nodeType="withEffect">
                                  <p:stCondLst>
                                    <p:cond delay="100"/>
                                  </p:stCondLst>
                                  <p:childTnLst>
                                    <p:animScale>
                                      <p:cBhvr>
                                        <p:cTn id="54" dur="250" fill="hold"/>
                                        <p:tgtEl>
                                          <p:spTgt spid="54"/>
                                        </p:tgtEl>
                                      </p:cBhvr>
                                      <p:by x="110000" y="110000"/>
                                    </p:animScale>
                                  </p:childTnLst>
                                </p:cTn>
                              </p:par>
                              <p:par>
                                <p:cTn id="55" presetID="6" presetClass="emph" presetSubtype="0" decel="100000" fill="hold" grpId="2" nodeType="withEffect">
                                  <p:stCondLst>
                                    <p:cond delay="200"/>
                                  </p:stCondLst>
                                  <p:childTnLst>
                                    <p:animScale>
                                      <p:cBhvr>
                                        <p:cTn id="56" dur="250" fill="hold"/>
                                        <p:tgtEl>
                                          <p:spTgt spid="54"/>
                                        </p:tgtEl>
                                      </p:cBhvr>
                                      <p:by x="91000" y="91000"/>
                                    </p:animScale>
                                  </p:childTnLst>
                                </p:cTn>
                              </p:par>
                            </p:childTnLst>
                          </p:cTn>
                        </p:par>
                        <p:par>
                          <p:cTn id="57" fill="hold">
                            <p:stCondLst>
                              <p:cond delay="4450"/>
                            </p:stCondLst>
                            <p:childTnLst>
                              <p:par>
                                <p:cTn id="58" presetID="2" presetClass="entr" presetSubtype="8" decel="10000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700" fill="hold"/>
                                        <p:tgtEl>
                                          <p:spTgt spid="52"/>
                                        </p:tgtEl>
                                        <p:attrNameLst>
                                          <p:attrName>ppt_x</p:attrName>
                                        </p:attrNameLst>
                                      </p:cBhvr>
                                      <p:tavLst>
                                        <p:tav tm="0">
                                          <p:val>
                                            <p:strVal val="0-#ppt_w/2"/>
                                          </p:val>
                                        </p:tav>
                                        <p:tav tm="100000">
                                          <p:val>
                                            <p:strVal val="#ppt_x"/>
                                          </p:val>
                                        </p:tav>
                                      </p:tavLst>
                                    </p:anim>
                                    <p:anim calcmode="lin" valueType="num">
                                      <p:cBhvr additive="base">
                                        <p:cTn id="61" dur="7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45" grpId="0" animBg="1"/>
      <p:bldP spid="51" grpId="0" animBg="1"/>
      <p:bldP spid="52" grpId="0" animBg="1"/>
      <p:bldP spid="53" grpId="0"/>
      <p:bldP spid="54" grpId="0" animBg="1"/>
      <p:bldP spid="54" grpId="1" animBg="1"/>
      <p:bldP spid="54" grpId="2" animBg="1"/>
      <p:bldP spid="55" grpId="0" animBg="1"/>
      <p:bldP spid="55" grpId="1" animBg="1"/>
      <p:bldP spid="55" grpId="2" animBg="1"/>
      <p:bldP spid="56" grpId="0" animBg="1"/>
      <p:bldP spid="56" grpId="1" animBg="1"/>
      <p:bldP spid="56"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bwMode="auto">
          <a:xfrm>
            <a:off x="323111" y="2659214"/>
            <a:ext cx="1828541" cy="2542972"/>
          </a:xfrm>
          <a:prstGeom prst="flowChartMultidocument">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rgbClr val="000000"/>
                </a:solidFill>
                <a:ea typeface="Segoe UI" pitchFamily="34" charset="0"/>
                <a:cs typeface="Segoe UI" pitchFamily="34" charset="0"/>
              </a:rPr>
              <a:t>Code</a:t>
            </a:r>
          </a:p>
          <a:p>
            <a:pPr algn="ctr" defTabSz="932293" fontAlgn="base">
              <a:lnSpc>
                <a:spcPct val="90000"/>
              </a:lnSpc>
              <a:spcBef>
                <a:spcPct val="0"/>
              </a:spcBef>
              <a:spcAft>
                <a:spcPct val="0"/>
              </a:spcAft>
            </a:pPr>
            <a:r>
              <a:rPr lang="en-US" sz="1599" dirty="0">
                <a:solidFill>
                  <a:srgbClr val="000000"/>
                </a:solidFill>
                <a:ea typeface="Segoe UI" pitchFamily="34" charset="0"/>
                <a:cs typeface="Segoe UI" pitchFamily="34" charset="0"/>
              </a:rPr>
              <a:t>(</a:t>
            </a:r>
            <a:r>
              <a:rPr lang="en-US" sz="1599" dirty="0" err="1">
                <a:solidFill>
                  <a:srgbClr val="000000"/>
                </a:solidFill>
                <a:ea typeface="Segoe UI" pitchFamily="34" charset="0"/>
                <a:cs typeface="Segoe UI" pitchFamily="34" charset="0"/>
              </a:rPr>
              <a:t>my.cs</a:t>
            </a:r>
            <a:r>
              <a:rPr lang="en-US" sz="1599" dirty="0">
                <a:solidFill>
                  <a:srgbClr val="000000"/>
                </a:solidFill>
                <a:ea typeface="Segoe UI" pitchFamily="34" charset="0"/>
                <a:cs typeface="Segoe UI" pitchFamily="34" charset="0"/>
              </a:rPr>
              <a:t>)</a:t>
            </a:r>
          </a:p>
        </p:txBody>
      </p:sp>
      <p:cxnSp>
        <p:nvCxnSpPr>
          <p:cNvPr id="10" name="Straight Arrow Connector 9"/>
          <p:cNvCxnSpPr/>
          <p:nvPr/>
        </p:nvCxnSpPr>
        <p:spPr>
          <a:xfrm flipV="1">
            <a:off x="2151652" y="4268083"/>
            <a:ext cx="2438054" cy="920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0314" y="4828306"/>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sp>
        <p:nvSpPr>
          <p:cNvPr id="33" name="TextBox 32"/>
          <p:cNvSpPr txBox="1"/>
          <p:nvPr/>
        </p:nvSpPr>
        <p:spPr>
          <a:xfrm>
            <a:off x="4780175" y="4769461"/>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cxnSp>
        <p:nvCxnSpPr>
          <p:cNvPr id="34" name="Straight Arrow Connector 33"/>
          <p:cNvCxnSpPr/>
          <p:nvPr/>
        </p:nvCxnSpPr>
        <p:spPr>
          <a:xfrm flipV="1">
            <a:off x="6189680" y="2963279"/>
            <a:ext cx="1371405" cy="126233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5" idx="1"/>
          </p:cNvCxnSpPr>
          <p:nvPr/>
        </p:nvCxnSpPr>
        <p:spPr>
          <a:xfrm>
            <a:off x="6189680" y="4287255"/>
            <a:ext cx="1404900" cy="66142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01289">
            <a:off x="6214743" y="4299368"/>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ASP.NET</a:t>
            </a:r>
          </a:p>
        </p:txBody>
      </p:sp>
      <p:sp>
        <p:nvSpPr>
          <p:cNvPr id="39" name="TextBox 38"/>
          <p:cNvSpPr txBox="1"/>
          <p:nvPr/>
        </p:nvSpPr>
        <p:spPr>
          <a:xfrm rot="19038187">
            <a:off x="5863890" y="2704974"/>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WinStore</a:t>
            </a:r>
          </a:p>
        </p:txBody>
      </p:sp>
      <p:cxnSp>
        <p:nvCxnSpPr>
          <p:cNvPr id="43" name="Straight Arrow Connector 42"/>
          <p:cNvCxnSpPr>
            <a:stCxn id="40" idx="3"/>
          </p:cNvCxnSpPr>
          <p:nvPr/>
        </p:nvCxnSpPr>
        <p:spPr>
          <a:xfrm>
            <a:off x="9194553" y="2934352"/>
            <a:ext cx="741308"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594579" y="2354721"/>
            <a:ext cx="1599973" cy="1159261"/>
            <a:chOff x="7594774" y="1974217"/>
            <a:chExt cx="1600200" cy="1159426"/>
          </a:xfrm>
        </p:grpSpPr>
        <p:sp>
          <p:nvSpPr>
            <p:cNvPr id="40" name="Flowchart: Process 39"/>
            <p:cNvSpPr/>
            <p:nvPr/>
          </p:nvSpPr>
          <p:spPr bwMode="auto">
            <a:xfrm>
              <a:off x="7594774" y="1974217"/>
              <a:ext cx="1600200"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.NET Native tool chain</a:t>
              </a:r>
            </a:p>
          </p:txBody>
        </p:sp>
        <p:grpSp>
          <p:nvGrpSpPr>
            <p:cNvPr id="35" name="Group 34"/>
            <p:cNvGrpSpPr>
              <a:grpSpLocks noChangeAspect="1"/>
            </p:cNvGrpSpPr>
            <p:nvPr/>
          </p:nvGrpSpPr>
          <p:grpSpPr>
            <a:xfrm>
              <a:off x="8558026" y="2630322"/>
              <a:ext cx="477285" cy="390078"/>
              <a:chOff x="9061629" y="5706715"/>
              <a:chExt cx="380421" cy="310912"/>
            </a:xfrm>
          </p:grpSpPr>
          <p:sp>
            <p:nvSpPr>
              <p:cNvPr id="3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 name="TextBox 4"/>
          <p:cNvSpPr txBox="1"/>
          <p:nvPr/>
        </p:nvSpPr>
        <p:spPr>
          <a:xfrm>
            <a:off x="1292457"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Code / Build / Debug</a:t>
            </a:r>
          </a:p>
        </p:txBody>
      </p:sp>
      <p:sp>
        <p:nvSpPr>
          <p:cNvPr id="30" name="Round Diagonal Corner Rectangle 29"/>
          <p:cNvSpPr/>
          <p:nvPr/>
        </p:nvSpPr>
        <p:spPr bwMode="auto">
          <a:xfrm>
            <a:off x="4589706" y="3648983"/>
            <a:ext cx="1599973" cy="1209897"/>
          </a:xfrm>
          <a:prstGeom prst="round2Diag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IL</a:t>
            </a:r>
          </a:p>
        </p:txBody>
      </p:sp>
      <p:pic>
        <p:nvPicPr>
          <p:cNvPr id="21" name="Picture 20"/>
          <p:cNvPicPr>
            <a:picLocks noChangeAspect="1"/>
          </p:cNvPicPr>
          <p:nvPr/>
        </p:nvPicPr>
        <p:blipFill>
          <a:blip r:embed="rId3"/>
          <a:stretch>
            <a:fillRect/>
          </a:stretch>
        </p:blipFill>
        <p:spPr>
          <a:xfrm>
            <a:off x="4631858" y="4178165"/>
            <a:ext cx="1528546" cy="641227"/>
          </a:xfrm>
          <a:prstGeom prst="rect">
            <a:avLst/>
          </a:prstGeom>
        </p:spPr>
      </p:pic>
      <p:pic>
        <p:nvPicPr>
          <p:cNvPr id="28" name="Picture 27"/>
          <p:cNvPicPr>
            <a:picLocks noChangeAspect="1"/>
          </p:cNvPicPr>
          <p:nvPr/>
        </p:nvPicPr>
        <p:blipFill>
          <a:blip r:embed="rId4"/>
          <a:stretch>
            <a:fillRect/>
          </a:stretch>
        </p:blipFill>
        <p:spPr>
          <a:xfrm>
            <a:off x="365178" y="3820757"/>
            <a:ext cx="1476368" cy="949351"/>
          </a:xfrm>
          <a:prstGeom prst="rect">
            <a:avLst/>
          </a:prstGeom>
        </p:spPr>
      </p:pic>
      <p:grpSp>
        <p:nvGrpSpPr>
          <p:cNvPr id="50" name="Group 49"/>
          <p:cNvGrpSpPr/>
          <p:nvPr/>
        </p:nvGrpSpPr>
        <p:grpSpPr>
          <a:xfrm>
            <a:off x="1557663" y="5442093"/>
            <a:ext cx="4138999" cy="1371405"/>
            <a:chOff x="1814162" y="5062027"/>
            <a:chExt cx="4139587" cy="1371600"/>
          </a:xfrm>
        </p:grpSpPr>
        <p:grpSp>
          <p:nvGrpSpPr>
            <p:cNvPr id="32" name="Group 31"/>
            <p:cNvGrpSpPr/>
            <p:nvPr/>
          </p:nvGrpSpPr>
          <p:grpSpPr>
            <a:xfrm>
              <a:off x="1814162" y="5062027"/>
              <a:ext cx="4139587" cy="1371600"/>
              <a:chOff x="155435" y="5254254"/>
              <a:chExt cx="4139587" cy="1371600"/>
            </a:xfrm>
          </p:grpSpPr>
          <p:sp>
            <p:nvSpPr>
              <p:cNvPr id="26" name="Rectangle 25"/>
              <p:cNvSpPr/>
              <p:nvPr/>
            </p:nvSpPr>
            <p:spPr bwMode="auto">
              <a:xfrm>
                <a:off x="155435" y="5254254"/>
                <a:ext cx="34289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55435" y="6039484"/>
                <a:ext cx="4139587" cy="544765"/>
              </a:xfrm>
              <a:prstGeom prst="rect">
                <a:avLst/>
              </a:prstGeom>
              <a:noFill/>
            </p:spPr>
            <p:txBody>
              <a:bodyPr wrap="square" lIns="182854" tIns="146283" rIns="182854" bIns="146283" rtlCol="0">
                <a:spAutoFit/>
              </a:bodyPr>
              <a:lstStyle/>
              <a:p>
                <a:pPr defTabSz="932563">
                  <a:lnSpc>
                    <a:spcPct val="90000"/>
                  </a:lnSpc>
                </a:pPr>
                <a:r>
                  <a:rPr lang="en-US" dirty="0">
                    <a:solidFill>
                      <a:srgbClr val="FFFFFF"/>
                    </a:solidFill>
                  </a:rPr>
                  <a:t>References (Modular, NuGet)</a:t>
                </a:r>
              </a:p>
            </p:txBody>
          </p:sp>
        </p:grpSp>
        <p:grpSp>
          <p:nvGrpSpPr>
            <p:cNvPr id="46" name="Group 45"/>
            <p:cNvGrpSpPr/>
            <p:nvPr/>
          </p:nvGrpSpPr>
          <p:grpSpPr>
            <a:xfrm>
              <a:off x="1869255" y="5203746"/>
              <a:ext cx="1304795" cy="656727"/>
              <a:chOff x="5827842" y="5455354"/>
              <a:chExt cx="1304795" cy="656727"/>
            </a:xfrm>
          </p:grpSpPr>
          <p:sp>
            <p:nvSpPr>
              <p:cNvPr id="45" name="Rectangle 44"/>
              <p:cNvSpPr/>
              <p:nvPr/>
            </p:nvSpPr>
            <p:spPr bwMode="auto">
              <a:xfrm>
                <a:off x="5827842" y="5506148"/>
                <a:ext cx="1304795" cy="60593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BCL</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5910" y="5455354"/>
                <a:ext cx="656727" cy="656727"/>
              </a:xfrm>
              <a:prstGeom prst="rect">
                <a:avLst/>
              </a:prstGeom>
            </p:spPr>
          </p:pic>
        </p:grpSp>
        <p:grpSp>
          <p:nvGrpSpPr>
            <p:cNvPr id="49" name="Group 48"/>
            <p:cNvGrpSpPr/>
            <p:nvPr/>
          </p:nvGrpSpPr>
          <p:grpSpPr>
            <a:xfrm>
              <a:off x="3258066" y="5197000"/>
              <a:ext cx="1910979" cy="656727"/>
              <a:chOff x="6440858" y="5782690"/>
              <a:chExt cx="1910979" cy="656727"/>
            </a:xfrm>
          </p:grpSpPr>
          <p:sp>
            <p:nvSpPr>
              <p:cNvPr id="60" name="Rectangle 59"/>
              <p:cNvSpPr/>
              <p:nvPr/>
            </p:nvSpPr>
            <p:spPr bwMode="auto">
              <a:xfrm>
                <a:off x="6440858" y="5833484"/>
                <a:ext cx="1910979" cy="60593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 Model</a:t>
                </a:r>
              </a:p>
            </p:txBody>
          </p: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110" y="5782690"/>
                <a:ext cx="656727" cy="656727"/>
              </a:xfrm>
              <a:prstGeom prst="rect">
                <a:avLst/>
              </a:prstGeom>
            </p:spPr>
          </p:pic>
        </p:grpSp>
      </p:grpSp>
      <p:grpSp>
        <p:nvGrpSpPr>
          <p:cNvPr id="68" name="Group 67"/>
          <p:cNvGrpSpPr/>
          <p:nvPr/>
        </p:nvGrpSpPr>
        <p:grpSpPr>
          <a:xfrm>
            <a:off x="9901108" y="1929709"/>
            <a:ext cx="1982179" cy="1632178"/>
            <a:chOff x="9620102" y="1558696"/>
            <a:chExt cx="1982460" cy="1632410"/>
          </a:xfrm>
        </p:grpSpPr>
        <p:sp>
          <p:nvSpPr>
            <p:cNvPr id="53" name="Flowchart: Process 52"/>
            <p:cNvSpPr/>
            <p:nvPr/>
          </p:nvSpPr>
          <p:spPr bwMode="auto">
            <a:xfrm>
              <a:off x="9621362" y="2278751"/>
              <a:ext cx="1981200"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a:gradFill>
                    <a:gsLst>
                      <a:gs pos="2917">
                        <a:srgbClr val="000000"/>
                      </a:gs>
                      <a:gs pos="30000">
                        <a:srgbClr val="000000"/>
                      </a:gs>
                    </a:gsLst>
                    <a:lin ang="5400000" scaled="0"/>
                  </a:gradFill>
                </a:rPr>
                <a:t>.NET Native Runtime</a:t>
              </a:r>
            </a:p>
          </p:txBody>
        </p:sp>
        <p:sp>
          <p:nvSpPr>
            <p:cNvPr id="63" name="Flowchart: Process 62"/>
            <p:cNvSpPr/>
            <p:nvPr/>
          </p:nvSpPr>
          <p:spPr bwMode="auto">
            <a:xfrm>
              <a:off x="9620102" y="1558696"/>
              <a:ext cx="1981200"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my.exe (stub)</a:t>
              </a:r>
            </a:p>
            <a:p>
              <a:pPr defTabSz="932563">
                <a:lnSpc>
                  <a:spcPct val="90000"/>
                </a:lnSpc>
              </a:pPr>
              <a:r>
                <a:rPr lang="en-US" dirty="0">
                  <a:gradFill>
                    <a:gsLst>
                      <a:gs pos="2917">
                        <a:srgbClr val="000000"/>
                      </a:gs>
                      <a:gs pos="30000">
                        <a:srgbClr val="000000"/>
                      </a:gs>
                    </a:gsLst>
                    <a:lin ang="5400000" scaled="0"/>
                  </a:gradFill>
                </a:rPr>
                <a:t>my.dll</a:t>
              </a:r>
            </a:p>
          </p:txBody>
        </p:sp>
      </p:grpSp>
      <p:grpSp>
        <p:nvGrpSpPr>
          <p:cNvPr id="67" name="Group 66"/>
          <p:cNvGrpSpPr/>
          <p:nvPr/>
        </p:nvGrpSpPr>
        <p:grpSpPr>
          <a:xfrm>
            <a:off x="9895312" y="4140856"/>
            <a:ext cx="2037115" cy="1632178"/>
            <a:chOff x="9565158" y="3660157"/>
            <a:chExt cx="2037404" cy="1632410"/>
          </a:xfrm>
        </p:grpSpPr>
        <p:sp>
          <p:nvSpPr>
            <p:cNvPr id="64" name="Flowchart: Process 63"/>
            <p:cNvSpPr/>
            <p:nvPr/>
          </p:nvSpPr>
          <p:spPr bwMode="auto">
            <a:xfrm>
              <a:off x="9568294" y="3660157"/>
              <a:ext cx="2034268"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my.dll</a:t>
              </a:r>
            </a:p>
            <a:p>
              <a:pPr defTabSz="932563">
                <a:lnSpc>
                  <a:spcPct val="90000"/>
                </a:lnSpc>
              </a:pPr>
              <a:r>
                <a:rPr lang="en-US" dirty="0">
                  <a:gradFill>
                    <a:gsLst>
                      <a:gs pos="2917">
                        <a:srgbClr val="000000"/>
                      </a:gs>
                      <a:gs pos="30000">
                        <a:srgbClr val="000000"/>
                      </a:gs>
                    </a:gsLst>
                    <a:lin ang="5400000" scaled="0"/>
                  </a:gradFill>
                </a:rPr>
                <a:t>+referenced </a:t>
              </a:r>
              <a:r>
                <a:rPr lang="en-US" dirty="0" err="1">
                  <a:gradFill>
                    <a:gsLst>
                      <a:gs pos="2917">
                        <a:srgbClr val="000000"/>
                      </a:gs>
                      <a:gs pos="30000">
                        <a:srgbClr val="000000"/>
                      </a:gs>
                    </a:gsLst>
                    <a:lin ang="5400000" scaled="0"/>
                  </a:gradFill>
                </a:rPr>
                <a:t>dlls</a:t>
              </a:r>
              <a:endParaRPr lang="en-US" dirty="0">
                <a:gradFill>
                  <a:gsLst>
                    <a:gs pos="2917">
                      <a:srgbClr val="000000"/>
                    </a:gs>
                    <a:gs pos="30000">
                      <a:srgbClr val="000000"/>
                    </a:gs>
                  </a:gsLst>
                  <a:lin ang="5400000" scaled="0"/>
                </a:gradFill>
              </a:endParaRPr>
            </a:p>
          </p:txBody>
        </p:sp>
        <p:sp>
          <p:nvSpPr>
            <p:cNvPr id="65" name="Flowchart: Process 64"/>
            <p:cNvSpPr/>
            <p:nvPr/>
          </p:nvSpPr>
          <p:spPr bwMode="auto">
            <a:xfrm>
              <a:off x="9565158" y="4380212"/>
              <a:ext cx="2037404"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err="1">
                  <a:gradFill>
                    <a:gsLst>
                      <a:gs pos="2917">
                        <a:srgbClr val="000000"/>
                      </a:gs>
                      <a:gs pos="30000">
                        <a:srgbClr val="000000"/>
                      </a:gs>
                    </a:gsLst>
                    <a:lin ang="5400000" scaled="0"/>
                  </a:gradFill>
                </a:rPr>
                <a:t>CoreCLR</a:t>
              </a:r>
              <a:endParaRPr lang="en-US" dirty="0">
                <a:gradFill>
                  <a:gsLst>
                    <a:gs pos="2917">
                      <a:srgbClr val="000000"/>
                    </a:gs>
                    <a:gs pos="30000">
                      <a:srgbClr val="000000"/>
                    </a:gs>
                  </a:gsLst>
                  <a:lin ang="5400000" scaled="0"/>
                </a:gradFill>
              </a:endParaRPr>
            </a:p>
          </p:txBody>
        </p:sp>
      </p:grpSp>
      <p:cxnSp>
        <p:nvCxnSpPr>
          <p:cNvPr id="66" name="Straight Arrow Connector 65"/>
          <p:cNvCxnSpPr/>
          <p:nvPr/>
        </p:nvCxnSpPr>
        <p:spPr>
          <a:xfrm flipV="1">
            <a:off x="9235481" y="4948822"/>
            <a:ext cx="659831" cy="812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94579" y="5758517"/>
            <a:ext cx="433784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&amp; </a:t>
            </a:r>
            <a:r>
              <a:rPr lang="en-US" dirty="0" err="1">
                <a:gradFill>
                  <a:gsLst>
                    <a:gs pos="2917">
                      <a:srgbClr val="000000"/>
                    </a:gs>
                    <a:gs pos="30000">
                      <a:srgbClr val="000000"/>
                    </a:gs>
                  </a:gsLst>
                  <a:lin ang="5400000" scaled="0"/>
                </a:gradFill>
              </a:rPr>
              <a:t>CoreCLR</a:t>
            </a:r>
            <a:r>
              <a:rPr lang="en-US" dirty="0">
                <a:gradFill>
                  <a:gsLst>
                    <a:gs pos="2917">
                      <a:srgbClr val="000000"/>
                    </a:gs>
                    <a:gs pos="30000">
                      <a:srgbClr val="000000"/>
                    </a:gs>
                  </a:gsLst>
                  <a:lin ang="5400000" scaled="0"/>
                </a:gradFill>
              </a:rPr>
              <a:t> are deployed with app locally, JIT compilation on start up</a:t>
            </a:r>
          </a:p>
        </p:txBody>
      </p:sp>
      <p:sp>
        <p:nvSpPr>
          <p:cNvPr id="71" name="TextBox 70"/>
          <p:cNvSpPr txBox="1"/>
          <p:nvPr/>
        </p:nvSpPr>
        <p:spPr>
          <a:xfrm>
            <a:off x="7543461" y="1189769"/>
            <a:ext cx="4282080"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are built with your app into one native </a:t>
            </a:r>
            <a:r>
              <a:rPr lang="en-US" dirty="0" err="1">
                <a:gradFill>
                  <a:gsLst>
                    <a:gs pos="2917">
                      <a:srgbClr val="000000"/>
                    </a:gs>
                    <a:gs pos="30000">
                      <a:srgbClr val="000000"/>
                    </a:gs>
                  </a:gsLst>
                  <a:lin ang="5400000" scaled="0"/>
                </a:gradFill>
              </a:rPr>
              <a:t>dll</a:t>
            </a:r>
            <a:r>
              <a:rPr lang="en-US" dirty="0">
                <a:gradFill>
                  <a:gsLst>
                    <a:gs pos="2917">
                      <a:srgbClr val="000000"/>
                    </a:gs>
                    <a:gs pos="30000">
                      <a:srgbClr val="000000"/>
                    </a:gs>
                  </a:gsLst>
                  <a:lin ang="5400000" scaled="0"/>
                </a:gradFill>
              </a:rPr>
              <a:t> deployed locally with runtime</a:t>
            </a:r>
          </a:p>
        </p:txBody>
      </p:sp>
      <p:grpSp>
        <p:nvGrpSpPr>
          <p:cNvPr id="81" name="Group 80"/>
          <p:cNvGrpSpPr/>
          <p:nvPr/>
        </p:nvGrpSpPr>
        <p:grpSpPr>
          <a:xfrm>
            <a:off x="2476013" y="3114332"/>
            <a:ext cx="1591806" cy="1167431"/>
            <a:chOff x="2486081" y="2600282"/>
            <a:chExt cx="1592032" cy="1167597"/>
          </a:xfrm>
        </p:grpSpPr>
        <p:sp>
          <p:nvSpPr>
            <p:cNvPr id="3" name="Rectangle 2"/>
            <p:cNvSpPr/>
            <p:nvPr/>
          </p:nvSpPr>
          <p:spPr bwMode="auto">
            <a:xfrm>
              <a:off x="2486081" y="2600282"/>
              <a:ext cx="1592032" cy="11675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Roslyn</a:t>
              </a:r>
            </a:p>
          </p:txBody>
        </p:sp>
        <p:sp>
          <p:nvSpPr>
            <p:cNvPr id="73" name="Freeform 84"/>
            <p:cNvSpPr>
              <a:spLocks noEditPoints="1"/>
            </p:cNvSpPr>
            <p:nvPr/>
          </p:nvSpPr>
          <p:spPr bwMode="black">
            <a:xfrm>
              <a:off x="3506434" y="3181555"/>
              <a:ext cx="491449" cy="4864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grpSp>
      <p:grpSp>
        <p:nvGrpSpPr>
          <p:cNvPr id="79" name="Group 78"/>
          <p:cNvGrpSpPr/>
          <p:nvPr/>
        </p:nvGrpSpPr>
        <p:grpSpPr>
          <a:xfrm>
            <a:off x="7594578" y="4369053"/>
            <a:ext cx="1650688" cy="1159261"/>
            <a:chOff x="7594774" y="3988834"/>
            <a:chExt cx="1650922" cy="1159426"/>
          </a:xfrm>
        </p:grpSpPr>
        <p:sp>
          <p:nvSpPr>
            <p:cNvPr id="55" name="Flowchart: Process 54"/>
            <p:cNvSpPr/>
            <p:nvPr/>
          </p:nvSpPr>
          <p:spPr bwMode="auto">
            <a:xfrm>
              <a:off x="7594774" y="3988834"/>
              <a:ext cx="1650922"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JIT Compiler</a:t>
              </a:r>
            </a:p>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a:t>
              </a:r>
              <a:r>
                <a:rPr lang="en-US" dirty="0" err="1">
                  <a:solidFill>
                    <a:srgbClr val="FFFFFF"/>
                  </a:solidFill>
                  <a:ea typeface="Segoe UI" pitchFamily="34" charset="0"/>
                  <a:cs typeface="Segoe UI" pitchFamily="34" charset="0"/>
                </a:rPr>
                <a:t>RyuJIT</a:t>
              </a:r>
              <a:r>
                <a:rPr lang="en-US" dirty="0">
                  <a:solidFill>
                    <a:srgbClr val="FFFFFF"/>
                  </a:solidFill>
                  <a:ea typeface="Segoe UI" pitchFamily="34" charset="0"/>
                  <a:cs typeface="Segoe UI" pitchFamily="34" charset="0"/>
                </a:rPr>
                <a:t>)</a:t>
              </a:r>
            </a:p>
          </p:txBody>
        </p:sp>
        <p:grpSp>
          <p:nvGrpSpPr>
            <p:cNvPr id="75" name="Group 74"/>
            <p:cNvGrpSpPr>
              <a:grpSpLocks noChangeAspect="1"/>
            </p:cNvGrpSpPr>
            <p:nvPr/>
          </p:nvGrpSpPr>
          <p:grpSpPr>
            <a:xfrm>
              <a:off x="8644316" y="4675780"/>
              <a:ext cx="477285" cy="390078"/>
              <a:chOff x="9061629" y="5706715"/>
              <a:chExt cx="380421" cy="310912"/>
            </a:xfrm>
          </p:grpSpPr>
          <p:sp>
            <p:nvSpPr>
              <p:cNvPr id="7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4" name="TextBox 53"/>
          <p:cNvSpPr txBox="1"/>
          <p:nvPr/>
        </p:nvSpPr>
        <p:spPr>
          <a:xfrm>
            <a:off x="8191696"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Deploy &amp; Run</a:t>
            </a:r>
          </a:p>
        </p:txBody>
      </p:sp>
      <p:sp>
        <p:nvSpPr>
          <p:cNvPr id="56" name="TextBox 55"/>
          <p:cNvSpPr txBox="1"/>
          <p:nvPr/>
        </p:nvSpPr>
        <p:spPr>
          <a:xfrm>
            <a:off x="808805" y="1144553"/>
            <a:ext cx="480379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Roslyn takes your code and compiles it to IL. You have very modular references to the BCL and App Model you’re targeting. </a:t>
            </a:r>
          </a:p>
        </p:txBody>
      </p:sp>
    </p:spTree>
    <p:extLst>
      <p:ext uri="{BB962C8B-B14F-4D97-AF65-F5344CB8AC3E}">
        <p14:creationId xmlns:p14="http://schemas.microsoft.com/office/powerpoint/2010/main" val="838191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6681499" y="3615651"/>
            <a:ext cx="5761037" cy="3378873"/>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 name="Title 1"/>
          <p:cNvSpPr>
            <a:spLocks noGrp="1"/>
          </p:cNvSpPr>
          <p:nvPr>
            <p:ph type="title"/>
          </p:nvPr>
        </p:nvSpPr>
        <p:spPr>
          <a:xfrm>
            <a:off x="253124" y="167171"/>
            <a:ext cx="6422314" cy="1593835"/>
          </a:xfrm>
        </p:spPr>
        <p:txBody>
          <a:bodyPr/>
          <a:lstStyle/>
          <a:p>
            <a:r>
              <a:rPr lang="en-US" sz="4000" dirty="0" smtClean="0"/>
              <a:t>Universal Windows Platform</a:t>
            </a:r>
            <a:endParaRPr lang="en-US" sz="4000" dirty="0"/>
          </a:p>
        </p:txBody>
      </p:sp>
      <p:sp>
        <p:nvSpPr>
          <p:cNvPr id="28" name="Rectangle 27"/>
          <p:cNvSpPr/>
          <p:nvPr/>
        </p:nvSpPr>
        <p:spPr bwMode="auto">
          <a:xfrm>
            <a:off x="6675438" y="0"/>
            <a:ext cx="5761037" cy="347472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9" name="Rectangle 28"/>
          <p:cNvSpPr/>
          <p:nvPr/>
        </p:nvSpPr>
        <p:spPr>
          <a:xfrm>
            <a:off x="6919262" y="4368966"/>
            <a:ext cx="5517213" cy="2308324"/>
          </a:xfrm>
          <a:prstGeom prst="rect">
            <a:avLst/>
          </a:prstGeom>
        </p:spPr>
        <p:txBody>
          <a:bodyPr wrap="square">
            <a:spAutoFit/>
          </a:bodyPr>
          <a:lstStyle/>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Next Generation Compiler in the Cloud for Store </a:t>
            </a:r>
            <a:r>
              <a:rPr lang="en-US" sz="2000" dirty="0" smtClean="0">
                <a:gradFill>
                  <a:gsLst>
                    <a:gs pos="100000">
                      <a:srgbClr val="FFFFFF"/>
                    </a:gs>
                    <a:gs pos="0">
                      <a:srgbClr val="FFFFFF"/>
                    </a:gs>
                  </a:gsLst>
                  <a:lin ang="5400000" scaled="0"/>
                </a:gradFill>
                <a:latin typeface="Segoe UI Light"/>
                <a:ea typeface="ＭＳ Ｐゴシック" charset="0"/>
              </a:rPr>
              <a:t>Apps</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Uses lean runtime and VC++ optimizer for fast code execution and reduced memory </a:t>
            </a:r>
            <a:r>
              <a:rPr lang="en-US" sz="2000" dirty="0" smtClean="0">
                <a:gradFill>
                  <a:gsLst>
                    <a:gs pos="100000">
                      <a:srgbClr val="FFFFFF"/>
                    </a:gs>
                    <a:gs pos="0">
                      <a:srgbClr val="FFFFFF"/>
                    </a:gs>
                  </a:gsLst>
                  <a:lin ang="5400000" scaled="0"/>
                </a:gradFill>
                <a:latin typeface="Segoe UI Light"/>
                <a:ea typeface="ＭＳ Ｐゴシック" charset="0"/>
              </a:rPr>
              <a:t>usage</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Preview available </a:t>
            </a:r>
            <a:r>
              <a:rPr lang="en-US" sz="2000" dirty="0" smtClean="0">
                <a:gradFill>
                  <a:gsLst>
                    <a:gs pos="100000">
                      <a:srgbClr val="FFFFFF"/>
                    </a:gs>
                    <a:gs pos="0">
                      <a:srgbClr val="FFFFFF"/>
                    </a:gs>
                  </a:gsLst>
                  <a:lin ang="5400000" scaled="0"/>
                </a:gradFill>
                <a:latin typeface="Segoe UI Light"/>
                <a:ea typeface="ＭＳ Ｐゴシック" charset="0"/>
              </a:rPr>
              <a:t>from Visual Studio </a:t>
            </a:r>
            <a:br>
              <a:rPr lang="en-US" sz="2000" dirty="0" smtClean="0">
                <a:gradFill>
                  <a:gsLst>
                    <a:gs pos="100000">
                      <a:srgbClr val="FFFFFF"/>
                    </a:gs>
                    <a:gs pos="0">
                      <a:srgbClr val="FFFFFF"/>
                    </a:gs>
                  </a:gsLst>
                  <a:lin ang="5400000" scaled="0"/>
                </a:gradFill>
                <a:latin typeface="Segoe UI Light"/>
                <a:ea typeface="ＭＳ Ｐゴシック" charset="0"/>
              </a:rPr>
            </a:br>
            <a:r>
              <a:rPr lang="en-US" sz="2000" u="sng" dirty="0" smtClean="0">
                <a:gradFill>
                  <a:gsLst>
                    <a:gs pos="100000">
                      <a:srgbClr val="FFFFFF"/>
                    </a:gs>
                    <a:gs pos="0">
                      <a:srgbClr val="FFFFFF"/>
                    </a:gs>
                  </a:gsLst>
                  <a:lin ang="5400000" scaled="0"/>
                </a:gradFill>
                <a:latin typeface="Segoe UI Light"/>
                <a:ea typeface="ＭＳ Ｐゴシック" charset="0"/>
              </a:rPr>
              <a:t>http</a:t>
            </a:r>
            <a:r>
              <a:rPr lang="en-US" sz="2000" u="sng" dirty="0">
                <a:gradFill>
                  <a:gsLst>
                    <a:gs pos="100000">
                      <a:srgbClr val="FFFFFF"/>
                    </a:gs>
                    <a:gs pos="0">
                      <a:srgbClr val="FFFFFF"/>
                    </a:gs>
                  </a:gsLst>
                  <a:lin ang="5400000" scaled="0"/>
                </a:gradFill>
                <a:latin typeface="Segoe UI Light"/>
                <a:ea typeface="ＭＳ Ｐゴシック" charset="0"/>
              </a:rPr>
              <a:t>://aka.ms/dotnetnative  </a:t>
            </a:r>
          </a:p>
        </p:txBody>
      </p:sp>
      <p:pic>
        <p:nvPicPr>
          <p:cNvPr id="30" name="Picture 29"/>
          <p:cNvPicPr>
            <a:picLocks noChangeAspect="1"/>
          </p:cNvPicPr>
          <p:nvPr/>
        </p:nvPicPr>
        <p:blipFill rotWithShape="1">
          <a:blip r:embed="rId3"/>
          <a:srcRect b="3630"/>
          <a:stretch/>
        </p:blipFill>
        <p:spPr>
          <a:xfrm>
            <a:off x="7268948" y="830262"/>
            <a:ext cx="4574017" cy="2391335"/>
          </a:xfrm>
          <a:prstGeom prst="rect">
            <a:avLst/>
          </a:prstGeom>
        </p:spPr>
      </p:pic>
      <p:sp>
        <p:nvSpPr>
          <p:cNvPr id="33" name="3 arrow"/>
          <p:cNvSpPr/>
          <p:nvPr/>
        </p:nvSpPr>
        <p:spPr bwMode="auto">
          <a:xfrm>
            <a:off x="2103436" y="1994099"/>
            <a:ext cx="4254231" cy="1072426"/>
          </a:xfrm>
          <a:prstGeom prst="homePlate">
            <a:avLst/>
          </a:prstGeom>
          <a:solidFill>
            <a:srgbClr val="0072C6"/>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Universal Windows Platform</a:t>
            </a:r>
            <a:endParaRPr lang="en-US" sz="2400" kern="0" dirty="0" smtClean="0">
              <a:gradFill>
                <a:gsLst>
                  <a:gs pos="9583">
                    <a:srgbClr val="FFFFFF"/>
                  </a:gs>
                  <a:gs pos="24000">
                    <a:srgbClr val="FFFFFF"/>
                  </a:gs>
                </a:gsLst>
                <a:lin ang="5400000" scaled="0"/>
              </a:gradFill>
            </a:endParaRPr>
          </a:p>
          <a:p>
            <a:pPr defTabSz="913862"/>
            <a:r>
              <a:rPr lang="en-US" sz="1600" kern="0" dirty="0" smtClean="0">
                <a:gradFill>
                  <a:gsLst>
                    <a:gs pos="9583">
                      <a:srgbClr val="FFFFFF"/>
                    </a:gs>
                    <a:gs pos="24000">
                      <a:srgbClr val="FFFFFF"/>
                    </a:gs>
                  </a:gsLst>
                  <a:lin ang="5400000" scaled="0"/>
                </a:gradFill>
              </a:rPr>
              <a:t>Shared across Windows and Windows Phone apps</a:t>
            </a:r>
            <a:endParaRPr lang="en-US" kern="0" dirty="0">
              <a:gradFill>
                <a:gsLst>
                  <a:gs pos="9583">
                    <a:srgbClr val="FFFFFF"/>
                  </a:gs>
                  <a:gs pos="24000">
                    <a:srgbClr val="FFFFFF"/>
                  </a:gs>
                </a:gsLst>
                <a:lin ang="5400000" scaled="0"/>
              </a:gradFill>
            </a:endParaRPr>
          </a:p>
        </p:txBody>
      </p:sp>
      <p:sp>
        <p:nvSpPr>
          <p:cNvPr id="34" name="Oval 33"/>
          <p:cNvSpPr/>
          <p:nvPr/>
        </p:nvSpPr>
        <p:spPr bwMode="auto">
          <a:xfrm>
            <a:off x="794224" y="1744662"/>
            <a:ext cx="1554956" cy="1554956"/>
          </a:xfrm>
          <a:prstGeom prst="ellipse">
            <a:avLst/>
          </a:prstGeom>
          <a:solidFill>
            <a:srgbClr val="003B92"/>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a:spLocks noEditPoints="1"/>
          </p:cNvSpPr>
          <p:nvPr/>
        </p:nvSpPr>
        <p:spPr bwMode="auto">
          <a:xfrm>
            <a:off x="1222615" y="2185418"/>
            <a:ext cx="679290" cy="689788"/>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3 arrow"/>
          <p:cNvSpPr/>
          <p:nvPr/>
        </p:nvSpPr>
        <p:spPr bwMode="auto">
          <a:xfrm>
            <a:off x="2103437" y="5086447"/>
            <a:ext cx="4254230" cy="1072426"/>
          </a:xfrm>
          <a:prstGeom prst="homePlate">
            <a:avLst/>
          </a:prstGeom>
          <a:solidFill>
            <a:srgbClr val="972FAF"/>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.NET Native</a:t>
            </a:r>
          </a:p>
          <a:p>
            <a:pPr defTabSz="913862"/>
            <a:r>
              <a:rPr lang="en-US" sz="1600" kern="0" dirty="0" smtClean="0">
                <a:gradFill>
                  <a:gsLst>
                    <a:gs pos="9583">
                      <a:srgbClr val="FFFFFF"/>
                    </a:gs>
                    <a:gs pos="24000">
                      <a:srgbClr val="FFFFFF"/>
                    </a:gs>
                  </a:gsLst>
                  <a:lin ang="5400000" scaled="0"/>
                </a:gradFill>
              </a:rPr>
              <a:t>Native code compilation</a:t>
            </a:r>
            <a:endParaRPr lang="en-US" kern="0" dirty="0">
              <a:gradFill>
                <a:gsLst>
                  <a:gs pos="9583">
                    <a:srgbClr val="FFFFFF"/>
                  </a:gs>
                  <a:gs pos="24000">
                    <a:srgbClr val="FFFFFF"/>
                  </a:gs>
                </a:gsLst>
                <a:lin ang="5400000" scaled="0"/>
              </a:gradFill>
            </a:endParaRPr>
          </a:p>
        </p:txBody>
      </p:sp>
      <p:sp>
        <p:nvSpPr>
          <p:cNvPr id="37" name="Oval 36"/>
          <p:cNvSpPr/>
          <p:nvPr/>
        </p:nvSpPr>
        <p:spPr bwMode="auto">
          <a:xfrm>
            <a:off x="794224" y="4837010"/>
            <a:ext cx="1554956" cy="1554956"/>
          </a:xfrm>
          <a:prstGeom prst="ellipse">
            <a:avLst/>
          </a:prstGeom>
          <a:solidFill>
            <a:srgbClr val="68217A"/>
          </a:solidFill>
          <a:ln w="76200">
            <a:solidFill>
              <a:srgbClr val="972FA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stretch>
            <a:fillRect/>
          </a:stretch>
        </p:blipFill>
        <p:spPr>
          <a:xfrm>
            <a:off x="1056171" y="5086447"/>
            <a:ext cx="1012179" cy="1031460"/>
          </a:xfrm>
          <a:prstGeom prst="rect">
            <a:avLst/>
          </a:prstGeom>
          <a:solidFill>
            <a:srgbClr val="972FAF"/>
          </a:solidFill>
        </p:spPr>
      </p:pic>
      <p:sp>
        <p:nvSpPr>
          <p:cNvPr id="13" name="Rectangle 12"/>
          <p:cNvSpPr/>
          <p:nvPr/>
        </p:nvSpPr>
        <p:spPr>
          <a:xfrm>
            <a:off x="6732392" y="118689"/>
            <a:ext cx="4393832"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Universal Windows Platform </a:t>
            </a:r>
          </a:p>
        </p:txBody>
      </p:sp>
      <p:sp>
        <p:nvSpPr>
          <p:cNvPr id="15" name="Rectangle 14"/>
          <p:cNvSpPr/>
          <p:nvPr/>
        </p:nvSpPr>
        <p:spPr>
          <a:xfrm>
            <a:off x="6862252" y="3748165"/>
            <a:ext cx="3217227"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.NET Native</a:t>
            </a:r>
            <a:r>
              <a:rPr lang="en-US" sz="2400" dirty="0" smtClean="0">
                <a:solidFill>
                  <a:srgbClr val="FFFFFF"/>
                </a:solidFill>
                <a:latin typeface="Segoe UI Light" pitchFamily="34" charset="0"/>
              </a:rPr>
              <a:t> highlights</a:t>
            </a:r>
            <a:endParaRPr lang="en-US" sz="2000" dirty="0">
              <a:solidFill>
                <a:srgbClr val="FFFFFF"/>
              </a:solidFill>
            </a:endParaRPr>
          </a:p>
        </p:txBody>
      </p:sp>
    </p:spTree>
    <p:extLst>
      <p:ext uri="{BB962C8B-B14F-4D97-AF65-F5344CB8AC3E}">
        <p14:creationId xmlns:p14="http://schemas.microsoft.com/office/powerpoint/2010/main" val="34450513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6342635" y="1085766"/>
            <a:ext cx="5956232" cy="4057661"/>
          </a:xfrm>
          <a:prstGeom prst="rect">
            <a:avLst/>
          </a:prstGeom>
          <a:solidFill>
            <a:srgbClr val="616161">
              <a:lumMod val="20000"/>
              <a:lumOff val="80000"/>
            </a:srgbClr>
          </a:solidFill>
          <a:ln w="25400" cap="flat" cmpd="sng" algn="ctr">
            <a:noFill/>
            <a:prstDash val="solid"/>
            <a:headEnd type="none" w="med" len="med"/>
            <a:tailEnd type="none" w="med" len="med"/>
          </a:ln>
          <a:effectLst/>
        </p:spPr>
        <p:txBody>
          <a:bodyPr vert="horz" wrap="square" lIns="137141" tIns="137141" rIns="67183" bIns="53747" numCol="1" rtlCol="0" anchor="t" anchorCtr="0" compatLnSpc="1">
            <a:prstTxWarp prst="textNoShape">
              <a:avLst/>
            </a:prstTxWarp>
          </a:bodyPr>
          <a:lstStyle/>
          <a:p>
            <a:pPr defTabSz="685512">
              <a:defRPr/>
            </a:pPr>
            <a:endParaRPr lang="en-US" sz="900" kern="0" dirty="0" smtClean="0">
              <a:gradFill>
                <a:gsLst>
                  <a:gs pos="58716">
                    <a:srgbClr val="002050"/>
                  </a:gs>
                  <a:gs pos="37000">
                    <a:srgbClr val="002050"/>
                  </a:gs>
                </a:gsLst>
                <a:lin ang="5400000" scaled="1"/>
              </a:gradFill>
              <a:latin typeface="Segoe UI Light"/>
            </a:endParaRPr>
          </a:p>
        </p:txBody>
      </p:sp>
      <p:sp>
        <p:nvSpPr>
          <p:cNvPr id="5" name="Text Placeholder 4"/>
          <p:cNvSpPr>
            <a:spLocks noGrp="1"/>
          </p:cNvSpPr>
          <p:nvPr>
            <p:ph type="body" sz="quarter" idx="10"/>
          </p:nvPr>
        </p:nvSpPr>
        <p:spPr>
          <a:xfrm>
            <a:off x="196729" y="152043"/>
            <a:ext cx="5943597" cy="7045006"/>
          </a:xfrm>
        </p:spPr>
        <p:txBody>
          <a:bodyPr/>
          <a:lstStyle/>
          <a:p>
            <a:r>
              <a:rPr lang="en-US" sz="4400" dirty="0" smtClean="0"/>
              <a:t>Open Sourcing .NET</a:t>
            </a:r>
          </a:p>
          <a:p>
            <a:r>
              <a:rPr lang="en-US" sz="2800" b="1" dirty="0" smtClean="0"/>
              <a:t>Platforms</a:t>
            </a:r>
          </a:p>
          <a:p>
            <a:pPr marL="457200" indent="-457200">
              <a:buFont typeface="Arial" panose="020B0604020202020204" pitchFamily="34" charset="0"/>
              <a:buChar char="•"/>
            </a:pPr>
            <a:r>
              <a:rPr lang="en-US" sz="1800" dirty="0">
                <a:solidFill>
                  <a:schemeClr val="tx1"/>
                </a:solidFill>
              </a:rPr>
              <a:t>General purpose .NET Core runtime, compilers and libraries</a:t>
            </a:r>
          </a:p>
          <a:p>
            <a:pPr marL="457200" indent="-457200">
              <a:buFont typeface="Arial" panose="020B0604020202020204" pitchFamily="34" charset="0"/>
              <a:buChar char="•"/>
            </a:pPr>
            <a:r>
              <a:rPr lang="en-US" sz="1800" dirty="0">
                <a:solidFill>
                  <a:schemeClr val="tx1"/>
                </a:solidFill>
              </a:rPr>
              <a:t>ASP.NET 5 web server stack</a:t>
            </a:r>
          </a:p>
          <a:p>
            <a:r>
              <a:rPr lang="en-US" sz="2800" b="1" dirty="0" smtClean="0"/>
              <a:t>Fully Supported cross-platform</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Windows, Linux and OS X</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Visual Studio tooling support (e.g. debugging and deploying to </a:t>
            </a:r>
            <a:r>
              <a:rPr lang="en-US" sz="1800" dirty="0" err="1">
                <a:gradFill>
                  <a:gsLst>
                    <a:gs pos="100000">
                      <a:srgbClr val="FFFFFF"/>
                    </a:gs>
                    <a:gs pos="0">
                      <a:srgbClr val="FFFFFF"/>
                    </a:gs>
                  </a:gsLst>
                  <a:lin ang="5400000" scaled="0"/>
                </a:gradFill>
                <a:ea typeface="ＭＳ Ｐゴシック" charset="0"/>
              </a:rPr>
              <a:t>Docker</a:t>
            </a:r>
            <a:r>
              <a:rPr lang="en-US" sz="1800" dirty="0">
                <a:gradFill>
                  <a:gsLst>
                    <a:gs pos="100000">
                      <a:srgbClr val="FFFFFF"/>
                    </a:gs>
                    <a:gs pos="0">
                      <a:srgbClr val="FFFFFF"/>
                    </a:gs>
                  </a:gsLst>
                  <a:lin ang="5400000" scaled="0"/>
                </a:gradFill>
                <a:ea typeface="ＭＳ Ｐゴシック" charset="0"/>
              </a:rPr>
              <a:t> in Linux)</a:t>
            </a:r>
          </a:p>
          <a:p>
            <a:pPr marL="285750" indent="-285750" defTabSz="932327">
              <a:spcBef>
                <a:spcPts val="1200"/>
              </a:spcBef>
              <a:buFont typeface="Arial" panose="020B0604020202020204" pitchFamily="34" charset="0"/>
              <a:buChar char="•"/>
            </a:pPr>
            <a:r>
              <a:rPr lang="en-US" sz="1800" dirty="0" err="1" smtClean="0">
                <a:gradFill>
                  <a:gsLst>
                    <a:gs pos="100000">
                      <a:srgbClr val="FFFFFF"/>
                    </a:gs>
                    <a:gs pos="0">
                      <a:srgbClr val="FFFFFF"/>
                    </a:gs>
                  </a:gsLst>
                  <a:lin ang="5400000" scaled="0"/>
                </a:gradFill>
                <a:ea typeface="ＭＳ Ｐゴシック" charset="0"/>
              </a:rPr>
              <a:t>OmniSharp</a:t>
            </a:r>
            <a:r>
              <a:rPr lang="en-US" sz="1800" dirty="0" smtClean="0">
                <a:gradFill>
                  <a:gsLst>
                    <a:gs pos="100000">
                      <a:srgbClr val="FFFFFF"/>
                    </a:gs>
                    <a:gs pos="0">
                      <a:srgbClr val="FFFFFF"/>
                    </a:gs>
                  </a:gsLst>
                  <a:lin ang="5400000" scaled="0"/>
                </a:gradFill>
                <a:ea typeface="ＭＳ Ｐゴシック" charset="0"/>
              </a:rPr>
              <a:t> </a:t>
            </a:r>
            <a:r>
              <a:rPr lang="en-US" sz="1800" dirty="0">
                <a:gradFill>
                  <a:gsLst>
                    <a:gs pos="100000">
                      <a:srgbClr val="FFFFFF"/>
                    </a:gs>
                    <a:gs pos="0">
                      <a:srgbClr val="FFFFFF"/>
                    </a:gs>
                  </a:gsLst>
                  <a:lin ang="5400000" scaled="0"/>
                </a:gradFill>
                <a:ea typeface="ＭＳ Ｐゴシック" charset="0"/>
              </a:rPr>
              <a:t>extensions to cross-plat IDEs (Sublime, </a:t>
            </a:r>
            <a:r>
              <a:rPr lang="en-US" sz="1800" dirty="0" err="1">
                <a:gradFill>
                  <a:gsLst>
                    <a:gs pos="100000">
                      <a:srgbClr val="FFFFFF"/>
                    </a:gs>
                    <a:gs pos="0">
                      <a:srgbClr val="FFFFFF"/>
                    </a:gs>
                  </a:gsLst>
                  <a:lin ang="5400000" scaled="0"/>
                </a:gradFill>
                <a:ea typeface="ＭＳ Ｐゴシック" charset="0"/>
              </a:rPr>
              <a:t>Emacs</a:t>
            </a:r>
            <a:r>
              <a:rPr lang="en-US" sz="1800" dirty="0" smtClean="0">
                <a:gradFill>
                  <a:gsLst>
                    <a:gs pos="100000">
                      <a:srgbClr val="FFFFFF"/>
                    </a:gs>
                    <a:gs pos="0">
                      <a:srgbClr val="FFFFFF"/>
                    </a:gs>
                  </a:gsLst>
                  <a:lin ang="5400000" scaled="0"/>
                </a:gradFill>
                <a:ea typeface="ＭＳ Ｐゴシック" charset="0"/>
              </a:rPr>
              <a:t>…)</a:t>
            </a:r>
          </a:p>
          <a:p>
            <a:r>
              <a:rPr lang="en-US" sz="2800" b="1" dirty="0"/>
              <a:t>Open </a:t>
            </a:r>
            <a:r>
              <a:rPr lang="en-US" sz="2800" b="1" dirty="0" smtClean="0"/>
              <a:t>Source</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.NET Core and ASP.NET 5 source being developed on  GitHub</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Contributions accepted, tested and fully supported</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Close collaboration with Mono community</a:t>
            </a:r>
          </a:p>
          <a:p>
            <a:pPr marL="457200" indent="-457200">
              <a:buFont typeface="Arial" panose="020B0604020202020204" pitchFamily="34" charset="0"/>
              <a:buChar char="•"/>
            </a:pPr>
            <a:endParaRPr lang="en-US" sz="1800" b="1" dirty="0"/>
          </a:p>
        </p:txBody>
      </p:sp>
      <p:sp>
        <p:nvSpPr>
          <p:cNvPr id="6" name="Text Placeholder 5"/>
          <p:cNvSpPr>
            <a:spLocks noGrp="1"/>
          </p:cNvSpPr>
          <p:nvPr>
            <p:ph type="body" sz="quarter" idx="11"/>
          </p:nvPr>
        </p:nvSpPr>
        <p:spPr>
          <a:xfrm>
            <a:off x="6446838" y="296862"/>
            <a:ext cx="5450996" cy="572464"/>
          </a:xfrm>
        </p:spPr>
        <p:txBody>
          <a:bodyPr/>
          <a:lstStyle/>
          <a:p>
            <a:r>
              <a:rPr lang="en-US" sz="2800" dirty="0" smtClean="0"/>
              <a:t>What is Microsoft Open Sourcing?</a:t>
            </a:r>
            <a:endParaRPr lang="en-US" sz="2800" dirty="0"/>
          </a:p>
        </p:txBody>
      </p:sp>
      <p:sp>
        <p:nvSpPr>
          <p:cNvPr id="8" name="Rectangle 7"/>
          <p:cNvSpPr/>
          <p:nvPr/>
        </p:nvSpPr>
        <p:spPr>
          <a:xfrm>
            <a:off x="6394240" y="1171803"/>
            <a:ext cx="1913088" cy="584775"/>
          </a:xfrm>
          <a:prstGeom prst="rect">
            <a:avLst/>
          </a:prstGeom>
        </p:spPr>
        <p:txBody>
          <a:bodyPr wrap="none">
            <a:spAutoFit/>
          </a:bodyPr>
          <a:lstStyle/>
          <a:p>
            <a:pPr defTabSz="685512"/>
            <a:r>
              <a:rPr lang="en-US" sz="3200" spc="-75"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9311125" y="1954783"/>
            <a:ext cx="2822005" cy="1479421"/>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endParaRPr lang="en-US" sz="2000" dirty="0">
              <a:gradFill>
                <a:gsLst>
                  <a:gs pos="14679">
                    <a:srgbClr val="FFFFFF"/>
                  </a:gs>
                  <a:gs pos="38000">
                    <a:srgbClr val="FFFFFF"/>
                  </a:gs>
                </a:gsLst>
                <a:lin ang="5400000" scaled="1"/>
              </a:gradFill>
              <a:latin typeface="Segoe UI Light"/>
            </a:endParaRPr>
          </a:p>
        </p:txBody>
      </p:sp>
      <p:sp>
        <p:nvSpPr>
          <p:cNvPr id="10" name="Rectangle 9"/>
          <p:cNvSpPr/>
          <p:nvPr/>
        </p:nvSpPr>
        <p:spPr bwMode="auto">
          <a:xfrm>
            <a:off x="6468081" y="1947918"/>
            <a:ext cx="2812724" cy="1480725"/>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r>
              <a:rPr lang="en-US" sz="2000"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6460541" y="3497263"/>
            <a:ext cx="5684632" cy="1358743"/>
          </a:xfrm>
          <a:prstGeom prst="rect">
            <a:avLst/>
          </a:prstGeom>
          <a:solidFill>
            <a:srgbClr val="68217A"/>
          </a:solidFill>
          <a:ln w="25400" cap="flat" cmpd="sng" algn="ctr">
            <a:noFill/>
            <a:prstDash val="solid"/>
            <a:headEnd type="none" w="med" len="med"/>
            <a:tailEnd type="none" w="med" len="med"/>
          </a:ln>
          <a:effectLst/>
        </p:spPr>
        <p:txBody>
          <a:bodyPr vert="horz" wrap="square" lIns="548485" tIns="33589" rIns="67174" bIns="53739" numCol="1" rtlCol="0" anchor="t" anchorCtr="0" compatLnSpc="1">
            <a:prstTxWarp prst="textNoShape">
              <a:avLst/>
            </a:prstTxWarp>
          </a:bodyPr>
          <a:lstStyle/>
          <a:p>
            <a:pPr defTabSz="685380"/>
            <a:endParaRPr lang="en-US" sz="1600" dirty="0">
              <a:gradFill>
                <a:gsLst>
                  <a:gs pos="14679">
                    <a:srgbClr val="FFFFFF"/>
                  </a:gs>
                  <a:gs pos="38000">
                    <a:srgbClr val="FFFFFF"/>
                  </a:gs>
                </a:gsLst>
                <a:lin ang="5400000" scaled="1"/>
              </a:gradFill>
            </a:endParaRPr>
          </a:p>
        </p:txBody>
      </p:sp>
      <p:grpSp>
        <p:nvGrpSpPr>
          <p:cNvPr id="12" name="Group 11"/>
          <p:cNvGrpSpPr/>
          <p:nvPr/>
        </p:nvGrpSpPr>
        <p:grpSpPr>
          <a:xfrm>
            <a:off x="7089749" y="4047846"/>
            <a:ext cx="1337845" cy="758321"/>
            <a:chOff x="3631207" y="5550921"/>
            <a:chExt cx="1468033" cy="1321773"/>
          </a:xfrm>
        </p:grpSpPr>
        <p:sp>
          <p:nvSpPr>
            <p:cNvPr id="13" name="Rectangle 12"/>
            <p:cNvSpPr/>
            <p:nvPr/>
          </p:nvSpPr>
          <p:spPr>
            <a:xfrm>
              <a:off x="3631209" y="6210163"/>
              <a:ext cx="916787" cy="662531"/>
            </a:xfrm>
            <a:prstGeom prst="rect">
              <a:avLst/>
            </a:prstGeom>
          </p:spPr>
          <p:txBody>
            <a:bodyPr wrap="none">
              <a:spAutoFit/>
            </a:bodyPr>
            <a:lstStyle/>
            <a:p>
              <a:pPr marL="0" lvl="1" defTabSz="685380">
                <a:lnSpc>
                  <a:spcPct val="90000"/>
                </a:lnSpc>
                <a:spcAft>
                  <a:spcPts val="250"/>
                </a:spcAft>
                <a:defRPr/>
              </a:pPr>
              <a:r>
                <a:rPr lang="en-US" sz="900" dirty="0" smtClean="0">
                  <a:solidFill>
                    <a:srgbClr val="FFFFFF"/>
                  </a:solidFill>
                </a:rPr>
                <a:t>RyuJIT</a:t>
              </a:r>
              <a:r>
                <a:rPr lang="en-US" sz="800" dirty="0" smtClean="0">
                  <a:solidFill>
                    <a:srgbClr val="FFFFFF"/>
                  </a:solidFill>
                </a:rPr>
                <a:t>, </a:t>
              </a:r>
              <a:r>
                <a:rPr lang="en-US" sz="900" dirty="0" smtClean="0">
                  <a:solidFill>
                    <a:srgbClr val="FFFFFF"/>
                  </a:solidFill>
                </a:rPr>
                <a:t>SIMD</a:t>
              </a:r>
            </a:p>
            <a:p>
              <a:pPr marL="0" lvl="1" defTabSz="685380">
                <a:lnSpc>
                  <a:spcPct val="90000"/>
                </a:lnSpc>
                <a:spcAft>
                  <a:spcPts val="250"/>
                </a:spcAft>
                <a:defRPr/>
              </a:pPr>
              <a:r>
                <a:rPr lang="en-US" sz="900" dirty="0" smtClean="0">
                  <a:solidFill>
                    <a:srgbClr val="FFFFFF"/>
                  </a:solidFill>
                </a:rPr>
                <a:t>Core-CLR</a:t>
              </a:r>
              <a:endParaRPr lang="en-US" sz="900" dirty="0">
                <a:solidFill>
                  <a:srgbClr val="FFFFFF"/>
                </a:solidFill>
              </a:endParaRPr>
            </a:p>
          </p:txBody>
        </p:sp>
        <p:sp>
          <p:nvSpPr>
            <p:cNvPr id="14" name="Rectangle 13"/>
            <p:cNvSpPr/>
            <p:nvPr/>
          </p:nvSpPr>
          <p:spPr>
            <a:xfrm>
              <a:off x="3631207" y="5550921"/>
              <a:ext cx="1468033" cy="740319"/>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Runtime components</a:t>
              </a:r>
              <a:endParaRPr lang="en-US" sz="1200" b="1" dirty="0">
                <a:solidFill>
                  <a:srgbClr val="FFFFFF"/>
                </a:solidFill>
              </a:endParaRPr>
            </a:p>
          </p:txBody>
        </p:sp>
      </p:grpSp>
      <p:grpSp>
        <p:nvGrpSpPr>
          <p:cNvPr id="15" name="Group 14"/>
          <p:cNvGrpSpPr/>
          <p:nvPr/>
        </p:nvGrpSpPr>
        <p:grpSpPr>
          <a:xfrm>
            <a:off x="8642124" y="4048269"/>
            <a:ext cx="1374094" cy="739117"/>
            <a:chOff x="5954092" y="5572192"/>
            <a:chExt cx="2395084" cy="1288292"/>
          </a:xfrm>
        </p:grpSpPr>
        <p:sp>
          <p:nvSpPr>
            <p:cNvPr id="16" name="Rectangle 15"/>
            <p:cNvSpPr/>
            <p:nvPr/>
          </p:nvSpPr>
          <p:spPr>
            <a:xfrm>
              <a:off x="5954092" y="5572192"/>
              <a:ext cx="1759618" cy="450625"/>
            </a:xfrm>
            <a:prstGeom prst="rect">
              <a:avLst/>
            </a:prstGeom>
          </p:spPr>
          <p:txBody>
            <a:bodyPr wrap="square">
              <a:spAutoFit/>
            </a:bodyPr>
            <a:lstStyle/>
            <a:p>
              <a:pPr marL="0" lvl="1" defTabSz="685380">
                <a:lnSpc>
                  <a:spcPct val="90000"/>
                </a:lnSpc>
                <a:spcAft>
                  <a:spcPts val="250"/>
                </a:spcAft>
                <a:defRPr/>
              </a:pPr>
              <a:r>
                <a:rPr lang="en-US" sz="1200" b="1" dirty="0">
                  <a:solidFill>
                    <a:srgbClr val="FFFFFF"/>
                  </a:solidFill>
                </a:rPr>
                <a:t>Compilers</a:t>
              </a:r>
            </a:p>
          </p:txBody>
        </p:sp>
        <p:sp>
          <p:nvSpPr>
            <p:cNvPr id="17" name="Rectangle 16"/>
            <p:cNvSpPr/>
            <p:nvPr/>
          </p:nvSpPr>
          <p:spPr>
            <a:xfrm>
              <a:off x="5954092" y="5913633"/>
              <a:ext cx="2395084" cy="946851"/>
            </a:xfrm>
            <a:prstGeom prst="rect">
              <a:avLst/>
            </a:prstGeom>
          </p:spPr>
          <p:txBody>
            <a:bodyPr wrap="none">
              <a:spAutoFit/>
            </a:bodyPr>
            <a:lstStyle/>
            <a:p>
              <a:pPr marL="0" lvl="1" defTabSz="685380">
                <a:lnSpc>
                  <a:spcPct val="90000"/>
                </a:lnSpc>
                <a:spcAft>
                  <a:spcPts val="250"/>
                </a:spcAft>
              </a:pPr>
              <a:r>
                <a:rPr lang="en-US" sz="900" dirty="0">
                  <a:solidFill>
                    <a:srgbClr val="FFFFFF"/>
                  </a:solidFill>
                </a:rPr>
                <a:t>.NET Compiler </a:t>
              </a:r>
              <a:r>
                <a:rPr lang="en-US" sz="900" dirty="0" smtClean="0">
                  <a:solidFill>
                    <a:srgbClr val="FFFFFF"/>
                  </a:solidFill>
                </a:rPr>
                <a:t>Platform</a:t>
              </a:r>
            </a:p>
            <a:p>
              <a:pPr marL="0" lvl="1" defTabSz="685380">
                <a:lnSpc>
                  <a:spcPct val="90000"/>
                </a:lnSpc>
                <a:spcAft>
                  <a:spcPts val="250"/>
                </a:spcAft>
              </a:pPr>
              <a:r>
                <a:rPr lang="en-US" sz="900" dirty="0" smtClean="0">
                  <a:solidFill>
                    <a:srgbClr val="FFFFFF"/>
                  </a:solidFill>
                </a:rPr>
                <a:t>	(“Roslyn”)</a:t>
              </a:r>
            </a:p>
            <a:p>
              <a:pPr marL="0" lvl="1" defTabSz="685380">
                <a:lnSpc>
                  <a:spcPct val="90000"/>
                </a:lnSpc>
                <a:spcAft>
                  <a:spcPts val="250"/>
                </a:spcAft>
              </a:pPr>
              <a:r>
                <a:rPr lang="en-US" sz="900" dirty="0" smtClean="0">
                  <a:solidFill>
                    <a:srgbClr val="FFFFFF"/>
                  </a:solidFill>
                </a:rPr>
                <a:t>Languages</a:t>
              </a:r>
              <a:endParaRPr lang="en-US" sz="800" dirty="0">
                <a:solidFill>
                  <a:srgbClr val="FFFFFF"/>
                </a:solidFill>
              </a:endParaRPr>
            </a:p>
          </p:txBody>
        </p:sp>
      </p:grpSp>
      <p:grpSp>
        <p:nvGrpSpPr>
          <p:cNvPr id="18" name="Group 17"/>
          <p:cNvGrpSpPr/>
          <p:nvPr/>
        </p:nvGrpSpPr>
        <p:grpSpPr>
          <a:xfrm>
            <a:off x="10455629" y="4037884"/>
            <a:ext cx="1653017" cy="709713"/>
            <a:chOff x="8627481" y="5540297"/>
            <a:chExt cx="2881254" cy="1237045"/>
          </a:xfrm>
        </p:grpSpPr>
        <p:sp>
          <p:nvSpPr>
            <p:cNvPr id="19" name="Rectangle 18"/>
            <p:cNvSpPr/>
            <p:nvPr/>
          </p:nvSpPr>
          <p:spPr>
            <a:xfrm>
              <a:off x="8627481" y="5913640"/>
              <a:ext cx="2881254" cy="863702"/>
            </a:xfrm>
            <a:prstGeom prst="rect">
              <a:avLst/>
            </a:prstGeom>
          </p:spPr>
          <p:txBody>
            <a:bodyPr wrap="none">
              <a:spAutoFit/>
            </a:bodyPr>
            <a:lstStyle/>
            <a:p>
              <a:pPr marL="0" lvl="1" defTabSz="685380">
                <a:lnSpc>
                  <a:spcPct val="90000"/>
                </a:lnSpc>
                <a:spcAft>
                  <a:spcPts val="1200"/>
                </a:spcAft>
                <a:defRPr/>
              </a:pPr>
              <a:r>
                <a:rPr lang="en-US" sz="900" dirty="0">
                  <a:solidFill>
                    <a:srgbClr val="FFFFFF"/>
                  </a:solidFill>
                </a:rPr>
                <a:t>.NET Core 5 Libraries</a:t>
              </a:r>
            </a:p>
            <a:p>
              <a:pPr marL="0" lvl="1" defTabSz="685380">
                <a:lnSpc>
                  <a:spcPct val="90000"/>
                </a:lnSpc>
                <a:spcAft>
                  <a:spcPts val="250"/>
                </a:spcAft>
                <a:defRPr/>
              </a:pPr>
              <a:r>
                <a:rPr lang="en-US" sz="900" dirty="0">
                  <a:solidFill>
                    <a:srgbClr val="FFFFFF"/>
                  </a:solidFill>
                </a:rPr>
                <a:t>.NET Framework 4.6 Libraries</a:t>
              </a:r>
            </a:p>
          </p:txBody>
        </p:sp>
        <p:sp>
          <p:nvSpPr>
            <p:cNvPr id="20" name="Rectangle 19"/>
            <p:cNvSpPr/>
            <p:nvPr/>
          </p:nvSpPr>
          <p:spPr>
            <a:xfrm>
              <a:off x="8627483" y="5540297"/>
              <a:ext cx="2369792" cy="450627"/>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Libraries</a:t>
              </a:r>
              <a:endParaRPr lang="en-US" sz="1200" b="1" dirty="0">
                <a:solidFill>
                  <a:srgbClr val="FFFFFF"/>
                </a:solidFill>
              </a:endParaRPr>
            </a:p>
          </p:txBody>
        </p:sp>
      </p:grpSp>
      <p:grpSp>
        <p:nvGrpSpPr>
          <p:cNvPr id="21" name="Group 20"/>
          <p:cNvGrpSpPr/>
          <p:nvPr/>
        </p:nvGrpSpPr>
        <p:grpSpPr>
          <a:xfrm>
            <a:off x="6686982" y="4183089"/>
            <a:ext cx="361583" cy="295516"/>
            <a:chOff x="9061629" y="5706715"/>
            <a:chExt cx="380421" cy="310912"/>
          </a:xfrm>
        </p:grpSpPr>
        <p:sp>
          <p:nvSpPr>
            <p:cNvPr id="2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grpSp>
      <p:sp>
        <p:nvSpPr>
          <p:cNvPr id="25" name="Rectangle 24"/>
          <p:cNvSpPr/>
          <p:nvPr/>
        </p:nvSpPr>
        <p:spPr>
          <a:xfrm>
            <a:off x="6741396" y="3540491"/>
            <a:ext cx="1255472" cy="400110"/>
          </a:xfrm>
          <a:prstGeom prst="rect">
            <a:avLst/>
          </a:prstGeom>
        </p:spPr>
        <p:txBody>
          <a:bodyPr wrap="none">
            <a:spAutoFit/>
          </a:bodyPr>
          <a:lstStyle/>
          <a:p>
            <a:pPr defTabSz="685380"/>
            <a:r>
              <a:rPr lang="en-US" sz="20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endParaRPr lang="en-US" sz="16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
        <p:nvSpPr>
          <p:cNvPr id="26" name="Freeform 25"/>
          <p:cNvSpPr>
            <a:spLocks noEditPoints="1"/>
          </p:cNvSpPr>
          <p:nvPr/>
        </p:nvSpPr>
        <p:spPr bwMode="black">
          <a:xfrm>
            <a:off x="10125079" y="4230881"/>
            <a:ext cx="286629" cy="26606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720" tIns="30860" rIns="61720" bIns="30860" numCol="1" anchor="t" anchorCtr="0" compatLnSpc="1">
            <a:prstTxWarp prst="textNoShape">
              <a:avLst/>
            </a:prstTxWarp>
          </a:bodyPr>
          <a:lstStyle/>
          <a:p>
            <a:pPr defTabSz="685739"/>
            <a:endParaRPr lang="en-US" sz="1200">
              <a:solidFill>
                <a:prstClr val="black"/>
              </a:solidFill>
            </a:endParaRPr>
          </a:p>
        </p:txBody>
      </p:sp>
      <p:sp>
        <p:nvSpPr>
          <p:cNvPr id="27" name="Freeform 84"/>
          <p:cNvSpPr>
            <a:spLocks noEditPoints="1"/>
          </p:cNvSpPr>
          <p:nvPr/>
        </p:nvSpPr>
        <p:spPr bwMode="black">
          <a:xfrm>
            <a:off x="8363519" y="4192504"/>
            <a:ext cx="235014" cy="28094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685739"/>
            <a:endParaRPr lang="en-US" sz="1100">
              <a:solidFill>
                <a:prstClr val="black"/>
              </a:solidFill>
            </a:endParaRPr>
          </a:p>
        </p:txBody>
      </p:sp>
      <p:sp>
        <p:nvSpPr>
          <p:cNvPr id="28" name="TextBox 27"/>
          <p:cNvSpPr txBox="1"/>
          <p:nvPr/>
        </p:nvSpPr>
        <p:spPr>
          <a:xfrm>
            <a:off x="7174363" y="2264787"/>
            <a:ext cx="2128494"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b="1" dirty="0" smtClean="0">
                <a:solidFill>
                  <a:srgbClr val="FFFFFF"/>
                </a:solidFill>
                <a:latin typeface="Segoe UI Semibold" panose="020B0702040204020203" pitchFamily="34" charset="0"/>
                <a:cs typeface="Segoe UI Semibold" panose="020B0702040204020203" pitchFamily="34" charset="0"/>
              </a:rPr>
              <a:t>Framework 4.6 </a:t>
            </a:r>
            <a:endParaRPr lang="en-US" sz="2000" b="1" dirty="0">
              <a:solidFill>
                <a:srgbClr val="FFFFFF"/>
              </a:solidFill>
              <a:latin typeface="Segoe UI Semibold" panose="020B0702040204020203" pitchFamily="34" charset="0"/>
              <a:cs typeface="Segoe UI Semibold" panose="020B0702040204020203" pitchFamily="34" charset="0"/>
            </a:endParaRPr>
          </a:p>
        </p:txBody>
      </p:sp>
      <p:pic>
        <p:nvPicPr>
          <p:cNvPr id="29" name="Picture 2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956863" y="2681312"/>
            <a:ext cx="146558" cy="172549"/>
          </a:xfrm>
          <a:prstGeom prst="rect">
            <a:avLst/>
          </a:prstGeom>
        </p:spPr>
      </p:pic>
      <p:pic>
        <p:nvPicPr>
          <p:cNvPr id="3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35693" y="2664199"/>
            <a:ext cx="210617" cy="2067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984349" y="2392844"/>
            <a:ext cx="198335" cy="201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95974" y="2390378"/>
            <a:ext cx="446117" cy="45308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9373144" y="2002171"/>
            <a:ext cx="2677043" cy="1362152"/>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4" name="Rounded Rectangle 33"/>
          <p:cNvSpPr/>
          <p:nvPr/>
        </p:nvSpPr>
        <p:spPr>
          <a:xfrm>
            <a:off x="8275331" y="4025037"/>
            <a:ext cx="1691052" cy="771191"/>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5" name="Rounded Rectangle 34"/>
          <p:cNvSpPr/>
          <p:nvPr/>
        </p:nvSpPr>
        <p:spPr>
          <a:xfrm>
            <a:off x="10472385" y="4037882"/>
            <a:ext cx="1200053" cy="434696"/>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6" name="Rounded Rectangle 35"/>
          <p:cNvSpPr/>
          <p:nvPr/>
        </p:nvSpPr>
        <p:spPr>
          <a:xfrm>
            <a:off x="7099751" y="4033698"/>
            <a:ext cx="1039299" cy="762530"/>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8" name="Rectangle 37"/>
          <p:cNvSpPr/>
          <p:nvPr/>
        </p:nvSpPr>
        <p:spPr>
          <a:xfrm>
            <a:off x="6384950" y="5898241"/>
            <a:ext cx="5956232" cy="523220"/>
          </a:xfrm>
          <a:prstGeom prst="rect">
            <a:avLst/>
          </a:prstGeom>
        </p:spPr>
        <p:txBody>
          <a:bodyPr wrap="square">
            <a:spAutoFit/>
          </a:bodyPr>
          <a:lstStyle/>
          <a:p>
            <a:pPr algn="ctr" defTabSz="932277"/>
            <a:r>
              <a:rPr lang="en-US" sz="2800" dirty="0" smtClean="0">
                <a:gradFill>
                  <a:gsLst>
                    <a:gs pos="88976">
                      <a:srgbClr val="FFFFFF"/>
                    </a:gs>
                    <a:gs pos="65000">
                      <a:srgbClr val="FFFFFF"/>
                    </a:gs>
                  </a:gsLst>
                  <a:lin ang="5400000" scaled="0"/>
                </a:gradFill>
                <a:hlinkClick r:id="rId6"/>
              </a:rPr>
              <a:t>github.com/</a:t>
            </a:r>
            <a:r>
              <a:rPr lang="en-US" sz="2800" dirty="0" err="1" smtClean="0">
                <a:gradFill>
                  <a:gsLst>
                    <a:gs pos="88976">
                      <a:srgbClr val="FFFFFF"/>
                    </a:gs>
                    <a:gs pos="65000">
                      <a:srgbClr val="FFFFFF"/>
                    </a:gs>
                  </a:gsLst>
                  <a:lin ang="5400000" scaled="0"/>
                </a:gradFill>
                <a:hlinkClick r:id="rId6"/>
              </a:rPr>
              <a:t>microsoft</a:t>
            </a:r>
            <a:r>
              <a:rPr lang="en-US" sz="2800" dirty="0" smtClean="0">
                <a:gradFill>
                  <a:gsLst>
                    <a:gs pos="88976">
                      <a:srgbClr val="FFFFFF"/>
                    </a:gs>
                    <a:gs pos="65000">
                      <a:srgbClr val="FFFFFF"/>
                    </a:gs>
                  </a:gsLst>
                  <a:lin ang="5400000" scaled="0"/>
                </a:gradFill>
                <a:hlinkClick r:id="rId6"/>
              </a:rPr>
              <a:t>/</a:t>
            </a:r>
            <a:r>
              <a:rPr lang="en-US" sz="2800" dirty="0" err="1" smtClean="0">
                <a:gradFill>
                  <a:gsLst>
                    <a:gs pos="88976">
                      <a:srgbClr val="FFFFFF"/>
                    </a:gs>
                    <a:gs pos="65000">
                      <a:srgbClr val="FFFFFF"/>
                    </a:gs>
                  </a:gsLst>
                  <a:lin ang="5400000" scaled="0"/>
                </a:gradFill>
                <a:hlinkClick r:id="rId6"/>
              </a:rPr>
              <a:t>dotnet</a:t>
            </a:r>
            <a:r>
              <a:rPr lang="en-US" sz="2800" dirty="0" smtClean="0">
                <a:gradFill>
                  <a:gsLst>
                    <a:gs pos="88976">
                      <a:srgbClr val="FFFFFF"/>
                    </a:gs>
                    <a:gs pos="65000">
                      <a:srgbClr val="FFFFFF"/>
                    </a:gs>
                  </a:gsLst>
                  <a:lin ang="5400000" scaled="0"/>
                </a:gradFill>
                <a:hlinkClick r:id="rId6"/>
              </a:rPr>
              <a:t> </a:t>
            </a:r>
            <a:endParaRPr lang="en-US" sz="2800" dirty="0">
              <a:gradFill>
                <a:gsLst>
                  <a:gs pos="88976">
                    <a:srgbClr val="FFFFFF"/>
                  </a:gs>
                  <a:gs pos="65000">
                    <a:srgbClr val="FFFFFF"/>
                  </a:gs>
                </a:gsLst>
                <a:lin ang="5400000" scaled="0"/>
              </a:gradFill>
            </a:endParaRPr>
          </a:p>
        </p:txBody>
      </p:sp>
      <p:sp>
        <p:nvSpPr>
          <p:cNvPr id="39" name="Rectangle 38"/>
          <p:cNvSpPr/>
          <p:nvPr/>
        </p:nvSpPr>
        <p:spPr>
          <a:xfrm>
            <a:off x="6981605" y="5485819"/>
            <a:ext cx="2745239" cy="523220"/>
          </a:xfrm>
          <a:prstGeom prst="rect">
            <a:avLst/>
          </a:prstGeom>
        </p:spPr>
        <p:txBody>
          <a:bodyPr wrap="none">
            <a:spAutoFit/>
          </a:bodyPr>
          <a:lstStyle/>
          <a:p>
            <a:pPr defTabSz="932277"/>
            <a:r>
              <a:rPr lang="en-US" sz="2800" dirty="0">
                <a:solidFill>
                  <a:srgbClr val="FFFFFF"/>
                </a:solidFill>
                <a:latin typeface="Segoe UI Light"/>
              </a:rPr>
              <a:t>Get started from:</a:t>
            </a:r>
          </a:p>
        </p:txBody>
      </p:sp>
      <p:sp>
        <p:nvSpPr>
          <p:cNvPr id="45" name="TextBox 44"/>
          <p:cNvSpPr txBox="1"/>
          <p:nvPr/>
        </p:nvSpPr>
        <p:spPr>
          <a:xfrm>
            <a:off x="10373773" y="2264787"/>
            <a:ext cx="2051660"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dirty="0" smtClean="0">
                <a:solidFill>
                  <a:srgbClr val="FFFFFF"/>
                </a:solidFill>
                <a:latin typeface="Segoe UI Semibold" panose="020B0702040204020203" pitchFamily="34" charset="0"/>
                <a:cs typeface="Segoe UI Semibold" panose="020B0702040204020203" pitchFamily="34" charset="0"/>
              </a:rPr>
              <a:t>Core 5</a:t>
            </a:r>
            <a:r>
              <a:rPr lang="en-US" sz="2000" b="1" dirty="0" smtClean="0">
                <a:solidFill>
                  <a:srgbClr val="FFFFFF"/>
                </a:solidFill>
                <a:latin typeface="Segoe UI Semibold" panose="020B0702040204020203" pitchFamily="34" charset="0"/>
                <a:cs typeface="Segoe UI Semibold" panose="020B0702040204020203" pitchFamily="34" charset="0"/>
              </a:rPr>
              <a:t> </a:t>
            </a:r>
            <a:endParaRPr lang="en-US" sz="2000" b="1"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57750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ASP.NET fit in?</a:t>
            </a:r>
            <a:endParaRPr lang="en-US" dirty="0"/>
          </a:p>
        </p:txBody>
      </p:sp>
    </p:spTree>
    <p:extLst>
      <p:ext uri="{BB962C8B-B14F-4D97-AF65-F5344CB8AC3E}">
        <p14:creationId xmlns:p14="http://schemas.microsoft.com/office/powerpoint/2010/main" val="15831206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82383" y="2155259"/>
            <a:ext cx="9451496" cy="1338533"/>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 name="TextBox 4"/>
          <p:cNvSpPr txBox="1"/>
          <p:nvPr/>
        </p:nvSpPr>
        <p:spPr>
          <a:xfrm>
            <a:off x="4847972" y="2210701"/>
            <a:ext cx="2520318" cy="678327"/>
          </a:xfrm>
          <a:prstGeom prst="rect">
            <a:avLst/>
          </a:prstGeom>
          <a:noFill/>
        </p:spPr>
        <p:txBody>
          <a:bodyPr wrap="square" rtlCol="0">
            <a:spAutoFit/>
          </a:bodyPr>
          <a:lstStyle/>
          <a:p>
            <a:pPr defTabSz="932536"/>
            <a:r>
              <a:rPr lang="en-US" sz="3808" b="1" dirty="0">
                <a:solidFill>
                  <a:srgbClr val="FFFFFF"/>
                </a:solidFill>
                <a:latin typeface="Segoe UI Semibold" panose="020B0702040204020203" pitchFamily="34" charset="0"/>
                <a:cs typeface="Segoe UI Semibold" panose="020B0702040204020203" pitchFamily="34" charset="0"/>
              </a:rPr>
              <a:t>ASP.NET 5</a:t>
            </a:r>
          </a:p>
        </p:txBody>
      </p:sp>
      <p:sp>
        <p:nvSpPr>
          <p:cNvPr id="6" name="Rectangle 5"/>
          <p:cNvSpPr/>
          <p:nvPr/>
        </p:nvSpPr>
        <p:spPr bwMode="auto">
          <a:xfrm>
            <a:off x="6128512" y="3549235"/>
            <a:ext cx="4705367"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382384" y="3549235"/>
            <a:ext cx="4689892"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extBox 7"/>
          <p:cNvSpPr txBox="1"/>
          <p:nvPr/>
        </p:nvSpPr>
        <p:spPr>
          <a:xfrm>
            <a:off x="1382384" y="3614491"/>
            <a:ext cx="4689891" cy="448136"/>
          </a:xfrm>
          <a:prstGeom prst="rect">
            <a:avLst/>
          </a:prstGeom>
          <a:noFill/>
        </p:spPr>
        <p:txBody>
          <a:bodyPr wrap="square" rtlCol="0">
            <a:spAutoFit/>
          </a:bodyPr>
          <a:lstStyle/>
          <a:p>
            <a:pPr defTabSz="932536"/>
            <a:r>
              <a:rPr lang="en-US" sz="2312" dirty="0">
                <a:solidFill>
                  <a:srgbClr val="FFFFFF"/>
                </a:solidFill>
                <a:latin typeface="Segoe UI Semibold" panose="020B0702040204020203" pitchFamily="34" charset="0"/>
                <a:cs typeface="Segoe UI Semibold" panose="020B0702040204020203" pitchFamily="34" charset="0"/>
              </a:rPr>
              <a:t>.NET Framework 4.6 </a:t>
            </a:r>
            <a:r>
              <a:rPr lang="en-US" sz="2312" dirty="0">
                <a:solidFill>
                  <a:srgbClr val="FFFFFF"/>
                </a:solidFill>
                <a:latin typeface="Segoe UI Light"/>
                <a:cs typeface="Segoe UI Semibold" panose="020B0702040204020203" pitchFamily="34" charset="0"/>
              </a:rPr>
              <a:t>stack and libs</a:t>
            </a:r>
          </a:p>
        </p:txBody>
      </p:sp>
      <p:sp>
        <p:nvSpPr>
          <p:cNvPr id="9" name="TextBox 8"/>
          <p:cNvSpPr txBox="1"/>
          <p:nvPr/>
        </p:nvSpPr>
        <p:spPr>
          <a:xfrm>
            <a:off x="6298515" y="3614491"/>
            <a:ext cx="4425437" cy="448136"/>
          </a:xfrm>
          <a:prstGeom prst="rect">
            <a:avLst/>
          </a:prstGeom>
          <a:noFill/>
        </p:spPr>
        <p:txBody>
          <a:bodyPr wrap="square" rtlCol="0">
            <a:spAutoFit/>
          </a:bodyPr>
          <a:lstStyle/>
          <a:p>
            <a:pPr defTabSz="932536"/>
            <a:r>
              <a:rPr lang="en-US" sz="2312" b="1" dirty="0">
                <a:solidFill>
                  <a:srgbClr val="FFFFFF"/>
                </a:solidFill>
                <a:latin typeface="Segoe UI Semibold" panose="020B0702040204020203" pitchFamily="34" charset="0"/>
                <a:cs typeface="Segoe UI Semibold" panose="020B0702040204020203" pitchFamily="34" charset="0"/>
              </a:rPr>
              <a:t>.NET </a:t>
            </a:r>
            <a:r>
              <a:rPr lang="en-US" sz="2312" dirty="0">
                <a:solidFill>
                  <a:srgbClr val="FFFFFF"/>
                </a:solidFill>
                <a:latin typeface="Segoe UI Semibold" panose="020B0702040204020203" pitchFamily="34" charset="0"/>
                <a:cs typeface="Segoe UI Semibold" panose="020B0702040204020203" pitchFamily="34" charset="0"/>
              </a:rPr>
              <a:t>Core 5 </a:t>
            </a:r>
            <a:r>
              <a:rPr lang="en-US" sz="2312" dirty="0">
                <a:solidFill>
                  <a:srgbClr val="FFFFFF"/>
                </a:solidFill>
                <a:latin typeface="Segoe UI Light"/>
                <a:cs typeface="Segoe UI Semibold" panose="020B0702040204020203" pitchFamily="34" charset="0"/>
              </a:rPr>
              <a:t>stack and libs</a:t>
            </a:r>
            <a:endParaRPr lang="en-US" sz="2312" b="1" dirty="0">
              <a:solidFill>
                <a:srgbClr val="FFFFFF"/>
              </a:solidFill>
              <a:latin typeface="Segoe UI Light"/>
              <a:cs typeface="Segoe UI Semibold" panose="020B0702040204020203" pitchFamily="34" charset="0"/>
            </a:endParaRPr>
          </a:p>
        </p:txBody>
      </p:sp>
      <p:sp>
        <p:nvSpPr>
          <p:cNvPr id="10" name="Rectangle 9"/>
          <p:cNvSpPr/>
          <p:nvPr/>
        </p:nvSpPr>
        <p:spPr>
          <a:xfrm>
            <a:off x="2904813" y="2855853"/>
            <a:ext cx="6275564" cy="427168"/>
          </a:xfrm>
          <a:prstGeom prst="rect">
            <a:avLst/>
          </a:prstGeom>
        </p:spPr>
        <p:txBody>
          <a:bodyPr wrap="none">
            <a:spAutoFit/>
          </a:bodyPr>
          <a:lstStyle/>
          <a:p>
            <a:pPr defTabSz="932277"/>
            <a:r>
              <a:rPr lang="en-US" sz="2176" dirty="0">
                <a:solidFill>
                  <a:srgbClr val="FFFFFF"/>
                </a:solidFill>
              </a:rPr>
              <a:t>Unified framework for MVC, Web API and SignalR</a:t>
            </a:r>
          </a:p>
        </p:txBody>
      </p:sp>
      <p:sp>
        <p:nvSpPr>
          <p:cNvPr id="11" name="Rectangle 10"/>
          <p:cNvSpPr/>
          <p:nvPr/>
        </p:nvSpPr>
        <p:spPr>
          <a:xfrm>
            <a:off x="1448892" y="4198556"/>
            <a:ext cx="4526560" cy="301621"/>
          </a:xfrm>
          <a:prstGeom prst="rect">
            <a:avLst/>
          </a:prstGeom>
        </p:spPr>
        <p:txBody>
          <a:bodyPr wrap="none">
            <a:spAutoFit/>
          </a:bodyPr>
          <a:lstStyle/>
          <a:p>
            <a:pPr defTabSz="932277"/>
            <a:r>
              <a:rPr lang="en-US" sz="1360" i="1" dirty="0">
                <a:solidFill>
                  <a:srgbClr val="FFFFFF"/>
                </a:solidFill>
              </a:rPr>
              <a:t> Full .NET Framework for any scenario and library support</a:t>
            </a:r>
          </a:p>
        </p:txBody>
      </p:sp>
      <p:sp>
        <p:nvSpPr>
          <p:cNvPr id="12" name="Rectangle 11"/>
          <p:cNvSpPr/>
          <p:nvPr/>
        </p:nvSpPr>
        <p:spPr>
          <a:xfrm>
            <a:off x="6164183" y="4194387"/>
            <a:ext cx="4587714" cy="301621"/>
          </a:xfrm>
          <a:prstGeom prst="rect">
            <a:avLst/>
          </a:prstGeom>
        </p:spPr>
        <p:txBody>
          <a:bodyPr wrap="square">
            <a:spAutoFit/>
          </a:bodyPr>
          <a:lstStyle/>
          <a:p>
            <a:pPr defTabSz="932277"/>
            <a:r>
              <a:rPr lang="en-US" sz="1360" i="1" dirty="0">
                <a:solidFill>
                  <a:srgbClr val="FFFFFF"/>
                </a:solidFill>
              </a:rPr>
              <a:t>Small runtime optimized for server and cloud workloads</a:t>
            </a:r>
          </a:p>
        </p:txBody>
      </p:sp>
    </p:spTree>
    <p:extLst>
      <p:ext uri="{BB962C8B-B14F-4D97-AF65-F5344CB8AC3E}">
        <p14:creationId xmlns:p14="http://schemas.microsoft.com/office/powerpoint/2010/main" val="2371649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Open Source?</a:t>
            </a:r>
            <a:endParaRPr lang="en-US" dirty="0"/>
          </a:p>
        </p:txBody>
      </p:sp>
      <p:pic>
        <p:nvPicPr>
          <p:cNvPr id="4" name="Picture 3"/>
          <p:cNvPicPr>
            <a:picLocks noChangeAspect="1"/>
          </p:cNvPicPr>
          <p:nvPr/>
        </p:nvPicPr>
        <p:blipFill>
          <a:blip r:embed="rId2"/>
          <a:stretch>
            <a:fillRect/>
          </a:stretch>
        </p:blipFill>
        <p:spPr>
          <a:xfrm>
            <a:off x="1910757" y="1305731"/>
            <a:ext cx="8178649" cy="5341332"/>
          </a:xfrm>
          <a:prstGeom prst="rect">
            <a:avLst/>
          </a:prstGeom>
        </p:spPr>
      </p:pic>
    </p:spTree>
    <p:extLst>
      <p:ext uri="{BB962C8B-B14F-4D97-AF65-F5344CB8AC3E}">
        <p14:creationId xmlns:p14="http://schemas.microsoft.com/office/powerpoint/2010/main" val="2841419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803770"/>
              </p:ext>
            </p:extLst>
          </p:nvPr>
        </p:nvGraphicFramePr>
        <p:xfrm>
          <a:off x="655637" y="1017059"/>
          <a:ext cx="10972800" cy="5697339"/>
        </p:xfrm>
        <a:graphic>
          <a:graphicData uri="http://schemas.openxmlformats.org/drawingml/2006/table">
            <a:tbl>
              <a:tblPr firstRow="1">
                <a:tableStyleId>{9DCAF9ED-07DC-4A11-8D7F-57B35C25682E}</a:tableStyleId>
              </a:tblPr>
              <a:tblGrid>
                <a:gridCol w="10972800">
                  <a:extLst>
                    <a:ext uri="{9D8B030D-6E8A-4147-A177-3AD203B41FA5}">
                      <a16:colId xmlns:a16="http://schemas.microsoft.com/office/drawing/2014/main" val="20000"/>
                    </a:ext>
                  </a:extLst>
                </a:gridCol>
              </a:tblGrid>
              <a:tr h="396084">
                <a:tc>
                  <a:txBody>
                    <a:bodyPr/>
                    <a:lstStyle/>
                    <a:p>
                      <a:pPr marL="0" marR="0" fontAlgn="t">
                        <a:spcBef>
                          <a:spcPts val="0"/>
                        </a:spcBef>
                        <a:spcAft>
                          <a:spcPts val="0"/>
                        </a:spcAft>
                      </a:pPr>
                      <a:r>
                        <a:rPr lang="en-US" sz="2800" dirty="0" smtClean="0">
                          <a:effectLst/>
                        </a:rPr>
                        <a:t>Day 1</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extLst>
                  <a:ext uri="{0D108BD9-81ED-4DB2-BD59-A6C34878D82A}">
                    <a16:rowId xmlns:a16="http://schemas.microsoft.com/office/drawing/2014/main" val="10000"/>
                  </a:ext>
                </a:extLst>
              </a:tr>
              <a:tr h="585094">
                <a:tc>
                  <a:txBody>
                    <a:bodyPr/>
                    <a:lstStyle/>
                    <a:p>
                      <a:pPr marL="0" marR="0" fontAlgn="t">
                        <a:spcBef>
                          <a:spcPts val="0"/>
                        </a:spcBef>
                        <a:spcAft>
                          <a:spcPts val="0"/>
                        </a:spcAft>
                      </a:pPr>
                      <a:r>
                        <a:rPr lang="en-US" sz="2400" dirty="0">
                          <a:effectLst/>
                        </a:rPr>
                        <a:t>ASP.NET 5 What and Why</a:t>
                      </a:r>
                      <a:endParaRPr lang="en-US" sz="2400"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1"/>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546960720"/>
                  </a:ext>
                </a:extLst>
              </a:tr>
              <a:tr h="585216">
                <a:tc>
                  <a:txBody>
                    <a:bodyPr/>
                    <a:lstStyle/>
                    <a:p>
                      <a:pPr marL="0" marR="0" fontAlgn="t">
                        <a:spcBef>
                          <a:spcPts val="0"/>
                        </a:spcBef>
                        <a:spcAft>
                          <a:spcPts val="0"/>
                        </a:spcAft>
                      </a:pPr>
                      <a:r>
                        <a:rPr lang="en-US" sz="2400" dirty="0" smtClean="0">
                          <a:solidFill>
                            <a:schemeClr val="dk1"/>
                          </a:solidFill>
                          <a:effectLst/>
                          <a:latin typeface="+mn-lt"/>
                        </a:rPr>
                        <a:t>Introduction</a:t>
                      </a:r>
                      <a:r>
                        <a:rPr lang="en-US" sz="2400" baseline="0" dirty="0" smtClean="0">
                          <a:solidFill>
                            <a:schemeClr val="dk1"/>
                          </a:solidFill>
                          <a:effectLst/>
                          <a:latin typeface="+mn-lt"/>
                        </a:rPr>
                        <a:t> to ASP.NET 5</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2"/>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3"/>
                  </a:ext>
                </a:extLst>
              </a:tr>
              <a:tr h="585094">
                <a:tc>
                  <a:txBody>
                    <a:bodyPr/>
                    <a:lstStyle/>
                    <a:p>
                      <a:pPr marL="0" marR="0" fontAlgn="t">
                        <a:spcBef>
                          <a:spcPts val="0"/>
                        </a:spcBef>
                        <a:spcAft>
                          <a:spcPts val="0"/>
                        </a:spcAft>
                      </a:pPr>
                      <a:r>
                        <a:rPr lang="en-US" sz="2400" dirty="0" smtClean="0">
                          <a:effectLst/>
                        </a:rPr>
                        <a:t>Introduction</a:t>
                      </a:r>
                      <a:r>
                        <a:rPr lang="en-US" sz="2400" baseline="0" dirty="0" smtClean="0">
                          <a:effectLst/>
                        </a:rPr>
                        <a:t> to Routing &amp; MVC</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4"/>
                  </a:ext>
                </a:extLst>
              </a:tr>
              <a:tr h="461117">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0005"/>
                  </a:ext>
                </a:extLst>
              </a:tr>
              <a:tr h="585094">
                <a:tc>
                  <a:txBody>
                    <a:bodyPr/>
                    <a:lstStyle/>
                    <a:p>
                      <a:pPr marL="0" marR="0" fontAlgn="t">
                        <a:spcBef>
                          <a:spcPts val="0"/>
                        </a:spcBef>
                        <a:spcAft>
                          <a:spcPts val="0"/>
                        </a:spcAft>
                      </a:pPr>
                      <a:r>
                        <a:rPr lang="en-US" sz="2400" dirty="0" smtClean="0">
                          <a:effectLst/>
                        </a:rPr>
                        <a:t>Logging &amp; Error Handling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7"/>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8"/>
                  </a:ext>
                </a:extLst>
              </a:tr>
              <a:tr h="585216">
                <a:tc>
                  <a:txBody>
                    <a:bodyPr/>
                    <a:lstStyle/>
                    <a:p>
                      <a:pPr marL="0" marR="0" fontAlgn="t">
                        <a:spcBef>
                          <a:spcPts val="0"/>
                        </a:spcBef>
                        <a:spcAft>
                          <a:spcPts val="0"/>
                        </a:spcAft>
                      </a:pPr>
                      <a:r>
                        <a:rPr lang="en-US" sz="2400" dirty="0">
                          <a:effectLst/>
                        </a:rPr>
                        <a:t>Dependency Injection and Unit Testing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9"/>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2717545506"/>
                  </a:ext>
                </a:extLst>
              </a:tr>
            </a:tbl>
          </a:graphicData>
        </a:graphic>
      </p:graphicFrame>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p>
        </p:txBody>
      </p:sp>
    </p:spTree>
    <p:extLst>
      <p:ext uri="{BB962C8B-B14F-4D97-AF65-F5344CB8AC3E}">
        <p14:creationId xmlns:p14="http://schemas.microsoft.com/office/powerpoint/2010/main" val="4699605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6487468" y="1365907"/>
            <a:ext cx="5980504"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3672">
                <a:solidFill>
                  <a:srgbClr val="FFFFFF"/>
                </a:solidFill>
              </a:rPr>
              <a:t>Open Source</a:t>
            </a:r>
            <a:endParaRPr lang="en-US" sz="3672" dirty="0">
              <a:solidFill>
                <a:srgbClr val="FFFFFF"/>
              </a:solidFill>
            </a:endParaRPr>
          </a:p>
        </p:txBody>
      </p:sp>
      <p:sp>
        <p:nvSpPr>
          <p:cNvPr id="5" name="Rectangle 4"/>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a:t>
            </a:r>
          </a:p>
        </p:txBody>
      </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 WebEngine4.dll</a:t>
            </a:r>
          </a:p>
          <a:p>
            <a:pPr algn="ctr"/>
            <a:r>
              <a:rPr lang="en-US" sz="1836" dirty="0">
                <a:solidFill>
                  <a:srgbClr val="FFFFFF"/>
                </a:solidFill>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System.Web</a:t>
            </a:r>
            <a:endParaRPr lang="en-US" sz="1836" dirty="0">
              <a:solidFill>
                <a:srgbClr val="FFFFFF"/>
              </a:solidFill>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MSBuild</a:t>
            </a:r>
            <a:r>
              <a:rPr lang="en-US" sz="1836" dirty="0">
                <a:solidFill>
                  <a:srgbClr val="FFFFFF"/>
                </a:solidFill>
              </a:rPr>
              <a:t> -&gt; csc.exe</a:t>
            </a:r>
          </a:p>
          <a:p>
            <a:pPr algn="ctr"/>
            <a:r>
              <a:rPr lang="en-US" sz="1836" dirty="0" err="1">
                <a:solidFill>
                  <a:srgbClr val="FFFFFF"/>
                </a:solidFill>
              </a:rPr>
              <a:t>CodeDOM</a:t>
            </a:r>
            <a:r>
              <a:rPr lang="en-US" sz="1836" dirty="0">
                <a:solidFill>
                  <a:srgbClr val="FFFFFF"/>
                </a:solidFill>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CLR</a:t>
            </a:r>
          </a:p>
          <a:p>
            <a:pPr algn="ctr"/>
            <a:r>
              <a:rPr lang="en-US" sz="1836" dirty="0">
                <a:solidFill>
                  <a:srgbClr val="FFFFFF"/>
                </a:solidFill>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BCL &amp; FCL</a:t>
            </a:r>
          </a:p>
          <a:p>
            <a:pPr algn="ctr"/>
            <a:r>
              <a:rPr lang="en-US" sz="1836" dirty="0">
                <a:solidFill>
                  <a:srgbClr val="FFFFFF"/>
                </a:solidFill>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IIS, HTTP.SYS</a:t>
            </a:r>
          </a:p>
          <a:p>
            <a:pPr algn="ctr"/>
            <a:r>
              <a:rPr lang="en-US" sz="1836" dirty="0">
                <a:solidFill>
                  <a:srgbClr val="FFFFFF"/>
                </a:solidFill>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 (Roslyn</a:t>
            </a:r>
            <a:r>
              <a:rPr lang="en-US" sz="1836" dirty="0">
                <a:solidFill>
                  <a:srgbClr val="FFFFFF"/>
                </a:solidFill>
              </a:rPr>
              <a:t>)</a:t>
            </a:r>
          </a:p>
        </p:txBody>
      </p:sp>
    </p:spTree>
    <p:extLst>
      <p:ext uri="{BB962C8B-B14F-4D97-AF65-F5344CB8AC3E}">
        <p14:creationId xmlns:p14="http://schemas.microsoft.com/office/powerpoint/2010/main" val="3722311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fade">
                                      <p:cBhvr>
                                        <p:cTn id="127" dur="500"/>
                                        <p:tgtEl>
                                          <p:spTgt spid="1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fade">
                                      <p:cBhvr>
                                        <p:cTn id="1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4124206"/>
          </a:xfrm>
        </p:spPr>
        <p:txBody>
          <a:bodyPr/>
          <a:lstStyle/>
          <a:p>
            <a:r>
              <a:rPr lang="en-US" dirty="0" smtClean="0"/>
              <a:t>1996 – Active Server Pages (ASP)</a:t>
            </a:r>
          </a:p>
          <a:p>
            <a:r>
              <a:rPr lang="en-US" dirty="0" smtClean="0"/>
              <a:t>2002 – ASP.NET</a:t>
            </a:r>
          </a:p>
          <a:p>
            <a:r>
              <a:rPr lang="en-US" dirty="0" smtClean="0"/>
              <a:t>2008 – ASP.NET MVC</a:t>
            </a:r>
          </a:p>
          <a:p>
            <a:r>
              <a:rPr lang="en-US" dirty="0" smtClean="0"/>
              <a:t>2010 – ASP.NET Web Pages</a:t>
            </a:r>
          </a:p>
          <a:p>
            <a:r>
              <a:rPr lang="en-US" dirty="0" smtClean="0"/>
              <a:t>2012 – ASP.NET Web API, SignalR</a:t>
            </a:r>
          </a:p>
          <a:p>
            <a:r>
              <a:rPr lang="en-US" dirty="0" smtClean="0"/>
              <a:t>2014 – ASP.NET 5 (and the Core CLR)</a:t>
            </a:r>
            <a:endParaRPr lang="en-US" dirty="0"/>
          </a:p>
        </p:txBody>
      </p:sp>
      <p:sp>
        <p:nvSpPr>
          <p:cNvPr id="4" name="Title 3"/>
          <p:cNvSpPr>
            <a:spLocks noGrp="1"/>
          </p:cNvSpPr>
          <p:nvPr>
            <p:ph type="title"/>
          </p:nvPr>
        </p:nvSpPr>
        <p:spPr/>
        <p:txBody>
          <a:bodyPr/>
          <a:lstStyle/>
          <a:p>
            <a:r>
              <a:rPr lang="en-US" dirty="0" smtClean="0"/>
              <a:t>History of ASP (18+ years)</a:t>
            </a:r>
            <a:endParaRPr lang="en-US" dirty="0"/>
          </a:p>
        </p:txBody>
      </p:sp>
    </p:spTree>
    <p:extLst>
      <p:ext uri="{BB962C8B-B14F-4D97-AF65-F5344CB8AC3E}">
        <p14:creationId xmlns:p14="http://schemas.microsoft.com/office/powerpoint/2010/main" val="197042543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and the Modern Web</a:t>
            </a:r>
            <a:endParaRPr lang="en-US" dirty="0"/>
          </a:p>
        </p:txBody>
      </p:sp>
      <p:sp>
        <p:nvSpPr>
          <p:cNvPr id="4" name="Rectangle 3"/>
          <p:cNvSpPr/>
          <p:nvPr/>
        </p:nvSpPr>
        <p:spPr>
          <a:xfrm>
            <a:off x="7816526" y="3202627"/>
            <a:ext cx="3462294" cy="954107"/>
          </a:xfrm>
          <a:prstGeom prst="rect">
            <a:avLst/>
          </a:prstGeom>
        </p:spPr>
        <p:txBody>
          <a:bodyPr wrap="none">
            <a:spAutoFit/>
          </a:bodyPr>
          <a:lstStyle/>
          <a:p>
            <a:r>
              <a:rPr lang="en-US" sz="2800" dirty="0" smtClean="0">
                <a:solidFill>
                  <a:srgbClr val="FFFFFF"/>
                </a:solidFill>
              </a:rPr>
              <a:t>Choose your Editors </a:t>
            </a:r>
          </a:p>
          <a:p>
            <a:r>
              <a:rPr lang="en-US" sz="2800" dirty="0" smtClean="0">
                <a:solidFill>
                  <a:srgbClr val="FFFFFF"/>
                </a:solidFill>
              </a:rPr>
              <a:t>and Tools</a:t>
            </a:r>
          </a:p>
        </p:txBody>
      </p:sp>
      <p:sp>
        <p:nvSpPr>
          <p:cNvPr id="5" name="Rectangle 4"/>
          <p:cNvSpPr/>
          <p:nvPr/>
        </p:nvSpPr>
        <p:spPr>
          <a:xfrm>
            <a:off x="1961121" y="4509344"/>
            <a:ext cx="3113353" cy="954107"/>
          </a:xfrm>
          <a:prstGeom prst="rect">
            <a:avLst/>
          </a:prstGeom>
        </p:spPr>
        <p:txBody>
          <a:bodyPr wrap="none">
            <a:spAutoFit/>
          </a:bodyPr>
          <a:lstStyle/>
          <a:p>
            <a:r>
              <a:rPr lang="en-US" sz="2800" dirty="0" smtClean="0">
                <a:solidFill>
                  <a:srgbClr val="FFFFFF"/>
                </a:solidFill>
              </a:rPr>
              <a:t>Open Source </a:t>
            </a:r>
            <a:br>
              <a:rPr lang="en-US" sz="2800" dirty="0" smtClean="0">
                <a:solidFill>
                  <a:srgbClr val="FFFFFF"/>
                </a:solidFill>
              </a:rPr>
            </a:br>
            <a:r>
              <a:rPr lang="en-US" sz="2800" dirty="0" smtClean="0">
                <a:solidFill>
                  <a:srgbClr val="FFFFFF"/>
                </a:solidFill>
              </a:rPr>
              <a:t>with Contributions</a:t>
            </a:r>
          </a:p>
        </p:txBody>
      </p:sp>
      <p:sp>
        <p:nvSpPr>
          <p:cNvPr id="6" name="Rectangle 5"/>
          <p:cNvSpPr/>
          <p:nvPr/>
        </p:nvSpPr>
        <p:spPr>
          <a:xfrm>
            <a:off x="7754278" y="4758813"/>
            <a:ext cx="2534027" cy="523220"/>
          </a:xfrm>
          <a:prstGeom prst="rect">
            <a:avLst/>
          </a:prstGeom>
        </p:spPr>
        <p:txBody>
          <a:bodyPr wrap="none">
            <a:spAutoFit/>
          </a:bodyPr>
          <a:lstStyle/>
          <a:p>
            <a:r>
              <a:rPr lang="en-US" sz="2800" dirty="0" smtClean="0">
                <a:solidFill>
                  <a:srgbClr val="FFFFFF"/>
                </a:solidFill>
              </a:rPr>
              <a:t>Cross-Platform</a:t>
            </a:r>
          </a:p>
        </p:txBody>
      </p:sp>
      <p:grpSp>
        <p:nvGrpSpPr>
          <p:cNvPr id="7" name="Group 6"/>
          <p:cNvGrpSpPr/>
          <p:nvPr/>
        </p:nvGrpSpPr>
        <p:grpSpPr>
          <a:xfrm>
            <a:off x="6785010" y="4569022"/>
            <a:ext cx="906342" cy="867556"/>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grpSp>
      </p:grpSp>
      <p:grpSp>
        <p:nvGrpSpPr>
          <p:cNvPr id="14" name="Group 13"/>
          <p:cNvGrpSpPr/>
          <p:nvPr/>
        </p:nvGrpSpPr>
        <p:grpSpPr>
          <a:xfrm>
            <a:off x="6794824" y="3178099"/>
            <a:ext cx="906342" cy="867556"/>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17" name="Group 16"/>
          <p:cNvGrpSpPr/>
          <p:nvPr/>
        </p:nvGrpSpPr>
        <p:grpSpPr>
          <a:xfrm>
            <a:off x="940880" y="4557479"/>
            <a:ext cx="906342" cy="867556"/>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r>
                <a:rPr lang="en-US" sz="2400" dirty="0" smtClean="0">
                  <a:solidFill>
                    <a:srgbClr val="FFFFFF"/>
                  </a:solidFill>
                </a:rPr>
                <a:t>OSS</a:t>
              </a:r>
              <a:endParaRPr lang="en-US" sz="2400" dirty="0">
                <a:solidFill>
                  <a:srgbClr val="FFFFFF"/>
                </a:solidFill>
              </a:endParaRPr>
            </a:p>
          </p:txBody>
        </p:sp>
      </p:grpSp>
      <p:sp>
        <p:nvSpPr>
          <p:cNvPr id="20" name="Rectangle 19"/>
          <p:cNvSpPr/>
          <p:nvPr/>
        </p:nvSpPr>
        <p:spPr>
          <a:xfrm>
            <a:off x="1880015" y="3202627"/>
            <a:ext cx="4401077" cy="954107"/>
          </a:xfrm>
          <a:prstGeom prst="rect">
            <a:avLst/>
          </a:prstGeom>
        </p:spPr>
        <p:txBody>
          <a:bodyPr wrap="none">
            <a:spAutoFit/>
          </a:bodyPr>
          <a:lstStyle/>
          <a:p>
            <a:r>
              <a:rPr lang="en-US" sz="2800" dirty="0" smtClean="0">
                <a:solidFill>
                  <a:srgbClr val="FFFFFF"/>
                </a:solidFill>
              </a:rPr>
              <a:t>Seamless transition </a:t>
            </a:r>
            <a:br>
              <a:rPr lang="en-US" sz="2800" dirty="0" smtClean="0">
                <a:solidFill>
                  <a:srgbClr val="FFFFFF"/>
                </a:solidFill>
              </a:rPr>
            </a:br>
            <a:r>
              <a:rPr lang="en-US" sz="2800" dirty="0" smtClean="0">
                <a:solidFill>
                  <a:srgbClr val="FFFFFF"/>
                </a:solidFill>
              </a:rPr>
              <a:t>from on-premises to cloud</a:t>
            </a:r>
          </a:p>
        </p:txBody>
      </p:sp>
      <p:sp>
        <p:nvSpPr>
          <p:cNvPr id="21"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22" name="Rectangle 21"/>
          <p:cNvSpPr/>
          <p:nvPr/>
        </p:nvSpPr>
        <p:spPr>
          <a:xfrm>
            <a:off x="7754278" y="2130071"/>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23" name="Rectangle 22"/>
          <p:cNvSpPr/>
          <p:nvPr/>
        </p:nvSpPr>
        <p:spPr>
          <a:xfrm>
            <a:off x="1897478" y="2117205"/>
            <a:ext cx="2635530" cy="523220"/>
          </a:xfrm>
          <a:prstGeom prst="rect">
            <a:avLst/>
          </a:prstGeom>
        </p:spPr>
        <p:txBody>
          <a:bodyPr wrap="none">
            <a:spAutoFit/>
          </a:bodyPr>
          <a:lstStyle/>
          <a:p>
            <a:r>
              <a:rPr lang="en-US" sz="2800" dirty="0" smtClean="0">
                <a:solidFill>
                  <a:srgbClr val="FFFFFF"/>
                </a:solidFill>
              </a:rPr>
              <a:t>Totally Modular</a:t>
            </a:r>
          </a:p>
        </p:txBody>
      </p:sp>
      <p:grpSp>
        <p:nvGrpSpPr>
          <p:cNvPr id="24" name="Group 23"/>
          <p:cNvGrpSpPr/>
          <p:nvPr/>
        </p:nvGrpSpPr>
        <p:grpSpPr>
          <a:xfrm>
            <a:off x="6795969" y="1948286"/>
            <a:ext cx="888298" cy="850284"/>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27" name="Group 26"/>
          <p:cNvGrpSpPr/>
          <p:nvPr/>
        </p:nvGrpSpPr>
        <p:grpSpPr>
          <a:xfrm>
            <a:off x="951466" y="1961252"/>
            <a:ext cx="888298" cy="850284"/>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0"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2" name="Rectangle 31"/>
          <p:cNvSpPr/>
          <p:nvPr/>
        </p:nvSpPr>
        <p:spPr>
          <a:xfrm>
            <a:off x="5765191" y="5850772"/>
            <a:ext cx="1155957" cy="769441"/>
          </a:xfrm>
          <a:prstGeom prst="rect">
            <a:avLst/>
          </a:prstGeom>
        </p:spPr>
        <p:txBody>
          <a:bodyPr wrap="none">
            <a:spAutoFit/>
          </a:bodyPr>
          <a:lstStyle/>
          <a:p>
            <a:r>
              <a:rPr lang="en-US" sz="4400" dirty="0" smtClean="0">
                <a:solidFill>
                  <a:srgbClr val="FFFFFF"/>
                </a:solidFill>
              </a:rPr>
              <a:t>Fast</a:t>
            </a:r>
          </a:p>
        </p:txBody>
      </p:sp>
    </p:spTree>
    <p:extLst>
      <p:ext uri="{BB962C8B-B14F-4D97-AF65-F5344CB8AC3E}">
        <p14:creationId xmlns:p14="http://schemas.microsoft.com/office/powerpoint/2010/main" val="15358683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Agility</a:t>
            </a:r>
            <a:endParaRPr lang="en-US" dirty="0"/>
          </a:p>
        </p:txBody>
      </p:sp>
      <p:sp>
        <p:nvSpPr>
          <p:cNvPr id="11" name="Rectangle 10"/>
          <p:cNvSpPr/>
          <p:nvPr/>
        </p:nvSpPr>
        <p:spPr>
          <a:xfrm>
            <a:off x="2395236" y="1838487"/>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12" name="Content Placeholder 2"/>
          <p:cNvSpPr>
            <a:spLocks noGrp="1"/>
          </p:cNvSpPr>
          <p:nvPr>
            <p:ph type="body" sz="quarter" idx="4294967295"/>
          </p:nvPr>
        </p:nvSpPr>
        <p:spPr>
          <a:xfrm>
            <a:off x="1875427" y="2470593"/>
            <a:ext cx="5704300" cy="1255728"/>
          </a:xfrm>
          <a:prstGeom prst="rect">
            <a:avLst/>
          </a:prstGeom>
        </p:spPr>
        <p:txBody>
          <a:bodyPr/>
          <a:lstStyle/>
          <a:p>
            <a:r>
              <a:rPr lang="en-US" sz="2400" dirty="0">
                <a:latin typeface="+mn-lt"/>
              </a:rPr>
              <a:t>Features are shipped as packages</a:t>
            </a:r>
          </a:p>
          <a:p>
            <a:r>
              <a:rPr lang="en-US" sz="2400" dirty="0">
                <a:latin typeface="+mn-lt"/>
              </a:rPr>
              <a:t>Framework ships as part of the application</a:t>
            </a:r>
            <a:endParaRPr lang="en-US" sz="2400" dirty="0" smtClean="0">
              <a:latin typeface="+mn-lt"/>
            </a:endParaRPr>
          </a:p>
        </p:txBody>
      </p:sp>
      <p:sp>
        <p:nvSpPr>
          <p:cNvPr id="13" name="Oval 12"/>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2405346" y="4048956"/>
            <a:ext cx="2297552" cy="523220"/>
          </a:xfrm>
          <a:prstGeom prst="rect">
            <a:avLst/>
          </a:prstGeom>
        </p:spPr>
        <p:txBody>
          <a:bodyPr wrap="none">
            <a:spAutoFit/>
          </a:bodyPr>
          <a:lstStyle/>
          <a:p>
            <a:r>
              <a:rPr lang="en-US" sz="2800" dirty="0" smtClean="0">
                <a:solidFill>
                  <a:srgbClr val="FFFFFF"/>
                </a:solidFill>
              </a:rPr>
              <a:t>More Control</a:t>
            </a:r>
          </a:p>
        </p:txBody>
      </p:sp>
      <p:sp>
        <p:nvSpPr>
          <p:cNvPr id="15" name="Content Placeholder 2"/>
          <p:cNvSpPr>
            <a:spLocks noGrp="1"/>
          </p:cNvSpPr>
          <p:nvPr>
            <p:ph type="body" sz="quarter" idx="4294967295"/>
          </p:nvPr>
        </p:nvSpPr>
        <p:spPr>
          <a:xfrm>
            <a:off x="1885536" y="4681061"/>
            <a:ext cx="10044810" cy="1329595"/>
          </a:xfrm>
          <a:prstGeom prst="rect">
            <a:avLst/>
          </a:prstGeom>
        </p:spPr>
        <p:txBody>
          <a:bodyPr/>
          <a:lstStyle/>
          <a:p>
            <a:r>
              <a:rPr lang="en-US" sz="2400" dirty="0" smtClean="0">
                <a:latin typeface="+mn-lt"/>
              </a:rPr>
              <a:t>Zero </a:t>
            </a:r>
            <a:r>
              <a:rPr lang="en-US" sz="2400" dirty="0">
                <a:latin typeface="+mn-lt"/>
              </a:rPr>
              <a:t>day security bugs patched by Microsoft</a:t>
            </a:r>
          </a:p>
          <a:p>
            <a:r>
              <a:rPr lang="en-US" sz="2400" dirty="0">
                <a:latin typeface="+mn-lt"/>
              </a:rPr>
              <a:t>Same code runs in development and production</a:t>
            </a:r>
          </a:p>
          <a:p>
            <a:r>
              <a:rPr lang="en-US" sz="2400" dirty="0">
                <a:latin typeface="+mn-lt"/>
              </a:rPr>
              <a:t>Developer opts into new versions, allowing breaking </a:t>
            </a:r>
            <a:r>
              <a:rPr lang="en-US" sz="2400" dirty="0" smtClean="0">
                <a:latin typeface="+mn-lt"/>
              </a:rPr>
              <a:t>changes</a:t>
            </a:r>
            <a:endParaRPr lang="en-US" sz="1800" dirty="0" smtClean="0">
              <a:latin typeface="+mn-lt"/>
            </a:endParaRPr>
          </a:p>
        </p:txBody>
      </p:sp>
      <p:sp>
        <p:nvSpPr>
          <p:cNvPr id="16" name="Oval 15"/>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8"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27750512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Fast</a:t>
            </a:r>
            <a:endParaRPr lang="en-US" dirty="0"/>
          </a:p>
        </p:txBody>
      </p:sp>
      <p:sp>
        <p:nvSpPr>
          <p:cNvPr id="4" name="Rectangle 3"/>
          <p:cNvSpPr/>
          <p:nvPr/>
        </p:nvSpPr>
        <p:spPr>
          <a:xfrm>
            <a:off x="2405346" y="1784966"/>
            <a:ext cx="3611117" cy="523220"/>
          </a:xfrm>
          <a:prstGeom prst="rect">
            <a:avLst/>
          </a:prstGeom>
        </p:spPr>
        <p:txBody>
          <a:bodyPr wrap="none">
            <a:spAutoFit/>
          </a:bodyPr>
          <a:lstStyle/>
          <a:p>
            <a:r>
              <a:rPr lang="en-US" sz="2800" dirty="0" smtClean="0">
                <a:solidFill>
                  <a:srgbClr val="FFFFFF"/>
                </a:solidFill>
              </a:rPr>
              <a:t>Runtime Performance</a:t>
            </a:r>
          </a:p>
        </p:txBody>
      </p:sp>
      <p:sp>
        <p:nvSpPr>
          <p:cNvPr id="5" name="Content Placeholder 2"/>
          <p:cNvSpPr>
            <a:spLocks noGrp="1"/>
          </p:cNvSpPr>
          <p:nvPr>
            <p:ph type="body" sz="quarter" idx="4294967295"/>
          </p:nvPr>
        </p:nvSpPr>
        <p:spPr>
          <a:xfrm>
            <a:off x="1885537" y="2417071"/>
            <a:ext cx="7685500" cy="1735860"/>
          </a:xfrm>
          <a:prstGeom prst="rect">
            <a:avLst/>
          </a:prstGeom>
        </p:spPr>
        <p:txBody>
          <a:bodyPr/>
          <a:lstStyle/>
          <a:p>
            <a:r>
              <a:rPr lang="en-US" sz="2400" dirty="0">
                <a:latin typeface="+mn-lt"/>
              </a:rPr>
              <a:t>Faster startup times</a:t>
            </a:r>
          </a:p>
          <a:p>
            <a:r>
              <a:rPr lang="en-US" sz="2400" dirty="0">
                <a:latin typeface="+mn-lt"/>
              </a:rPr>
              <a:t>Lower memory / higher density (&gt; 90% reduction)</a:t>
            </a:r>
          </a:p>
          <a:p>
            <a:r>
              <a:rPr lang="en-US" sz="2400" dirty="0">
                <a:latin typeface="+mn-lt"/>
              </a:rPr>
              <a:t>Modular, opt into just features needed</a:t>
            </a:r>
          </a:p>
          <a:p>
            <a:r>
              <a:rPr lang="en-US" sz="2400" dirty="0">
                <a:latin typeface="+mn-lt"/>
              </a:rPr>
              <a:t>Use a raw socket, framework or both</a:t>
            </a:r>
            <a:endParaRPr lang="en-US" sz="2400" dirty="0" smtClean="0">
              <a:latin typeface="+mn-lt"/>
            </a:endParaRPr>
          </a:p>
        </p:txBody>
      </p:sp>
      <p:sp>
        <p:nvSpPr>
          <p:cNvPr id="6" name="Oval 5"/>
          <p:cNvSpPr/>
          <p:nvPr/>
        </p:nvSpPr>
        <p:spPr bwMode="auto">
          <a:xfrm>
            <a:off x="1795746" y="171451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2405346" y="4342031"/>
            <a:ext cx="6851106" cy="523220"/>
          </a:xfrm>
          <a:prstGeom prst="rect">
            <a:avLst/>
          </a:prstGeom>
        </p:spPr>
        <p:txBody>
          <a:bodyPr wrap="none">
            <a:spAutoFit/>
          </a:bodyPr>
          <a:lstStyle/>
          <a:p>
            <a:r>
              <a:rPr lang="en-US" sz="2800" dirty="0" smtClean="0">
                <a:solidFill>
                  <a:srgbClr val="FFFFFF"/>
                </a:solidFill>
              </a:rPr>
              <a:t>Development productivity and low friction</a:t>
            </a:r>
          </a:p>
        </p:txBody>
      </p:sp>
      <p:sp>
        <p:nvSpPr>
          <p:cNvPr id="8" name="Content Placeholder 2"/>
          <p:cNvSpPr>
            <a:spLocks noGrp="1"/>
          </p:cNvSpPr>
          <p:nvPr>
            <p:ph type="body" sz="quarter" idx="4294967295"/>
          </p:nvPr>
        </p:nvSpPr>
        <p:spPr>
          <a:xfrm>
            <a:off x="1885536" y="4974136"/>
            <a:ext cx="10044810" cy="1735860"/>
          </a:xfrm>
          <a:prstGeom prst="rect">
            <a:avLst/>
          </a:prstGeom>
        </p:spPr>
        <p:txBody>
          <a:bodyPr/>
          <a:lstStyle/>
          <a:p>
            <a:pPr lvl="1"/>
            <a:r>
              <a:rPr lang="en-US" dirty="0" smtClean="0"/>
              <a:t>Edit code and refresh browser</a:t>
            </a:r>
            <a:endParaRPr lang="en-US" dirty="0"/>
          </a:p>
          <a:p>
            <a:pPr lvl="1"/>
            <a:r>
              <a:rPr lang="en-US" dirty="0" smtClean="0"/>
              <a:t>Flexibility of dynamic environment with the power of .NET</a:t>
            </a:r>
          </a:p>
          <a:p>
            <a:pPr lvl="1"/>
            <a:r>
              <a:rPr lang="en-US" dirty="0" smtClean="0"/>
              <a:t>Develop </a:t>
            </a:r>
            <a:r>
              <a:rPr lang="en-US" dirty="0"/>
              <a:t>with Visual Studio, third party and cloud </a:t>
            </a:r>
            <a:r>
              <a:rPr lang="en-US" dirty="0" smtClean="0"/>
              <a:t>editors</a:t>
            </a:r>
          </a:p>
          <a:p>
            <a:pPr lvl="1"/>
            <a:endParaRPr lang="en-US" dirty="0"/>
          </a:p>
        </p:txBody>
      </p:sp>
      <p:sp>
        <p:nvSpPr>
          <p:cNvPr id="9" name="Oval 8"/>
          <p:cNvSpPr/>
          <p:nvPr/>
        </p:nvSpPr>
        <p:spPr bwMode="auto">
          <a:xfrm>
            <a:off x="1795746" y="4271579"/>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35"/>
          <p:cNvSpPr>
            <a:spLocks/>
          </p:cNvSpPr>
          <p:nvPr/>
        </p:nvSpPr>
        <p:spPr bwMode="black">
          <a:xfrm>
            <a:off x="1919737" y="1829065"/>
            <a:ext cx="364738" cy="3528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1" name="Freeform 124"/>
          <p:cNvSpPr>
            <a:spLocks/>
          </p:cNvSpPr>
          <p:nvPr/>
        </p:nvSpPr>
        <p:spPr bwMode="black">
          <a:xfrm>
            <a:off x="1935328" y="4413470"/>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1496258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Cloud</a:t>
            </a:r>
            <a:endParaRPr lang="en-US" dirty="0"/>
          </a:p>
        </p:txBody>
      </p:sp>
      <p:sp>
        <p:nvSpPr>
          <p:cNvPr id="4" name="Rectangle 3"/>
          <p:cNvSpPr/>
          <p:nvPr/>
        </p:nvSpPr>
        <p:spPr>
          <a:xfrm>
            <a:off x="2405346" y="2976166"/>
            <a:ext cx="2092304" cy="523220"/>
          </a:xfrm>
          <a:prstGeom prst="rect">
            <a:avLst/>
          </a:prstGeom>
        </p:spPr>
        <p:txBody>
          <a:bodyPr wrap="none">
            <a:spAutoFit/>
          </a:bodyPr>
          <a:lstStyle/>
          <a:p>
            <a:r>
              <a:rPr lang="en-US" sz="2800" dirty="0" smtClean="0">
                <a:solidFill>
                  <a:srgbClr val="FFFFFF"/>
                </a:solidFill>
              </a:rPr>
              <a:t>Cloud ready</a:t>
            </a:r>
          </a:p>
        </p:txBody>
      </p:sp>
      <p:sp>
        <p:nvSpPr>
          <p:cNvPr id="5" name="Content Placeholder 2"/>
          <p:cNvSpPr>
            <a:spLocks noGrp="1"/>
          </p:cNvSpPr>
          <p:nvPr>
            <p:ph type="body" sz="quarter" idx="4294967295"/>
          </p:nvPr>
        </p:nvSpPr>
        <p:spPr>
          <a:xfrm>
            <a:off x="1885537" y="3497262"/>
            <a:ext cx="7685500" cy="1329595"/>
          </a:xfrm>
          <a:prstGeom prst="rect">
            <a:avLst/>
          </a:prstGeom>
        </p:spPr>
        <p:txBody>
          <a:bodyPr/>
          <a:lstStyle/>
          <a:p>
            <a:r>
              <a:rPr lang="en-US" sz="2400" dirty="0" smtClean="0">
                <a:latin typeface="+mn-lt"/>
              </a:rPr>
              <a:t>Configuration</a:t>
            </a:r>
          </a:p>
          <a:p>
            <a:r>
              <a:rPr lang="en-US" sz="2400" dirty="0" smtClean="0">
                <a:latin typeface="+mn-lt"/>
              </a:rPr>
              <a:t>Session</a:t>
            </a:r>
          </a:p>
          <a:p>
            <a:r>
              <a:rPr lang="en-US" sz="2400" dirty="0" smtClean="0">
                <a:latin typeface="+mn-lt"/>
              </a:rPr>
              <a:t>Cache</a:t>
            </a:r>
          </a:p>
        </p:txBody>
      </p:sp>
      <p:sp>
        <p:nvSpPr>
          <p:cNvPr id="6" name="Rectangle 5"/>
          <p:cNvSpPr/>
          <p:nvPr/>
        </p:nvSpPr>
        <p:spPr>
          <a:xfrm>
            <a:off x="2405346" y="5015514"/>
            <a:ext cx="2008883" cy="523220"/>
          </a:xfrm>
          <a:prstGeom prst="rect">
            <a:avLst/>
          </a:prstGeom>
        </p:spPr>
        <p:txBody>
          <a:bodyPr wrap="none">
            <a:spAutoFit/>
          </a:bodyPr>
          <a:lstStyle/>
          <a:p>
            <a:r>
              <a:rPr lang="en-US" sz="2800" dirty="0" smtClean="0">
                <a:solidFill>
                  <a:srgbClr val="FFFFFF"/>
                </a:solidFill>
              </a:rPr>
              <a:t>Diagnostics</a:t>
            </a:r>
          </a:p>
        </p:txBody>
      </p:sp>
      <p:sp>
        <p:nvSpPr>
          <p:cNvPr id="7" name="Content Placeholder 2"/>
          <p:cNvSpPr>
            <a:spLocks noGrp="1"/>
          </p:cNvSpPr>
          <p:nvPr>
            <p:ph type="body" sz="quarter" idx="4294967295"/>
          </p:nvPr>
        </p:nvSpPr>
        <p:spPr>
          <a:xfrm>
            <a:off x="1885536" y="5554662"/>
            <a:ext cx="10044810" cy="923330"/>
          </a:xfrm>
          <a:prstGeom prst="rect">
            <a:avLst/>
          </a:prstGeom>
        </p:spPr>
        <p:txBody>
          <a:bodyPr/>
          <a:lstStyle/>
          <a:p>
            <a:pPr lvl="1"/>
            <a:r>
              <a:rPr lang="en-US" dirty="0" smtClean="0"/>
              <a:t>Run/Debug in Cloud</a:t>
            </a:r>
          </a:p>
          <a:p>
            <a:pPr lvl="1"/>
            <a:r>
              <a:rPr lang="en-US" dirty="0" smtClean="0"/>
              <a:t>Tracing/Logging without re-deploy</a:t>
            </a:r>
            <a:endParaRPr lang="en-US" dirty="0"/>
          </a:p>
        </p:txBody>
      </p:sp>
      <p:sp>
        <p:nvSpPr>
          <p:cNvPr id="8" name="Oval 7"/>
          <p:cNvSpPr/>
          <p:nvPr/>
        </p:nvSpPr>
        <p:spPr bwMode="auto">
          <a:xfrm>
            <a:off x="1795746" y="4945062"/>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412592" y="1817231"/>
            <a:ext cx="7539756" cy="523220"/>
          </a:xfrm>
          <a:prstGeom prst="rect">
            <a:avLst/>
          </a:prstGeom>
        </p:spPr>
        <p:txBody>
          <a:bodyPr wrap="none">
            <a:spAutoFit/>
          </a:bodyPr>
          <a:lstStyle/>
          <a:p>
            <a:r>
              <a:rPr lang="en-US" sz="2800" dirty="0" smtClean="0">
                <a:solidFill>
                  <a:srgbClr val="FFFFFF"/>
                </a:solidFill>
              </a:rPr>
              <a:t>Seamless transition from on-premises to cloud</a:t>
            </a:r>
          </a:p>
        </p:txBody>
      </p:sp>
      <p:sp>
        <p:nvSpPr>
          <p:cNvPr id="10" name="Freeform 13"/>
          <p:cNvSpPr>
            <a:spLocks noChangeAspect="1" noEditPoints="1"/>
          </p:cNvSpPr>
          <p:nvPr/>
        </p:nvSpPr>
        <p:spPr bwMode="auto">
          <a:xfrm>
            <a:off x="1797487" y="1744662"/>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3"/>
          <p:cNvSpPr>
            <a:spLocks noChangeAspect="1" noEditPoints="1"/>
          </p:cNvSpPr>
          <p:nvPr/>
        </p:nvSpPr>
        <p:spPr bwMode="auto">
          <a:xfrm>
            <a:off x="1792123" y="2880955"/>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7"/>
          <p:cNvSpPr>
            <a:spLocks noEditPoints="1"/>
          </p:cNvSpPr>
          <p:nvPr/>
        </p:nvSpPr>
        <p:spPr bwMode="black">
          <a:xfrm>
            <a:off x="1917922" y="5069937"/>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37253894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Cross Platform</a:t>
            </a:r>
            <a:endParaRPr lang="en-US" dirty="0"/>
          </a:p>
        </p:txBody>
      </p:sp>
      <p:sp>
        <p:nvSpPr>
          <p:cNvPr id="4" name="Rectangle 3"/>
          <p:cNvSpPr/>
          <p:nvPr/>
        </p:nvSpPr>
        <p:spPr>
          <a:xfrm>
            <a:off x="2813535" y="3493532"/>
            <a:ext cx="1272721" cy="523220"/>
          </a:xfrm>
          <a:prstGeom prst="rect">
            <a:avLst/>
          </a:prstGeom>
        </p:spPr>
        <p:txBody>
          <a:bodyPr wrap="none">
            <a:spAutoFit/>
          </a:bodyPr>
          <a:lstStyle/>
          <a:p>
            <a:r>
              <a:rPr lang="en-US" sz="2800" dirty="0" smtClean="0">
                <a:solidFill>
                  <a:srgbClr val="FFFFFF"/>
                </a:solidFill>
              </a:rPr>
              <a:t>Editors</a:t>
            </a:r>
          </a:p>
        </p:txBody>
      </p:sp>
      <p:sp>
        <p:nvSpPr>
          <p:cNvPr id="5" name="Content Placeholder 2"/>
          <p:cNvSpPr>
            <a:spLocks noGrp="1"/>
          </p:cNvSpPr>
          <p:nvPr>
            <p:ph type="body" sz="quarter" idx="4294967295"/>
          </p:nvPr>
        </p:nvSpPr>
        <p:spPr>
          <a:xfrm>
            <a:off x="2820781" y="3984913"/>
            <a:ext cx="7685500" cy="923330"/>
          </a:xfrm>
          <a:prstGeom prst="rect">
            <a:avLst/>
          </a:prstGeom>
        </p:spPr>
        <p:txBody>
          <a:bodyPr/>
          <a:lstStyle/>
          <a:p>
            <a:r>
              <a:rPr lang="en-US" sz="2400" dirty="0" smtClean="0">
                <a:latin typeface="+mn-lt"/>
              </a:rPr>
              <a:t>Visual Studio, Text, Cloud editors</a:t>
            </a:r>
          </a:p>
          <a:p>
            <a:r>
              <a:rPr lang="en-US" sz="2400" dirty="0" smtClean="0">
                <a:latin typeface="+mn-lt"/>
              </a:rPr>
              <a:t>No editors (command line)</a:t>
            </a:r>
          </a:p>
        </p:txBody>
      </p:sp>
      <p:sp>
        <p:nvSpPr>
          <p:cNvPr id="6" name="Rectangle 5"/>
          <p:cNvSpPr/>
          <p:nvPr/>
        </p:nvSpPr>
        <p:spPr>
          <a:xfrm>
            <a:off x="2813535" y="5080145"/>
            <a:ext cx="5259838" cy="523220"/>
          </a:xfrm>
          <a:prstGeom prst="rect">
            <a:avLst/>
          </a:prstGeom>
        </p:spPr>
        <p:txBody>
          <a:bodyPr wrap="none">
            <a:spAutoFit/>
          </a:bodyPr>
          <a:lstStyle/>
          <a:p>
            <a:r>
              <a:rPr lang="en-US" sz="2800" dirty="0" smtClean="0">
                <a:solidFill>
                  <a:srgbClr val="FFFFFF"/>
                </a:solidFill>
              </a:rPr>
              <a:t>Open Source with Contributions</a:t>
            </a:r>
          </a:p>
        </p:txBody>
      </p:sp>
      <p:sp>
        <p:nvSpPr>
          <p:cNvPr id="7" name="Oval 6"/>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2820781" y="1958062"/>
            <a:ext cx="1511952" cy="523220"/>
          </a:xfrm>
          <a:prstGeom prst="rect">
            <a:avLst/>
          </a:prstGeom>
        </p:spPr>
        <p:txBody>
          <a:bodyPr wrap="none">
            <a:spAutoFit/>
          </a:bodyPr>
          <a:lstStyle/>
          <a:p>
            <a:r>
              <a:rPr lang="en-US" sz="2800" dirty="0" smtClean="0">
                <a:solidFill>
                  <a:srgbClr val="FFFFFF"/>
                </a:solidFill>
              </a:rPr>
              <a:t>Runtime</a:t>
            </a:r>
          </a:p>
        </p:txBody>
      </p:sp>
      <p:sp>
        <p:nvSpPr>
          <p:cNvPr id="9" name="Oval 8"/>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Content Placeholder 2"/>
          <p:cNvSpPr>
            <a:spLocks noGrp="1"/>
          </p:cNvSpPr>
          <p:nvPr>
            <p:ph type="body" sz="quarter" idx="4294967295"/>
          </p:nvPr>
        </p:nvSpPr>
        <p:spPr>
          <a:xfrm>
            <a:off x="2784860" y="2520813"/>
            <a:ext cx="7685500" cy="517065"/>
          </a:xfrm>
          <a:prstGeom prst="rect">
            <a:avLst/>
          </a:prstGeom>
        </p:spPr>
        <p:txBody>
          <a:bodyPr/>
          <a:lstStyle/>
          <a:p>
            <a:r>
              <a:rPr lang="en-US" sz="2400" dirty="0" smtClean="0">
                <a:latin typeface="+mn-lt"/>
              </a:rPr>
              <a:t>Windows, Mac, Linux</a:t>
            </a:r>
          </a:p>
        </p:txBody>
      </p:sp>
      <p:pic>
        <p:nvPicPr>
          <p:cNvPr id="12"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a:grpSpLocks noChangeAspect="1"/>
          </p:cNvGrpSpPr>
          <p:nvPr/>
        </p:nvGrpSpPr>
        <p:grpSpPr bwMode="auto">
          <a:xfrm>
            <a:off x="2314492" y="2130536"/>
            <a:ext cx="197134" cy="235237"/>
            <a:chOff x="3485" y="1766"/>
            <a:chExt cx="745" cy="889"/>
          </a:xfrm>
        </p:grpSpPr>
        <p:sp>
          <p:nvSpPr>
            <p:cNvPr id="15" name="Freeform 14"/>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sp>
          <p:nvSpPr>
            <p:cNvPr id="16" name="Freeform 1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grpSp>
      <p:sp>
        <p:nvSpPr>
          <p:cNvPr id="17"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17"/>
          <p:cNvSpPr/>
          <p:nvPr/>
        </p:nvSpPr>
        <p:spPr>
          <a:xfrm>
            <a:off x="2237665" y="5131742"/>
            <a:ext cx="606256" cy="369332"/>
          </a:xfrm>
          <a:prstGeom prst="rect">
            <a:avLst/>
          </a:prstGeom>
        </p:spPr>
        <p:txBody>
          <a:bodyPr wrap="none">
            <a:spAutoFit/>
          </a:bodyPr>
          <a:lstStyle/>
          <a:p>
            <a:r>
              <a:rPr lang="en-US" dirty="0" smtClean="0">
                <a:solidFill>
                  <a:srgbClr val="FFFFFF"/>
                </a:solidFill>
              </a:rPr>
              <a:t>OSS</a:t>
            </a:r>
            <a:endParaRPr lang="en-US" dirty="0">
              <a:solidFill>
                <a:srgbClr val="FFFFFF"/>
              </a:solidFill>
            </a:endParaRPr>
          </a:p>
        </p:txBody>
      </p:sp>
    </p:spTree>
    <p:extLst>
      <p:ext uri="{BB962C8B-B14F-4D97-AF65-F5344CB8AC3E}">
        <p14:creationId xmlns:p14="http://schemas.microsoft.com/office/powerpoint/2010/main" val="28980900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2015 in a Nutshell</a:t>
            </a:r>
          </a:p>
        </p:txBody>
      </p:sp>
      <p:sp>
        <p:nvSpPr>
          <p:cNvPr id="4" name="Rectangle 3"/>
          <p:cNvSpPr/>
          <p:nvPr/>
        </p:nvSpPr>
        <p:spPr bwMode="auto">
          <a:xfrm>
            <a:off x="6509255" y="4277558"/>
            <a:ext cx="4612214" cy="1872296"/>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3738995"/>
            <a:ext cx="5239264" cy="2410858"/>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602661" y="477726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13" name="Rectangle 12"/>
          <p:cNvSpPr/>
          <p:nvPr/>
        </p:nvSpPr>
        <p:spPr>
          <a:xfrm>
            <a:off x="6672974" y="472605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14" name="Rectangle 13"/>
          <p:cNvSpPr/>
          <p:nvPr/>
        </p:nvSpPr>
        <p:spPr bwMode="auto">
          <a:xfrm>
            <a:off x="1214867" y="3178110"/>
            <a:ext cx="3966733" cy="51479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4.6  </a:t>
            </a:r>
            <a:r>
              <a:rPr lang="en-US" sz="1961" dirty="0" err="1" smtClean="0">
                <a:gradFill>
                  <a:gsLst>
                    <a:gs pos="0">
                      <a:srgbClr val="FFFFFF"/>
                    </a:gs>
                    <a:gs pos="100000">
                      <a:srgbClr val="FFFFFF"/>
                    </a:gs>
                  </a:gsLst>
                  <a:lin ang="5400000" scaled="0"/>
                </a:gradFill>
                <a:ea typeface="Segoe UI" pitchFamily="34" charset="0"/>
                <a:cs typeface="Segoe UI" pitchFamily="34" charset="0"/>
              </a:rPr>
              <a:t>System.Web</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61920" y="2349559"/>
            <a:ext cx="1117581"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5.x</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252720" y="2339695"/>
            <a:ext cx="5868748"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 Web API 6</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509252" y="3738995"/>
            <a:ext cx="2321970" cy="494381"/>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18" name="Rectangle 17"/>
          <p:cNvSpPr/>
          <p:nvPr/>
        </p:nvSpPr>
        <p:spPr bwMode="auto">
          <a:xfrm>
            <a:off x="8881620" y="3748606"/>
            <a:ext cx="2239848" cy="484769"/>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9155107" y="3810763"/>
            <a:ext cx="345453" cy="3508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5252720" y="3178110"/>
            <a:ext cx="5868748" cy="5049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5</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901440" y="2340413"/>
            <a:ext cx="1280160"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 API 2.2</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235187" y="2349559"/>
            <a:ext cx="1304794"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a:t>
            </a:r>
          </a:p>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Forms</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247503" y="1333912"/>
            <a:ext cx="3946413" cy="4528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247503" y="1840748"/>
            <a:ext cx="9880810" cy="441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C#</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252720" y="1333912"/>
            <a:ext cx="5868748" cy="452874"/>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 (coming soon)</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84670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Compatibility</a:t>
            </a:r>
            <a:endParaRPr lang="en-US" dirty="0"/>
          </a:p>
        </p:txBody>
      </p:sp>
      <p:sp>
        <p:nvSpPr>
          <p:cNvPr id="3" name="Text Placeholder 2"/>
          <p:cNvSpPr>
            <a:spLocks noGrp="1"/>
          </p:cNvSpPr>
          <p:nvPr>
            <p:ph type="body" sz="quarter" idx="10"/>
          </p:nvPr>
        </p:nvSpPr>
        <p:spPr>
          <a:xfrm>
            <a:off x="274638" y="1212850"/>
            <a:ext cx="11887200" cy="4665893"/>
          </a:xfrm>
        </p:spPr>
        <p:txBody>
          <a:bodyPr/>
          <a:lstStyle/>
          <a:p>
            <a:pPr marL="571500" indent="-571500">
              <a:buFont typeface="Arial" panose="020B0604020202020204" pitchFamily="34" charset="0"/>
              <a:buChar char="•"/>
            </a:pPr>
            <a:r>
              <a:rPr lang="en-US" dirty="0"/>
              <a:t>Web Forms, MVC 5, Web API 2, Web Pages 3, EF 6</a:t>
            </a:r>
          </a:p>
          <a:p>
            <a:pPr marL="800082" lvl="2" indent="-571500">
              <a:buFont typeface="Arial" panose="020B0604020202020204" pitchFamily="34" charset="0"/>
              <a:buChar char="•"/>
            </a:pPr>
            <a:r>
              <a:rPr lang="en-US" dirty="0" smtClean="0"/>
              <a:t>Fully supported on .NET 4.6</a:t>
            </a:r>
          </a:p>
          <a:p>
            <a:pPr marL="571500" indent="-571500">
              <a:buFont typeface="Arial" panose="020B0604020202020204" pitchFamily="34" charset="0"/>
              <a:buChar char="•"/>
            </a:pPr>
            <a:r>
              <a:rPr lang="en-US" dirty="0" smtClean="0"/>
              <a:t>MVC, Web API, EF 7</a:t>
            </a:r>
          </a:p>
          <a:p>
            <a:pPr marL="800082" lvl="2" indent="-571500">
              <a:buFont typeface="Arial" panose="020B0604020202020204" pitchFamily="34" charset="0"/>
              <a:buChar char="•"/>
            </a:pPr>
            <a:r>
              <a:rPr lang="en-US" dirty="0" smtClean="0"/>
              <a:t>Breaking changes:</a:t>
            </a:r>
          </a:p>
          <a:p>
            <a:pPr marL="1028663" lvl="3" indent="-571500">
              <a:buFont typeface="Arial" panose="020B0604020202020204" pitchFamily="34" charset="0"/>
              <a:buChar char="•"/>
            </a:pPr>
            <a:r>
              <a:rPr lang="en-US" dirty="0" smtClean="0"/>
              <a:t>New Project System</a:t>
            </a:r>
          </a:p>
          <a:p>
            <a:pPr marL="1028663" lvl="3" indent="-571500">
              <a:buFont typeface="Arial" panose="020B0604020202020204" pitchFamily="34" charset="0"/>
              <a:buChar char="•"/>
            </a:pPr>
            <a:r>
              <a:rPr lang="en-US" dirty="0" smtClean="0"/>
              <a:t>New Configuration System</a:t>
            </a:r>
          </a:p>
          <a:p>
            <a:pPr marL="1028663" lvl="3" indent="-571500">
              <a:buFont typeface="Arial" panose="020B0604020202020204" pitchFamily="34" charset="0"/>
              <a:buChar char="•"/>
            </a:pPr>
            <a:r>
              <a:rPr lang="en-US" dirty="0" smtClean="0"/>
              <a:t>MVC / Web API / Web Pages merge</a:t>
            </a:r>
          </a:p>
          <a:p>
            <a:pPr marL="1028663" lvl="3" indent="-571500">
              <a:buFont typeface="Arial" panose="020B0604020202020204" pitchFamily="34" charset="0"/>
              <a:buChar char="•"/>
            </a:pPr>
            <a:r>
              <a:rPr lang="en-US" dirty="0" smtClean="0"/>
              <a:t>No </a:t>
            </a:r>
            <a:r>
              <a:rPr lang="en-US" dirty="0" err="1" smtClean="0"/>
              <a:t>System.Web</a:t>
            </a:r>
            <a:r>
              <a:rPr lang="en-US" dirty="0" smtClean="0"/>
              <a:t>, new Lightweight </a:t>
            </a:r>
            <a:r>
              <a:rPr lang="en-US" dirty="0" err="1" smtClean="0"/>
              <a:t>HttpContext</a:t>
            </a:r>
            <a:r>
              <a:rPr lang="en-US" dirty="0" smtClean="0"/>
              <a:t> (not </a:t>
            </a:r>
            <a:r>
              <a:rPr lang="en-US" dirty="0" err="1" smtClean="0"/>
              <a:t>System.Web</a:t>
            </a:r>
            <a:r>
              <a:rPr lang="en-US" dirty="0" smtClean="0"/>
              <a:t>)</a:t>
            </a:r>
            <a:endParaRPr lang="en-US" dirty="0" smtClean="0"/>
          </a:p>
          <a:p>
            <a:pPr marL="571500" indent="-571500">
              <a:buFont typeface="Arial" panose="020B0604020202020204" pitchFamily="34" charset="0"/>
              <a:buChar char="•"/>
            </a:pPr>
            <a:r>
              <a:rPr lang="en-US" dirty="0" smtClean="0"/>
              <a:t>.NET 5 on Core </a:t>
            </a:r>
            <a:r>
              <a:rPr lang="en-US" dirty="0" smtClean="0"/>
              <a:t>CLR</a:t>
            </a:r>
            <a:endParaRPr lang="en-US" dirty="0" smtClean="0"/>
          </a:p>
          <a:p>
            <a:pPr marL="800082" lvl="2" indent="-571500">
              <a:buFont typeface="Arial" panose="020B0604020202020204" pitchFamily="34" charset="0"/>
              <a:buChar char="•"/>
            </a:pPr>
            <a:r>
              <a:rPr lang="en-US" dirty="0" smtClean="0"/>
              <a:t>Subset of the .NET Full Framework</a:t>
            </a:r>
          </a:p>
          <a:p>
            <a:pPr marL="1028663" lvl="3" indent="-571500">
              <a:buFont typeface="Arial" panose="020B0604020202020204" pitchFamily="34" charset="0"/>
              <a:buChar char="•"/>
            </a:pPr>
            <a:r>
              <a:rPr lang="en-US" dirty="0" smtClean="0"/>
              <a:t>Things you depend on might not be available yet</a:t>
            </a:r>
            <a:endParaRPr lang="en-US" dirty="0"/>
          </a:p>
        </p:txBody>
      </p:sp>
    </p:spTree>
    <p:extLst>
      <p:ext uri="{BB962C8B-B14F-4D97-AF65-F5344CB8AC3E}">
        <p14:creationId xmlns:p14="http://schemas.microsoft.com/office/powerpoint/2010/main" val="5247932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Summary</a:t>
            </a:r>
            <a:endParaRPr lang="en-US" dirty="0"/>
          </a:p>
        </p:txBody>
      </p:sp>
      <p:graphicFrame>
        <p:nvGraphicFramePr>
          <p:cNvPr id="4" name="Table 3"/>
          <p:cNvGraphicFramePr>
            <a:graphicFrameLocks noGrp="1"/>
          </p:cNvGraphicFramePr>
          <p:nvPr>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a16="http://schemas.microsoft.com/office/drawing/2014/main" val="3599316136"/>
                    </a:ext>
                  </a:extLst>
                </a:gridCol>
                <a:gridCol w="2593835">
                  <a:extLst>
                    <a:ext uri="{9D8B030D-6E8A-4147-A177-3AD203B41FA5}">
                      <a16:colId xmlns:a16="http://schemas.microsoft.com/office/drawing/2014/main" val="2974313793"/>
                    </a:ext>
                  </a:extLst>
                </a:gridCol>
                <a:gridCol w="2760474">
                  <a:extLst>
                    <a:ext uri="{9D8B030D-6E8A-4147-A177-3AD203B41FA5}">
                      <a16:colId xmlns:a16="http://schemas.microsoft.com/office/drawing/2014/main" val="587377983"/>
                    </a:ext>
                  </a:extLst>
                </a:gridCol>
              </a:tblGrid>
              <a:tr h="378222">
                <a:tc>
                  <a:txBody>
                    <a:bodyPr/>
                    <a:lstStyle/>
                    <a:p>
                      <a:pPr algn="ctr"/>
                      <a:r>
                        <a:rPr lang="en-US" sz="1800" dirty="0" smtClean="0"/>
                        <a:t>Feature</a:t>
                      </a:r>
                      <a:endParaRPr lang="en-US" sz="1800" dirty="0"/>
                    </a:p>
                  </a:txBody>
                  <a:tcPr marL="93260" marR="93260" marT="46630" marB="46630"/>
                </a:tc>
                <a:tc>
                  <a:txBody>
                    <a:bodyPr/>
                    <a:lstStyle/>
                    <a:p>
                      <a:pPr algn="ctr"/>
                      <a:r>
                        <a:rPr lang="en-US" sz="1800" dirty="0" smtClean="0"/>
                        <a:t>Running on .NET 4.6</a:t>
                      </a:r>
                      <a:endParaRPr lang="en-US" sz="1800" dirty="0"/>
                    </a:p>
                  </a:txBody>
                  <a:tcPr marL="93260" marR="93260" marT="46630" marB="46630"/>
                </a:tc>
                <a:tc>
                  <a:txBody>
                    <a:bodyPr/>
                    <a:lstStyle/>
                    <a:p>
                      <a:pPr algn="ctr"/>
                      <a:r>
                        <a:rPr lang="en-US" sz="1800" dirty="0" smtClean="0"/>
                        <a:t>Running on .NET Core 5</a:t>
                      </a:r>
                      <a:endParaRPr lang="en-US" sz="1800" dirty="0"/>
                    </a:p>
                  </a:txBody>
                  <a:tcPr marL="93260" marR="93260" marT="46630" marB="46630"/>
                </a:tc>
                <a:extLst>
                  <a:ext uri="{0D108BD9-81ED-4DB2-BD59-A6C34878D82A}">
                    <a16:rowId xmlns:a16="http://schemas.microsoft.com/office/drawing/2014/main"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Cloud Ready</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Modular</a:t>
                      </a:r>
                      <a:r>
                        <a:rPr lang="en-US" sz="1800" baseline="0" dirty="0" smtClean="0"/>
                        <a:t> Design</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286741875"/>
                  </a:ext>
                </a:extLst>
              </a:tr>
              <a:tr h="378222">
                <a:tc>
                  <a:txBody>
                    <a:bodyPr/>
                    <a:lstStyle/>
                    <a:p>
                      <a:r>
                        <a:rPr lang="en-US" sz="1800" dirty="0" smtClean="0"/>
                        <a:t>Dependency Injection</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740962605"/>
                  </a:ext>
                </a:extLst>
              </a:tr>
              <a:tr h="378222">
                <a:tc>
                  <a:txBody>
                    <a:bodyPr/>
                    <a:lstStyle/>
                    <a:p>
                      <a:r>
                        <a:rPr lang="en-US" sz="1800" dirty="0" smtClean="0"/>
                        <a:t>Consistent</a:t>
                      </a:r>
                      <a:r>
                        <a:rPr lang="en-US" sz="1800" baseline="0" dirty="0" smtClean="0"/>
                        <a:t> Tracing / Debugging</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659755725"/>
                  </a:ext>
                </a:extLst>
              </a:tr>
              <a:tr h="378222">
                <a:tc>
                  <a:txBody>
                    <a:bodyPr/>
                    <a:lstStyle/>
                    <a:p>
                      <a:r>
                        <a:rPr lang="en-US" sz="1800" dirty="0" smtClean="0"/>
                        <a:t>Faster Development (No</a:t>
                      </a:r>
                      <a:r>
                        <a:rPr lang="en-US" sz="1800" baseline="0" dirty="0" smtClean="0"/>
                        <a:t> Build Step)</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Open Source</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Side by Side</a:t>
                      </a:r>
                      <a:r>
                        <a:rPr lang="en-US" sz="1800" baseline="0" dirty="0" smtClean="0"/>
                        <a:t> (framework deployed inside application)</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Fast startup, Low</a:t>
                      </a:r>
                      <a:r>
                        <a:rPr lang="en-US" sz="1800" baseline="0" dirty="0" smtClean="0"/>
                        <a:t> memory / High throughput (best of class)</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907919631"/>
                  </a:ext>
                </a:extLst>
              </a:tr>
            </a:tbl>
          </a:graphicData>
        </a:graphic>
      </p:graphicFrame>
      <p:sp>
        <p:nvSpPr>
          <p:cNvPr id="5" name="TextBox 4"/>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solidFill>
                  <a:srgbClr val="FFFFFF"/>
                </a:solidFill>
              </a:rPr>
              <a:t>MVC 6 </a:t>
            </a:r>
            <a:r>
              <a:rPr lang="en-US" sz="2800" dirty="0" smtClean="0">
                <a:solidFill>
                  <a:srgbClr val="FFFFFF"/>
                </a:solidFill>
              </a:rPr>
              <a:t>(MVC + Web API + Web Pages)</a:t>
            </a:r>
            <a:endParaRPr lang="en-US" sz="3600" dirty="0">
              <a:solidFill>
                <a:srgbClr val="FFFFFF"/>
              </a:solidFill>
            </a:endParaRPr>
          </a:p>
        </p:txBody>
      </p:sp>
    </p:spTree>
    <p:extLst>
      <p:ext uri="{BB962C8B-B14F-4D97-AF65-F5344CB8AC3E}">
        <p14:creationId xmlns:p14="http://schemas.microsoft.com/office/powerpoint/2010/main" val="22289978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p>
        </p:txBody>
      </p:sp>
      <p:graphicFrame>
        <p:nvGraphicFramePr>
          <p:cNvPr id="5" name="Table 4"/>
          <p:cNvGraphicFramePr>
            <a:graphicFrameLocks noGrp="1"/>
          </p:cNvGraphicFramePr>
          <p:nvPr>
            <p:extLst>
              <p:ext uri="{D42A27DB-BD31-4B8C-83A1-F6EECF244321}">
                <p14:modId xmlns:p14="http://schemas.microsoft.com/office/powerpoint/2010/main" val="3405778002"/>
              </p:ext>
            </p:extLst>
          </p:nvPr>
        </p:nvGraphicFramePr>
        <p:xfrm>
          <a:off x="655637" y="1017059"/>
          <a:ext cx="10972800" cy="5697339"/>
        </p:xfrm>
        <a:graphic>
          <a:graphicData uri="http://schemas.openxmlformats.org/drawingml/2006/table">
            <a:tbl>
              <a:tblPr firstRow="1">
                <a:tableStyleId>{9DCAF9ED-07DC-4A11-8D7F-57B35C25682E}</a:tableStyleId>
              </a:tblPr>
              <a:tblGrid>
                <a:gridCol w="10972800">
                  <a:extLst>
                    <a:ext uri="{9D8B030D-6E8A-4147-A177-3AD203B41FA5}">
                      <a16:colId xmlns:a16="http://schemas.microsoft.com/office/drawing/2014/main" val="20000"/>
                    </a:ext>
                  </a:extLst>
                </a:gridCol>
              </a:tblGrid>
              <a:tr h="396084">
                <a:tc>
                  <a:txBody>
                    <a:bodyPr/>
                    <a:lstStyle/>
                    <a:p>
                      <a:pPr marL="0" marR="0" fontAlgn="t">
                        <a:spcBef>
                          <a:spcPts val="0"/>
                        </a:spcBef>
                        <a:spcAft>
                          <a:spcPts val="0"/>
                        </a:spcAft>
                      </a:pPr>
                      <a:r>
                        <a:rPr lang="en-US" sz="2800" dirty="0" smtClean="0">
                          <a:effectLst/>
                        </a:rPr>
                        <a:t>Day </a:t>
                      </a:r>
                      <a:r>
                        <a:rPr lang="en-US" sz="2800" dirty="0" smtClean="0">
                          <a:effectLst/>
                        </a:rPr>
                        <a:t>2</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extLst>
                  <a:ext uri="{0D108BD9-81ED-4DB2-BD59-A6C34878D82A}">
                    <a16:rowId xmlns:a16="http://schemas.microsoft.com/office/drawing/2014/main" val="10000"/>
                  </a:ext>
                </a:extLst>
              </a:tr>
              <a:tr h="585094">
                <a:tc>
                  <a:txBody>
                    <a:bodyPr/>
                    <a:lstStyle/>
                    <a:p>
                      <a:pPr marL="0" marR="0" fontAlgn="t">
                        <a:spcBef>
                          <a:spcPts val="0"/>
                        </a:spcBef>
                        <a:spcAft>
                          <a:spcPts val="0"/>
                        </a:spcAft>
                      </a:pPr>
                      <a:r>
                        <a:rPr lang="en-US" sz="2400" dirty="0" smtClean="0">
                          <a:effectLst/>
                        </a:rPr>
                        <a:t>Authorization</a:t>
                      </a:r>
                      <a:endParaRPr lang="en-US" sz="2400"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1"/>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546960720"/>
                  </a:ext>
                </a:extLst>
              </a:tr>
              <a:tr h="585216">
                <a:tc>
                  <a:txBody>
                    <a:bodyPr/>
                    <a:lstStyle/>
                    <a:p>
                      <a:pPr marL="0" marR="0" fontAlgn="t">
                        <a:spcBef>
                          <a:spcPts val="0"/>
                        </a:spcBef>
                        <a:spcAft>
                          <a:spcPts val="0"/>
                        </a:spcAft>
                      </a:pPr>
                      <a:r>
                        <a:rPr lang="en-US" sz="2400" dirty="0" smtClean="0">
                          <a:solidFill>
                            <a:schemeClr val="dk1"/>
                          </a:solidFill>
                          <a:effectLst/>
                          <a:latin typeface="+mn-lt"/>
                        </a:rPr>
                        <a:t>Razor &amp; Tag Helpers</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2"/>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3"/>
                  </a:ext>
                </a:extLst>
              </a:tr>
              <a:tr h="585094">
                <a:tc>
                  <a:txBody>
                    <a:bodyPr/>
                    <a:lstStyle/>
                    <a:p>
                      <a:pPr marL="0" marR="0" fontAlgn="t">
                        <a:spcBef>
                          <a:spcPts val="0"/>
                        </a:spcBef>
                        <a:spcAft>
                          <a:spcPts val="0"/>
                        </a:spcAft>
                      </a:pPr>
                      <a:r>
                        <a:rPr lang="en-US" sz="2400" dirty="0" smtClean="0">
                          <a:effectLst/>
                        </a:rPr>
                        <a:t>MVC Web API</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4"/>
                  </a:ext>
                </a:extLst>
              </a:tr>
              <a:tr h="461117">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0005"/>
                  </a:ext>
                </a:extLst>
              </a:tr>
              <a:tr h="585094">
                <a:tc>
                  <a:txBody>
                    <a:bodyPr/>
                    <a:lstStyle/>
                    <a:p>
                      <a:pPr marL="0" marR="0" fontAlgn="t">
                        <a:spcBef>
                          <a:spcPts val="0"/>
                        </a:spcBef>
                        <a:spcAft>
                          <a:spcPts val="0"/>
                        </a:spcAft>
                      </a:pPr>
                      <a:r>
                        <a:rPr lang="en-US" sz="2400" dirty="0" smtClean="0">
                          <a:effectLst/>
                        </a:rPr>
                        <a:t>Deployment &amp; Hosting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7"/>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8"/>
                  </a:ext>
                </a:extLst>
              </a:tr>
              <a:tr h="585216">
                <a:tc>
                  <a:txBody>
                    <a:bodyPr/>
                    <a:lstStyle/>
                    <a:p>
                      <a:pPr marL="0" marR="0" fontAlgn="t">
                        <a:spcBef>
                          <a:spcPts val="0"/>
                        </a:spcBef>
                        <a:spcAft>
                          <a:spcPts val="0"/>
                        </a:spcAft>
                      </a:pPr>
                      <a:r>
                        <a:rPr lang="en-US" sz="2400" dirty="0" smtClean="0">
                          <a:effectLst/>
                        </a:rPr>
                        <a:t>The</a:t>
                      </a:r>
                      <a:r>
                        <a:rPr lang="en-US" sz="2400" baseline="0" dirty="0" smtClean="0">
                          <a:effectLst/>
                        </a:rPr>
                        <a:t> </a:t>
                      </a:r>
                      <a:r>
                        <a:rPr lang="en-US" sz="2400" dirty="0" smtClean="0">
                          <a:effectLst/>
                        </a:rPr>
                        <a:t>.NET CLI</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9"/>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2717545506"/>
                  </a:ext>
                </a:extLst>
              </a:tr>
            </a:tbl>
          </a:graphicData>
        </a:graphic>
      </p:graphicFrame>
    </p:spTree>
    <p:extLst>
      <p:ext uri="{BB962C8B-B14F-4D97-AF65-F5344CB8AC3E}">
        <p14:creationId xmlns:p14="http://schemas.microsoft.com/office/powerpoint/2010/main" val="31326139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resources</a:t>
            </a:r>
            <a:endParaRPr lang="en-US" dirty="0"/>
          </a:p>
        </p:txBody>
      </p:sp>
      <p:sp>
        <p:nvSpPr>
          <p:cNvPr id="3" name="Content Placeholder 2"/>
          <p:cNvSpPr>
            <a:spLocks noGrp="1"/>
          </p:cNvSpPr>
          <p:nvPr>
            <p:ph type="body" sz="quarter" idx="11"/>
          </p:nvPr>
        </p:nvSpPr>
        <p:spPr>
          <a:xfrm>
            <a:off x="274639" y="1212849"/>
            <a:ext cx="11889564" cy="1415772"/>
          </a:xfrm>
          <a:prstGeom prst="rect">
            <a:avLst/>
          </a:prstGeom>
        </p:spPr>
        <p:txBody>
          <a:bodyPr/>
          <a:lstStyle/>
          <a:p>
            <a:r>
              <a:rPr lang="en-US" dirty="0" smtClean="0"/>
              <a:t>Get started at </a:t>
            </a:r>
            <a:r>
              <a:rPr lang="en-US" dirty="0" smtClean="0">
                <a:hlinkClick r:id="rId2"/>
              </a:rPr>
              <a:t>http://www.asp.net/vnext</a:t>
            </a:r>
            <a:endParaRPr lang="en-US" dirty="0" smtClean="0"/>
          </a:p>
          <a:p>
            <a:r>
              <a:rPr lang="en-US" dirty="0" smtClean="0"/>
              <a:t>GitHub project at </a:t>
            </a:r>
            <a:r>
              <a:rPr lang="en-US" dirty="0" smtClean="0">
                <a:hlinkClick r:id="rId3"/>
              </a:rPr>
              <a:t>https://github.com/aspnet/home</a:t>
            </a:r>
            <a:r>
              <a:rPr lang="en-US" dirty="0" smtClean="0"/>
              <a:t> </a:t>
            </a:r>
          </a:p>
        </p:txBody>
      </p:sp>
    </p:spTree>
    <p:extLst>
      <p:ext uri="{BB962C8B-B14F-4D97-AF65-F5344CB8AC3E}">
        <p14:creationId xmlns:p14="http://schemas.microsoft.com/office/powerpoint/2010/main" val="7791651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In Review: Session Objectives And Takeaways</a:t>
            </a:r>
            <a:endParaRPr lang="en-US" sz="4800" dirty="0"/>
          </a:p>
        </p:txBody>
      </p:sp>
      <p:sp>
        <p:nvSpPr>
          <p:cNvPr id="6" name="Text Placeholder 5"/>
          <p:cNvSpPr>
            <a:spLocks noGrp="1"/>
          </p:cNvSpPr>
          <p:nvPr>
            <p:ph type="body" sz="quarter" idx="11"/>
          </p:nvPr>
        </p:nvSpPr>
        <p:spPr>
          <a:xfrm>
            <a:off x="274639" y="1212849"/>
            <a:ext cx="11889564" cy="4555093"/>
          </a:xfrm>
        </p:spPr>
        <p:txBody>
          <a:bodyPr/>
          <a:lstStyle/>
          <a:p>
            <a:r>
              <a:rPr lang="en-US" dirty="0">
                <a:solidFill>
                  <a:schemeClr val="bg2">
                    <a:lumMod val="40000"/>
                    <a:lumOff val="60000"/>
                  </a:schemeClr>
                </a:solidFill>
              </a:rPr>
              <a:t>Session Objective:</a:t>
            </a:r>
          </a:p>
          <a:p>
            <a:r>
              <a:rPr lang="en-US" dirty="0" smtClean="0"/>
              <a:t>ASP.NET 5: What </a:t>
            </a:r>
            <a:r>
              <a:rPr lang="en-US" smtClean="0"/>
              <a:t>and Why</a:t>
            </a:r>
            <a:endParaRPr lang="en-US" dirty="0"/>
          </a:p>
          <a:p>
            <a:endParaRPr lang="en-US" dirty="0"/>
          </a:p>
          <a:p>
            <a:r>
              <a:rPr lang="en-US" dirty="0">
                <a:solidFill>
                  <a:schemeClr val="bg2">
                    <a:lumMod val="40000"/>
                    <a:lumOff val="60000"/>
                  </a:schemeClr>
                </a:solidFill>
              </a:rPr>
              <a:t>Key Takeaway:</a:t>
            </a:r>
          </a:p>
          <a:p>
            <a:r>
              <a:rPr lang="en-US" dirty="0"/>
              <a:t>ASP.NET 5 is an open-source and cross-platform framework for creating modern, cloud-based Web applications.</a:t>
            </a:r>
          </a:p>
        </p:txBody>
      </p:sp>
    </p:spTree>
    <p:extLst>
      <p:ext uri="{BB962C8B-B14F-4D97-AF65-F5344CB8AC3E}">
        <p14:creationId xmlns:p14="http://schemas.microsoft.com/office/powerpoint/2010/main" val="105588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12436475" cy="2887662"/>
          </a:xfrm>
          <a:prstGeom prst="rect">
            <a:avLst/>
          </a:prstGeom>
          <a:solidFill>
            <a:srgbClr val="56B8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0" y="3802062"/>
            <a:ext cx="11552458" cy="794064"/>
          </a:xfrm>
          <a:prstGeom prst="rect">
            <a:avLst/>
          </a:prstGeom>
          <a:noFill/>
        </p:spPr>
        <p:txBody>
          <a:bodyPr wrap="none" lIns="182880" tIns="146304" rIns="182880" bIns="146304" rtlCol="0">
            <a:spAutoFit/>
          </a:bodyPr>
          <a:lstStyle/>
          <a:p>
            <a:pPr>
              <a:lnSpc>
                <a:spcPct val="90000"/>
              </a:lnSpc>
              <a:spcAft>
                <a:spcPts val="600"/>
              </a:spcAft>
            </a:pPr>
            <a:r>
              <a:rPr lang="en-US" sz="3600" dirty="0">
                <a:solidFill>
                  <a:srgbClr val="56B846"/>
                </a:solidFill>
              </a:rPr>
              <a:t>https://</a:t>
            </a:r>
            <a:r>
              <a:rPr lang="en-US" sz="3600" dirty="0" smtClean="0">
                <a:solidFill>
                  <a:srgbClr val="56B846"/>
                </a:solidFill>
              </a:rPr>
              <a:t>github.com/DamianEdwards/aspnet5-workshop</a:t>
            </a:r>
            <a:endParaRPr lang="en-US" sz="3600" dirty="0" smtClean="0">
              <a:solidFill>
                <a:srgbClr val="56B846"/>
              </a:solidFill>
            </a:endParaRPr>
          </a:p>
        </p:txBody>
      </p:sp>
      <p:sp>
        <p:nvSpPr>
          <p:cNvPr id="5" name="TextBox 4"/>
          <p:cNvSpPr txBox="1"/>
          <p:nvPr/>
        </p:nvSpPr>
        <p:spPr>
          <a:xfrm>
            <a:off x="130174" y="963699"/>
            <a:ext cx="3743654" cy="960263"/>
          </a:xfrm>
          <a:prstGeom prst="rect">
            <a:avLst/>
          </a:prstGeom>
          <a:noFill/>
        </p:spPr>
        <p:txBody>
          <a:bodyPr wrap="none" lIns="182880" tIns="146304" rIns="182880" bIns="146304" rtlCol="0">
            <a:spAutoFit/>
          </a:bodyPr>
          <a:lstStyle/>
          <a:p>
            <a:pPr>
              <a:lnSpc>
                <a:spcPct val="90000"/>
              </a:lnSpc>
              <a:spcAft>
                <a:spcPts val="600"/>
              </a:spcAft>
            </a:pPr>
            <a:r>
              <a:rPr lang="en-US" sz="4800" dirty="0" smtClean="0">
                <a:solidFill>
                  <a:schemeClr val="bg1"/>
                </a:solidFill>
              </a:rPr>
              <a:t>Labs / Slides</a:t>
            </a:r>
          </a:p>
        </p:txBody>
      </p:sp>
    </p:spTree>
    <p:extLst>
      <p:ext uri="{BB962C8B-B14F-4D97-AF65-F5344CB8AC3E}">
        <p14:creationId xmlns:p14="http://schemas.microsoft.com/office/powerpoint/2010/main" val="11046011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5</a:t>
            </a:r>
            <a:br>
              <a:rPr lang="en-US" dirty="0" smtClean="0"/>
            </a:br>
            <a:r>
              <a:rPr lang="en-US" dirty="0"/>
              <a:t>	</a:t>
            </a:r>
            <a:r>
              <a:rPr lang="en-US" dirty="0" smtClean="0"/>
              <a:t>What and Why</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in 2015</a:t>
            </a:r>
            <a:endParaRPr lang="en-US" dirty="0"/>
          </a:p>
        </p:txBody>
      </p:sp>
    </p:spTree>
    <p:extLst>
      <p:ext uri="{BB962C8B-B14F-4D97-AF65-F5344CB8AC3E}">
        <p14:creationId xmlns:p14="http://schemas.microsoft.com/office/powerpoint/2010/main" val="4250058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 “verticals”</a:t>
            </a:r>
            <a:endParaRPr lang="en-US" dirty="0"/>
          </a:p>
        </p:txBody>
      </p:sp>
      <p:sp>
        <p:nvSpPr>
          <p:cNvPr id="4" name="Rectangle 3"/>
          <p:cNvSpPr/>
          <p:nvPr/>
        </p:nvSpPr>
        <p:spPr bwMode="auto">
          <a:xfrm>
            <a:off x="1396846" y="1569703"/>
            <a:ext cx="9442765" cy="4583817"/>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273236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a:xfrm>
            <a:off x="2732369" y="1742849"/>
            <a:ext cx="1516320" cy="258532"/>
          </a:xfrm>
          <a:prstGeom prst="rect">
            <a:avLst/>
          </a:prstGeom>
        </p:spPr>
        <p:txBody>
          <a:bodyPr wrap="square">
            <a:spAutoFit/>
          </a:bodyPr>
          <a:lstStyle/>
          <a:p>
            <a:pPr marL="0" lvl="1" defTabSz="932048">
              <a:lnSpc>
                <a:spcPct val="90000"/>
              </a:lnSpc>
              <a:spcAft>
                <a:spcPts val="340"/>
              </a:spcAft>
              <a:defRPr/>
            </a:pPr>
            <a:r>
              <a:rPr lang="en-US" sz="1200" b="1" dirty="0" smtClean="0">
                <a:solidFill>
                  <a:srgbClr val="FFFFFF"/>
                </a:solidFill>
              </a:rPr>
              <a:t>Windows Desktop</a:t>
            </a:r>
            <a:endParaRPr lang="en-US" sz="1200" b="1" dirty="0">
              <a:solidFill>
                <a:srgbClr val="FFFFFF"/>
              </a:solidFill>
            </a:endParaRPr>
          </a:p>
        </p:txBody>
      </p:sp>
      <p:sp>
        <p:nvSpPr>
          <p:cNvPr id="7" name="Freeform 626"/>
          <p:cNvSpPr>
            <a:spLocks noChangeAspect="1" noEditPoints="1"/>
          </p:cNvSpPr>
          <p:nvPr/>
        </p:nvSpPr>
        <p:spPr bwMode="auto">
          <a:xfrm>
            <a:off x="3285690" y="2013418"/>
            <a:ext cx="366058" cy="24699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8" name="Rectangle 7"/>
          <p:cNvSpPr/>
          <p:nvPr/>
        </p:nvSpPr>
        <p:spPr>
          <a:xfrm>
            <a:off x="1521053" y="1648478"/>
            <a:ext cx="987130"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433187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0" name="Rectangle 9"/>
          <p:cNvSpPr/>
          <p:nvPr/>
        </p:nvSpPr>
        <p:spPr bwMode="auto">
          <a:xfrm>
            <a:off x="593137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753088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2" name="Rectangle 11"/>
          <p:cNvSpPr/>
          <p:nvPr/>
        </p:nvSpPr>
        <p:spPr bwMode="auto">
          <a:xfrm>
            <a:off x="913038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3" name="Rectangle 12"/>
          <p:cNvSpPr/>
          <p:nvPr/>
        </p:nvSpPr>
        <p:spPr bwMode="auto">
          <a:xfrm>
            <a:off x="2824460" y="2374787"/>
            <a:ext cx="1332618" cy="103964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4" name="Rectangle 13"/>
          <p:cNvSpPr/>
          <p:nvPr/>
        </p:nvSpPr>
        <p:spPr bwMode="auto">
          <a:xfrm>
            <a:off x="2824461" y="3475640"/>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5" name="Rectangle 14"/>
          <p:cNvSpPr/>
          <p:nvPr/>
        </p:nvSpPr>
        <p:spPr bwMode="auto">
          <a:xfrm>
            <a:off x="2824460" y="5089340"/>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16" name="Rectangle 15"/>
          <p:cNvSpPr/>
          <p:nvPr/>
        </p:nvSpPr>
        <p:spPr>
          <a:xfrm>
            <a:off x="3139161" y="2663005"/>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17" name="Rectangle 16"/>
          <p:cNvSpPr/>
          <p:nvPr/>
        </p:nvSpPr>
        <p:spPr>
          <a:xfrm>
            <a:off x="3003620" y="412168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18" name="Rectangle 17"/>
          <p:cNvSpPr/>
          <p:nvPr/>
        </p:nvSpPr>
        <p:spPr>
          <a:xfrm>
            <a:off x="2981810" y="536856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19" name="Rectangle 18"/>
          <p:cNvSpPr/>
          <p:nvPr/>
        </p:nvSpPr>
        <p:spPr>
          <a:xfrm>
            <a:off x="435375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Store</a:t>
            </a:r>
            <a:endParaRPr lang="en-US" sz="1200" b="1" dirty="0">
              <a:solidFill>
                <a:srgbClr val="FFFFFF"/>
              </a:solidFill>
            </a:endParaRPr>
          </a:p>
        </p:txBody>
      </p:sp>
      <p:sp>
        <p:nvSpPr>
          <p:cNvPr id="20" name="Rectangle 19"/>
          <p:cNvSpPr/>
          <p:nvPr/>
        </p:nvSpPr>
        <p:spPr>
          <a:xfrm>
            <a:off x="5936760"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Phone</a:t>
            </a:r>
            <a:endParaRPr lang="en-US" sz="1200" b="1" dirty="0">
              <a:solidFill>
                <a:srgbClr val="FFFFFF"/>
              </a:solidFill>
            </a:endParaRPr>
          </a:p>
        </p:txBody>
      </p:sp>
      <p:sp>
        <p:nvSpPr>
          <p:cNvPr id="21" name="Rectangle 20"/>
          <p:cNvSpPr/>
          <p:nvPr/>
        </p:nvSpPr>
        <p:spPr>
          <a:xfrm>
            <a:off x="7536265"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4</a:t>
            </a:r>
            <a:endParaRPr lang="en-US" sz="1200" b="1" dirty="0">
              <a:solidFill>
                <a:srgbClr val="FFFFFF"/>
              </a:solidFill>
            </a:endParaRPr>
          </a:p>
        </p:txBody>
      </p:sp>
      <p:sp>
        <p:nvSpPr>
          <p:cNvPr id="22" name="Rectangle 21"/>
          <p:cNvSpPr/>
          <p:nvPr/>
        </p:nvSpPr>
        <p:spPr>
          <a:xfrm>
            <a:off x="912500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5</a:t>
            </a:r>
            <a:endParaRPr lang="en-US" sz="1200" b="1" dirty="0">
              <a:solidFill>
                <a:srgbClr val="FFFFFF"/>
              </a:solidFill>
            </a:endParaRPr>
          </a:p>
        </p:txBody>
      </p:sp>
      <p:sp>
        <p:nvSpPr>
          <p:cNvPr id="23" name="Rectangle 22"/>
          <p:cNvSpPr/>
          <p:nvPr/>
        </p:nvSpPr>
        <p:spPr bwMode="auto">
          <a:xfrm>
            <a:off x="7613922"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bwMode="auto">
          <a:xfrm>
            <a:off x="7613923" y="3059195"/>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5" name="Rectangle 24"/>
          <p:cNvSpPr/>
          <p:nvPr/>
        </p:nvSpPr>
        <p:spPr bwMode="auto">
          <a:xfrm>
            <a:off x="7613922" y="4654789"/>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7918839" y="2455668"/>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27" name="Rectangle 26"/>
          <p:cNvSpPr/>
          <p:nvPr/>
        </p:nvSpPr>
        <p:spPr>
          <a:xfrm>
            <a:off x="7793082" y="37052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28" name="Rectangle 27"/>
          <p:cNvSpPr/>
          <p:nvPr/>
        </p:nvSpPr>
        <p:spPr>
          <a:xfrm>
            <a:off x="7771272" y="4934009"/>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29" name="Rectangle 28"/>
          <p:cNvSpPr/>
          <p:nvPr/>
        </p:nvSpPr>
        <p:spPr bwMode="auto">
          <a:xfrm>
            <a:off x="4421379" y="3482774"/>
            <a:ext cx="1332618" cy="638911"/>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4600779" y="367491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31" name="Rectangle 30"/>
          <p:cNvSpPr/>
          <p:nvPr/>
        </p:nvSpPr>
        <p:spPr bwMode="auto">
          <a:xfrm>
            <a:off x="4421379"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2" name="Rectangle 31"/>
          <p:cNvSpPr/>
          <p:nvPr/>
        </p:nvSpPr>
        <p:spPr>
          <a:xfrm>
            <a:off x="4740024" y="2458562"/>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33" name="Rectangle 32"/>
          <p:cNvSpPr/>
          <p:nvPr/>
        </p:nvSpPr>
        <p:spPr bwMode="auto">
          <a:xfrm>
            <a:off x="4421379" y="3078642"/>
            <a:ext cx="1332618" cy="33474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4" name="Rectangle 33"/>
          <p:cNvSpPr/>
          <p:nvPr/>
        </p:nvSpPr>
        <p:spPr>
          <a:xfrm>
            <a:off x="4610395" y="312580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35" name="Rounded Rectangle 6"/>
          <p:cNvSpPr>
            <a:spLocks noChangeAspect="1"/>
          </p:cNvSpPr>
          <p:nvPr/>
        </p:nvSpPr>
        <p:spPr bwMode="black">
          <a:xfrm rot="16200000">
            <a:off x="4992405" y="1967629"/>
            <a:ext cx="220972" cy="34137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36" name="Freeform 138"/>
          <p:cNvSpPr>
            <a:spLocks noChangeAspect="1" noEditPoints="1"/>
          </p:cNvSpPr>
          <p:nvPr/>
        </p:nvSpPr>
        <p:spPr bwMode="auto">
          <a:xfrm>
            <a:off x="6608388" y="1985711"/>
            <a:ext cx="139058" cy="277346"/>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37" name="Freeform 10"/>
          <p:cNvSpPr>
            <a:spLocks noEditPoints="1"/>
          </p:cNvSpPr>
          <p:nvPr/>
        </p:nvSpPr>
        <p:spPr bwMode="black">
          <a:xfrm>
            <a:off x="8053536" y="19746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38" name="Group 37"/>
          <p:cNvGrpSpPr>
            <a:grpSpLocks noChangeAspect="1"/>
          </p:cNvGrpSpPr>
          <p:nvPr/>
        </p:nvGrpSpPr>
        <p:grpSpPr>
          <a:xfrm>
            <a:off x="8262976" y="2074598"/>
            <a:ext cx="217114" cy="227844"/>
            <a:chOff x="2870057" y="3971122"/>
            <a:chExt cx="478391" cy="502036"/>
          </a:xfrm>
        </p:grpSpPr>
        <p:pic>
          <p:nvPicPr>
            <p:cNvPr id="3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0"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1" name="Freeform 10"/>
          <p:cNvSpPr>
            <a:spLocks noEditPoints="1"/>
          </p:cNvSpPr>
          <p:nvPr/>
        </p:nvSpPr>
        <p:spPr bwMode="black">
          <a:xfrm>
            <a:off x="9673320" y="19680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42" name="Group 41"/>
          <p:cNvGrpSpPr>
            <a:grpSpLocks noChangeAspect="1"/>
          </p:cNvGrpSpPr>
          <p:nvPr/>
        </p:nvGrpSpPr>
        <p:grpSpPr>
          <a:xfrm>
            <a:off x="9882760" y="2067998"/>
            <a:ext cx="217114" cy="227844"/>
            <a:chOff x="2870057" y="3971122"/>
            <a:chExt cx="478391" cy="502036"/>
          </a:xfrm>
        </p:grpSpPr>
        <p:pic>
          <p:nvPicPr>
            <p:cNvPr id="43"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5" name="Rectangle 44"/>
          <p:cNvSpPr/>
          <p:nvPr/>
        </p:nvSpPr>
        <p:spPr bwMode="auto">
          <a:xfrm>
            <a:off x="6021072" y="3860076"/>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46" name="Rectangle 45"/>
          <p:cNvSpPr/>
          <p:nvPr/>
        </p:nvSpPr>
        <p:spPr>
          <a:xfrm>
            <a:off x="6210088" y="394250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47" name="Rectangle 46"/>
          <p:cNvSpPr/>
          <p:nvPr/>
        </p:nvSpPr>
        <p:spPr bwMode="auto">
          <a:xfrm>
            <a:off x="6021072" y="2373936"/>
            <a:ext cx="1332618" cy="751865"/>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48" name="Rectangle 47"/>
          <p:cNvSpPr/>
          <p:nvPr/>
        </p:nvSpPr>
        <p:spPr>
          <a:xfrm>
            <a:off x="6339717" y="252108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49" name="Rectangle 48"/>
          <p:cNvSpPr/>
          <p:nvPr/>
        </p:nvSpPr>
        <p:spPr bwMode="auto">
          <a:xfrm>
            <a:off x="6021072" y="3185481"/>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0" name="Rectangle 49"/>
          <p:cNvSpPr/>
          <p:nvPr/>
        </p:nvSpPr>
        <p:spPr>
          <a:xfrm>
            <a:off x="6210088" y="33684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51" name="Rectangle 50"/>
          <p:cNvSpPr/>
          <p:nvPr/>
        </p:nvSpPr>
        <p:spPr bwMode="auto">
          <a:xfrm>
            <a:off x="9216451" y="3549288"/>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52" name="Rectangle 51"/>
          <p:cNvSpPr/>
          <p:nvPr/>
        </p:nvSpPr>
        <p:spPr>
          <a:xfrm>
            <a:off x="9405467" y="363171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53" name="Rectangle 52"/>
          <p:cNvSpPr/>
          <p:nvPr/>
        </p:nvSpPr>
        <p:spPr bwMode="auto">
          <a:xfrm>
            <a:off x="9216451" y="2383263"/>
            <a:ext cx="1332618" cy="441608"/>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4" name="Rectangle 53"/>
          <p:cNvSpPr/>
          <p:nvPr/>
        </p:nvSpPr>
        <p:spPr>
          <a:xfrm>
            <a:off x="9562817" y="238326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55" name="Rectangle 54"/>
          <p:cNvSpPr/>
          <p:nvPr/>
        </p:nvSpPr>
        <p:spPr bwMode="auto">
          <a:xfrm>
            <a:off x="9216451" y="2876858"/>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6" name="Rectangle 55"/>
          <p:cNvSpPr/>
          <p:nvPr/>
        </p:nvSpPr>
        <p:spPr>
          <a:xfrm>
            <a:off x="9405467" y="3059817"/>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Tree>
    <p:extLst>
      <p:ext uri="{BB962C8B-B14F-4D97-AF65-F5344CB8AC3E}">
        <p14:creationId xmlns:p14="http://schemas.microsoft.com/office/powerpoint/2010/main" val="35452521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7354" y="1200020"/>
            <a:ext cx="10016833" cy="5257054"/>
          </a:xfrm>
          <a:prstGeom prst="rect">
            <a:avLst/>
          </a:prstGeom>
          <a:solidFill>
            <a:schemeClr val="tx1">
              <a:alpha val="99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186495" tIns="186495" rIns="91361" bIns="73089" numCol="1" rtlCol="0" anchor="t" anchorCtr="0" compatLnSpc="1">
            <a:prstTxWarp prst="textNoShape">
              <a:avLst/>
            </a:prstTxWarp>
          </a:bodyPr>
          <a:lstStyle/>
          <a:p>
            <a:pPr defTabSz="932228"/>
            <a:endParaRPr lang="en-US" sz="1300" dirty="0">
              <a:gradFill>
                <a:gsLst>
                  <a:gs pos="58716">
                    <a:srgbClr val="002050"/>
                  </a:gs>
                  <a:gs pos="37000">
                    <a:srgbClr val="002050"/>
                  </a:gs>
                </a:gsLst>
                <a:lin ang="5400000" scaled="1"/>
              </a:gradFill>
              <a:latin typeface="Segoe UI Light"/>
            </a:endParaRPr>
          </a:p>
        </p:txBody>
      </p:sp>
      <p:sp>
        <p:nvSpPr>
          <p:cNvPr id="5" name="Rectangle 4"/>
          <p:cNvSpPr/>
          <p:nvPr/>
        </p:nvSpPr>
        <p:spPr>
          <a:xfrm>
            <a:off x="678836" y="1293519"/>
            <a:ext cx="2791855" cy="830868"/>
          </a:xfrm>
          <a:prstGeom prst="rect">
            <a:avLst/>
          </a:prstGeom>
        </p:spPr>
        <p:txBody>
          <a:bodyPr wrap="none">
            <a:spAutoFit/>
          </a:bodyPr>
          <a:lstStyle/>
          <a:p>
            <a:pPr defTabSz="932228"/>
            <a:r>
              <a:rPr lang="en-US" sz="4799"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399"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6" name="Rectangle 5"/>
          <p:cNvSpPr/>
          <p:nvPr/>
        </p:nvSpPr>
        <p:spPr bwMode="auto">
          <a:xfrm>
            <a:off x="5550019" y="2283399"/>
            <a:ext cx="4705367"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803891" y="2283399"/>
            <a:ext cx="4689892"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rapezoid 7"/>
          <p:cNvSpPr/>
          <p:nvPr/>
        </p:nvSpPr>
        <p:spPr bwMode="auto">
          <a:xfrm rot="16200000" flipH="1" flipV="1">
            <a:off x="7996953" y="3747257"/>
            <a:ext cx="5257054" cy="162585"/>
          </a:xfrm>
          <a:prstGeom prst="trapezoid">
            <a:avLst>
              <a:gd name="adj" fmla="val 101149"/>
            </a:avLst>
          </a:prstGeom>
          <a:solidFill>
            <a:schemeClr val="tx1">
              <a:lumMod val="85000"/>
              <a:alpha val="39000"/>
            </a:schemeClr>
          </a:solidFill>
          <a:ln w="25400" cap="flat" cmpd="sng" algn="ctr">
            <a:noFill/>
            <a:prstDash val="solid"/>
            <a:headEnd type="none" w="med" len="med"/>
            <a:tailEnd type="none" w="med" len="med"/>
          </a:ln>
          <a:effectLst/>
        </p:spPr>
        <p:txBody>
          <a:bodyPr vert="horz" wrap="square" lIns="731416" tIns="274282" rIns="89627" bIns="89629" numCol="1" rtlCol="0" anchor="t" anchorCtr="0" compatLnSpc="1">
            <a:prstTxWarp prst="textNoShape">
              <a:avLst/>
            </a:prstTxWarp>
          </a:bodyPr>
          <a:lstStyle/>
          <a:p>
            <a:pPr defTabSz="914038"/>
            <a:endParaRPr lang="en-US" sz="2800" dirty="0" err="1">
              <a:gradFill>
                <a:gsLst>
                  <a:gs pos="14679">
                    <a:srgbClr val="FFFFFF"/>
                  </a:gs>
                  <a:gs pos="38000">
                    <a:srgbClr val="FFFFFF"/>
                  </a:gs>
                </a:gsLst>
                <a:lin ang="5400000" scaled="1"/>
              </a:gradFill>
              <a:latin typeface="Segoe UI Light"/>
            </a:endParaRPr>
          </a:p>
        </p:txBody>
      </p:sp>
      <p:sp>
        <p:nvSpPr>
          <p:cNvPr id="9" name="Rectangle 8"/>
          <p:cNvSpPr/>
          <p:nvPr/>
        </p:nvSpPr>
        <p:spPr bwMode="auto">
          <a:xfrm>
            <a:off x="803891" y="4795545"/>
            <a:ext cx="9463763" cy="139133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10" name="Group 9"/>
          <p:cNvGrpSpPr/>
          <p:nvPr/>
        </p:nvGrpSpPr>
        <p:grpSpPr>
          <a:xfrm>
            <a:off x="2420114" y="5063169"/>
            <a:ext cx="1467617" cy="832483"/>
            <a:chOff x="3631207" y="5550921"/>
            <a:chExt cx="1468033" cy="832719"/>
          </a:xfrm>
        </p:grpSpPr>
        <p:sp>
          <p:nvSpPr>
            <p:cNvPr id="11" name="Rectangle 10"/>
            <p:cNvSpPr/>
            <p:nvPr/>
          </p:nvSpPr>
          <p:spPr>
            <a:xfrm>
              <a:off x="3631208" y="5913635"/>
              <a:ext cx="1037757" cy="470005"/>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Next gen JIT</a:t>
              </a:r>
              <a:endParaRPr lang="en-US" sz="1072" dirty="0">
                <a:solidFill>
                  <a:srgbClr val="FFFFFF"/>
                </a:solidFill>
              </a:endParaRPr>
            </a:p>
            <a:p>
              <a:pPr marL="0" lvl="1" defTabSz="932048">
                <a:lnSpc>
                  <a:spcPct val="90000"/>
                </a:lnSpc>
                <a:spcAft>
                  <a:spcPts val="340"/>
                </a:spcAft>
                <a:defRPr/>
              </a:pPr>
              <a:r>
                <a:rPr lang="en-US" sz="1224" dirty="0">
                  <a:solidFill>
                    <a:srgbClr val="FFFFFF"/>
                  </a:solidFill>
                </a:rPr>
                <a:t>SIMD</a:t>
              </a:r>
            </a:p>
          </p:txBody>
        </p:sp>
        <p:sp>
          <p:nvSpPr>
            <p:cNvPr id="12" name="Rectangle 11"/>
            <p:cNvSpPr/>
            <p:nvPr/>
          </p:nvSpPr>
          <p:spPr>
            <a:xfrm>
              <a:off x="3631207" y="5550921"/>
              <a:ext cx="1468033" cy="318447"/>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Runtime</a:t>
              </a:r>
            </a:p>
          </p:txBody>
        </p:sp>
      </p:grpSp>
      <p:grpSp>
        <p:nvGrpSpPr>
          <p:cNvPr id="13" name="Group 12"/>
          <p:cNvGrpSpPr/>
          <p:nvPr/>
        </p:nvGrpSpPr>
        <p:grpSpPr>
          <a:xfrm>
            <a:off x="4921370" y="5063905"/>
            <a:ext cx="1803699" cy="811219"/>
            <a:chOff x="5954092" y="5572192"/>
            <a:chExt cx="1804211" cy="811444"/>
          </a:xfrm>
        </p:grpSpPr>
        <p:sp>
          <p:nvSpPr>
            <p:cNvPr id="14" name="Rectangle 13"/>
            <p:cNvSpPr/>
            <p:nvPr/>
          </p:nvSpPr>
          <p:spPr>
            <a:xfrm>
              <a:off x="5954092" y="5572192"/>
              <a:ext cx="1759619" cy="318445"/>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Compilers</a:t>
              </a:r>
            </a:p>
          </p:txBody>
        </p:sp>
        <p:sp>
          <p:nvSpPr>
            <p:cNvPr id="15" name="Rectangle 14"/>
            <p:cNvSpPr/>
            <p:nvPr/>
          </p:nvSpPr>
          <p:spPr>
            <a:xfrm>
              <a:off x="5954092" y="5913634"/>
              <a:ext cx="1804211" cy="470002"/>
            </a:xfrm>
            <a:prstGeom prst="rect">
              <a:avLst/>
            </a:prstGeom>
          </p:spPr>
          <p:txBody>
            <a:bodyPr wrap="none">
              <a:spAutoFit/>
            </a:bodyPr>
            <a:lstStyle/>
            <a:p>
              <a:pPr marL="0" lvl="1" defTabSz="932048">
                <a:lnSpc>
                  <a:spcPct val="90000"/>
                </a:lnSpc>
                <a:spcAft>
                  <a:spcPts val="340"/>
                </a:spcAft>
              </a:pPr>
              <a:r>
                <a:rPr lang="en-US" sz="1224" dirty="0">
                  <a:solidFill>
                    <a:srgbClr val="FFFFFF"/>
                  </a:solidFill>
                </a:rPr>
                <a:t>.NET Compiler Platform</a:t>
              </a:r>
              <a:endParaRPr lang="en-US" sz="1072" dirty="0">
                <a:solidFill>
                  <a:srgbClr val="FFFFFF"/>
                </a:solidFill>
              </a:endParaRPr>
            </a:p>
            <a:p>
              <a:pPr marL="0" lvl="1" defTabSz="932048">
                <a:lnSpc>
                  <a:spcPct val="90000"/>
                </a:lnSpc>
                <a:spcAft>
                  <a:spcPts val="340"/>
                </a:spcAft>
              </a:pPr>
              <a:r>
                <a:rPr lang="en-US" sz="1224" dirty="0">
                  <a:solidFill>
                    <a:srgbClr val="FFFFFF"/>
                  </a:solidFill>
                </a:rPr>
                <a:t>Languages innovation</a:t>
              </a:r>
            </a:p>
          </p:txBody>
        </p:sp>
      </p:grpSp>
      <p:grpSp>
        <p:nvGrpSpPr>
          <p:cNvPr id="16" name="Group 15"/>
          <p:cNvGrpSpPr/>
          <p:nvPr/>
        </p:nvGrpSpPr>
        <p:grpSpPr>
          <a:xfrm>
            <a:off x="7970300" y="5045813"/>
            <a:ext cx="2369122" cy="843108"/>
            <a:chOff x="8627481" y="5540297"/>
            <a:chExt cx="2369794" cy="843344"/>
          </a:xfrm>
        </p:grpSpPr>
        <p:sp>
          <p:nvSpPr>
            <p:cNvPr id="17" name="Rectangle 16"/>
            <p:cNvSpPr/>
            <p:nvPr/>
          </p:nvSpPr>
          <p:spPr>
            <a:xfrm>
              <a:off x="8627481" y="5913638"/>
              <a:ext cx="2179291" cy="470003"/>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.NET Core 5 Libraries</a:t>
              </a:r>
            </a:p>
            <a:p>
              <a:pPr marL="0" lvl="1" defTabSz="932048">
                <a:lnSpc>
                  <a:spcPct val="90000"/>
                </a:lnSpc>
                <a:spcAft>
                  <a:spcPts val="340"/>
                </a:spcAft>
                <a:defRPr/>
              </a:pPr>
              <a:r>
                <a:rPr lang="en-US" sz="1224" dirty="0">
                  <a:solidFill>
                    <a:srgbClr val="FFFFFF"/>
                  </a:solidFill>
                </a:rPr>
                <a:t>.NET Framework 4.6 Libraries</a:t>
              </a:r>
            </a:p>
          </p:txBody>
        </p:sp>
        <p:sp>
          <p:nvSpPr>
            <p:cNvPr id="18" name="Rectangle 17"/>
            <p:cNvSpPr/>
            <p:nvPr/>
          </p:nvSpPr>
          <p:spPr>
            <a:xfrm>
              <a:off x="8627482" y="5540297"/>
              <a:ext cx="2369793" cy="318446"/>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NuGet packages</a:t>
              </a:r>
            </a:p>
          </p:txBody>
        </p:sp>
      </p:grpSp>
      <p:grpSp>
        <p:nvGrpSpPr>
          <p:cNvPr id="19" name="Group 18"/>
          <p:cNvGrpSpPr/>
          <p:nvPr/>
        </p:nvGrpSpPr>
        <p:grpSpPr>
          <a:xfrm>
            <a:off x="1718277" y="5298837"/>
            <a:ext cx="630070" cy="514947"/>
            <a:chOff x="9061629" y="5706715"/>
            <a:chExt cx="380421" cy="310912"/>
          </a:xfrm>
        </p:grpSpPr>
        <p:sp>
          <p:nvSpPr>
            <p:cNvPr id="2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23" name="Rectangle 22"/>
          <p:cNvSpPr/>
          <p:nvPr/>
        </p:nvSpPr>
        <p:spPr>
          <a:xfrm>
            <a:off x="851396" y="4778230"/>
            <a:ext cx="1492716" cy="469039"/>
          </a:xfrm>
          <a:prstGeom prst="rect">
            <a:avLst/>
          </a:prstGeom>
        </p:spPr>
        <p:txBody>
          <a:bodyPr wrap="none">
            <a:spAutoFit/>
          </a:bodyPr>
          <a:lstStyle/>
          <a:p>
            <a:pPr defTabSz="932048"/>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4" name="Freeform 25"/>
          <p:cNvSpPr>
            <a:spLocks noEditPoints="1"/>
          </p:cNvSpPr>
          <p:nvPr/>
        </p:nvSpPr>
        <p:spPr bwMode="black">
          <a:xfrm>
            <a:off x="7394302" y="5382116"/>
            <a:ext cx="499460" cy="46362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5" name="Freeform 84"/>
          <p:cNvSpPr>
            <a:spLocks noEditPoints="1"/>
          </p:cNvSpPr>
          <p:nvPr/>
        </p:nvSpPr>
        <p:spPr bwMode="black">
          <a:xfrm>
            <a:off x="4435894" y="5315243"/>
            <a:ext cx="409520" cy="48954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6" name="TextBox 25"/>
          <p:cNvSpPr txBox="1"/>
          <p:nvPr/>
        </p:nvSpPr>
        <p:spPr>
          <a:xfrm>
            <a:off x="1416514" y="3166885"/>
            <a:ext cx="3844704"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7" name="TextBox 26"/>
          <p:cNvSpPr txBox="1"/>
          <p:nvPr/>
        </p:nvSpPr>
        <p:spPr>
          <a:xfrm>
            <a:off x="6795554" y="3166885"/>
            <a:ext cx="2291885"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a:solidFill>
                  <a:srgbClr val="FFFFFF"/>
                </a:solidFill>
                <a:latin typeface="Segoe UI Semibold" panose="020B0702040204020203" pitchFamily="34" charset="0"/>
                <a:cs typeface="Segoe UI Semibold" panose="020B0702040204020203" pitchFamily="34" charset="0"/>
              </a:rPr>
              <a:t>Core 5</a:t>
            </a:r>
            <a:r>
              <a:rPr lang="en-US" sz="2856" b="1" dirty="0">
                <a:solidFill>
                  <a:srgbClr val="FFFFFF"/>
                </a:solidFill>
                <a:latin typeface="Segoe UI Semibold" panose="020B0702040204020203" pitchFamily="34" charset="0"/>
                <a:cs typeface="Segoe UI Semibold" panose="020B0702040204020203" pitchFamily="34" charset="0"/>
              </a:rPr>
              <a:t> </a:t>
            </a:r>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886099" y="3994959"/>
            <a:ext cx="389875" cy="459018"/>
          </a:xfrm>
          <a:prstGeom prst="rect">
            <a:avLst/>
          </a:prstGeom>
        </p:spPr>
      </p:pic>
      <p:pic>
        <p:nvPicPr>
          <p:cNvPr id="2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28849" y="3991298"/>
            <a:ext cx="520461" cy="5109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360898" y="3950343"/>
            <a:ext cx="557072" cy="5657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765135" y="3950343"/>
            <a:ext cx="557072" cy="56576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10706774" y="1368146"/>
            <a:ext cx="1470396" cy="4875855"/>
          </a:xfrm>
          <a:prstGeom prst="rect">
            <a:avLst/>
          </a:prstGeom>
          <a:solidFill>
            <a:schemeClr val="tx1">
              <a:lumMod val="20000"/>
              <a:lumOff val="80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91427" tIns="91427" rIns="91423" bIns="91427" numCol="1" rtlCol="0" anchor="t" anchorCtr="0" compatLnSpc="1">
            <a:prstTxWarp prst="textNoShape">
              <a:avLst/>
            </a:prstTxWarp>
          </a:bodyPr>
          <a:lstStyle/>
          <a:p>
            <a:pPr defTabSz="932407">
              <a:defRPr/>
            </a:pPr>
            <a:endParaRPr lang="en-US" sz="1801" kern="0" dirty="0" err="1">
              <a:solidFill>
                <a:srgbClr val="000000"/>
              </a:solidFill>
              <a:latin typeface="Segoe UI Light"/>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845" y="2741042"/>
            <a:ext cx="1278255" cy="1194283"/>
          </a:xfrm>
          <a:prstGeom prst="rect">
            <a:avLst/>
          </a:prstGeom>
        </p:spPr>
      </p:pic>
    </p:spTree>
    <p:extLst>
      <p:ext uri="{BB962C8B-B14F-4D97-AF65-F5344CB8AC3E}">
        <p14:creationId xmlns:p14="http://schemas.microsoft.com/office/powerpoint/2010/main" val="11345495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85156" y="2135780"/>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52322"/>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897062"/>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2892190" y="3986283"/>
            <a:ext cx="1616148" cy="338554"/>
          </a:xfrm>
          <a:prstGeom prst="rect">
            <a:avLst/>
          </a:prstGeom>
        </p:spPr>
        <p:txBody>
          <a:bodyPr wrap="none">
            <a:spAutoFit/>
          </a:bodyPr>
          <a:lstStyle/>
          <a:p>
            <a:pPr defTabSz="932277"/>
            <a:r>
              <a:rPr lang="en-US" sz="1600" dirty="0">
                <a:latin typeface="Segoe UI Light"/>
              </a:rPr>
              <a:t>Evolution in time</a:t>
            </a:r>
          </a:p>
        </p:txBody>
      </p:sp>
      <p:sp>
        <p:nvSpPr>
          <p:cNvPr id="28" name="Rectangle 27"/>
          <p:cNvSpPr/>
          <p:nvPr/>
        </p:nvSpPr>
        <p:spPr>
          <a:xfrm>
            <a:off x="7779820" y="2748678"/>
            <a:ext cx="3906523" cy="3231654"/>
          </a:xfrm>
          <a:prstGeom prst="rect">
            <a:avLst/>
          </a:prstGeom>
        </p:spPr>
        <p:txBody>
          <a:bodyPr wrap="square">
            <a:spAutoFit/>
          </a:bodyPr>
          <a:lstStyle/>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Highly </a:t>
            </a:r>
            <a:r>
              <a:rPr lang="en-US" sz="1700" dirty="0">
                <a:gradFill>
                  <a:gsLst>
                    <a:gs pos="0">
                      <a:srgbClr val="FFFFFF"/>
                    </a:gs>
                    <a:gs pos="100000">
                      <a:srgbClr val="FFFFFF"/>
                    </a:gs>
                  </a:gsLst>
                  <a:lin ang="5400000" scaled="0"/>
                </a:gradFill>
                <a:ea typeface="Segoe UI" pitchFamily="34" charset="0"/>
                <a:cs typeface="Segoe UI" pitchFamily="34" charset="0"/>
              </a:rPr>
              <a:t>compatible, in-place replacement for .NET 4, 4.5, 4.5.1, and </a:t>
            </a:r>
            <a:r>
              <a:rPr lang="en-US" sz="1700" dirty="0" smtClean="0">
                <a:gradFill>
                  <a:gsLst>
                    <a:gs pos="0">
                      <a:srgbClr val="FFFFFF"/>
                    </a:gs>
                    <a:gs pos="100000">
                      <a:srgbClr val="FFFFFF"/>
                    </a:gs>
                  </a:gsLst>
                  <a:lin ang="5400000" scaled="0"/>
                </a:gradFill>
                <a:ea typeface="Segoe UI" pitchFamily="34" charset="0"/>
                <a:cs typeface="Segoe UI" pitchFamily="34" charset="0"/>
              </a:rPr>
              <a:t>4.5.2</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Full support of any .NET API and Libraries in the </a:t>
            </a:r>
            <a:r>
              <a:rPr lang="en-US" sz="1700" dirty="0" smtClean="0">
                <a:gradFill>
                  <a:gsLst>
                    <a:gs pos="0">
                      <a:srgbClr val="FFFFFF"/>
                    </a:gs>
                    <a:gs pos="100000">
                      <a:srgbClr val="FFFFFF"/>
                    </a:gs>
                  </a:gsLst>
                  <a:lin ang="5400000" scaled="0"/>
                </a:gradFill>
                <a:ea typeface="Segoe UI" pitchFamily="34" charset="0"/>
                <a:cs typeface="Segoe UI" pitchFamily="34" charset="0"/>
              </a:rPr>
              <a:t>market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WPF is the platform of choice for desktop application </a:t>
            </a:r>
            <a:r>
              <a:rPr lang="en-US" sz="1700" dirty="0" smtClean="0">
                <a:gradFill>
                  <a:gsLst>
                    <a:gs pos="0">
                      <a:srgbClr val="FFFFFF"/>
                    </a:gs>
                    <a:gs pos="100000">
                      <a:srgbClr val="FFFFFF"/>
                    </a:gs>
                  </a:gsLst>
                  <a:lin ang="5400000" scaled="0"/>
                </a:gradFill>
                <a:ea typeface="Segoe UI" pitchFamily="34" charset="0"/>
                <a:cs typeface="Segoe UI" pitchFamily="34" charset="0"/>
              </a:rPr>
              <a:t>development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is also supported running on top of .NET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also gets the investment on new compilers, new Jit, and languages </a:t>
            </a:r>
            <a:r>
              <a:rPr lang="en-US" sz="1700" dirty="0" smtClean="0">
                <a:gradFill>
                  <a:gsLst>
                    <a:gs pos="0">
                      <a:srgbClr val="FFFFFF"/>
                    </a:gs>
                    <a:gs pos="100000">
                      <a:srgbClr val="FFFFFF"/>
                    </a:gs>
                  </a:gsLst>
                  <a:lin ang="5400000" scaled="0"/>
                </a:gradFill>
                <a:ea typeface="Segoe UI" pitchFamily="34" charset="0"/>
                <a:cs typeface="Segoe UI" pitchFamily="34" charset="0"/>
              </a:rPr>
              <a:t>innovation</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0137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e36bfbf9-5e42-489c-a259-4c54eb22cb57"/>
    <ds:schemaRef ds:uri="http://www.w3.org/XML/1998/namespace"/>
    <ds:schemaRef ds:uri="http://purl.org/dc/dcmitype/"/>
  </ds:schemaRefs>
</ds:datastoreItem>
</file>

<file path=customXml/itemProps2.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TR20_BO_CT_Template</Template>
  <TotalTime>3283</TotalTime>
  <Words>2088</Words>
  <Application>Microsoft Office PowerPoint</Application>
  <PresentationFormat>Custom</PresentationFormat>
  <Paragraphs>427</Paragraphs>
  <Slides>31</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Arial</vt:lpstr>
      <vt:lpstr>Avenir LT Pro 45 Book</vt:lpstr>
      <vt:lpstr>Calibri</vt:lpstr>
      <vt:lpstr>Consolas</vt:lpstr>
      <vt:lpstr>ＭＳ Ｐゴシック</vt:lpstr>
      <vt:lpstr>Segoe Semibold</vt:lpstr>
      <vt:lpstr>Segoe UI</vt:lpstr>
      <vt:lpstr>Segoe UI Light</vt:lpstr>
      <vt:lpstr>Segoe UI Semibold</vt:lpstr>
      <vt:lpstr>Wingdings</vt:lpstr>
      <vt:lpstr>Build</vt:lpstr>
      <vt:lpstr>TechEd 2014 Dk Blue</vt:lpstr>
      <vt:lpstr>5-30610_Microsoft_Ignite_Keynote_Template</vt:lpstr>
      <vt:lpstr>PowerPoint Presentation</vt:lpstr>
      <vt:lpstr>PowerPoint Presentation</vt:lpstr>
      <vt:lpstr>PowerPoint Presentation</vt:lpstr>
      <vt:lpstr>PowerPoint Presentation</vt:lpstr>
      <vt:lpstr>ASP.NET 5  What and Why</vt:lpstr>
      <vt:lpstr>.NET in 2015</vt:lpstr>
      <vt:lpstr>History of .NET “verticals”</vt:lpstr>
      <vt:lpstr>PowerPoint Presentation</vt:lpstr>
      <vt:lpstr>.NET Framework 4.6</vt:lpstr>
      <vt:lpstr>What is .NET Core</vt:lpstr>
      <vt:lpstr>NuGet is mainstream in .NET Core</vt:lpstr>
      <vt:lpstr>.NET 2015 – 10K foot view</vt:lpstr>
      <vt:lpstr>.NET Compiler  Platform (“Roslyn”) </vt:lpstr>
      <vt:lpstr>PowerPoint Presentation</vt:lpstr>
      <vt:lpstr>Universal Windows Platform</vt:lpstr>
      <vt:lpstr>PowerPoint Presentation</vt:lpstr>
      <vt:lpstr>How does ASP.NET fit in?</vt:lpstr>
      <vt:lpstr>PowerPoint Presentation</vt:lpstr>
      <vt:lpstr>What is Open Source?</vt:lpstr>
      <vt:lpstr>PowerPoint Presentation</vt:lpstr>
      <vt:lpstr>History of ASP (18+ years)</vt:lpstr>
      <vt:lpstr>ASP.NET and the Modern Web</vt:lpstr>
      <vt:lpstr>Modern Web - Agility</vt:lpstr>
      <vt:lpstr>Modern Web - Fast</vt:lpstr>
      <vt:lpstr>Modern Web - Cloud</vt:lpstr>
      <vt:lpstr>Modern Web – Cross Platform</vt:lpstr>
      <vt:lpstr>ASP.NET 2015 in a Nutshell</vt:lpstr>
      <vt:lpstr>ASP.NET 5 - Compatibility</vt:lpstr>
      <vt:lpstr>ASP.NET 5 - Summary</vt:lpstr>
      <vt:lpstr>ASP.NET 5 resources</vt:lpstr>
      <vt:lpstr>In Review: Session Objectives And Takeaways</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Damian Edwards</cp:lastModifiedBy>
  <cp:revision>99</cp:revision>
  <dcterms:created xsi:type="dcterms:W3CDTF">2015-01-26T11:56:29Z</dcterms:created>
  <dcterms:modified xsi:type="dcterms:W3CDTF">2016-01-10T15:01:10Z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