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71" r:id="rId10"/>
    <p:sldId id="264" r:id="rId11"/>
    <p:sldId id="265" r:id="rId12"/>
    <p:sldId id="266" r:id="rId13"/>
    <p:sldId id="267" r:id="rId14"/>
    <p:sldId id="268" r:id="rId15"/>
    <p:sldId id="269" r:id="rId16"/>
    <p:sldId id="270" r:id="rId17"/>
  </p:sldIdLst>
  <p:sldSz cx="9144000" cy="5143500" type="screen16x9"/>
  <p:notesSz cx="6858000" cy="9144000"/>
  <p:embeddedFontLst>
    <p:embeddedFont>
      <p:font typeface="Lato" panose="020F0502020204030203" pitchFamily="34" charset="0"/>
      <p:regular r:id="rId19"/>
      <p:bold r:id="rId20"/>
      <p:italic r:id="rId21"/>
      <p:boldItalic r:id="rId22"/>
    </p:embeddedFont>
    <p:embeddedFont>
      <p:font typeface="PT Sans" panose="020B0503020203020204" pitchFamily="34" charset="0"/>
      <p:regular r:id="rId23"/>
      <p:bold r:id="rId24"/>
      <p:italic r:id="rId25"/>
      <p:boldItalic r:id="rId26"/>
    </p:embeddedFont>
    <p:embeddedFont>
      <p:font typeface="Raleway" pitchFamily="2" charset="0"/>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965514-25C6-46BE-97D2-3D24A0A10566}" v="159" dt="2021-09-17T22:47:20.318"/>
    <p1510:client id="{7A20F481-774C-45E1-869C-90F8A39C8D5D}" v="4" dt="2021-08-09T20:50:45.2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microsoft.com/office/2015/10/relationships/revisionInfo" Target="revisionInfo.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us.bbcollab.com/guest/5baab3bd03004812be8f0dbd0146d660" TargetMode="External"/><Relationship Id="rId2" Type="http://schemas.openxmlformats.org/officeDocument/2006/relationships/slide" Target="../slides/slide1.xml"/><Relationship Id="rId1" Type="http://schemas.openxmlformats.org/officeDocument/2006/relationships/notesMaster" Target="../notesMasters/notesMaster1.xml"/><Relationship Id="rId5" Type="http://schemas.openxmlformats.org/officeDocument/2006/relationships/hyperlink" Target="http://www.umayor.cl/descargables/corporativo/PPT-OFICIAL.pptx" TargetMode="External"/><Relationship Id="rId4" Type="http://schemas.openxmlformats.org/officeDocument/2006/relationships/hyperlink" Target="https://www.umayor.cl/descargables/corporativo/Manual-Corporativo.pdf"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hareok.org/bitstream/handle/11244/52244/Quantitative%20Research%20Methods%20For%20Political%20Science%2c%20Public%20Policy%20and%20Public%20Administration%2c%20With%20Applications%20in%20R.pdf?sequence=15&amp;isAllowed=y"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drive.google.com/file/d/0B6M06FuKz2HOYzA4d1RuTkNnMDg/view?usp=sharing&amp;resourcekey=0-1pRbeDKfeNV-4gWMcWkCbA" TargetMode="External"/><Relationship Id="rId4" Type="http://schemas.openxmlformats.org/officeDocument/2006/relationships/hyperlink" Target="https://uclspp.github.io/PUBLG100/lectures/PUBLG100_week1.pdf"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raw.githubusercontent.com/MinCiencia/Datos-COVID19/master/output/producto7/PCR_std.csv" TargetMode="External"/><Relationship Id="rId3" Type="http://schemas.openxmlformats.org/officeDocument/2006/relationships/hyperlink" Target="https://datos.gob.cl/dataset/proceso-constituyente-abierto-a-la-ciudadania/resource/de8af462-385f-4609-8a71-68a9e27ed8d0" TargetMode="External"/><Relationship Id="rId7" Type="http://schemas.openxmlformats.org/officeDocument/2006/relationships/hyperlink" Target="https://raw.githubusercontent.com/ivanMSC/COVID19_Chile/master/covid19_chile.csv"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agscl.github.io/Curso_R/0c963a043f92e3c567b6afb48d406df5a2f38f5c/" TargetMode="External"/><Relationship Id="rId5" Type="http://schemas.openxmlformats.org/officeDocument/2006/relationships/hyperlink" Target="https://ddp.usach.cl/sites/depto-personas/files/HISTORIAL%20DE%20PROCESOS%20DE%20SELECCION%202013-2020.xlsx" TargetMode="External"/><Relationship Id="rId4" Type="http://schemas.openxmlformats.org/officeDocument/2006/relationships/hyperlink" Target="https://dataverse.harvard.edu/dataverse/coes_data_repository" TargetMode="External"/><Relationship Id="rId9" Type="http://schemas.openxmlformats.org/officeDocument/2006/relationships/hyperlink" Target="https://raw.githubusercontent.com/MinCiencia/Datos-COVID19/master/output/producto8/UCI_std.csv"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a3c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u="sng">
                <a:solidFill>
                  <a:schemeClr val="hlink"/>
                </a:solidFill>
                <a:hlinkClick r:id="rId3"/>
              </a:rPr>
              <a:t>https://us.bbcollab.com/guest/5baab3bd03004812be8f0dbd0146d660</a:t>
            </a:r>
            <a:endParaRPr/>
          </a:p>
          <a:p>
            <a:pPr marL="0" lvl="0" indent="0" algn="l" rtl="0">
              <a:spcBef>
                <a:spcPts val="0"/>
              </a:spcBef>
              <a:spcAft>
                <a:spcPts val="0"/>
              </a:spcAft>
              <a:buNone/>
            </a:pPr>
            <a:endParaRPr/>
          </a:p>
          <a:p>
            <a:pPr marL="0" lvl="0" indent="0" algn="l" rtl="0">
              <a:spcBef>
                <a:spcPts val="0"/>
              </a:spcBef>
              <a:spcAft>
                <a:spcPts val="0"/>
              </a:spcAft>
              <a:buNone/>
            </a:pPr>
            <a:r>
              <a:rPr lang="es" b="1"/>
              <a:t>TEMÁTICAS</a:t>
            </a:r>
            <a:endParaRPr b="1"/>
          </a:p>
          <a:p>
            <a:pPr marL="0" lvl="0" indent="0" algn="l" rtl="0">
              <a:spcBef>
                <a:spcPts val="0"/>
              </a:spcBef>
              <a:spcAft>
                <a:spcPts val="0"/>
              </a:spcAft>
              <a:buNone/>
            </a:pPr>
            <a:r>
              <a:rPr lang="es" u="sng">
                <a:solidFill>
                  <a:schemeClr val="hlink"/>
                </a:solidFill>
                <a:hlinkClick r:id="rId4"/>
              </a:rPr>
              <a:t>https://www.umayor.cl/descargables/corporativo/Manual-Corporativo.pdf</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s" b="1"/>
              <a:t>Formato PPT</a:t>
            </a:r>
            <a:endParaRPr b="1"/>
          </a:p>
          <a:p>
            <a:pPr marL="0" lvl="0" indent="0" algn="l" rtl="0">
              <a:spcBef>
                <a:spcPts val="0"/>
              </a:spcBef>
              <a:spcAft>
                <a:spcPts val="0"/>
              </a:spcAft>
              <a:buNone/>
            </a:pPr>
            <a:r>
              <a:rPr lang="es" u="sng">
                <a:solidFill>
                  <a:schemeClr val="hlink"/>
                </a:solidFill>
                <a:hlinkClick r:id="rId5"/>
              </a:rPr>
              <a:t>http://www.umayor.cl/descargables/corporativo/PPT-OFICIAL.pptx</a:t>
            </a:r>
            <a:endParaRPr/>
          </a:p>
          <a:p>
            <a:pPr marL="0" lvl="0" indent="0" algn="l" rtl="0">
              <a:spcBef>
                <a:spcPts val="0"/>
              </a:spcBef>
              <a:spcAft>
                <a:spcPts val="0"/>
              </a:spcAft>
              <a:buNone/>
            </a:pPr>
            <a:endParaRPr b="1"/>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e7ee2ce708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e7ee2ce70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chemeClr val="dk1"/>
              </a:buClr>
              <a:buSzPts val="1300"/>
              <a:buFont typeface="Roboto"/>
              <a:buChar char="●"/>
            </a:pPr>
            <a:r>
              <a:rPr lang="es">
                <a:solidFill>
                  <a:schemeClr val="dk1"/>
                </a:solidFill>
              </a:rPr>
              <a:t>Aliaga and Gunderson (2002) = Quantitative research is ‘Explaining phenomena by collecting numerical data that are analysed using mathematically based methods.’</a:t>
            </a:r>
            <a:endParaRPr>
              <a:solidFill>
                <a:schemeClr val="dk1"/>
              </a:solidFill>
            </a:endParaRPr>
          </a:p>
          <a:p>
            <a:pPr marL="914400" lvl="1" indent="-298450" algn="l" rtl="0">
              <a:spcBef>
                <a:spcPts val="0"/>
              </a:spcBef>
              <a:spcAft>
                <a:spcPts val="0"/>
              </a:spcAft>
              <a:buClr>
                <a:schemeClr val="dk1"/>
              </a:buClr>
              <a:buSzPts val="1100"/>
              <a:buFont typeface="Roboto"/>
              <a:buChar char="○"/>
            </a:pPr>
            <a:r>
              <a:rPr lang="es">
                <a:solidFill>
                  <a:schemeClr val="dk1"/>
                </a:solidFill>
              </a:rPr>
              <a:t>Explicar un fenómeno</a:t>
            </a:r>
            <a:endParaRPr>
              <a:solidFill>
                <a:schemeClr val="dk1"/>
              </a:solidFill>
            </a:endParaRPr>
          </a:p>
          <a:p>
            <a:pPr marL="914400" lvl="1" indent="-298450" algn="l" rtl="0">
              <a:spcBef>
                <a:spcPts val="0"/>
              </a:spcBef>
              <a:spcAft>
                <a:spcPts val="0"/>
              </a:spcAft>
              <a:buClr>
                <a:schemeClr val="dk1"/>
              </a:buClr>
              <a:buSzPts val="1100"/>
              <a:buFont typeface="Roboto"/>
              <a:buChar char="○"/>
            </a:pPr>
            <a:r>
              <a:rPr lang="es">
                <a:solidFill>
                  <a:schemeClr val="dk1"/>
                </a:solidFill>
              </a:rPr>
              <a:t>Datos numéricos o contables</a:t>
            </a:r>
            <a:endParaRPr>
              <a:solidFill>
                <a:schemeClr val="dk1"/>
              </a:solidFill>
            </a:endParaRPr>
          </a:p>
          <a:p>
            <a:pPr marL="914400" lvl="1" indent="-298450" algn="l" rtl="0">
              <a:spcBef>
                <a:spcPts val="0"/>
              </a:spcBef>
              <a:spcAft>
                <a:spcPts val="0"/>
              </a:spcAft>
              <a:buClr>
                <a:schemeClr val="dk1"/>
              </a:buClr>
              <a:buSzPts val="1100"/>
              <a:buFont typeface="Roboto"/>
              <a:buChar char="○"/>
            </a:pPr>
            <a:r>
              <a:rPr lang="es">
                <a:solidFill>
                  <a:schemeClr val="dk1"/>
                </a:solidFill>
              </a:rPr>
              <a:t>No es una propiedad de los fenómenos (de las cosas que encontramos, sino de una forma de interpretarlos. Ej., reconocemos una silla por la cantidad de patas, 3 o más)</a:t>
            </a:r>
            <a:endParaRPr>
              <a:solidFill>
                <a:schemeClr val="dk1"/>
              </a:solidFill>
            </a:endParaRPr>
          </a:p>
          <a:p>
            <a:pPr marL="914400" lvl="1" indent="-298450" algn="l" rtl="0">
              <a:spcBef>
                <a:spcPts val="0"/>
              </a:spcBef>
              <a:spcAft>
                <a:spcPts val="0"/>
              </a:spcAft>
              <a:buClr>
                <a:schemeClr val="dk1"/>
              </a:buClr>
              <a:buSzPts val="1100"/>
              <a:buFont typeface="Roboto"/>
              <a:buChar char="○"/>
            </a:pPr>
            <a:r>
              <a:rPr lang="es">
                <a:solidFill>
                  <a:schemeClr val="dk1"/>
                </a:solidFill>
              </a:rPr>
              <a:t>Por eso es que va a depender de la pregunta (ej., éxtasis divino/experiencia religiosa, puede ser cuantificado por medio de preguntas a quienes los han experimentado)</a:t>
            </a:r>
            <a:endParaRPr>
              <a:solidFill>
                <a:schemeClr val="dk1"/>
              </a:solidFill>
            </a:endParaRPr>
          </a:p>
          <a:p>
            <a:pPr marL="457200" lvl="0" indent="-298450" algn="l" rtl="0">
              <a:lnSpc>
                <a:spcPct val="115000"/>
              </a:lnSpc>
              <a:spcBef>
                <a:spcPts val="0"/>
              </a:spcBef>
              <a:spcAft>
                <a:spcPts val="0"/>
              </a:spcAft>
              <a:buClr>
                <a:schemeClr val="dk1"/>
              </a:buClr>
              <a:buSzPts val="1100"/>
              <a:buFont typeface="Arial"/>
              <a:buChar char="●"/>
            </a:pPr>
            <a:r>
              <a:rPr lang="es">
                <a:solidFill>
                  <a:schemeClr val="dk1"/>
                </a:solidFill>
              </a:rPr>
              <a:t>¿Cómo evaluar aseveraciones científicas?</a:t>
            </a:r>
            <a:endParaRPr>
              <a:solidFill>
                <a:schemeClr val="dk1"/>
              </a:solidFill>
            </a:endParaRPr>
          </a:p>
          <a:p>
            <a:pPr marL="914400" lvl="1" indent="-298450" algn="l" rtl="0">
              <a:spcBef>
                <a:spcPts val="0"/>
              </a:spcBef>
              <a:spcAft>
                <a:spcPts val="0"/>
              </a:spcAft>
              <a:buClr>
                <a:schemeClr val="dk1"/>
              </a:buClr>
              <a:buSzPts val="1100"/>
              <a:buFont typeface="Roboto"/>
              <a:buChar char="○"/>
            </a:pPr>
            <a:r>
              <a:rPr lang="es">
                <a:solidFill>
                  <a:schemeClr val="dk1"/>
                </a:solidFill>
              </a:rPr>
              <a:t>Internal validity – are the causal claims made by a researcher warranted? ¿los fundamenta?</a:t>
            </a:r>
            <a:endParaRPr>
              <a:solidFill>
                <a:schemeClr val="dk1"/>
              </a:solidFill>
            </a:endParaRPr>
          </a:p>
          <a:p>
            <a:pPr marL="914400" lvl="1" indent="-298450" algn="l" rtl="0">
              <a:spcBef>
                <a:spcPts val="0"/>
              </a:spcBef>
              <a:spcAft>
                <a:spcPts val="0"/>
              </a:spcAft>
              <a:buClr>
                <a:schemeClr val="dk1"/>
              </a:buClr>
              <a:buSzPts val="1100"/>
              <a:buFont typeface="Roboto"/>
              <a:buChar char="○"/>
            </a:pPr>
            <a:r>
              <a:rPr lang="es">
                <a:solidFill>
                  <a:schemeClr val="dk1"/>
                </a:solidFill>
              </a:rPr>
              <a:t>External validity – can the causal claims be generalized to the population one is studying? ¿pueden ser generalizables?</a:t>
            </a:r>
            <a:endParaRPr>
              <a:solidFill>
                <a:schemeClr val="dk1"/>
              </a:solidFill>
            </a:endParaRPr>
          </a:p>
          <a:p>
            <a:pPr marL="457200" lvl="0" indent="-311150" algn="l" rtl="0">
              <a:spcBef>
                <a:spcPts val="0"/>
              </a:spcBef>
              <a:spcAft>
                <a:spcPts val="0"/>
              </a:spcAft>
              <a:buClr>
                <a:schemeClr val="dk1"/>
              </a:buClr>
              <a:buSzPts val="1300"/>
              <a:buFont typeface="Roboto"/>
              <a:buChar char="●"/>
            </a:pPr>
            <a:r>
              <a:rPr lang="es" u="sng">
                <a:solidFill>
                  <a:schemeClr val="hlink"/>
                </a:solidFill>
                <a:hlinkClick r:id="rId3"/>
              </a:rPr>
              <a:t>https://shareok.org/handle/11244/52244</a:t>
            </a:r>
            <a:endParaRPr>
              <a:solidFill>
                <a:schemeClr val="dk1"/>
              </a:solidFill>
            </a:endParaRPr>
          </a:p>
          <a:p>
            <a:pPr marL="457200" lvl="0" indent="-311150" algn="l" rtl="0">
              <a:spcBef>
                <a:spcPts val="0"/>
              </a:spcBef>
              <a:spcAft>
                <a:spcPts val="0"/>
              </a:spcAft>
              <a:buClr>
                <a:schemeClr val="dk1"/>
              </a:buClr>
              <a:buSzPts val="1300"/>
              <a:buFont typeface="Roboto"/>
              <a:buChar char="●"/>
            </a:pPr>
            <a:r>
              <a:rPr lang="es" u="sng">
                <a:solidFill>
                  <a:schemeClr val="hlink"/>
                </a:solidFill>
                <a:hlinkClick r:id="rId4"/>
              </a:rPr>
              <a:t>https://uclspp.github.io/PUBLG100/lectures/PUBLG100_week1.pdf</a:t>
            </a:r>
            <a:endParaRPr>
              <a:solidFill>
                <a:schemeClr val="dk1"/>
              </a:solidFill>
            </a:endParaRPr>
          </a:p>
          <a:p>
            <a:pPr marL="457200" lvl="0" indent="-311150" algn="l" rtl="0">
              <a:spcBef>
                <a:spcPts val="0"/>
              </a:spcBef>
              <a:spcAft>
                <a:spcPts val="0"/>
              </a:spcAft>
              <a:buClr>
                <a:schemeClr val="dk1"/>
              </a:buClr>
              <a:buSzPts val="1300"/>
              <a:buFont typeface="Roboto"/>
              <a:buChar char="●"/>
            </a:pPr>
            <a:r>
              <a:rPr lang="es" u="sng">
                <a:solidFill>
                  <a:schemeClr val="hlink"/>
                </a:solidFill>
                <a:hlinkClick r:id="rId5"/>
              </a:rPr>
              <a:t>https://drive.google.com/file/d/0B6M06FuKz2HOYzA4d1RuTkNnMDg/view?usp=sharing&amp;resourcekey=0-1pRbeDKfeNV-4gWMcWkCbA</a:t>
            </a:r>
            <a:endParaRPr>
              <a:solidFill>
                <a:schemeClr val="dk1"/>
              </a:solidFill>
            </a:endParaRPr>
          </a:p>
          <a:p>
            <a:pPr marL="457200" lvl="0" indent="-311150" algn="l" rtl="0">
              <a:spcBef>
                <a:spcPts val="0"/>
              </a:spcBef>
              <a:spcAft>
                <a:spcPts val="0"/>
              </a:spcAft>
              <a:buClr>
                <a:schemeClr val="dk1"/>
              </a:buClr>
              <a:buSzPts val="1300"/>
              <a:buFont typeface="Roboto"/>
              <a:buChar char="●"/>
            </a:pPr>
            <a:r>
              <a:rPr lang="es">
                <a:solidFill>
                  <a:schemeClr val="dk1"/>
                </a:solidFill>
              </a:rPr>
              <a:t>Hay tipos, niveles de medición, etc. Vamos a ver qué se mide, qué varía, qué no, cuál es el rol de cada uno de estos elementos, etc.</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c6fa3c898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c6fa3c89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c6fa3c89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c6fa3c89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u="sng">
                <a:solidFill>
                  <a:schemeClr val="hlink"/>
                </a:solidFill>
                <a:hlinkClick r:id="rId3"/>
              </a:rPr>
              <a:t>https://datos.gob.cl/dataset/proceso-constituyente-abierto-a-la-ciudadania/resource/de8af462-385f-4609-8a71-68a9e27ed8d0</a:t>
            </a:r>
            <a:endParaRPr/>
          </a:p>
          <a:p>
            <a:pPr marL="0" lvl="0" indent="0" algn="l" rtl="0">
              <a:spcBef>
                <a:spcPts val="0"/>
              </a:spcBef>
              <a:spcAft>
                <a:spcPts val="0"/>
              </a:spcAft>
              <a:buNone/>
            </a:pPr>
            <a:endParaRPr/>
          </a:p>
          <a:p>
            <a:pPr marL="0" lvl="0" indent="0" algn="l" rtl="0">
              <a:spcBef>
                <a:spcPts val="0"/>
              </a:spcBef>
              <a:spcAft>
                <a:spcPts val="0"/>
              </a:spcAft>
              <a:buNone/>
            </a:pPr>
            <a:r>
              <a:rPr lang="es" u="sng">
                <a:solidFill>
                  <a:schemeClr val="hlink"/>
                </a:solidFill>
                <a:hlinkClick r:id="rId4"/>
              </a:rPr>
              <a:t>https://dataverse.harvard.edu/dataverse/coes_data_repository</a:t>
            </a:r>
            <a:endParaRPr/>
          </a:p>
          <a:p>
            <a:pPr marL="0" lvl="0" indent="0" algn="l" rtl="0">
              <a:spcBef>
                <a:spcPts val="0"/>
              </a:spcBef>
              <a:spcAft>
                <a:spcPts val="0"/>
              </a:spcAft>
              <a:buNone/>
            </a:pPr>
            <a:endParaRPr/>
          </a:p>
          <a:p>
            <a:pPr marL="0" lvl="0" indent="0" algn="l" rtl="0">
              <a:spcBef>
                <a:spcPts val="0"/>
              </a:spcBef>
              <a:spcAft>
                <a:spcPts val="0"/>
              </a:spcAft>
              <a:buNone/>
            </a:pPr>
            <a:r>
              <a:rPr lang="es" u="sng">
                <a:solidFill>
                  <a:schemeClr val="hlink"/>
                </a:solidFill>
                <a:hlinkClick r:id="rId5"/>
              </a:rPr>
              <a:t>https://ddp.usach.cl/sites/depto-personas/files/HISTORIAL%20DE%20PROCESOS%20DE%20SELECCION%202013-2020.xlsx</a:t>
            </a:r>
            <a:endParaRPr/>
          </a:p>
          <a:p>
            <a:pPr marL="0" lvl="0" indent="0" algn="l" rtl="0">
              <a:spcBef>
                <a:spcPts val="0"/>
              </a:spcBef>
              <a:spcAft>
                <a:spcPts val="0"/>
              </a:spcAft>
              <a:buNone/>
            </a:pPr>
            <a:endParaRPr/>
          </a:p>
          <a:p>
            <a:pPr marL="0" lvl="0" indent="0" algn="l" rtl="0">
              <a:spcBef>
                <a:spcPts val="0"/>
              </a:spcBef>
              <a:spcAft>
                <a:spcPts val="0"/>
              </a:spcAft>
              <a:buNone/>
            </a:pPr>
            <a:r>
              <a:rPr lang="es" u="sng">
                <a:solidFill>
                  <a:schemeClr val="hlink"/>
                </a:solidFill>
                <a:hlinkClick r:id="rId6"/>
              </a:rPr>
              <a:t>https://agscl.github.io/Curso_R/0c963a043f92e3c567b6afb48d406df5a2f38f5c/</a:t>
            </a:r>
            <a:endParaRPr/>
          </a:p>
          <a:p>
            <a:pPr marL="0" lvl="0" indent="0" algn="l" rtl="0">
              <a:spcBef>
                <a:spcPts val="0"/>
              </a:spcBef>
              <a:spcAft>
                <a:spcPts val="0"/>
              </a:spcAft>
              <a:buNone/>
            </a:pPr>
            <a:endParaRPr/>
          </a:p>
          <a:p>
            <a:pPr marL="0" lvl="0" indent="0" algn="l" rtl="0">
              <a:spcBef>
                <a:spcPts val="0"/>
              </a:spcBef>
              <a:spcAft>
                <a:spcPts val="0"/>
              </a:spcAft>
              <a:buNone/>
            </a:pPr>
            <a:r>
              <a:rPr lang="es" u="sng">
                <a:solidFill>
                  <a:schemeClr val="hlink"/>
                </a:solidFill>
                <a:hlinkClick r:id="rId7"/>
              </a:rPr>
              <a:t>https://raw.githubusercontent.com/ivanMSC/COVID19_Chile/master/covid19_chile.csv</a:t>
            </a:r>
            <a:endParaRPr/>
          </a:p>
          <a:p>
            <a:pPr marL="0" lvl="0" indent="0" algn="l" rtl="0">
              <a:spcBef>
                <a:spcPts val="0"/>
              </a:spcBef>
              <a:spcAft>
                <a:spcPts val="0"/>
              </a:spcAft>
              <a:buNone/>
            </a:pPr>
            <a:endParaRPr/>
          </a:p>
          <a:p>
            <a:pPr marL="0" lvl="0" indent="0" algn="l" rtl="0">
              <a:spcBef>
                <a:spcPts val="0"/>
              </a:spcBef>
              <a:spcAft>
                <a:spcPts val="0"/>
              </a:spcAft>
              <a:buNone/>
            </a:pPr>
            <a:r>
              <a:rPr lang="es" u="sng">
                <a:solidFill>
                  <a:schemeClr val="hlink"/>
                </a:solidFill>
                <a:hlinkClick r:id="rId8"/>
              </a:rPr>
              <a:t>https://raw.githubusercontent.com/MinCiencia/Datos-COVID19/master/output/producto7/PCR_std.csv</a:t>
            </a:r>
            <a:endParaRPr/>
          </a:p>
          <a:p>
            <a:pPr marL="0" lvl="0" indent="0" algn="l" rtl="0">
              <a:spcBef>
                <a:spcPts val="0"/>
              </a:spcBef>
              <a:spcAft>
                <a:spcPts val="0"/>
              </a:spcAft>
              <a:buNone/>
            </a:pPr>
            <a:endParaRPr/>
          </a:p>
          <a:p>
            <a:pPr marL="0" lvl="0" indent="0" algn="l" rtl="0">
              <a:spcBef>
                <a:spcPts val="0"/>
              </a:spcBef>
              <a:spcAft>
                <a:spcPts val="0"/>
              </a:spcAft>
              <a:buNone/>
            </a:pPr>
            <a:r>
              <a:rPr lang="es" u="sng">
                <a:solidFill>
                  <a:schemeClr val="hlink"/>
                </a:solidFill>
                <a:hlinkClick r:id="rId9"/>
              </a:rPr>
              <a:t>https://raw.githubusercontent.com/MinCiencia/Datos-COVID19/master/output/producto8/UCI_std.csv</a:t>
            </a: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c6fa3c89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c6fa3c89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c6fa3c89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c6fa3c89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t>Medidas de Tendencia Central: Conocer el comportamiento descriptivo de una variable respecto su agrupación // Identifica y analiza las medidas de tendencia central univariadas - Evaluación 30%</a:t>
            </a:r>
            <a:endParaRPr/>
          </a:p>
          <a:p>
            <a:pPr marL="0" lvl="0" indent="0" algn="l" rtl="0">
              <a:spcBef>
                <a:spcPts val="0"/>
              </a:spcBef>
              <a:spcAft>
                <a:spcPts val="0"/>
              </a:spcAft>
              <a:buClr>
                <a:schemeClr val="dk1"/>
              </a:buClr>
              <a:buSzPts val="1100"/>
              <a:buFont typeface="Arial"/>
              <a:buNone/>
            </a:pPr>
            <a:r>
              <a:rPr lang="es"/>
              <a:t>Medidas de dispersión y posición: Conocer el comportamiento descriptivo de una variable respecto su dispersión // Identifica y analiza las medidas de dispersión y de posición univariadas - Evaluación 35%</a:t>
            </a:r>
            <a:endParaRPr/>
          </a:p>
          <a:p>
            <a:pPr marL="0" lvl="0" indent="0" algn="l" rtl="0">
              <a:spcBef>
                <a:spcPts val="0"/>
              </a:spcBef>
              <a:spcAft>
                <a:spcPts val="0"/>
              </a:spcAft>
              <a:buClr>
                <a:schemeClr val="dk1"/>
              </a:buClr>
              <a:buSzPts val="1100"/>
              <a:buFont typeface="Arial"/>
              <a:buNone/>
            </a:pPr>
            <a:r>
              <a:rPr lang="es"/>
              <a:t>Análisis bivariado: Poder analizar dos variables identificando cómo se relacionan, correlacionan y cuál es el efecto de una sobre otra // Relaciona dos variables correlacionándolas y explicando el efecto de una sobre la otra - Evaluación 35%</a:t>
            </a:r>
            <a:endParaRPr/>
          </a:p>
          <a:p>
            <a:pPr marL="0" lvl="0" indent="0" algn="l" rtl="0">
              <a:spcBef>
                <a:spcPts val="0"/>
              </a:spcBef>
              <a:spcAft>
                <a:spcPts val="0"/>
              </a:spcAft>
              <a:buNone/>
            </a:pPr>
            <a:endParaRPr/>
          </a:p>
          <a:p>
            <a:pPr marL="0" lvl="0" indent="0" algn="l" rtl="0">
              <a:spcBef>
                <a:spcPts val="0"/>
              </a:spcBef>
              <a:spcAft>
                <a:spcPts val="0"/>
              </a:spcAft>
              <a:buNone/>
            </a:pPr>
            <a:r>
              <a:rPr lang="es"/>
              <a:t> Preguntas y observación // Conteo (a) Diagramas de Tallo y Hojas, frecuencias e histogramas (a) // Medidas de Tendencia Central (a) // Medidas de Dispersión (a) // Medidas de posición (a) // Estadística bivariada (b) // Test de asociación (b) // Correlación lineal (b) // Regresión lineal (b) // Regresión Lineal (c) [confusores, contrastes]</a:t>
            </a:r>
            <a:endParaRPr/>
          </a:p>
          <a:p>
            <a:pPr marL="0" lvl="0" indent="0" algn="l" rtl="0">
              <a:spcBef>
                <a:spcPts val="0"/>
              </a:spcBef>
              <a:spcAft>
                <a:spcPts val="0"/>
              </a:spcAft>
              <a:buNone/>
            </a:pPr>
            <a:endParaRPr/>
          </a:p>
          <a:p>
            <a:pPr marL="0" lvl="0" indent="0" algn="l" rtl="0">
              <a:spcBef>
                <a:spcPts val="0"/>
              </a:spcBef>
              <a:spcAft>
                <a:spcPts val="0"/>
              </a:spcAft>
              <a:buNone/>
            </a:pPr>
            <a:r>
              <a:rPr lang="es"/>
              <a:t>- El método cuantitativo. Preguntas y observación // Conteo (a) Diagramas de Tallo y Hojas, frecuencias e histogramas (a) // Medidas de Tendencia Central (a) // Medidas de Dispersión (a) // Medidas de posición (a) // Estadística bivariada (b) // Test de asociación (b) // Correlación lineal (b) // Regresión lineal (b) // Regresión Lineal (c) [confusores, contrastes]</a:t>
            </a:r>
            <a:endParaRPr/>
          </a:p>
          <a:p>
            <a:pPr marL="0" lvl="0" indent="0" algn="l" rtl="0">
              <a:spcBef>
                <a:spcPts val="0"/>
              </a:spcBef>
              <a:spcAft>
                <a:spcPts val="0"/>
              </a:spcAft>
              <a:buClr>
                <a:schemeClr val="dk1"/>
              </a:buClr>
              <a:buSzPts val="1100"/>
              <a:buFont typeface="Arial"/>
              <a:buNone/>
            </a:pPr>
            <a:r>
              <a:rPr lang="es"/>
              <a:t>- 0: Revisión y discusión lectura asignada // a: Capítulo II Johnson &amp;amp; Kuby //  b: Capítulo III Johnson &amp;amp; Kuby //  c: Imai --&gt; tienen que ser libros de com. Un google drive le paso eso. </a:t>
            </a:r>
            <a:endParaRPr/>
          </a:p>
          <a:p>
            <a:pPr marL="0" lvl="0" indent="0" algn="l" rtl="0">
              <a:spcBef>
                <a:spcPts val="0"/>
              </a:spcBef>
              <a:spcAft>
                <a:spcPts val="0"/>
              </a:spcAft>
              <a:buNone/>
            </a:pPr>
            <a:endParaRPr/>
          </a:p>
          <a:p>
            <a:pPr marL="0" lvl="0" indent="0" algn="l" rtl="0">
              <a:spcBef>
                <a:spcPts val="0"/>
              </a:spcBef>
              <a:spcAft>
                <a:spcPts val="0"/>
              </a:spcAft>
              <a:buNone/>
            </a:pPr>
            <a:r>
              <a:rPr lang="es" b="1"/>
              <a:t>DEBO CONSULTAR SI ES POSIBLE DEJAR LA RECUPERATIVA LA MISMA SEMANA EN OTRO DÍA O EN OTRO HORARIO. NO LES RECOMIENDO ESTO</a:t>
            </a:r>
            <a:endParaRPr b="1"/>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e7ee2ce70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e7ee2ce70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c6fa3c898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c6fa3c898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b="1"/>
              <a:t>RECOMENDACIONES</a:t>
            </a:r>
            <a:r>
              <a:rPr lang="es"/>
              <a:t>:</a:t>
            </a:r>
            <a:endParaRPr/>
          </a:p>
          <a:p>
            <a:pPr marL="457200" lvl="0" indent="-317500" algn="l" rtl="0">
              <a:spcBef>
                <a:spcPts val="0"/>
              </a:spcBef>
              <a:spcAft>
                <a:spcPts val="0"/>
              </a:spcAft>
              <a:buSzPts val="1400"/>
              <a:buChar char="-"/>
            </a:pPr>
            <a:r>
              <a:rPr lang="es"/>
              <a:t>Disposición, presencialidad, actitud, preguntas interactivas</a:t>
            </a:r>
            <a:endParaRPr/>
          </a:p>
          <a:p>
            <a:pPr marL="457200" lvl="0" indent="-317500" algn="l" rtl="0">
              <a:spcBef>
                <a:spcPts val="0"/>
              </a:spcBef>
              <a:spcAft>
                <a:spcPts val="0"/>
              </a:spcAft>
              <a:buSzPts val="1400"/>
              <a:buChar char="-"/>
            </a:pPr>
            <a:r>
              <a:rPr lang="es"/>
              <a:t>Me pidieron que este curso fuera difícil</a:t>
            </a:r>
            <a:endParaRPr/>
          </a:p>
          <a:p>
            <a:pPr marL="457200" lvl="0" indent="-317500" algn="l" rtl="0">
              <a:spcBef>
                <a:spcPts val="0"/>
              </a:spcBef>
              <a:spcAft>
                <a:spcPts val="0"/>
              </a:spcAft>
              <a:buSzPts val="1400"/>
              <a:buChar char="-"/>
            </a:pPr>
            <a:r>
              <a:rPr lang="es"/>
              <a:t>Atrévase a desafiarse, a incomodarse. Para Kant, la ilustración significa que las personas (los ONVRES) abandonen la minoría de edad, que sean responsables de sí, no verse guiados por nadie, </a:t>
            </a:r>
            <a:endParaRPr/>
          </a:p>
          <a:p>
            <a:pPr marL="914400" lvl="1" indent="-317500" algn="l" rtl="0">
              <a:spcBef>
                <a:spcPts val="0"/>
              </a:spcBef>
              <a:spcAft>
                <a:spcPts val="0"/>
              </a:spcAft>
              <a:buSzPts val="1400"/>
              <a:buChar char="-"/>
            </a:pPr>
            <a:r>
              <a:rPr lang="es"/>
              <a:t>Kant, ¿Qué es la ilustración? - https://isegoria.revistas.csic.es/index.php/isegoria/article/download/595/596/595</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e7ee2ce7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e7ee2ce7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e7ee2ce708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e7ee2ce70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solidFill>
                  <a:schemeClr val="dk1"/>
                </a:solidFill>
              </a:rPr>
              <a:t>Mi nombre es Andrés González Santa Cruz</a:t>
            </a:r>
            <a:endParaRPr>
              <a:solidFill>
                <a:schemeClr val="dk1"/>
              </a:solidFill>
            </a:endParaRPr>
          </a:p>
          <a:p>
            <a:pPr marL="0" lvl="0" indent="0" algn="l" rtl="0">
              <a:spcBef>
                <a:spcPts val="0"/>
              </a:spcBef>
              <a:spcAft>
                <a:spcPts val="0"/>
              </a:spcAft>
              <a:buNone/>
            </a:pPr>
            <a:r>
              <a:rPr lang="es">
                <a:solidFill>
                  <a:schemeClr val="dk1"/>
                </a:solidFill>
              </a:rPr>
              <a:t>He tenido formación en estadística, en metodologías de investigación, he trabajado en desarrollo organizacional en organizaciones medianas/grandes, he publicado en algunas revistas científicas, he debido revisar artículos para revistas científicas. Me he formado principalmente en el área de los recursos humanos y metodologías de investigación social, y con enfoque en bioestadística y políticas públicas.</a:t>
            </a:r>
            <a:endParaRPr>
              <a:solidFill>
                <a:schemeClr val="dk1"/>
              </a:solidFill>
            </a:endParaRPr>
          </a:p>
          <a:p>
            <a:pPr marL="0" lvl="0" indent="0" algn="l" rtl="0">
              <a:spcBef>
                <a:spcPts val="0"/>
              </a:spcBef>
              <a:spcAft>
                <a:spcPts val="0"/>
              </a:spcAft>
              <a:buNone/>
            </a:pPr>
            <a:r>
              <a:rPr lang="es">
                <a:solidFill>
                  <a:schemeClr val="dk1"/>
                </a:solidFill>
              </a:rPr>
              <a:t> </a:t>
            </a:r>
            <a:endParaRPr>
              <a:solidFill>
                <a:schemeClr val="dk1"/>
              </a:solidFill>
            </a:endParaRPr>
          </a:p>
          <a:p>
            <a:pPr marL="0" lvl="0" indent="0" algn="l" rtl="0">
              <a:spcBef>
                <a:spcPts val="0"/>
              </a:spcBef>
              <a:spcAft>
                <a:spcPts val="0"/>
              </a:spcAft>
              <a:buNone/>
            </a:pPr>
            <a:r>
              <a:rPr lang="es">
                <a:solidFill>
                  <a:schemeClr val="dk1"/>
                </a:solidFill>
              </a:rPr>
              <a:t>Soy psicólogo. Eso tiene sus ventajas por un lado, y una limitación por otro. Yo no tengo un manejo exhaustivo de la matemática detrás de cada uno de los conceptos. Sin embargo, cada uno de estos elementos los he estudiado en mi formación e incluso los he aplicado a en revistas de investigación.</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7ee2ce708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7ee2ce708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1000"/>
              </a:spcBef>
              <a:spcAft>
                <a:spcPts val="0"/>
              </a:spcAft>
              <a:buClr>
                <a:srgbClr val="222222"/>
              </a:buClr>
              <a:buSzPts val="1100"/>
              <a:buChar char="●"/>
            </a:pPr>
            <a:r>
              <a:rPr lang="es" b="1">
                <a:solidFill>
                  <a:srgbClr val="222222"/>
                </a:solidFill>
                <a:highlight>
                  <a:srgbClr val="FFFFFF"/>
                </a:highlight>
              </a:rPr>
              <a:t>Hacer la bota: no hay acuerdo para describir: ejemplo: exágono rectángulo y tríangulo rectángulo vs. una bota, o línea trazada que hace 2 rectángulos ¿hay alguna interpretación correcta?</a:t>
            </a:r>
            <a:endParaRPr b="1">
              <a:solidFill>
                <a:srgbClr val="222222"/>
              </a:solidFill>
              <a:highlight>
                <a:srgbClr val="FFFFFF"/>
              </a:highlight>
            </a:endParaRPr>
          </a:p>
          <a:p>
            <a:pPr marL="0" lvl="0" indent="0" algn="l" rtl="0">
              <a:lnSpc>
                <a:spcPct val="115000"/>
              </a:lnSpc>
              <a:spcBef>
                <a:spcPts val="1000"/>
              </a:spcBef>
              <a:spcAft>
                <a:spcPts val="1000"/>
              </a:spcAft>
              <a:buNone/>
            </a:pPr>
            <a:r>
              <a:rPr lang="es" sz="1700" b="1">
                <a:solidFill>
                  <a:srgbClr val="222222"/>
                </a:solidFill>
                <a:highlight>
                  <a:srgbClr val="FFFFFF"/>
                </a:highlight>
              </a:rPr>
              <a:t>Gracias Gregory Bateson</a:t>
            </a:r>
            <a:endParaRPr sz="1700" b="1">
              <a:solidFill>
                <a:srgbClr val="222222"/>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7ee2ce708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7ee2ce708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1000"/>
              </a:spcBef>
              <a:spcAft>
                <a:spcPts val="0"/>
              </a:spcAft>
              <a:buClr>
                <a:srgbClr val="222222"/>
              </a:buClr>
              <a:buSzPts val="1100"/>
              <a:buChar char="●"/>
            </a:pPr>
            <a:r>
              <a:rPr lang="es" b="1">
                <a:solidFill>
                  <a:srgbClr val="222222"/>
                </a:solidFill>
                <a:highlight>
                  <a:srgbClr val="FFFFFF"/>
                </a:highlight>
              </a:rPr>
              <a:t>Hacer la bota: no hay acuerdo para describir: ejemplo: exágono rectángulo y tríangulo rectángulo vs. una bota, o línea trazada que hace 2 rectángulos ¿hay alguna interpretación correcta?</a:t>
            </a:r>
            <a:endParaRPr b="1">
              <a:solidFill>
                <a:srgbClr val="222222"/>
              </a:solidFill>
              <a:highlight>
                <a:srgbClr val="FFFFFF"/>
              </a:highlight>
            </a:endParaRPr>
          </a:p>
          <a:p>
            <a:pPr marL="0" lvl="0" indent="0" algn="l" rtl="0">
              <a:lnSpc>
                <a:spcPct val="115000"/>
              </a:lnSpc>
              <a:spcBef>
                <a:spcPts val="1000"/>
              </a:spcBef>
              <a:spcAft>
                <a:spcPts val="1000"/>
              </a:spcAft>
              <a:buNone/>
            </a:pPr>
            <a:r>
              <a:rPr lang="es" sz="1700" b="1">
                <a:solidFill>
                  <a:srgbClr val="222222"/>
                </a:solidFill>
                <a:highlight>
                  <a:srgbClr val="FFFFFF"/>
                </a:highlight>
              </a:rPr>
              <a:t>Gracias Gregory Bateson</a:t>
            </a:r>
            <a:endParaRPr sz="1700" b="1">
              <a:solidFill>
                <a:srgbClr val="222222"/>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e7ee2ce708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e7ee2ce708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1000"/>
              </a:spcBef>
              <a:spcAft>
                <a:spcPts val="0"/>
              </a:spcAft>
              <a:buClr>
                <a:srgbClr val="222222"/>
              </a:buClr>
              <a:buSzPts val="1100"/>
              <a:buChar char="●"/>
            </a:pPr>
            <a:r>
              <a:rPr lang="es" b="1">
                <a:solidFill>
                  <a:srgbClr val="222222"/>
                </a:solidFill>
                <a:highlight>
                  <a:srgbClr val="FFFFFF"/>
                </a:highlight>
              </a:rPr>
              <a:t>Hacer la bota: no hay acuerdo para describir: ejemplo: hexágono rectángulo y triángulo rectángulo vs. una bota, o línea trazada que hace 2 rectángulos ¿hay alguna interpretación correcta?</a:t>
            </a:r>
            <a:endParaRPr b="1">
              <a:solidFill>
                <a:srgbClr val="222222"/>
              </a:solidFill>
              <a:highlight>
                <a:srgbClr val="FFFFFF"/>
              </a:highlight>
            </a:endParaRPr>
          </a:p>
          <a:p>
            <a:pPr marL="457200" lvl="0" indent="-306643" algn="l" rtl="0">
              <a:spcBef>
                <a:spcPts val="0"/>
              </a:spcBef>
              <a:spcAft>
                <a:spcPts val="0"/>
              </a:spcAft>
              <a:buClr>
                <a:srgbClr val="666666"/>
              </a:buClr>
              <a:buSzPts val="1229"/>
              <a:buFont typeface="Roboto"/>
              <a:buChar char="●"/>
            </a:pPr>
            <a:r>
              <a:rPr lang="es">
                <a:solidFill>
                  <a:srgbClr val="F46524"/>
                </a:solidFill>
              </a:rPr>
              <a:t>Ciencia: definición. 3 componentes principales: </a:t>
            </a:r>
            <a:r>
              <a:rPr lang="es" b="1">
                <a:solidFill>
                  <a:srgbClr val="F46524"/>
                </a:solidFill>
              </a:rPr>
              <a:t>Injunction/mandato </a:t>
            </a:r>
            <a:r>
              <a:rPr lang="es">
                <a:solidFill>
                  <a:srgbClr val="F46524"/>
                </a:solidFill>
              </a:rPr>
              <a:t>(si tu quieres conocer esto, debes hacer esto otro/ condiciones/ herramientas. Si llueve afuera, anda y mira), si haces algo tendrás una </a:t>
            </a:r>
            <a:r>
              <a:rPr lang="es" b="1">
                <a:solidFill>
                  <a:srgbClr val="F46524"/>
                </a:solidFill>
              </a:rPr>
              <a:t>experiencia </a:t>
            </a:r>
            <a:r>
              <a:rPr lang="es">
                <a:solidFill>
                  <a:srgbClr val="F46524"/>
                </a:solidFill>
              </a:rPr>
              <a:t>(datum, william james, “está lloviendo”), </a:t>
            </a:r>
            <a:r>
              <a:rPr lang="es" b="1">
                <a:solidFill>
                  <a:srgbClr val="F46524"/>
                </a:solidFill>
              </a:rPr>
              <a:t>falsabilidad</a:t>
            </a:r>
            <a:r>
              <a:rPr lang="es">
                <a:solidFill>
                  <a:srgbClr val="F46524"/>
                </a:solidFill>
              </a:rPr>
              <a:t>, debe haber una forma de chequearlo (empírico/falsificación, “puedes contrastarlo con otras personas”)</a:t>
            </a:r>
            <a:endParaRPr>
              <a:solidFill>
                <a:srgbClr val="F46524"/>
              </a:solidFill>
            </a:endParaRPr>
          </a:p>
          <a:p>
            <a:pPr marL="457200" lvl="0" indent="-317500" algn="l" rtl="0">
              <a:spcBef>
                <a:spcPts val="0"/>
              </a:spcBef>
              <a:spcAft>
                <a:spcPts val="0"/>
              </a:spcAft>
              <a:buSzPts val="1400"/>
              <a:buChar char="●"/>
            </a:pPr>
            <a:r>
              <a:rPr lang="es"/>
              <a:t>Kant, el infinito (Descartes), tu idea es finita, debemos renunciar a postular qué es lo que hay afuera (</a:t>
            </a:r>
            <a:r>
              <a:rPr lang="es" i="1"/>
              <a:t>ding an sich</a:t>
            </a:r>
            <a:r>
              <a:rPr lang="es"/>
              <a:t>). Conocer está restringido a lo que podemos (más allá de lo que nos da la posibilidad), en función de lo que nuestra estructura humana nos posibilita. Eso es un fenómeno. Una conocer y otra cosa es pensar. Para que haya conocimiento marca un límite y delinea lo que pensamos. No se puede conocer:</a:t>
            </a:r>
            <a:endParaRPr/>
          </a:p>
          <a:p>
            <a:pPr marL="914400" lvl="1" indent="-317500" algn="l" rtl="0">
              <a:spcBef>
                <a:spcPts val="0"/>
              </a:spcBef>
              <a:spcAft>
                <a:spcPts val="0"/>
              </a:spcAft>
              <a:buSzPts val="1400"/>
              <a:buChar char="○"/>
            </a:pPr>
            <a:r>
              <a:rPr lang="es"/>
              <a:t>Dios</a:t>
            </a:r>
            <a:endParaRPr/>
          </a:p>
          <a:p>
            <a:pPr marL="914400" lvl="1" indent="-317500" algn="l" rtl="0">
              <a:spcBef>
                <a:spcPts val="0"/>
              </a:spcBef>
              <a:spcAft>
                <a:spcPts val="0"/>
              </a:spcAft>
              <a:buSzPts val="1400"/>
              <a:buChar char="○"/>
            </a:pPr>
            <a:r>
              <a:rPr lang="es"/>
              <a:t>Alma</a:t>
            </a:r>
            <a:endParaRPr/>
          </a:p>
          <a:p>
            <a:pPr marL="914400" lvl="1" indent="-317500" algn="l" rtl="0">
              <a:spcBef>
                <a:spcPts val="0"/>
              </a:spcBef>
              <a:spcAft>
                <a:spcPts val="0"/>
              </a:spcAft>
              <a:buSzPts val="1400"/>
              <a:buChar char="○"/>
            </a:pPr>
            <a:r>
              <a:rPr lang="es"/>
              <a:t>Mundo</a:t>
            </a:r>
            <a:endParaRPr/>
          </a:p>
          <a:p>
            <a:pPr marL="457200" lvl="0" indent="-317500" algn="l" rtl="0">
              <a:spcBef>
                <a:spcPts val="0"/>
              </a:spcBef>
              <a:spcAft>
                <a:spcPts val="0"/>
              </a:spcAft>
              <a:buSzPts val="1400"/>
              <a:buChar char="●"/>
            </a:pPr>
            <a:r>
              <a:rPr lang="es"/>
              <a:t>Renunciar a eso. No somos un mero espejo o reservorio de información, </a:t>
            </a:r>
            <a:r>
              <a:rPr lang="es" b="1"/>
              <a:t>producimos</a:t>
            </a:r>
            <a:r>
              <a:rPr lang="es"/>
              <a:t> el conocimiento (no realidad), veo algo que mi estructura estructura como dato. </a:t>
            </a:r>
            <a:endParaRPr/>
          </a:p>
          <a:p>
            <a:pPr marL="457200" lvl="0" indent="-317500" algn="l" rtl="0">
              <a:spcBef>
                <a:spcPts val="0"/>
              </a:spcBef>
              <a:spcAft>
                <a:spcPts val="0"/>
              </a:spcAft>
              <a:buSzPts val="1400"/>
              <a:buChar char="●"/>
            </a:pPr>
            <a:r>
              <a:rPr lang="es"/>
              <a:t>La entidad es inasible. Nosotros estamos proyectando la estructura que nos conforma. Tenemos categorías con las que conformamos y priorizamos ciertas prioridades de lo que conocemos.</a:t>
            </a:r>
            <a:endParaRPr/>
          </a:p>
          <a:p>
            <a:pPr marL="914400" lvl="1" indent="-317500" algn="l" rtl="0">
              <a:spcBef>
                <a:spcPts val="0"/>
              </a:spcBef>
              <a:spcAft>
                <a:spcPts val="0"/>
              </a:spcAft>
              <a:buSzPts val="1400"/>
              <a:buChar char="○"/>
            </a:pPr>
            <a:r>
              <a:rPr lang="es" b="1"/>
              <a:t>supuestos estructurales</a:t>
            </a:r>
            <a:r>
              <a:rPr lang="es"/>
              <a:t>: sujetos predicado /causas y efecto/ vamos buscando por nuestra estructura tales hechos, historias, etc., objetos separados, lenguaje (constituye el sentido de lo real, ¿por qué hay sujetos-objetos?).</a:t>
            </a:r>
            <a:endParaRPr/>
          </a:p>
          <a:p>
            <a:pPr marL="457200" lvl="0" indent="-317500" algn="l" rtl="0">
              <a:spcBef>
                <a:spcPts val="0"/>
              </a:spcBef>
              <a:spcAft>
                <a:spcPts val="0"/>
              </a:spcAft>
              <a:buSzPts val="1400"/>
              <a:buChar char="●"/>
            </a:pPr>
            <a:r>
              <a:rPr lang="es" b="1"/>
              <a:t>Mapa -territorio / nombre- obj nombrado / números (recuento, pauta, digital, matemática pura) vs. cantidades (inexacto, analógico, probabilidad). EJemplo: 49 kilos son realmente 49 ¿no depende del contexto de medición, del instrumento (ej en marte), no es acaso una aproximación, la norma de los kilos)</a:t>
            </a:r>
            <a:endParaRPr b="1"/>
          </a:p>
          <a:p>
            <a:pPr marL="914400" lvl="1" indent="-317500" algn="l" rtl="0">
              <a:spcBef>
                <a:spcPts val="0"/>
              </a:spcBef>
              <a:spcAft>
                <a:spcPts val="0"/>
              </a:spcAft>
              <a:buSzPts val="1400"/>
              <a:buChar char="○"/>
            </a:pPr>
            <a:r>
              <a:rPr lang="es"/>
              <a:t>dividimos el peso sobre la tierra por la fuerza de gravedad de la tierra, que es 9,81 m/s2. Esto calcula la masa del objeto. Una vez que tenemos la masa del objeto, podemos encontrar el peso multiplicándolo por la fuerza gravitacional a la que está sujeto. Siendo que Marte tiene una fuerza gravitacional de 3,711m/s2, multiplicamos la masa del objeto por esta cuantía para calcular el peso de un objeto en mars.</a:t>
            </a:r>
            <a:endParaRPr/>
          </a:p>
          <a:p>
            <a:pPr marL="457200" lvl="0" indent="-317500" algn="l" rtl="0">
              <a:spcBef>
                <a:spcPts val="0"/>
              </a:spcBef>
              <a:spcAft>
                <a:spcPts val="0"/>
              </a:spcAft>
              <a:buSzPts val="1400"/>
              <a:buChar char="●"/>
            </a:pPr>
            <a:r>
              <a:rPr lang="es" b="1"/>
              <a:t>EN TODO ESTO, HAY UN ESPACIO QUE ES POLÍTICO, FILOSÓFICO, O QUE REQUIERE DECISIONES, ARGUMENTACIÓN Y JUSTIFICACIÓN. SI EL DATO FUERA SUFICIENTE, FUERA LA REALIDAD, NO HABRÍA LUGAR A DISCUSIÓN. (EJ., LAS MUJERES TIENEN MENOR MASA CEREBRAL, EL CIGARRO CAUSA CÁNCER)</a:t>
            </a:r>
            <a:endParaRPr b="1"/>
          </a:p>
          <a:p>
            <a:pPr marL="457200" lvl="0" indent="-317500" algn="l" rtl="0">
              <a:spcBef>
                <a:spcPts val="0"/>
              </a:spcBef>
              <a:spcAft>
                <a:spcPts val="0"/>
              </a:spcAft>
              <a:buSzPts val="1400"/>
              <a:buChar char="●"/>
            </a:pPr>
            <a:r>
              <a:rPr lang="es"/>
              <a:t>La incertidumbre los va a acompañar siempre, y esa debilidad puede ser su gran aliado. Un profesional que vea distintas perspectivas puede ser bastante reconocido. Al principio yo me desalanté, me atrapé (me vi incapacitado, anonadado)</a:t>
            </a:r>
            <a:endParaRPr/>
          </a:p>
          <a:p>
            <a:pPr marL="457200" lvl="0" indent="-317500" algn="l" rtl="0">
              <a:spcBef>
                <a:spcPts val="0"/>
              </a:spcBef>
              <a:spcAft>
                <a:spcPts val="0"/>
              </a:spcAft>
              <a:buSzPts val="1400"/>
              <a:buChar char="●"/>
            </a:pPr>
            <a:r>
              <a:rPr lang="es"/>
              <a:t>“Toda nuestra ciencia, comparada con la realidad, es primitiva e infantil... y sin embargo es lo más preciado que tenemos. ALBERT EINSTEIN (1879-1955)” , en Carl Sagan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c6fa3c89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c6fa3c8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rgbClr val="666666"/>
              </a:buClr>
              <a:buSzPts val="1300"/>
              <a:buFont typeface="Roboto"/>
              <a:buChar char="●"/>
            </a:pPr>
            <a:r>
              <a:rPr lang="es" sz="1300">
                <a:solidFill>
                  <a:srgbClr val="666666"/>
                </a:solidFill>
                <a:latin typeface="Roboto"/>
                <a:ea typeface="Roboto"/>
                <a:cs typeface="Roboto"/>
                <a:sym typeface="Roboto"/>
              </a:rPr>
              <a:t>En las últimas décadas del siglo 20, en europa se puso en marcha el plan bolonia, consistente en generar una estructura de progresión curricular estándar (créditos homologables) que promueva la educación continua (pregrado, postgrado y postítulo)</a:t>
            </a:r>
            <a:endParaRPr sz="1300">
              <a:solidFill>
                <a:srgbClr val="666666"/>
              </a:solidFill>
              <a:latin typeface="Roboto"/>
              <a:ea typeface="Roboto"/>
              <a:cs typeface="Roboto"/>
              <a:sym typeface="Roboto"/>
            </a:endParaRPr>
          </a:p>
          <a:p>
            <a:pPr marL="914400" lvl="1" indent="-298450" algn="l" rtl="0">
              <a:lnSpc>
                <a:spcPct val="115000"/>
              </a:lnSpc>
              <a:spcBef>
                <a:spcPts val="0"/>
              </a:spcBef>
              <a:spcAft>
                <a:spcPts val="0"/>
              </a:spcAft>
              <a:buClr>
                <a:srgbClr val="666666"/>
              </a:buClr>
              <a:buSzPts val="1100"/>
              <a:buFont typeface="Roboto"/>
              <a:buChar char="○"/>
            </a:pPr>
            <a:r>
              <a:rPr lang="es">
                <a:solidFill>
                  <a:srgbClr val="666666"/>
                </a:solidFill>
                <a:latin typeface="Roboto"/>
                <a:ea typeface="Roboto"/>
                <a:cs typeface="Roboto"/>
                <a:sym typeface="Roboto"/>
              </a:rPr>
              <a:t>enfoque al mercado laboral</a:t>
            </a:r>
            <a:endParaRPr>
              <a:solidFill>
                <a:srgbClr val="666666"/>
              </a:solidFill>
              <a:latin typeface="Roboto"/>
              <a:ea typeface="Roboto"/>
              <a:cs typeface="Roboto"/>
              <a:sym typeface="Roboto"/>
            </a:endParaRPr>
          </a:p>
          <a:p>
            <a:pPr marL="914400" lvl="1" indent="-298450" algn="l" rtl="0">
              <a:lnSpc>
                <a:spcPct val="115000"/>
              </a:lnSpc>
              <a:spcBef>
                <a:spcPts val="0"/>
              </a:spcBef>
              <a:spcAft>
                <a:spcPts val="0"/>
              </a:spcAft>
              <a:buClr>
                <a:srgbClr val="666666"/>
              </a:buClr>
              <a:buSzPts val="1100"/>
              <a:buFont typeface="Roboto"/>
              <a:buChar char="○"/>
            </a:pPr>
            <a:r>
              <a:rPr lang="es">
                <a:solidFill>
                  <a:srgbClr val="666666"/>
                </a:solidFill>
                <a:latin typeface="Roboto"/>
                <a:ea typeface="Roboto"/>
                <a:cs typeface="Roboto"/>
                <a:sym typeface="Roboto"/>
              </a:rPr>
              <a:t>cambio metodológico: evaluación, tutorías, actividades formativas, docencia, contenidos</a:t>
            </a:r>
            <a:endParaRPr>
              <a:solidFill>
                <a:srgbClr val="666666"/>
              </a:solidFill>
              <a:latin typeface="Roboto"/>
              <a:ea typeface="Roboto"/>
              <a:cs typeface="Roboto"/>
              <a:sym typeface="Roboto"/>
            </a:endParaRPr>
          </a:p>
          <a:p>
            <a:pPr marL="457200" lvl="0" indent="-311150" algn="l" rtl="0">
              <a:lnSpc>
                <a:spcPct val="115000"/>
              </a:lnSpc>
              <a:spcBef>
                <a:spcPts val="0"/>
              </a:spcBef>
              <a:spcAft>
                <a:spcPts val="0"/>
              </a:spcAft>
              <a:buClr>
                <a:srgbClr val="666666"/>
              </a:buClr>
              <a:buSzPts val="1300"/>
              <a:buFont typeface="Roboto"/>
              <a:buChar char="●"/>
            </a:pPr>
            <a:r>
              <a:rPr lang="es" sz="1300">
                <a:solidFill>
                  <a:srgbClr val="666666"/>
                </a:solidFill>
                <a:latin typeface="Roboto"/>
                <a:ea typeface="Roboto"/>
                <a:cs typeface="Roboto"/>
                <a:sym typeface="Roboto"/>
              </a:rPr>
              <a:t>Sin embargo, en latinoamérica su puesta en práctica es complicada: </a:t>
            </a:r>
            <a:endParaRPr sz="1300">
              <a:solidFill>
                <a:srgbClr val="666666"/>
              </a:solidFill>
              <a:latin typeface="Roboto"/>
              <a:ea typeface="Roboto"/>
              <a:cs typeface="Roboto"/>
              <a:sym typeface="Roboto"/>
            </a:endParaRPr>
          </a:p>
          <a:p>
            <a:pPr marL="914400" lvl="1" indent="-298450" algn="l" rtl="0">
              <a:lnSpc>
                <a:spcPct val="115000"/>
              </a:lnSpc>
              <a:spcBef>
                <a:spcPts val="0"/>
              </a:spcBef>
              <a:spcAft>
                <a:spcPts val="0"/>
              </a:spcAft>
              <a:buClr>
                <a:srgbClr val="666666"/>
              </a:buClr>
              <a:buSzPts val="1100"/>
              <a:buFont typeface="Roboto"/>
              <a:buChar char="○"/>
            </a:pPr>
            <a:r>
              <a:rPr lang="es">
                <a:solidFill>
                  <a:srgbClr val="666666"/>
                </a:solidFill>
                <a:latin typeface="Roboto"/>
                <a:ea typeface="Roboto"/>
                <a:cs typeface="Roboto"/>
                <a:sym typeface="Roboto"/>
              </a:rPr>
              <a:t>énfasis en contenidos vs. competencias</a:t>
            </a:r>
            <a:endParaRPr>
              <a:solidFill>
                <a:srgbClr val="666666"/>
              </a:solidFill>
              <a:latin typeface="Roboto"/>
              <a:ea typeface="Roboto"/>
              <a:cs typeface="Roboto"/>
              <a:sym typeface="Roboto"/>
            </a:endParaRPr>
          </a:p>
          <a:p>
            <a:pPr marL="914400" lvl="1" indent="-298450" algn="l" rtl="0">
              <a:lnSpc>
                <a:spcPct val="115000"/>
              </a:lnSpc>
              <a:spcBef>
                <a:spcPts val="0"/>
              </a:spcBef>
              <a:spcAft>
                <a:spcPts val="0"/>
              </a:spcAft>
              <a:buClr>
                <a:srgbClr val="666666"/>
              </a:buClr>
              <a:buSzPts val="1100"/>
              <a:buFont typeface="Roboto"/>
              <a:buChar char="○"/>
            </a:pPr>
            <a:r>
              <a:rPr lang="es">
                <a:solidFill>
                  <a:srgbClr val="666666"/>
                </a:solidFill>
                <a:latin typeface="Roboto"/>
                <a:ea typeface="Roboto"/>
                <a:cs typeface="Roboto"/>
                <a:sym typeface="Roboto"/>
              </a:rPr>
              <a:t>ausencia de la práctica reflexiva</a:t>
            </a:r>
            <a:endParaRPr>
              <a:solidFill>
                <a:srgbClr val="666666"/>
              </a:solidFill>
              <a:latin typeface="Roboto"/>
              <a:ea typeface="Roboto"/>
              <a:cs typeface="Roboto"/>
              <a:sym typeface="Roboto"/>
            </a:endParaRPr>
          </a:p>
          <a:p>
            <a:pPr marL="914400" lvl="1" indent="-298450" algn="l" rtl="0">
              <a:lnSpc>
                <a:spcPct val="115000"/>
              </a:lnSpc>
              <a:spcBef>
                <a:spcPts val="0"/>
              </a:spcBef>
              <a:spcAft>
                <a:spcPts val="0"/>
              </a:spcAft>
              <a:buClr>
                <a:srgbClr val="666666"/>
              </a:buClr>
              <a:buSzPts val="1100"/>
              <a:buFont typeface="Roboto"/>
              <a:buChar char="○"/>
            </a:pPr>
            <a:r>
              <a:rPr lang="es">
                <a:solidFill>
                  <a:srgbClr val="666666"/>
                </a:solidFill>
                <a:latin typeface="Roboto"/>
                <a:ea typeface="Roboto"/>
                <a:cs typeface="Roboto"/>
                <a:sym typeface="Roboto"/>
              </a:rPr>
              <a:t>Sigue siendo tituleyo, muy enfocado en las credenciales</a:t>
            </a:r>
            <a:endParaRPr>
              <a:solidFill>
                <a:srgbClr val="666666"/>
              </a:solidFill>
              <a:latin typeface="Roboto"/>
              <a:ea typeface="Roboto"/>
              <a:cs typeface="Roboto"/>
              <a:sym typeface="Roboto"/>
            </a:endParaRPr>
          </a:p>
          <a:p>
            <a:pPr marL="457200" lvl="0" indent="-311150" algn="l" rtl="0">
              <a:lnSpc>
                <a:spcPct val="115000"/>
              </a:lnSpc>
              <a:spcBef>
                <a:spcPts val="0"/>
              </a:spcBef>
              <a:spcAft>
                <a:spcPts val="0"/>
              </a:spcAft>
              <a:buClr>
                <a:srgbClr val="666666"/>
              </a:buClr>
              <a:buSzPts val="1300"/>
              <a:buFont typeface="Roboto"/>
              <a:buChar char="●"/>
            </a:pPr>
            <a:r>
              <a:rPr lang="es" sz="1300">
                <a:solidFill>
                  <a:srgbClr val="666666"/>
                </a:solidFill>
                <a:latin typeface="Roboto"/>
                <a:ea typeface="Roboto"/>
                <a:cs typeface="Roboto"/>
                <a:sym typeface="Roboto"/>
              </a:rPr>
              <a:t>¿Qué implica realizar actividades profesionales?</a:t>
            </a:r>
            <a:endParaRPr sz="1300">
              <a:solidFill>
                <a:srgbClr val="666666"/>
              </a:solidFill>
              <a:latin typeface="Roboto"/>
              <a:ea typeface="Roboto"/>
              <a:cs typeface="Roboto"/>
              <a:sym typeface="Roboto"/>
            </a:endParaRPr>
          </a:p>
          <a:p>
            <a:pPr marL="914400" lvl="1" indent="-298450" algn="l" rtl="0">
              <a:lnSpc>
                <a:spcPct val="115000"/>
              </a:lnSpc>
              <a:spcBef>
                <a:spcPts val="0"/>
              </a:spcBef>
              <a:spcAft>
                <a:spcPts val="0"/>
              </a:spcAft>
              <a:buClr>
                <a:srgbClr val="666666"/>
              </a:buClr>
              <a:buSzPts val="1100"/>
              <a:buFont typeface="Roboto"/>
              <a:buChar char="○"/>
            </a:pPr>
            <a:r>
              <a:rPr lang="es">
                <a:solidFill>
                  <a:srgbClr val="666666"/>
                </a:solidFill>
                <a:latin typeface="Roboto"/>
                <a:ea typeface="Roboto"/>
                <a:cs typeface="Roboto"/>
                <a:sym typeface="Roboto"/>
              </a:rPr>
              <a:t>No sólo tareas de ejecución (realizar, ejecutar o supervisar), sino de carácter táctico o estratégico (planificar, dirigir, definir, decidir, coordinar, analizar, evaluar)</a:t>
            </a:r>
            <a:endParaRPr>
              <a:solidFill>
                <a:srgbClr val="666666"/>
              </a:solidFill>
              <a:latin typeface="Roboto"/>
              <a:ea typeface="Roboto"/>
              <a:cs typeface="Roboto"/>
              <a:sym typeface="Roboto"/>
            </a:endParaRPr>
          </a:p>
          <a:p>
            <a:pPr marL="1371600" lvl="2" indent="-298450" algn="l" rtl="0">
              <a:lnSpc>
                <a:spcPct val="115000"/>
              </a:lnSpc>
              <a:spcBef>
                <a:spcPts val="0"/>
              </a:spcBef>
              <a:spcAft>
                <a:spcPts val="0"/>
              </a:spcAft>
              <a:buClr>
                <a:srgbClr val="666666"/>
              </a:buClr>
              <a:buSzPts val="1100"/>
              <a:buFont typeface="Roboto"/>
              <a:buChar char="■"/>
            </a:pPr>
            <a:r>
              <a:rPr lang="es" b="1">
                <a:solidFill>
                  <a:srgbClr val="666666"/>
                </a:solidFill>
                <a:latin typeface="Roboto"/>
                <a:ea typeface="Roboto"/>
                <a:cs typeface="Roboto"/>
                <a:sym typeface="Roboto"/>
              </a:rPr>
              <a:t>Competencia /saber hacer</a:t>
            </a:r>
            <a:r>
              <a:rPr lang="es">
                <a:solidFill>
                  <a:srgbClr val="666666"/>
                </a:solidFill>
                <a:latin typeface="Roboto"/>
                <a:ea typeface="Roboto"/>
                <a:cs typeface="Roboto"/>
                <a:sym typeface="Roboto"/>
              </a:rPr>
              <a:t>: requiere aplicar principios subyacentes (deductivo) vs. prácticas (que funcionan) (inductivo, producto de la experiencia)</a:t>
            </a:r>
            <a:endParaRPr>
              <a:solidFill>
                <a:srgbClr val="666666"/>
              </a:solidFill>
              <a:latin typeface="Roboto"/>
              <a:ea typeface="Roboto"/>
              <a:cs typeface="Roboto"/>
              <a:sym typeface="Roboto"/>
            </a:endParaRPr>
          </a:p>
          <a:p>
            <a:pPr marL="1371600" lvl="2" indent="-298450" algn="l" rtl="0">
              <a:lnSpc>
                <a:spcPct val="115000"/>
              </a:lnSpc>
              <a:spcBef>
                <a:spcPts val="0"/>
              </a:spcBef>
              <a:spcAft>
                <a:spcPts val="0"/>
              </a:spcAft>
              <a:buClr>
                <a:srgbClr val="666666"/>
              </a:buClr>
              <a:buSzPts val="1100"/>
              <a:buFont typeface="Roboto"/>
              <a:buChar char="■"/>
            </a:pPr>
            <a:r>
              <a:rPr lang="es" b="1">
                <a:solidFill>
                  <a:srgbClr val="666666"/>
                </a:solidFill>
                <a:latin typeface="Roboto"/>
                <a:ea typeface="Roboto"/>
                <a:cs typeface="Roboto"/>
                <a:sym typeface="Roboto"/>
              </a:rPr>
              <a:t>Destrezas relacionales</a:t>
            </a:r>
            <a:r>
              <a:rPr lang="es">
                <a:solidFill>
                  <a:srgbClr val="666666"/>
                </a:solidFill>
                <a:latin typeface="Roboto"/>
                <a:ea typeface="Roboto"/>
                <a:cs typeface="Roboto"/>
                <a:sym typeface="Roboto"/>
              </a:rPr>
              <a:t>: hacer preguntas, comunicarse (entender y darse a entender), el no hacerlo produce problemas (son básicas) ; pero también aquellas que ponen en perspectiva, influencian el comportamiento de otros, lo hacen cambiar de decisión, etc.</a:t>
            </a:r>
            <a:endParaRPr>
              <a:solidFill>
                <a:srgbClr val="666666"/>
              </a:solidFill>
              <a:latin typeface="Roboto"/>
              <a:ea typeface="Roboto"/>
              <a:cs typeface="Roboto"/>
              <a:sym typeface="Roboto"/>
            </a:endParaRPr>
          </a:p>
          <a:p>
            <a:pPr marL="1371600" lvl="2" indent="-298450" algn="l" rtl="0">
              <a:lnSpc>
                <a:spcPct val="115000"/>
              </a:lnSpc>
              <a:spcBef>
                <a:spcPts val="0"/>
              </a:spcBef>
              <a:spcAft>
                <a:spcPts val="0"/>
              </a:spcAft>
              <a:buClr>
                <a:srgbClr val="666666"/>
              </a:buClr>
              <a:buSzPts val="1100"/>
              <a:buFont typeface="Roboto"/>
              <a:buChar char="■"/>
            </a:pPr>
            <a:r>
              <a:rPr lang="es" b="1">
                <a:solidFill>
                  <a:srgbClr val="666666"/>
                </a:solidFill>
                <a:latin typeface="Roboto"/>
                <a:ea typeface="Roboto"/>
                <a:cs typeface="Roboto"/>
                <a:sym typeface="Roboto"/>
              </a:rPr>
              <a:t>Pensamiento</a:t>
            </a:r>
            <a:r>
              <a:rPr lang="es">
                <a:solidFill>
                  <a:srgbClr val="666666"/>
                </a:solidFill>
                <a:latin typeface="Roboto"/>
                <a:ea typeface="Roboto"/>
                <a:cs typeface="Roboto"/>
                <a:sym typeface="Roboto"/>
              </a:rPr>
              <a:t>: más allá de seguir instrucciones, ser autónomo implica ver variantes, y a veces definir por sí mismo el “cómo” para lograr el “qué”</a:t>
            </a:r>
            <a:endParaRPr>
              <a:solidFill>
                <a:srgbClr val="666666"/>
              </a:solidFill>
              <a:latin typeface="Roboto"/>
              <a:ea typeface="Roboto"/>
              <a:cs typeface="Roboto"/>
              <a:sym typeface="Roboto"/>
            </a:endParaRPr>
          </a:p>
          <a:p>
            <a:pPr marL="1371600" lvl="2" indent="-298450" algn="l" rtl="0">
              <a:lnSpc>
                <a:spcPct val="115000"/>
              </a:lnSpc>
              <a:spcBef>
                <a:spcPts val="0"/>
              </a:spcBef>
              <a:spcAft>
                <a:spcPts val="0"/>
              </a:spcAft>
              <a:buClr>
                <a:srgbClr val="666666"/>
              </a:buClr>
              <a:buSzPts val="1100"/>
              <a:buFont typeface="Roboto"/>
              <a:buChar char="■"/>
            </a:pPr>
            <a:r>
              <a:rPr lang="es" b="1">
                <a:solidFill>
                  <a:srgbClr val="666666"/>
                </a:solidFill>
                <a:latin typeface="Roboto"/>
                <a:ea typeface="Roboto"/>
                <a:cs typeface="Roboto"/>
                <a:sym typeface="Roboto"/>
              </a:rPr>
              <a:t>Desafío pensamiento</a:t>
            </a:r>
            <a:r>
              <a:rPr lang="es" sz="1229">
                <a:solidFill>
                  <a:srgbClr val="666666"/>
                </a:solidFill>
                <a:latin typeface="Roboto"/>
                <a:ea typeface="Roboto"/>
                <a:cs typeface="Roboto"/>
                <a:sym typeface="Roboto"/>
              </a:rPr>
              <a:t>: No sólo repetir una elección, sino seleccionar una alternativa; posteriormente, buscar por sí mismo soluciones nuevas.</a:t>
            </a:r>
            <a:endParaRPr sz="1229">
              <a:solidFill>
                <a:srgbClr val="666666"/>
              </a:solidFill>
              <a:latin typeface="Roboto"/>
              <a:ea typeface="Roboto"/>
              <a:cs typeface="Roboto"/>
              <a:sym typeface="Roboto"/>
            </a:endParaRPr>
          </a:p>
          <a:p>
            <a:pPr marL="1371600" lvl="2" indent="-306643" algn="l" rtl="0">
              <a:lnSpc>
                <a:spcPct val="115000"/>
              </a:lnSpc>
              <a:spcBef>
                <a:spcPts val="0"/>
              </a:spcBef>
              <a:spcAft>
                <a:spcPts val="0"/>
              </a:spcAft>
              <a:buClr>
                <a:srgbClr val="666666"/>
              </a:buClr>
              <a:buSzPts val="1229"/>
              <a:buFont typeface="Roboto"/>
              <a:buChar char="■"/>
            </a:pPr>
            <a:r>
              <a:rPr lang="es" sz="1229" b="1">
                <a:solidFill>
                  <a:srgbClr val="666666"/>
                </a:solidFill>
                <a:latin typeface="Roboto"/>
                <a:ea typeface="Roboto"/>
                <a:cs typeface="Roboto"/>
                <a:sym typeface="Roboto"/>
              </a:rPr>
              <a:t>Libertad de acción: </a:t>
            </a:r>
            <a:r>
              <a:rPr lang="es" sz="1229">
                <a:solidFill>
                  <a:srgbClr val="666666"/>
                </a:solidFill>
                <a:latin typeface="Roboto"/>
                <a:ea typeface="Roboto"/>
                <a:cs typeface="Roboto"/>
                <a:sym typeface="Roboto"/>
              </a:rPr>
              <a:t>Más allá de instrucciones y rutinas fijas, prácticas y procedimientos amplios (adaptativos e independientes)</a:t>
            </a:r>
            <a:endParaRPr sz="1229">
              <a:solidFill>
                <a:srgbClr val="666666"/>
              </a:solidFill>
              <a:latin typeface="Roboto"/>
              <a:ea typeface="Roboto"/>
              <a:cs typeface="Roboto"/>
              <a:sym typeface="Roboto"/>
            </a:endParaRPr>
          </a:p>
          <a:p>
            <a:pPr marL="1371600" lvl="2" indent="-306643" algn="l" rtl="0">
              <a:lnSpc>
                <a:spcPct val="115000"/>
              </a:lnSpc>
              <a:spcBef>
                <a:spcPts val="0"/>
              </a:spcBef>
              <a:spcAft>
                <a:spcPts val="0"/>
              </a:spcAft>
              <a:buClr>
                <a:srgbClr val="666666"/>
              </a:buClr>
              <a:buSzPts val="1229"/>
              <a:buFont typeface="Roboto"/>
              <a:buChar char="■"/>
            </a:pPr>
            <a:r>
              <a:rPr lang="es" sz="1229" b="1">
                <a:solidFill>
                  <a:srgbClr val="666666"/>
                </a:solidFill>
                <a:latin typeface="Roboto"/>
                <a:ea typeface="Roboto"/>
                <a:cs typeface="Roboto"/>
                <a:sym typeface="Roboto"/>
              </a:rPr>
              <a:t>Rol del puesto sobre los resultados finales</a:t>
            </a:r>
            <a:r>
              <a:rPr lang="es" sz="1229">
                <a:solidFill>
                  <a:srgbClr val="666666"/>
                </a:solidFill>
                <a:latin typeface="Roboto"/>
                <a:ea typeface="Roboto"/>
                <a:cs typeface="Roboto"/>
                <a:sym typeface="Roboto"/>
              </a:rPr>
              <a:t>: ¿Sólo consulta de información concreta?, ¿se requiere su opinión/consejo?, ¿es protagonista o sólo contribuye a la toma de decisiones?, ¿tendrá responsabilidad por ellas?</a:t>
            </a:r>
            <a:endParaRPr sz="1229">
              <a:solidFill>
                <a:srgbClr val="666666"/>
              </a:solidFill>
              <a:latin typeface="Roboto"/>
              <a:ea typeface="Roboto"/>
              <a:cs typeface="Roboto"/>
              <a:sym typeface="Roboto"/>
            </a:endParaRPr>
          </a:p>
          <a:p>
            <a:pPr marL="457200" lvl="0" indent="-306643" algn="l" rtl="0">
              <a:lnSpc>
                <a:spcPct val="115000"/>
              </a:lnSpc>
              <a:spcBef>
                <a:spcPts val="0"/>
              </a:spcBef>
              <a:spcAft>
                <a:spcPts val="0"/>
              </a:spcAft>
              <a:buClr>
                <a:srgbClr val="666666"/>
              </a:buClr>
              <a:buSzPts val="1229"/>
              <a:buFont typeface="Roboto"/>
              <a:buChar char="●"/>
            </a:pPr>
            <a:r>
              <a:rPr lang="es" sz="1229">
                <a:solidFill>
                  <a:srgbClr val="666666"/>
                </a:solidFill>
                <a:latin typeface="Roboto"/>
                <a:ea typeface="Roboto"/>
                <a:cs typeface="Roboto"/>
                <a:sym typeface="Roboto"/>
              </a:rPr>
              <a:t>Los métodos no son sólo herramientas → </a:t>
            </a:r>
            <a:r>
              <a:rPr lang="es" sz="1229" b="1">
                <a:solidFill>
                  <a:srgbClr val="666666"/>
                </a:solidFill>
                <a:latin typeface="Roboto"/>
                <a:ea typeface="Roboto"/>
                <a:cs typeface="Roboto"/>
                <a:sym typeface="Roboto"/>
              </a:rPr>
              <a:t>NO BASTA CON SABER EJECUTARLAS, NO BASTA CON SABER ESCRIBIR EL CÓDIGO</a:t>
            </a:r>
            <a:endParaRPr sz="1229" b="1">
              <a:solidFill>
                <a:srgbClr val="666666"/>
              </a:solidFill>
              <a:latin typeface="Roboto"/>
              <a:ea typeface="Roboto"/>
              <a:cs typeface="Roboto"/>
              <a:sym typeface="Roboto"/>
            </a:endParaRPr>
          </a:p>
          <a:p>
            <a:pPr marL="914400" lvl="1" indent="-306643" algn="l" rtl="0">
              <a:lnSpc>
                <a:spcPct val="115000"/>
              </a:lnSpc>
              <a:spcBef>
                <a:spcPts val="0"/>
              </a:spcBef>
              <a:spcAft>
                <a:spcPts val="0"/>
              </a:spcAft>
              <a:buClr>
                <a:srgbClr val="666666"/>
              </a:buClr>
              <a:buSzPts val="1229"/>
              <a:buFont typeface="Roboto"/>
              <a:buChar char="○"/>
            </a:pPr>
            <a:r>
              <a:rPr lang="es" sz="1229">
                <a:solidFill>
                  <a:srgbClr val="666666"/>
                </a:solidFill>
                <a:latin typeface="Roboto"/>
                <a:ea typeface="Roboto"/>
                <a:cs typeface="Roboto"/>
                <a:sym typeface="Roboto"/>
              </a:rPr>
              <a:t>Se basan en supuestos matemáticos (), gnoseológicos y éticos</a:t>
            </a:r>
            <a:endParaRPr sz="1229">
              <a:solidFill>
                <a:srgbClr val="666666"/>
              </a:solidFill>
              <a:latin typeface="Roboto"/>
              <a:ea typeface="Roboto"/>
              <a:cs typeface="Roboto"/>
              <a:sym typeface="Roboto"/>
            </a:endParaRPr>
          </a:p>
          <a:p>
            <a:pPr marL="914400" lvl="1" indent="-306643" algn="l" rtl="0">
              <a:lnSpc>
                <a:spcPct val="115000"/>
              </a:lnSpc>
              <a:spcBef>
                <a:spcPts val="0"/>
              </a:spcBef>
              <a:spcAft>
                <a:spcPts val="0"/>
              </a:spcAft>
              <a:buClr>
                <a:srgbClr val="666666"/>
              </a:buClr>
              <a:buSzPts val="1229"/>
              <a:buFont typeface="Roboto"/>
              <a:buChar char="○"/>
            </a:pPr>
            <a:r>
              <a:rPr lang="es" sz="1229">
                <a:solidFill>
                  <a:srgbClr val="666666"/>
                </a:solidFill>
                <a:latin typeface="Roboto"/>
                <a:ea typeface="Roboto"/>
                <a:cs typeface="Roboto"/>
                <a:sym typeface="Roboto"/>
              </a:rPr>
              <a:t>Por tanto, su aplicación no es indiscriminada, hay contextos</a:t>
            </a:r>
            <a:endParaRPr sz="1229">
              <a:solidFill>
                <a:srgbClr val="666666"/>
              </a:solidFill>
              <a:latin typeface="Roboto"/>
              <a:ea typeface="Roboto"/>
              <a:cs typeface="Roboto"/>
              <a:sym typeface="Roboto"/>
            </a:endParaRPr>
          </a:p>
          <a:p>
            <a:pPr marL="914400" lvl="1" indent="-306643" algn="l" rtl="0">
              <a:lnSpc>
                <a:spcPct val="115000"/>
              </a:lnSpc>
              <a:spcBef>
                <a:spcPts val="0"/>
              </a:spcBef>
              <a:spcAft>
                <a:spcPts val="0"/>
              </a:spcAft>
              <a:buClr>
                <a:srgbClr val="666666"/>
              </a:buClr>
              <a:buSzPts val="1229"/>
              <a:buFont typeface="Roboto"/>
              <a:buChar char="○"/>
            </a:pPr>
            <a:r>
              <a:rPr lang="es" sz="1229">
                <a:solidFill>
                  <a:srgbClr val="666666"/>
                </a:solidFill>
                <a:latin typeface="Roboto"/>
                <a:ea typeface="Roboto"/>
                <a:cs typeface="Roboto"/>
                <a:sym typeface="Roboto"/>
              </a:rPr>
              <a:t>EJ: foro data science, “mi jefe me pide aplicar redes neuronales sobre las boletas de individuos para identificar patrones de compra”</a:t>
            </a:r>
            <a:endParaRPr sz="1229">
              <a:solidFill>
                <a:srgbClr val="666666"/>
              </a:solidFill>
              <a:latin typeface="Roboto"/>
              <a:ea typeface="Roboto"/>
              <a:cs typeface="Roboto"/>
              <a:sym typeface="Roboto"/>
            </a:endParaRPr>
          </a:p>
          <a:p>
            <a:pPr marL="1371600" lvl="2" indent="-306643" algn="l" rtl="0">
              <a:lnSpc>
                <a:spcPct val="115000"/>
              </a:lnSpc>
              <a:spcBef>
                <a:spcPts val="0"/>
              </a:spcBef>
              <a:spcAft>
                <a:spcPts val="0"/>
              </a:spcAft>
              <a:buClr>
                <a:srgbClr val="666666"/>
              </a:buClr>
              <a:buSzPts val="1229"/>
              <a:buFont typeface="Roboto"/>
              <a:buChar char="■"/>
            </a:pPr>
            <a:r>
              <a:rPr lang="es" sz="1229">
                <a:solidFill>
                  <a:srgbClr val="666666"/>
                </a:solidFill>
                <a:latin typeface="Roboto"/>
                <a:ea typeface="Roboto"/>
                <a:cs typeface="Roboto"/>
                <a:sym typeface="Roboto"/>
              </a:rPr>
              <a:t>¿esa persona le pagan sólo por aplicar?</a:t>
            </a:r>
            <a:endParaRPr sz="1229">
              <a:solidFill>
                <a:srgbClr val="666666"/>
              </a:solidFill>
              <a:latin typeface="Roboto"/>
              <a:ea typeface="Roboto"/>
              <a:cs typeface="Roboto"/>
              <a:sym typeface="Roboto"/>
            </a:endParaRPr>
          </a:p>
          <a:p>
            <a:pPr marL="1371600" lvl="2" indent="-306643" algn="l" rtl="0">
              <a:lnSpc>
                <a:spcPct val="115000"/>
              </a:lnSpc>
              <a:spcBef>
                <a:spcPts val="0"/>
              </a:spcBef>
              <a:spcAft>
                <a:spcPts val="0"/>
              </a:spcAft>
              <a:buClr>
                <a:srgbClr val="666666"/>
              </a:buClr>
              <a:buSzPts val="1229"/>
              <a:buFont typeface="Roboto"/>
              <a:buChar char="■"/>
            </a:pPr>
            <a:r>
              <a:rPr lang="es" sz="1229">
                <a:solidFill>
                  <a:srgbClr val="666666"/>
                </a:solidFill>
                <a:latin typeface="Roboto"/>
                <a:ea typeface="Roboto"/>
                <a:cs typeface="Roboto"/>
                <a:sym typeface="Roboto"/>
              </a:rPr>
              <a:t>¿cuál es el grado de autonomía que tiene sobre su trabajo?</a:t>
            </a:r>
            <a:endParaRPr sz="1229">
              <a:solidFill>
                <a:srgbClr val="666666"/>
              </a:solidFill>
              <a:latin typeface="Roboto"/>
              <a:ea typeface="Roboto"/>
              <a:cs typeface="Roboto"/>
              <a:sym typeface="Roboto"/>
            </a:endParaRPr>
          </a:p>
          <a:p>
            <a:pPr marL="1371600" lvl="2" indent="-306643" algn="l" rtl="0">
              <a:lnSpc>
                <a:spcPct val="115000"/>
              </a:lnSpc>
              <a:spcBef>
                <a:spcPts val="0"/>
              </a:spcBef>
              <a:spcAft>
                <a:spcPts val="0"/>
              </a:spcAft>
              <a:buClr>
                <a:srgbClr val="666666"/>
              </a:buClr>
              <a:buSzPts val="1229"/>
              <a:buFont typeface="Roboto"/>
              <a:buChar char="■"/>
            </a:pPr>
            <a:r>
              <a:rPr lang="es" sz="1229">
                <a:solidFill>
                  <a:srgbClr val="666666"/>
                </a:solidFill>
                <a:latin typeface="Roboto"/>
                <a:ea typeface="Roboto"/>
                <a:cs typeface="Roboto"/>
                <a:sym typeface="Roboto"/>
              </a:rPr>
              <a:t>¿tiene capacidad de identificar aquellos principios que están detrás de las redes neuronales?</a:t>
            </a:r>
            <a:endParaRPr sz="1229">
              <a:solidFill>
                <a:srgbClr val="666666"/>
              </a:solidFill>
              <a:latin typeface="Roboto"/>
              <a:ea typeface="Roboto"/>
              <a:cs typeface="Roboto"/>
              <a:sym typeface="Roboto"/>
            </a:endParaRPr>
          </a:p>
          <a:p>
            <a:pPr marL="1371600" lvl="2" indent="-306643" algn="l" rtl="0">
              <a:lnSpc>
                <a:spcPct val="115000"/>
              </a:lnSpc>
              <a:spcBef>
                <a:spcPts val="0"/>
              </a:spcBef>
              <a:spcAft>
                <a:spcPts val="0"/>
              </a:spcAft>
              <a:buClr>
                <a:srgbClr val="666666"/>
              </a:buClr>
              <a:buSzPts val="1229"/>
              <a:buFont typeface="Roboto"/>
              <a:buChar char="■"/>
            </a:pPr>
            <a:r>
              <a:rPr lang="es" sz="1229">
                <a:solidFill>
                  <a:srgbClr val="666666"/>
                </a:solidFill>
                <a:latin typeface="Roboto"/>
                <a:ea typeface="Roboto"/>
                <a:cs typeface="Roboto"/>
                <a:sym typeface="Roboto"/>
              </a:rPr>
              <a:t>¿sabe interpretar el contexto de aplicación adecuado?</a:t>
            </a:r>
            <a:endParaRPr sz="1229">
              <a:solidFill>
                <a:srgbClr val="666666"/>
              </a:solidFill>
              <a:latin typeface="Roboto"/>
              <a:ea typeface="Roboto"/>
              <a:cs typeface="Roboto"/>
              <a:sym typeface="Roboto"/>
            </a:endParaRPr>
          </a:p>
          <a:p>
            <a:pPr marL="1371600" lvl="2" indent="-306643" algn="l" rtl="0">
              <a:lnSpc>
                <a:spcPct val="115000"/>
              </a:lnSpc>
              <a:spcBef>
                <a:spcPts val="0"/>
              </a:spcBef>
              <a:spcAft>
                <a:spcPts val="0"/>
              </a:spcAft>
              <a:buClr>
                <a:srgbClr val="666666"/>
              </a:buClr>
              <a:buSzPts val="1229"/>
              <a:buFont typeface="Roboto"/>
              <a:buChar char="■"/>
            </a:pPr>
            <a:r>
              <a:rPr lang="es" sz="1229">
                <a:solidFill>
                  <a:srgbClr val="666666"/>
                </a:solidFill>
                <a:latin typeface="Roboto"/>
                <a:ea typeface="Roboto"/>
                <a:cs typeface="Roboto"/>
                <a:sym typeface="Roboto"/>
              </a:rPr>
              <a:t>si no lo es, ¿sabe las consecuencias de haber aplicado tal aproximación?</a:t>
            </a:r>
            <a:endParaRPr sz="1229">
              <a:solidFill>
                <a:srgbClr val="666666"/>
              </a:solidFill>
              <a:latin typeface="Roboto"/>
              <a:ea typeface="Roboto"/>
              <a:cs typeface="Roboto"/>
              <a:sym typeface="Roboto"/>
            </a:endParaRPr>
          </a:p>
          <a:p>
            <a:pPr marL="1371600" lvl="2" indent="-306643" algn="l" rtl="0">
              <a:lnSpc>
                <a:spcPct val="115000"/>
              </a:lnSpc>
              <a:spcBef>
                <a:spcPts val="0"/>
              </a:spcBef>
              <a:spcAft>
                <a:spcPts val="0"/>
              </a:spcAft>
              <a:buClr>
                <a:srgbClr val="666666"/>
              </a:buClr>
              <a:buSzPts val="1229"/>
              <a:buFont typeface="Roboto"/>
              <a:buChar char="■"/>
            </a:pPr>
            <a:r>
              <a:rPr lang="es" sz="1229">
                <a:solidFill>
                  <a:srgbClr val="666666"/>
                </a:solidFill>
                <a:latin typeface="Roboto"/>
                <a:ea typeface="Roboto"/>
                <a:cs typeface="Roboto"/>
                <a:sym typeface="Roboto"/>
              </a:rPr>
              <a:t>Sobre el contenido en sí: </a:t>
            </a:r>
            <a:endParaRPr sz="1229">
              <a:solidFill>
                <a:srgbClr val="666666"/>
              </a:solidFill>
              <a:latin typeface="Roboto"/>
              <a:ea typeface="Roboto"/>
              <a:cs typeface="Roboto"/>
              <a:sym typeface="Roboto"/>
            </a:endParaRPr>
          </a:p>
          <a:p>
            <a:pPr marL="1828800" lvl="3" indent="-306643" algn="l" rtl="0">
              <a:lnSpc>
                <a:spcPct val="115000"/>
              </a:lnSpc>
              <a:spcBef>
                <a:spcPts val="0"/>
              </a:spcBef>
              <a:spcAft>
                <a:spcPts val="0"/>
              </a:spcAft>
              <a:buClr>
                <a:srgbClr val="666666"/>
              </a:buClr>
              <a:buSzPts val="1229"/>
              <a:buFont typeface="Roboto"/>
              <a:buChar char="●"/>
            </a:pPr>
            <a:r>
              <a:rPr lang="es" sz="1229">
                <a:solidFill>
                  <a:srgbClr val="666666"/>
                </a:solidFill>
                <a:latin typeface="Roboto"/>
                <a:ea typeface="Roboto"/>
                <a:cs typeface="Roboto"/>
                <a:sym typeface="Roboto"/>
              </a:rPr>
              <a:t>¿por qué la unidad es un individuo- y si se turna con la familia? ¿se está tomando en cuenta el rol del tiempo en esta medición- hay meses, días y horas en que una persona puede comprar distintas cosas? ¿por qué no se hace analizando trayectorias de usuarios, mapas? ¿qué efectos éticos tiene el analizar boletas y estas prácticas- hay alguna transgresión o vulneración de derechos involucrada?  (https://docs.google.com/document/d/1dfIy_v38vFwiI3hJZ7Ivq6Yy3kZBEVtr/edit)</a:t>
            </a:r>
            <a:endParaRPr sz="1229">
              <a:solidFill>
                <a:srgbClr val="666666"/>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e7ee2ce70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e7ee2ce70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e7ee2ce70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e7ee2ce70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r>
              <a:rPr lang="en-US" dirty="0"/>
              <a:t>Los </a:t>
            </a:r>
            <a:r>
              <a:rPr lang="en-US" dirty="0" err="1"/>
              <a:t>militares</a:t>
            </a:r>
            <a:r>
              <a:rPr lang="en-US" dirty="0"/>
              <a:t> </a:t>
            </a:r>
            <a:r>
              <a:rPr lang="en-US" dirty="0" err="1"/>
              <a:t>querían</a:t>
            </a:r>
            <a:r>
              <a:rPr lang="en-US" dirty="0"/>
              <a:t> </a:t>
            </a:r>
            <a:r>
              <a:rPr lang="en-US" dirty="0" err="1"/>
              <a:t>reforzar</a:t>
            </a:r>
            <a:r>
              <a:rPr lang="en-US" dirty="0"/>
              <a:t> las zonas </a:t>
            </a:r>
            <a:r>
              <a:rPr lang="en-US" dirty="0" err="1"/>
              <a:t>en</a:t>
            </a:r>
            <a:r>
              <a:rPr lang="en-US" dirty="0"/>
              <a:t> </a:t>
            </a:r>
            <a:r>
              <a:rPr lang="en-US" dirty="0" err="1"/>
              <a:t>rojo</a:t>
            </a:r>
            <a:r>
              <a:rPr lang="en-US" dirty="0"/>
              <a:t>, </a:t>
            </a:r>
            <a:r>
              <a:rPr lang="en-US" dirty="0" err="1"/>
              <a:t>porque</a:t>
            </a:r>
            <a:r>
              <a:rPr lang="en-US" dirty="0"/>
              <a:t> </a:t>
            </a:r>
            <a:r>
              <a:rPr lang="en-US" dirty="0" err="1"/>
              <a:t>eso</a:t>
            </a:r>
            <a:r>
              <a:rPr lang="en-US" dirty="0"/>
              <a:t> es lo que </a:t>
            </a:r>
            <a:r>
              <a:rPr lang="en-US" dirty="0" err="1"/>
              <a:t>el</a:t>
            </a:r>
            <a:r>
              <a:rPr lang="en-US" dirty="0"/>
              <a:t> </a:t>
            </a:r>
            <a:r>
              <a:rPr lang="en-US" dirty="0" err="1"/>
              <a:t>enemigo</a:t>
            </a:r>
            <a:r>
              <a:rPr lang="en-US" dirty="0"/>
              <a:t> </a:t>
            </a:r>
            <a:r>
              <a:rPr lang="en-US" dirty="0" err="1"/>
              <a:t>apunta</a:t>
            </a:r>
            <a:br>
              <a:rPr lang="en-US" dirty="0"/>
            </a:br>
            <a:endParaRPr lang="en-US"/>
          </a:p>
          <a:p>
            <a:pPr marL="171450" indent="-171450"/>
            <a:r>
              <a:rPr lang="en-US" dirty="0"/>
              <a:t>Abraham Wald, un </a:t>
            </a:r>
            <a:r>
              <a:rPr lang="en-US" dirty="0" err="1"/>
              <a:t>estadístico</a:t>
            </a:r>
            <a:r>
              <a:rPr lang="en-US" dirty="0"/>
              <a:t> </a:t>
            </a:r>
            <a:r>
              <a:rPr lang="en-US" dirty="0" err="1"/>
              <a:t>matemático</a:t>
            </a:r>
            <a:r>
              <a:rPr lang="en-US" dirty="0"/>
              <a:t> </a:t>
            </a:r>
            <a:r>
              <a:rPr lang="en-US" dirty="0" err="1"/>
              <a:t>señaló</a:t>
            </a:r>
            <a:r>
              <a:rPr lang="en-US" dirty="0"/>
              <a:t> que </a:t>
            </a:r>
            <a:r>
              <a:rPr lang="en-US" dirty="0" err="1"/>
              <a:t>el</a:t>
            </a:r>
            <a:r>
              <a:rPr lang="en-US" dirty="0"/>
              <a:t> </a:t>
            </a:r>
            <a:r>
              <a:rPr lang="en-US" dirty="0" err="1"/>
              <a:t>daño</a:t>
            </a:r>
            <a:r>
              <a:rPr lang="en-US" dirty="0"/>
              <a:t> visto es de </a:t>
            </a:r>
            <a:r>
              <a:rPr lang="en-US" dirty="0" err="1"/>
              <a:t>aquellos</a:t>
            </a:r>
            <a:r>
              <a:rPr lang="en-US" dirty="0"/>
              <a:t> </a:t>
            </a:r>
            <a:r>
              <a:rPr lang="en-US" dirty="0" err="1"/>
              <a:t>aviones</a:t>
            </a:r>
            <a:r>
              <a:rPr lang="en-US" dirty="0"/>
              <a:t> que </a:t>
            </a:r>
            <a:r>
              <a:rPr lang="en-US" dirty="0" err="1"/>
              <a:t>vuelven</a:t>
            </a:r>
            <a:r>
              <a:rPr lang="en-US" dirty="0"/>
              <a:t>, por tanto se </a:t>
            </a:r>
            <a:r>
              <a:rPr lang="en-US" dirty="0" err="1"/>
              <a:t>debiesen</a:t>
            </a:r>
            <a:r>
              <a:rPr lang="en-US" dirty="0"/>
              <a:t> </a:t>
            </a:r>
            <a:r>
              <a:rPr lang="en-US" dirty="0" err="1"/>
              <a:t>refozar</a:t>
            </a:r>
            <a:r>
              <a:rPr lang="en-US" dirty="0"/>
              <a:t> las </a:t>
            </a:r>
            <a:r>
              <a:rPr lang="en-US" dirty="0" err="1"/>
              <a:t>áreas</a:t>
            </a:r>
            <a:r>
              <a:rPr lang="en-US" dirty="0"/>
              <a:t> </a:t>
            </a:r>
            <a:r>
              <a:rPr lang="en-US" dirty="0" err="1"/>
              <a:t>en</a:t>
            </a:r>
            <a:r>
              <a:rPr lang="en-US" dirty="0"/>
              <a:t> que no hay puntos, </a:t>
            </a:r>
            <a:r>
              <a:rPr lang="en-US" dirty="0" err="1"/>
              <a:t>porque</a:t>
            </a:r>
            <a:r>
              <a:rPr lang="en-US" dirty="0"/>
              <a:t> </a:t>
            </a:r>
            <a:r>
              <a:rPr lang="en-US" dirty="0" err="1"/>
              <a:t>en</a:t>
            </a:r>
            <a:r>
              <a:rPr lang="en-US" dirty="0"/>
              <a:t> </a:t>
            </a:r>
            <a:r>
              <a:rPr lang="en-US" dirty="0" err="1"/>
              <a:t>esas</a:t>
            </a:r>
            <a:r>
              <a:rPr lang="en-US" dirty="0"/>
              <a:t> </a:t>
            </a:r>
            <a:r>
              <a:rPr lang="en-US" dirty="0" err="1"/>
              <a:t>partes</a:t>
            </a:r>
            <a:r>
              <a:rPr lang="en-US" dirty="0"/>
              <a:t> </a:t>
            </a:r>
            <a:r>
              <a:rPr lang="en-US" dirty="0" err="1"/>
              <a:t>donde</a:t>
            </a:r>
            <a:r>
              <a:rPr lang="en-US" dirty="0"/>
              <a:t> los </a:t>
            </a:r>
            <a:r>
              <a:rPr lang="en-US" dirty="0" err="1"/>
              <a:t>aviones</a:t>
            </a:r>
            <a:r>
              <a:rPr lang="en-US" dirty="0"/>
              <a:t> no </a:t>
            </a:r>
            <a:r>
              <a:rPr lang="en-US" dirty="0" err="1"/>
              <a:t>sobrevivirán</a:t>
            </a:r>
            <a:r>
              <a:rPr lang="en-US" dirty="0"/>
              <a:t>. Lo anterior </a:t>
            </a:r>
            <a:r>
              <a:rPr lang="en-US" dirty="0" err="1"/>
              <a:t>tiene</a:t>
            </a:r>
            <a:r>
              <a:rPr lang="en-US" dirty="0"/>
              <a:t> que </a:t>
            </a:r>
            <a:r>
              <a:rPr lang="en-US" dirty="0" err="1"/>
              <a:t>ver</a:t>
            </a:r>
            <a:r>
              <a:rPr lang="en-US" dirty="0"/>
              <a:t> con </a:t>
            </a:r>
            <a:r>
              <a:rPr lang="en-US" dirty="0" err="1"/>
              <a:t>el</a:t>
            </a:r>
            <a:r>
              <a:rPr lang="en-US" dirty="0"/>
              <a:t> </a:t>
            </a:r>
            <a:r>
              <a:rPr lang="en-US" dirty="0" err="1"/>
              <a:t>sesgo</a:t>
            </a:r>
            <a:r>
              <a:rPr lang="en-US" dirty="0"/>
              <a:t> de </a:t>
            </a:r>
            <a:r>
              <a:rPr lang="en-US" dirty="0" err="1"/>
              <a:t>supervivencia</a:t>
            </a:r>
            <a:r>
              <a:rPr lang="en-US" dirty="0"/>
              <a:t>, </a:t>
            </a:r>
            <a:r>
              <a:rPr lang="en-US" dirty="0" err="1"/>
              <a:t>en</a:t>
            </a:r>
            <a:r>
              <a:rPr lang="en-US" dirty="0"/>
              <a:t> que uno se </a:t>
            </a:r>
            <a:r>
              <a:rPr lang="en-US" dirty="0" err="1"/>
              <a:t>enfoca</a:t>
            </a:r>
            <a:r>
              <a:rPr lang="en-US" dirty="0"/>
              <a:t> </a:t>
            </a:r>
            <a:r>
              <a:rPr lang="en-US" dirty="0" err="1"/>
              <a:t>en</a:t>
            </a:r>
            <a:r>
              <a:rPr lang="en-US" dirty="0"/>
              <a:t> los </a:t>
            </a:r>
            <a:r>
              <a:rPr lang="en-US" dirty="0" err="1"/>
              <a:t>elementos</a:t>
            </a:r>
            <a:r>
              <a:rPr lang="en-US" dirty="0"/>
              <a:t> que </a:t>
            </a:r>
            <a:r>
              <a:rPr lang="en-US" dirty="0" err="1"/>
              <a:t>sorbreviven</a:t>
            </a:r>
            <a:r>
              <a:rPr lang="en-US" dirty="0"/>
              <a:t> </a:t>
            </a:r>
            <a:r>
              <a:rPr lang="en-US" dirty="0" err="1"/>
              <a:t>cuando</a:t>
            </a:r>
            <a:r>
              <a:rPr lang="en-US" dirty="0"/>
              <a:t> uno </a:t>
            </a:r>
            <a:r>
              <a:rPr lang="en-US" dirty="0" err="1"/>
              <a:t>debiese</a:t>
            </a:r>
            <a:r>
              <a:rPr lang="en-US" dirty="0"/>
              <a:t> </a:t>
            </a:r>
            <a:r>
              <a:rPr lang="en-US" dirty="0" err="1"/>
              <a:t>enfocarse</a:t>
            </a:r>
            <a:r>
              <a:rPr lang="en-US" dirty="0"/>
              <a:t> </a:t>
            </a:r>
            <a:r>
              <a:rPr lang="en-US" dirty="0" err="1"/>
              <a:t>en</a:t>
            </a:r>
            <a:r>
              <a:rPr lang="en-US" dirty="0"/>
              <a:t> </a:t>
            </a:r>
            <a:r>
              <a:rPr lang="en-US" dirty="0" err="1"/>
              <a:t>aquellos</a:t>
            </a:r>
            <a:r>
              <a:rPr lang="en-US" dirty="0"/>
              <a:t> que no.</a:t>
            </a:r>
          </a:p>
          <a:p>
            <a:pPr marL="171450" indent="-171450"/>
            <a:endParaRPr lang="en-US" dirty="0"/>
          </a:p>
          <a:p>
            <a:pPr marL="171450" indent="-171450"/>
            <a:r>
              <a:rPr lang="en-US" dirty="0"/>
              <a:t> La </a:t>
            </a:r>
            <a:r>
              <a:rPr lang="en-US" dirty="0" err="1"/>
              <a:t>ciencia</a:t>
            </a:r>
            <a:r>
              <a:rPr lang="en-US" dirty="0"/>
              <a:t> de </a:t>
            </a:r>
            <a:r>
              <a:rPr lang="en-US" dirty="0" err="1"/>
              <a:t>datos</a:t>
            </a:r>
            <a:r>
              <a:rPr lang="en-US" dirty="0"/>
              <a:t> </a:t>
            </a:r>
            <a:r>
              <a:rPr lang="en-US" dirty="0" err="1"/>
              <a:t>nos</a:t>
            </a:r>
            <a:r>
              <a:rPr lang="en-US" dirty="0"/>
              <a:t> </a:t>
            </a:r>
            <a:r>
              <a:rPr lang="en-US" dirty="0" err="1"/>
              <a:t>obliga</a:t>
            </a:r>
            <a:r>
              <a:rPr lang="en-US" dirty="0"/>
              <a:t> a </a:t>
            </a:r>
            <a:r>
              <a:rPr lang="en-US" dirty="0" err="1"/>
              <a:t>reflexionar</a:t>
            </a:r>
            <a:r>
              <a:rPr lang="en-US" dirty="0"/>
              <a:t> </a:t>
            </a:r>
            <a:r>
              <a:rPr lang="en-US" dirty="0" err="1"/>
              <a:t>en</a:t>
            </a:r>
            <a:r>
              <a:rPr lang="en-US" dirty="0"/>
              <a:t> la </a:t>
            </a:r>
            <a:r>
              <a:rPr lang="en-US" dirty="0" err="1"/>
              <a:t>manera</a:t>
            </a:r>
            <a:r>
              <a:rPr lang="en-US" dirty="0"/>
              <a:t> </a:t>
            </a:r>
            <a:r>
              <a:rPr lang="en-US" dirty="0" err="1"/>
              <a:t>en</a:t>
            </a:r>
            <a:r>
              <a:rPr lang="en-US" dirty="0"/>
              <a:t> que </a:t>
            </a:r>
            <a:r>
              <a:rPr lang="en-US" dirty="0" err="1"/>
              <a:t>procesamos</a:t>
            </a:r>
            <a:r>
              <a:rPr lang="en-US" dirty="0"/>
              <a:t> los </a:t>
            </a:r>
            <a:r>
              <a:rPr lang="en-US" dirty="0" err="1"/>
              <a:t>datos</a:t>
            </a:r>
            <a:r>
              <a:rPr lang="en-US" dirty="0"/>
              <a:t>. No </a:t>
            </a:r>
            <a:r>
              <a:rPr lang="en-US" dirty="0" err="1"/>
              <a:t>sólo</a:t>
            </a:r>
            <a:r>
              <a:rPr lang="en-US" dirty="0"/>
              <a:t> </a:t>
            </a:r>
            <a:r>
              <a:rPr lang="en-US" dirty="0" err="1"/>
              <a:t>aplicar</a:t>
            </a:r>
            <a:r>
              <a:rPr lang="en-US" dirty="0"/>
              <a:t> </a:t>
            </a:r>
            <a:r>
              <a:rPr lang="en-US" dirty="0" err="1"/>
              <a:t>técnicas</a:t>
            </a:r>
            <a:r>
              <a:rPr lang="en-US" dirty="0"/>
              <a:t> </a:t>
            </a:r>
            <a:r>
              <a:rPr lang="en-US" dirty="0" err="1"/>
              <a:t>novedosas</a:t>
            </a:r>
            <a:r>
              <a:rPr lang="en-US" dirty="0"/>
              <a:t> o </a:t>
            </a:r>
            <a:r>
              <a:rPr lang="en-US" dirty="0" err="1"/>
              <a:t>programas</a:t>
            </a:r>
            <a:r>
              <a:rPr lang="en-US" dirty="0"/>
              <a:t> </a:t>
            </a:r>
            <a:r>
              <a:rPr lang="en-US" dirty="0" err="1"/>
              <a:t>desconcertantes</a:t>
            </a:r>
            <a:endParaRPr lang="en-US" dirty="0"/>
          </a:p>
        </p:txBody>
      </p:sp>
    </p:spTree>
    <p:extLst>
      <p:ext uri="{BB962C8B-B14F-4D97-AF65-F5344CB8AC3E}">
        <p14:creationId xmlns:p14="http://schemas.microsoft.com/office/powerpoint/2010/main" val="2914745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a:spcBef>
                <a:spcPts val="0"/>
              </a:spcBef>
              <a:spcAft>
                <a:spcPts val="0"/>
              </a:spcAft>
              <a:buClr>
                <a:srgbClr val="FEDA3F"/>
              </a:buClr>
              <a:buSzPts val="4800"/>
              <a:buNone/>
              <a:defRPr sz="4800">
                <a:solidFill>
                  <a:srgbClr val="FEDA3F"/>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rgbClr val="FEDA3F"/>
              </a:buClr>
              <a:buSzPts val="1800"/>
              <a:buNone/>
              <a:defRPr>
                <a:solidFill>
                  <a:srgbClr val="FEDA3F"/>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Clr>
                <a:srgbClr val="0C343D"/>
              </a:buClr>
              <a:buSzPts val="1400"/>
              <a:buChar char="○"/>
              <a:defRPr>
                <a:solidFill>
                  <a:srgbClr val="0C343D"/>
                </a:solidFill>
              </a:defRPr>
            </a:lvl2pPr>
            <a:lvl3pPr marL="1371600" lvl="2" indent="-317500">
              <a:spcBef>
                <a:spcPts val="1600"/>
              </a:spcBef>
              <a:spcAft>
                <a:spcPts val="0"/>
              </a:spcAft>
              <a:buClr>
                <a:srgbClr val="0C343D"/>
              </a:buClr>
              <a:buSzPts val="1400"/>
              <a:buChar char="■"/>
              <a:defRPr>
                <a:solidFill>
                  <a:srgbClr val="0C343D"/>
                </a:solidFill>
              </a:defRPr>
            </a:lvl3pPr>
            <a:lvl4pPr marL="1828800" lvl="3" indent="-317500">
              <a:spcBef>
                <a:spcPts val="1600"/>
              </a:spcBef>
              <a:spcAft>
                <a:spcPts val="0"/>
              </a:spcAft>
              <a:buClr>
                <a:srgbClr val="0C343D"/>
              </a:buClr>
              <a:buSzPts val="1400"/>
              <a:buChar char="●"/>
              <a:defRPr>
                <a:solidFill>
                  <a:srgbClr val="0C343D"/>
                </a:solidFill>
              </a:defRPr>
            </a:lvl4pPr>
            <a:lvl5pPr marL="2286000" lvl="4" indent="-317500">
              <a:spcBef>
                <a:spcPts val="1600"/>
              </a:spcBef>
              <a:spcAft>
                <a:spcPts val="0"/>
              </a:spcAft>
              <a:buClr>
                <a:srgbClr val="0C343D"/>
              </a:buClr>
              <a:buSzPts val="1400"/>
              <a:buChar char="○"/>
              <a:defRPr>
                <a:solidFill>
                  <a:srgbClr val="0C343D"/>
                </a:solidFill>
              </a:defRPr>
            </a:lvl5pPr>
            <a:lvl6pPr marL="2743200" lvl="5" indent="-317500">
              <a:spcBef>
                <a:spcPts val="1600"/>
              </a:spcBef>
              <a:spcAft>
                <a:spcPts val="0"/>
              </a:spcAft>
              <a:buClr>
                <a:srgbClr val="0C343D"/>
              </a:buClr>
              <a:buSzPts val="1400"/>
              <a:buChar char="■"/>
              <a:defRPr>
                <a:solidFill>
                  <a:srgbClr val="0C343D"/>
                </a:solidFill>
              </a:defRPr>
            </a:lvl6pPr>
            <a:lvl7pPr marL="3200400" lvl="6" indent="-317500">
              <a:spcBef>
                <a:spcPts val="1600"/>
              </a:spcBef>
              <a:spcAft>
                <a:spcPts val="0"/>
              </a:spcAft>
              <a:buClr>
                <a:srgbClr val="0C343D"/>
              </a:buClr>
              <a:buSzPts val="1400"/>
              <a:buChar char="●"/>
              <a:defRPr>
                <a:solidFill>
                  <a:srgbClr val="0C343D"/>
                </a:solidFill>
              </a:defRPr>
            </a:lvl7pPr>
            <a:lvl8pPr marL="3657600" lvl="7" indent="-317500">
              <a:spcBef>
                <a:spcPts val="1600"/>
              </a:spcBef>
              <a:spcAft>
                <a:spcPts val="0"/>
              </a:spcAft>
              <a:buClr>
                <a:srgbClr val="0C343D"/>
              </a:buClr>
              <a:buSzPts val="1400"/>
              <a:buChar char="○"/>
              <a:defRPr>
                <a:solidFill>
                  <a:srgbClr val="0C343D"/>
                </a:solidFill>
              </a:defRPr>
            </a:lvl8pPr>
            <a:lvl9pPr marL="4114800" lvl="8" indent="-317500">
              <a:spcBef>
                <a:spcPts val="1600"/>
              </a:spcBef>
              <a:spcAft>
                <a:spcPts val="1600"/>
              </a:spcAft>
              <a:buClr>
                <a:srgbClr val="0C343D"/>
              </a:buClr>
              <a:buSzPts val="1400"/>
              <a:buChar char="■"/>
              <a:defRPr>
                <a:solidFill>
                  <a:srgbClr val="0C343D"/>
                </a:solidFill>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Clr>
                <a:schemeClr val="dk1"/>
              </a:buClr>
              <a:buSzPts val="1200"/>
              <a:buChar char="○"/>
              <a:defRPr sz="1200">
                <a:solidFill>
                  <a:schemeClr val="dk1"/>
                </a:solidFill>
              </a:defRPr>
            </a:lvl2pPr>
            <a:lvl3pPr marL="1371600" lvl="2" indent="-304800">
              <a:spcBef>
                <a:spcPts val="1600"/>
              </a:spcBef>
              <a:spcAft>
                <a:spcPts val="0"/>
              </a:spcAft>
              <a:buClr>
                <a:schemeClr val="dk1"/>
              </a:buClr>
              <a:buSzPts val="1200"/>
              <a:buChar char="■"/>
              <a:defRPr sz="1200">
                <a:solidFill>
                  <a:schemeClr val="dk1"/>
                </a:solidFill>
              </a:defRPr>
            </a:lvl3pPr>
            <a:lvl4pPr marL="1828800" lvl="3" indent="-304800">
              <a:spcBef>
                <a:spcPts val="1600"/>
              </a:spcBef>
              <a:spcAft>
                <a:spcPts val="0"/>
              </a:spcAft>
              <a:buClr>
                <a:schemeClr val="dk1"/>
              </a:buClr>
              <a:buSzPts val="1200"/>
              <a:buChar char="●"/>
              <a:defRPr sz="1200">
                <a:solidFill>
                  <a:schemeClr val="dk1"/>
                </a:solidFill>
              </a:defRPr>
            </a:lvl4pPr>
            <a:lvl5pPr marL="2286000" lvl="4" indent="-304800">
              <a:spcBef>
                <a:spcPts val="1600"/>
              </a:spcBef>
              <a:spcAft>
                <a:spcPts val="0"/>
              </a:spcAft>
              <a:buClr>
                <a:schemeClr val="dk1"/>
              </a:buClr>
              <a:buSzPts val="1200"/>
              <a:buChar char="○"/>
              <a:defRPr sz="1200">
                <a:solidFill>
                  <a:schemeClr val="dk1"/>
                </a:solidFill>
              </a:defRPr>
            </a:lvl5pPr>
            <a:lvl6pPr marL="2743200" lvl="5" indent="-304800">
              <a:spcBef>
                <a:spcPts val="1600"/>
              </a:spcBef>
              <a:spcAft>
                <a:spcPts val="0"/>
              </a:spcAft>
              <a:buClr>
                <a:schemeClr val="dk1"/>
              </a:buClr>
              <a:buSzPts val="1200"/>
              <a:buChar char="■"/>
              <a:defRPr sz="1200">
                <a:solidFill>
                  <a:schemeClr val="dk1"/>
                </a:solidFill>
              </a:defRPr>
            </a:lvl6pPr>
            <a:lvl7pPr marL="3200400" lvl="6" indent="-304800">
              <a:spcBef>
                <a:spcPts val="1600"/>
              </a:spcBef>
              <a:spcAft>
                <a:spcPts val="0"/>
              </a:spcAft>
              <a:buClr>
                <a:schemeClr val="dk1"/>
              </a:buClr>
              <a:buSzPts val="1200"/>
              <a:buChar char="●"/>
              <a:defRPr sz="1200">
                <a:solidFill>
                  <a:schemeClr val="dk1"/>
                </a:solidFill>
              </a:defRPr>
            </a:lvl7pPr>
            <a:lvl8pPr marL="3657600" lvl="7" indent="-304800">
              <a:spcBef>
                <a:spcPts val="1600"/>
              </a:spcBef>
              <a:spcAft>
                <a:spcPts val="0"/>
              </a:spcAft>
              <a:buClr>
                <a:schemeClr val="dk1"/>
              </a:buClr>
              <a:buSzPts val="1200"/>
              <a:buChar char="○"/>
              <a:defRPr sz="1200">
                <a:solidFill>
                  <a:schemeClr val="dk1"/>
                </a:solidFill>
              </a:defRPr>
            </a:lvl8pPr>
            <a:lvl9pPr marL="4114800" lvl="8" indent="-304800">
              <a:spcBef>
                <a:spcPts val="1600"/>
              </a:spcBef>
              <a:spcAft>
                <a:spcPts val="1600"/>
              </a:spcAft>
              <a:buClr>
                <a:schemeClr val="dk1"/>
              </a:buClr>
              <a:buSzPts val="1200"/>
              <a:buChar char="■"/>
              <a:defRPr sz="1200">
                <a:solidFill>
                  <a:schemeClr val="dk1"/>
                </a:solidFill>
              </a:defRPr>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Clr>
                <a:schemeClr val="dk1"/>
              </a:buClr>
              <a:buSzPts val="1200"/>
              <a:buChar char="○"/>
              <a:defRPr sz="1200">
                <a:solidFill>
                  <a:schemeClr val="dk1"/>
                </a:solidFill>
              </a:defRPr>
            </a:lvl2pPr>
            <a:lvl3pPr marL="1371600" lvl="2" indent="-304800">
              <a:spcBef>
                <a:spcPts val="1600"/>
              </a:spcBef>
              <a:spcAft>
                <a:spcPts val="0"/>
              </a:spcAft>
              <a:buClr>
                <a:schemeClr val="dk1"/>
              </a:buClr>
              <a:buSzPts val="1200"/>
              <a:buChar char="■"/>
              <a:defRPr sz="1200">
                <a:solidFill>
                  <a:schemeClr val="dk1"/>
                </a:solidFill>
              </a:defRPr>
            </a:lvl3pPr>
            <a:lvl4pPr marL="1828800" lvl="3" indent="-304800">
              <a:spcBef>
                <a:spcPts val="1600"/>
              </a:spcBef>
              <a:spcAft>
                <a:spcPts val="0"/>
              </a:spcAft>
              <a:buClr>
                <a:schemeClr val="dk1"/>
              </a:buClr>
              <a:buSzPts val="1200"/>
              <a:buChar char="●"/>
              <a:defRPr sz="1200">
                <a:solidFill>
                  <a:schemeClr val="dk1"/>
                </a:solidFill>
              </a:defRPr>
            </a:lvl4pPr>
            <a:lvl5pPr marL="2286000" lvl="4" indent="-304800">
              <a:spcBef>
                <a:spcPts val="1600"/>
              </a:spcBef>
              <a:spcAft>
                <a:spcPts val="0"/>
              </a:spcAft>
              <a:buClr>
                <a:schemeClr val="dk1"/>
              </a:buClr>
              <a:buSzPts val="1200"/>
              <a:buChar char="○"/>
              <a:defRPr sz="1200">
                <a:solidFill>
                  <a:schemeClr val="dk1"/>
                </a:solidFill>
              </a:defRPr>
            </a:lvl5pPr>
            <a:lvl6pPr marL="2743200" lvl="5" indent="-304800">
              <a:spcBef>
                <a:spcPts val="1600"/>
              </a:spcBef>
              <a:spcAft>
                <a:spcPts val="0"/>
              </a:spcAft>
              <a:buClr>
                <a:schemeClr val="dk1"/>
              </a:buClr>
              <a:buSzPts val="1200"/>
              <a:buChar char="■"/>
              <a:defRPr sz="1200">
                <a:solidFill>
                  <a:schemeClr val="dk1"/>
                </a:solidFill>
              </a:defRPr>
            </a:lvl6pPr>
            <a:lvl7pPr marL="3200400" lvl="6" indent="-304800">
              <a:spcBef>
                <a:spcPts val="1600"/>
              </a:spcBef>
              <a:spcAft>
                <a:spcPts val="0"/>
              </a:spcAft>
              <a:buClr>
                <a:schemeClr val="dk1"/>
              </a:buClr>
              <a:buSzPts val="1200"/>
              <a:buChar char="●"/>
              <a:defRPr sz="1200">
                <a:solidFill>
                  <a:schemeClr val="dk1"/>
                </a:solidFill>
              </a:defRPr>
            </a:lvl7pPr>
            <a:lvl8pPr marL="3657600" lvl="7" indent="-304800">
              <a:spcBef>
                <a:spcPts val="1600"/>
              </a:spcBef>
              <a:spcAft>
                <a:spcPts val="0"/>
              </a:spcAft>
              <a:buClr>
                <a:schemeClr val="dk1"/>
              </a:buClr>
              <a:buSzPts val="1200"/>
              <a:buChar char="○"/>
              <a:defRPr sz="1200">
                <a:solidFill>
                  <a:schemeClr val="dk1"/>
                </a:solidFill>
              </a:defRPr>
            </a:lvl8pPr>
            <a:lvl9pPr marL="4114800" lvl="8" indent="-304800">
              <a:spcBef>
                <a:spcPts val="1600"/>
              </a:spcBef>
              <a:spcAft>
                <a:spcPts val="1600"/>
              </a:spcAft>
              <a:buClr>
                <a:schemeClr val="dk1"/>
              </a:buClr>
              <a:buSzPts val="1200"/>
              <a:buChar char="■"/>
              <a:defRPr sz="1200">
                <a:solidFill>
                  <a:schemeClr val="dk1"/>
                </a:solidFill>
              </a:defRPr>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doi.org/10.4135/9781849203241"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www.open.ac.uk/researchprojects/iccm/files/iccm/Law%20Savage%20Ruppert.pdf"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hyperlink" Target="https://www.rstudio.com/products/rstudio/download/" TargetMode="External"/><Relationship Id="rId4" Type="http://schemas.openxmlformats.org/officeDocument/2006/relationships/hyperlink" Target="http://www.dgdc.unam.mx/assets/publicaciones/muegano-divulgador/muegano-24.pd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hyperlink" Target="http://www.open.ac.uk/researchprojects/iccm/files/iccm/Law%20Savage%20Ruppert.pdf"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t-BeIu2fuXg"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latin typeface="PT Sans"/>
                <a:ea typeface="PT Sans"/>
                <a:cs typeface="PT Sans"/>
                <a:sym typeface="PT Sans"/>
              </a:rPr>
              <a:t>Métodos cuantitativos en investigación</a:t>
            </a:r>
            <a:endParaRPr>
              <a:latin typeface="PT Sans"/>
              <a:ea typeface="PT Sans"/>
              <a:cs typeface="PT Sans"/>
              <a:sym typeface="PT Sans"/>
            </a:endParaRPr>
          </a:p>
          <a:p>
            <a:pPr marL="0" lvl="0" indent="0" algn="l" rtl="0">
              <a:spcBef>
                <a:spcPts val="0"/>
              </a:spcBef>
              <a:spcAft>
                <a:spcPts val="0"/>
              </a:spcAft>
              <a:buNone/>
            </a:pPr>
            <a:endParaRPr sz="2000" i="1"/>
          </a:p>
          <a:p>
            <a:pPr marL="0" lvl="0" indent="0" algn="l" rtl="0">
              <a:spcBef>
                <a:spcPts val="0"/>
              </a:spcBef>
              <a:spcAft>
                <a:spcPts val="0"/>
              </a:spcAft>
              <a:buNone/>
            </a:pPr>
            <a:r>
              <a:rPr lang="es" sz="2000" i="1">
                <a:latin typeface="PT Sans"/>
                <a:ea typeface="PT Sans"/>
                <a:cs typeface="PT Sans"/>
                <a:sym typeface="PT Sans"/>
              </a:rPr>
              <a:t>LICENCIATURA EN CIENCIA DE DATOS</a:t>
            </a:r>
            <a:br>
              <a:rPr lang="es" sz="2000" i="1">
                <a:latin typeface="PT Sans"/>
                <a:ea typeface="PT Sans"/>
                <a:cs typeface="PT Sans"/>
                <a:sym typeface="PT Sans"/>
              </a:rPr>
            </a:br>
            <a:r>
              <a:rPr lang="es" sz="2000" i="1">
                <a:latin typeface="PT Sans"/>
                <a:ea typeface="PT Sans"/>
                <a:cs typeface="PT Sans"/>
                <a:sym typeface="PT Sans"/>
              </a:rPr>
              <a:t>4TO SEMESTRE</a:t>
            </a:r>
            <a:endParaRPr sz="2000" i="1">
              <a:latin typeface="PT Sans"/>
              <a:ea typeface="PT Sans"/>
              <a:cs typeface="PT Sans"/>
              <a:sym typeface="PT Sans"/>
            </a:endParaRPr>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latin typeface="PT Sans"/>
                <a:ea typeface="PT Sans"/>
                <a:cs typeface="PT Sans"/>
                <a:sym typeface="PT Sans"/>
              </a:rPr>
              <a:t>Andrés González-Santa Cruz• 09/08/2021</a:t>
            </a:r>
            <a:endParaRPr>
              <a:latin typeface="PT Sans"/>
              <a:ea typeface="PT Sans"/>
              <a:cs typeface="PT Sans"/>
              <a:sym typeface="PT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7"/>
        <p:cNvGrpSpPr/>
        <p:nvPr/>
      </p:nvGrpSpPr>
      <p:grpSpPr>
        <a:xfrm>
          <a:off x="0" y="0"/>
          <a:ext cx="0" cy="0"/>
          <a:chOff x="0" y="0"/>
          <a:chExt cx="0" cy="0"/>
        </a:xfrm>
      </p:grpSpPr>
      <p:sp>
        <p:nvSpPr>
          <p:cNvPr id="168" name="Google Shape;168;p21"/>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latin typeface="PT Sans"/>
                <a:ea typeface="PT Sans"/>
                <a:cs typeface="PT Sans"/>
                <a:sym typeface="PT Sans"/>
              </a:rPr>
              <a:t>Métodos Cuantitativos</a:t>
            </a:r>
            <a:endParaRPr>
              <a:latin typeface="PT Sans"/>
              <a:ea typeface="PT Sans"/>
              <a:cs typeface="PT Sans"/>
              <a:sym typeface="PT Sans"/>
            </a:endParaRPr>
          </a:p>
        </p:txBody>
      </p:sp>
      <p:sp>
        <p:nvSpPr>
          <p:cNvPr id="169" name="Google Shape;169;p21"/>
          <p:cNvSpPr txBox="1">
            <a:spLocks noGrp="1"/>
          </p:cNvSpPr>
          <p:nvPr>
            <p:ph type="body" idx="2"/>
          </p:nvPr>
        </p:nvSpPr>
        <p:spPr>
          <a:xfrm>
            <a:off x="4939500" y="87500"/>
            <a:ext cx="3837000" cy="417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b="1">
                <a:latin typeface="PT Sans"/>
                <a:ea typeface="PT Sans"/>
                <a:cs typeface="PT Sans"/>
                <a:sym typeface="PT Sans"/>
              </a:rPr>
              <a:t>Propiedades/ Características</a:t>
            </a:r>
            <a:endParaRPr b="1">
              <a:latin typeface="PT Sans"/>
              <a:ea typeface="PT Sans"/>
              <a:cs typeface="PT Sans"/>
              <a:sym typeface="PT Sans"/>
            </a:endParaRPr>
          </a:p>
          <a:p>
            <a:pPr marL="457200" lvl="0" indent="-323850" algn="l" rtl="0">
              <a:spcBef>
                <a:spcPts val="0"/>
              </a:spcBef>
              <a:spcAft>
                <a:spcPts val="0"/>
              </a:spcAft>
              <a:buSzPts val="1500"/>
              <a:buFont typeface="PT Sans"/>
              <a:buChar char="●"/>
            </a:pPr>
            <a:r>
              <a:rPr lang="es" sz="1500">
                <a:latin typeface="PT Sans"/>
                <a:ea typeface="PT Sans"/>
                <a:cs typeface="PT Sans"/>
                <a:sym typeface="PT Sans"/>
              </a:rPr>
              <a:t>Enfoque aplicado</a:t>
            </a:r>
            <a:endParaRPr sz="1500">
              <a:latin typeface="PT Sans"/>
              <a:ea typeface="PT Sans"/>
              <a:cs typeface="PT Sans"/>
              <a:sym typeface="PT Sans"/>
            </a:endParaRPr>
          </a:p>
          <a:p>
            <a:pPr marL="457200" lvl="0" indent="-323850" algn="l" rtl="0">
              <a:spcBef>
                <a:spcPts val="0"/>
              </a:spcBef>
              <a:spcAft>
                <a:spcPts val="0"/>
              </a:spcAft>
              <a:buSzPts val="1500"/>
              <a:buFont typeface="PT Sans"/>
              <a:buChar char="●"/>
            </a:pPr>
            <a:r>
              <a:rPr lang="es" sz="1500">
                <a:latin typeface="PT Sans"/>
                <a:ea typeface="PT Sans"/>
                <a:cs typeface="PT Sans"/>
                <a:sym typeface="PT Sans"/>
              </a:rPr>
              <a:t>Aprendizaje permanente/continuo</a:t>
            </a:r>
            <a:endParaRPr sz="1500">
              <a:latin typeface="PT Sans"/>
              <a:ea typeface="PT Sans"/>
              <a:cs typeface="PT Sans"/>
              <a:sym typeface="PT Sans"/>
            </a:endParaRPr>
          </a:p>
          <a:p>
            <a:pPr marL="0" lvl="0" indent="0" algn="l" rtl="0">
              <a:spcBef>
                <a:spcPts val="0"/>
              </a:spcBef>
              <a:spcAft>
                <a:spcPts val="0"/>
              </a:spcAft>
              <a:buNone/>
            </a:pPr>
            <a:endParaRPr b="1">
              <a:latin typeface="PT Sans"/>
              <a:ea typeface="PT Sans"/>
              <a:cs typeface="PT Sans"/>
              <a:sym typeface="PT Sans"/>
            </a:endParaRPr>
          </a:p>
          <a:p>
            <a:pPr marL="0" lvl="0" indent="0" algn="l" rtl="0">
              <a:spcBef>
                <a:spcPts val="0"/>
              </a:spcBef>
              <a:spcAft>
                <a:spcPts val="0"/>
              </a:spcAft>
              <a:buNone/>
            </a:pPr>
            <a:r>
              <a:rPr lang="es" b="1">
                <a:latin typeface="PT Sans"/>
                <a:ea typeface="PT Sans"/>
                <a:cs typeface="PT Sans"/>
                <a:sym typeface="PT Sans"/>
              </a:rPr>
              <a:t>¿Qué es una cantidad?</a:t>
            </a:r>
            <a:endParaRPr b="1">
              <a:latin typeface="PT Sans"/>
              <a:ea typeface="PT Sans"/>
              <a:cs typeface="PT Sans"/>
              <a:sym typeface="PT Sans"/>
            </a:endParaRPr>
          </a:p>
          <a:p>
            <a:pPr marL="457200" lvl="0" indent="-323850" algn="l" rtl="0">
              <a:spcBef>
                <a:spcPts val="0"/>
              </a:spcBef>
              <a:spcAft>
                <a:spcPts val="0"/>
              </a:spcAft>
              <a:buSzPts val="1500"/>
              <a:buFont typeface="PT Sans"/>
              <a:buChar char="●"/>
            </a:pPr>
            <a:r>
              <a:rPr lang="es" sz="1500">
                <a:latin typeface="PT Sans"/>
                <a:ea typeface="PT Sans"/>
                <a:cs typeface="PT Sans"/>
                <a:sym typeface="PT Sans"/>
              </a:rPr>
              <a:t>Asignar números</a:t>
            </a:r>
            <a:endParaRPr sz="1500">
              <a:latin typeface="PT Sans"/>
              <a:ea typeface="PT Sans"/>
              <a:cs typeface="PT Sans"/>
              <a:sym typeface="PT Sans"/>
            </a:endParaRPr>
          </a:p>
          <a:p>
            <a:pPr marL="457200" lvl="0" indent="-323850" algn="l" rtl="0">
              <a:spcBef>
                <a:spcPts val="0"/>
              </a:spcBef>
              <a:spcAft>
                <a:spcPts val="0"/>
              </a:spcAft>
              <a:buSzPts val="1500"/>
              <a:buFont typeface="PT Sans"/>
              <a:buChar char="●"/>
            </a:pPr>
            <a:r>
              <a:rPr lang="es" sz="1500">
                <a:latin typeface="PT Sans"/>
                <a:ea typeface="PT Sans"/>
                <a:cs typeface="PT Sans"/>
                <a:sym typeface="PT Sans"/>
              </a:rPr>
              <a:t>Importancia de la medición</a:t>
            </a:r>
            <a:endParaRPr sz="1500">
              <a:latin typeface="PT Sans"/>
              <a:ea typeface="PT Sans"/>
              <a:cs typeface="PT Sans"/>
              <a:sym typeface="PT Sans"/>
            </a:endParaRPr>
          </a:p>
          <a:p>
            <a:pPr marL="0" lvl="0" indent="0" algn="l" rtl="0">
              <a:spcBef>
                <a:spcPts val="1600"/>
              </a:spcBef>
              <a:spcAft>
                <a:spcPts val="0"/>
              </a:spcAft>
              <a:buNone/>
            </a:pPr>
            <a:r>
              <a:rPr lang="es" b="1">
                <a:latin typeface="PT Sans"/>
                <a:ea typeface="PT Sans"/>
                <a:cs typeface="PT Sans"/>
                <a:sym typeface="PT Sans"/>
              </a:rPr>
              <a:t>¿Métodos como herramientas?</a:t>
            </a:r>
            <a:endParaRPr b="1">
              <a:latin typeface="PT Sans"/>
              <a:ea typeface="PT Sans"/>
              <a:cs typeface="PT Sans"/>
              <a:sym typeface="PT Sans"/>
            </a:endParaRPr>
          </a:p>
          <a:p>
            <a:pPr marL="457200" lvl="0" indent="-323850" algn="l" rtl="0">
              <a:spcBef>
                <a:spcPts val="0"/>
              </a:spcBef>
              <a:spcAft>
                <a:spcPts val="0"/>
              </a:spcAft>
              <a:buSzPts val="1500"/>
              <a:buFont typeface="PT Sans"/>
              <a:buChar char="●"/>
            </a:pPr>
            <a:r>
              <a:rPr lang="es" sz="1500">
                <a:latin typeface="PT Sans"/>
                <a:ea typeface="PT Sans"/>
                <a:cs typeface="PT Sans"/>
                <a:sym typeface="PT Sans"/>
              </a:rPr>
              <a:t>Supuestos (principios/ orígenes)</a:t>
            </a:r>
            <a:endParaRPr sz="1500">
              <a:latin typeface="PT Sans"/>
              <a:ea typeface="PT Sans"/>
              <a:cs typeface="PT Sans"/>
              <a:sym typeface="PT Sans"/>
            </a:endParaRPr>
          </a:p>
          <a:p>
            <a:pPr marL="457200" lvl="0" indent="-323850" algn="l" rtl="0">
              <a:spcBef>
                <a:spcPts val="0"/>
              </a:spcBef>
              <a:spcAft>
                <a:spcPts val="0"/>
              </a:spcAft>
              <a:buSzPts val="1500"/>
              <a:buFont typeface="PT Sans"/>
              <a:buChar char="●"/>
            </a:pPr>
            <a:r>
              <a:rPr lang="es" sz="1500">
                <a:latin typeface="PT Sans"/>
                <a:ea typeface="PT Sans"/>
                <a:cs typeface="PT Sans"/>
                <a:sym typeface="PT Sans"/>
              </a:rPr>
              <a:t>Situaciones de aplicación</a:t>
            </a:r>
            <a:endParaRPr sz="1500">
              <a:latin typeface="PT Sans"/>
              <a:ea typeface="PT Sans"/>
              <a:cs typeface="PT Sans"/>
              <a:sym typeface="PT Sans"/>
            </a:endParaRPr>
          </a:p>
          <a:p>
            <a:pPr marL="457200" lvl="0" indent="-323850" algn="l" rtl="0">
              <a:spcBef>
                <a:spcPts val="0"/>
              </a:spcBef>
              <a:spcAft>
                <a:spcPts val="0"/>
              </a:spcAft>
              <a:buSzPts val="1500"/>
              <a:buFont typeface="PT Sans"/>
              <a:buChar char="●"/>
            </a:pPr>
            <a:r>
              <a:rPr lang="es" sz="1500">
                <a:latin typeface="PT Sans"/>
                <a:ea typeface="PT Sans"/>
                <a:cs typeface="PT Sans"/>
                <a:sym typeface="PT Sans"/>
              </a:rPr>
              <a:t>Implicancias (lógicas y éticas)</a:t>
            </a:r>
            <a:endParaRPr sz="1500">
              <a:latin typeface="PT Sans"/>
              <a:ea typeface="PT Sans"/>
              <a:cs typeface="PT Sans"/>
              <a:sym typeface="PT Sans"/>
            </a:endParaRPr>
          </a:p>
        </p:txBody>
      </p:sp>
      <p:sp>
        <p:nvSpPr>
          <p:cNvPr id="170" name="Google Shape;170;p21"/>
          <p:cNvSpPr txBox="1"/>
          <p:nvPr/>
        </p:nvSpPr>
        <p:spPr>
          <a:xfrm>
            <a:off x="5605793" y="3863328"/>
            <a:ext cx="3506100" cy="1144200"/>
          </a:xfrm>
          <a:prstGeom prst="rect">
            <a:avLst/>
          </a:prstGeom>
          <a:noFill/>
          <a:ln>
            <a:noFill/>
          </a:ln>
        </p:spPr>
        <p:txBody>
          <a:bodyPr spcFirstLastPara="1" wrap="square" lIns="91425" tIns="91425" rIns="91425" bIns="91425" anchor="t" anchorCtr="0">
            <a:spAutoFit/>
          </a:bodyPr>
          <a:lstStyle/>
          <a:p>
            <a:pPr marL="0" lvl="0" indent="0" algn="just" rtl="0">
              <a:spcBef>
                <a:spcPts val="1000"/>
              </a:spcBef>
              <a:spcAft>
                <a:spcPts val="0"/>
              </a:spcAft>
              <a:buNone/>
            </a:pPr>
            <a:r>
              <a:rPr lang="es" sz="900">
                <a:solidFill>
                  <a:schemeClr val="lt1"/>
                </a:solidFill>
                <a:latin typeface="PT Sans"/>
                <a:ea typeface="PT Sans"/>
                <a:cs typeface="PT Sans"/>
                <a:sym typeface="PT Sans"/>
              </a:rPr>
              <a:t>Muijs, D. (2011). Doing quantitative research in education with SPSS (2nd ed.). SAGE Publications Ltd </a:t>
            </a:r>
            <a:r>
              <a:rPr lang="es" sz="900" u="sng">
                <a:solidFill>
                  <a:schemeClr val="hlink"/>
                </a:solidFill>
                <a:latin typeface="PT Sans"/>
                <a:ea typeface="PT Sans"/>
                <a:cs typeface="PT Sans"/>
                <a:sym typeface="PT Sans"/>
                <a:hlinkClick r:id="rId3"/>
              </a:rPr>
              <a:t>https://www.doi.org/10.4135/9781849203241</a:t>
            </a:r>
            <a:endParaRPr sz="900">
              <a:solidFill>
                <a:schemeClr val="lt1"/>
              </a:solidFill>
              <a:latin typeface="PT Sans"/>
              <a:ea typeface="PT Sans"/>
              <a:cs typeface="PT Sans"/>
              <a:sym typeface="PT Sans"/>
            </a:endParaRPr>
          </a:p>
          <a:p>
            <a:pPr marL="0" lvl="0" indent="0" algn="just" rtl="0">
              <a:spcBef>
                <a:spcPts val="1000"/>
              </a:spcBef>
              <a:spcAft>
                <a:spcPts val="0"/>
              </a:spcAft>
              <a:buNone/>
            </a:pPr>
            <a:r>
              <a:rPr lang="es" sz="900">
                <a:solidFill>
                  <a:schemeClr val="lt1"/>
                </a:solidFill>
                <a:latin typeface="PT Sans"/>
                <a:ea typeface="PT Sans"/>
                <a:cs typeface="PT Sans"/>
                <a:sym typeface="PT Sans"/>
              </a:rPr>
              <a:t>Educational Material. “Introduction to Quantitative Methods“ UCL DEPARTMENT OF POLITICAL SCIENCE SCHOOL OF PUBLIC POLICY. Retrieved from: http://bit.ly/PUBLG100</a:t>
            </a:r>
            <a:endParaRPr sz="500">
              <a:solidFill>
                <a:schemeClr val="lt1"/>
              </a:solidFill>
              <a:latin typeface="PT Sans"/>
              <a:ea typeface="PT Sans"/>
              <a:cs typeface="PT Sans"/>
              <a:sym typeface="PT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2"/>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latin typeface="PT Sans"/>
                <a:ea typeface="PT Sans"/>
                <a:cs typeface="PT Sans"/>
                <a:sym typeface="PT Sans"/>
              </a:rPr>
              <a:t>Objetivos</a:t>
            </a:r>
            <a:endParaRPr>
              <a:latin typeface="PT Sans"/>
              <a:ea typeface="PT Sans"/>
              <a:cs typeface="PT Sans"/>
              <a:sym typeface="PT Sans"/>
            </a:endParaRPr>
          </a:p>
        </p:txBody>
      </p:sp>
      <p:sp>
        <p:nvSpPr>
          <p:cNvPr id="176" name="Google Shape;176;p22"/>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Font typeface="PT Sans"/>
              <a:buAutoNum type="arabicPeriod"/>
            </a:pPr>
            <a:r>
              <a:rPr lang="es">
                <a:latin typeface="PT Sans"/>
                <a:ea typeface="PT Sans"/>
                <a:cs typeface="PT Sans"/>
                <a:sym typeface="PT Sans"/>
              </a:rPr>
              <a:t>Familiarizarnos con métodos cuantitativos de investigación</a:t>
            </a:r>
            <a:endParaRPr>
              <a:latin typeface="PT Sans"/>
              <a:ea typeface="PT Sans"/>
              <a:cs typeface="PT Sans"/>
              <a:sym typeface="PT Sans"/>
            </a:endParaRPr>
          </a:p>
          <a:p>
            <a:pPr marL="457200" lvl="0" indent="-342900" algn="l" rtl="0">
              <a:spcBef>
                <a:spcPts val="1600"/>
              </a:spcBef>
              <a:spcAft>
                <a:spcPts val="0"/>
              </a:spcAft>
              <a:buSzPts val="1800"/>
              <a:buFont typeface="PT Sans"/>
              <a:buAutoNum type="arabicPeriod"/>
            </a:pPr>
            <a:r>
              <a:rPr lang="es">
                <a:latin typeface="PT Sans"/>
                <a:ea typeface="PT Sans"/>
                <a:cs typeface="PT Sans"/>
                <a:sym typeface="PT Sans"/>
              </a:rPr>
              <a:t>Identificar contextos de aplicación</a:t>
            </a:r>
            <a:endParaRPr>
              <a:latin typeface="PT Sans"/>
              <a:ea typeface="PT Sans"/>
              <a:cs typeface="PT Sans"/>
              <a:sym typeface="PT Sans"/>
            </a:endParaRPr>
          </a:p>
          <a:p>
            <a:pPr marL="457200" lvl="0" indent="-342900" algn="l" rtl="0">
              <a:spcBef>
                <a:spcPts val="1600"/>
              </a:spcBef>
              <a:spcAft>
                <a:spcPts val="1600"/>
              </a:spcAft>
              <a:buSzPts val="1800"/>
              <a:buFont typeface="PT Sans"/>
              <a:buAutoNum type="arabicPeriod"/>
            </a:pPr>
            <a:r>
              <a:rPr lang="es">
                <a:latin typeface="PT Sans"/>
                <a:ea typeface="PT Sans"/>
                <a:cs typeface="PT Sans"/>
                <a:sym typeface="PT Sans"/>
              </a:rPr>
              <a:t>Reflexionar sobre sus implicancias</a:t>
            </a:r>
            <a:endParaRPr>
              <a:latin typeface="PT Sans"/>
              <a:ea typeface="PT Sans"/>
              <a:cs typeface="PT Sans"/>
              <a:sym typeface="PT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3"/>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latin typeface="PT Sans"/>
                <a:ea typeface="PT Sans"/>
                <a:cs typeface="PT Sans"/>
                <a:sym typeface="PT Sans"/>
              </a:rPr>
              <a:t>Modalidad ejercicios</a:t>
            </a:r>
            <a:endParaRPr>
              <a:latin typeface="PT Sans"/>
              <a:ea typeface="PT Sans"/>
              <a:cs typeface="PT Sans"/>
              <a:sym typeface="PT Sans"/>
            </a:endParaRPr>
          </a:p>
        </p:txBody>
      </p:sp>
      <p:sp>
        <p:nvSpPr>
          <p:cNvPr id="182" name="Google Shape;182;p23"/>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100" b="1">
                <a:solidFill>
                  <a:schemeClr val="dk1"/>
                </a:solidFill>
                <a:latin typeface="PT Sans"/>
                <a:ea typeface="PT Sans"/>
                <a:cs typeface="PT Sans"/>
                <a:sym typeface="PT Sans"/>
              </a:rPr>
              <a:t>Bases de datos abiertas:</a:t>
            </a:r>
            <a:endParaRPr sz="2100" b="1">
              <a:solidFill>
                <a:schemeClr val="dk1"/>
              </a:solidFill>
              <a:latin typeface="PT Sans"/>
              <a:ea typeface="PT Sans"/>
              <a:cs typeface="PT Sans"/>
              <a:sym typeface="PT Sans"/>
            </a:endParaRPr>
          </a:p>
          <a:p>
            <a:pPr marL="457200" lvl="0" indent="-330200" algn="l" rtl="0">
              <a:spcBef>
                <a:spcPts val="1600"/>
              </a:spcBef>
              <a:spcAft>
                <a:spcPts val="0"/>
              </a:spcAft>
              <a:buSzPts val="1600"/>
              <a:buFont typeface="PT Sans"/>
              <a:buChar char="●"/>
            </a:pPr>
            <a:r>
              <a:rPr lang="es" sz="1600">
                <a:latin typeface="PT Sans"/>
                <a:ea typeface="PT Sans"/>
                <a:cs typeface="PT Sans"/>
                <a:sym typeface="PT Sans"/>
              </a:rPr>
              <a:t>ELSOC, USACH, COVID-19, Consulta Proceso Constituyente</a:t>
            </a:r>
            <a:endParaRPr sz="1600">
              <a:latin typeface="PT Sans"/>
              <a:ea typeface="PT Sans"/>
              <a:cs typeface="PT Sans"/>
              <a:sym typeface="PT Sans"/>
            </a:endParaRPr>
          </a:p>
          <a:p>
            <a:pPr marL="457200" lvl="0" indent="-330200" algn="l" rtl="0">
              <a:spcBef>
                <a:spcPts val="1200"/>
              </a:spcBef>
              <a:spcAft>
                <a:spcPts val="0"/>
              </a:spcAft>
              <a:buSzPts val="1600"/>
              <a:buFont typeface="PT Sans"/>
              <a:buChar char="●"/>
            </a:pPr>
            <a:r>
              <a:rPr lang="es" sz="1600">
                <a:latin typeface="PT Sans"/>
                <a:ea typeface="PT Sans"/>
                <a:cs typeface="PT Sans"/>
                <a:sym typeface="PT Sans"/>
              </a:rPr>
              <a:t>Aplicar</a:t>
            </a:r>
            <a:endParaRPr sz="1600">
              <a:latin typeface="PT Sans"/>
              <a:ea typeface="PT Sans"/>
              <a:cs typeface="PT Sans"/>
              <a:sym typeface="PT Sans"/>
            </a:endParaRPr>
          </a:p>
          <a:p>
            <a:pPr marL="457200" lvl="0" indent="-330200" algn="l" rtl="0">
              <a:spcBef>
                <a:spcPts val="1200"/>
              </a:spcBef>
              <a:spcAft>
                <a:spcPts val="0"/>
              </a:spcAft>
              <a:buSzPts val="1600"/>
              <a:buFont typeface="PT Sans"/>
              <a:buChar char="●"/>
            </a:pPr>
            <a:r>
              <a:rPr lang="es" sz="1600">
                <a:latin typeface="PT Sans"/>
                <a:ea typeface="PT Sans"/>
                <a:cs typeface="PT Sans"/>
                <a:sym typeface="PT Sans"/>
              </a:rPr>
              <a:t>Reflexionar</a:t>
            </a:r>
            <a:endParaRPr sz="1600">
              <a:latin typeface="PT Sans"/>
              <a:ea typeface="PT Sans"/>
              <a:cs typeface="PT Sans"/>
              <a:sym typeface="PT Sans"/>
            </a:endParaRPr>
          </a:p>
          <a:p>
            <a:pPr marL="457200" lvl="0" indent="-330200" algn="l" rtl="0">
              <a:spcBef>
                <a:spcPts val="1200"/>
              </a:spcBef>
              <a:spcAft>
                <a:spcPts val="1200"/>
              </a:spcAft>
              <a:buSzPts val="1600"/>
              <a:buFont typeface="PT Sans"/>
              <a:buChar char="●"/>
            </a:pPr>
            <a:r>
              <a:rPr lang="es" sz="1600">
                <a:latin typeface="PT Sans"/>
                <a:ea typeface="PT Sans"/>
                <a:cs typeface="PT Sans"/>
                <a:sym typeface="PT Sans"/>
              </a:rPr>
              <a:t>Estudio de Casos</a:t>
            </a:r>
            <a:endParaRPr sz="1600">
              <a:latin typeface="PT Sans"/>
              <a:ea typeface="PT Sans"/>
              <a:cs typeface="PT Sans"/>
              <a:sym typeface="PT Sans"/>
            </a:endParaRPr>
          </a:p>
        </p:txBody>
      </p:sp>
      <p:sp>
        <p:nvSpPr>
          <p:cNvPr id="183" name="Google Shape;183;p23"/>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100" b="1">
                <a:solidFill>
                  <a:schemeClr val="dk1"/>
                </a:solidFill>
                <a:latin typeface="PT Sans"/>
                <a:ea typeface="PT Sans"/>
                <a:cs typeface="PT Sans"/>
                <a:sym typeface="PT Sans"/>
              </a:rPr>
              <a:t>En R y Rstudio</a:t>
            </a:r>
            <a:endParaRPr sz="2100" b="1">
              <a:solidFill>
                <a:schemeClr val="dk1"/>
              </a:solidFill>
              <a:latin typeface="PT Sans"/>
              <a:ea typeface="PT Sans"/>
              <a:cs typeface="PT Sans"/>
              <a:sym typeface="PT Sans"/>
            </a:endParaRPr>
          </a:p>
          <a:p>
            <a:pPr marL="457200" lvl="0" indent="-330200" algn="l" rtl="0">
              <a:spcBef>
                <a:spcPts val="1600"/>
              </a:spcBef>
              <a:spcAft>
                <a:spcPts val="0"/>
              </a:spcAft>
              <a:buSzPts val="1600"/>
              <a:buFont typeface="PT Sans"/>
              <a:buChar char="●"/>
            </a:pPr>
            <a:r>
              <a:rPr lang="es" sz="1600">
                <a:latin typeface="PT Sans"/>
                <a:ea typeface="PT Sans"/>
                <a:cs typeface="PT Sans"/>
                <a:sym typeface="PT Sans"/>
              </a:rPr>
              <a:t>Ejemplos en markdown</a:t>
            </a:r>
            <a:endParaRPr sz="1600">
              <a:latin typeface="PT Sans"/>
              <a:ea typeface="PT Sans"/>
              <a:cs typeface="PT Sans"/>
              <a:sym typeface="PT Sans"/>
            </a:endParaRPr>
          </a:p>
          <a:p>
            <a:pPr marL="457200" lvl="0" indent="-330200" algn="l" rtl="0">
              <a:spcBef>
                <a:spcPts val="1200"/>
              </a:spcBef>
              <a:spcAft>
                <a:spcPts val="1200"/>
              </a:spcAft>
              <a:buSzPts val="1600"/>
              <a:buFont typeface="PT Sans"/>
              <a:buChar char="●"/>
            </a:pPr>
            <a:r>
              <a:rPr lang="es" sz="1600">
                <a:latin typeface="PT Sans"/>
                <a:ea typeface="PT Sans"/>
                <a:cs typeface="PT Sans"/>
                <a:sym typeface="PT Sans"/>
              </a:rPr>
              <a:t>Ejercicios en R</a:t>
            </a:r>
            <a:endParaRPr sz="1600">
              <a:latin typeface="PT Sans"/>
              <a:ea typeface="PT Sans"/>
              <a:cs typeface="PT Sans"/>
              <a:sym typeface="PT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
        <p:cNvGrpSpPr/>
        <p:nvPr/>
      </p:nvGrpSpPr>
      <p:grpSpPr>
        <a:xfrm>
          <a:off x="0" y="0"/>
          <a:ext cx="0" cy="0"/>
          <a:chOff x="0" y="0"/>
          <a:chExt cx="0" cy="0"/>
        </a:xfrm>
      </p:grpSpPr>
      <p:sp>
        <p:nvSpPr>
          <p:cNvPr id="188" name="Google Shape;188;p24"/>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latin typeface="PT Sans"/>
                <a:ea typeface="PT Sans"/>
                <a:cs typeface="PT Sans"/>
                <a:sym typeface="PT Sans"/>
              </a:rPr>
              <a:t>Planificación</a:t>
            </a:r>
            <a:endParaRPr>
              <a:latin typeface="PT Sans"/>
              <a:ea typeface="PT Sans"/>
              <a:cs typeface="PT Sans"/>
              <a:sym typeface="PT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5" descr="Background pointer shape in timeline graphic"/>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94" name="Google Shape;194;p25"/>
          <p:cNvSpPr txBox="1">
            <a:spLocks noGrp="1"/>
          </p:cNvSpPr>
          <p:nvPr>
            <p:ph type="body" idx="4294967295"/>
          </p:nvPr>
        </p:nvSpPr>
        <p:spPr>
          <a:xfrm>
            <a:off x="340923" y="2336550"/>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s" sz="1500" b="1">
                <a:solidFill>
                  <a:schemeClr val="lt1"/>
                </a:solidFill>
                <a:latin typeface="PT Sans"/>
                <a:ea typeface="PT Sans"/>
                <a:cs typeface="PT Sans"/>
                <a:sym typeface="PT Sans"/>
              </a:rPr>
              <a:t>09/08/21</a:t>
            </a:r>
            <a:endParaRPr sz="1500" b="1">
              <a:solidFill>
                <a:schemeClr val="lt1"/>
              </a:solidFill>
              <a:latin typeface="PT Sans"/>
              <a:ea typeface="PT Sans"/>
              <a:cs typeface="PT Sans"/>
              <a:sym typeface="PT Sans"/>
            </a:endParaRPr>
          </a:p>
        </p:txBody>
      </p:sp>
      <p:grpSp>
        <p:nvGrpSpPr>
          <p:cNvPr id="195" name="Google Shape;195;p25"/>
          <p:cNvGrpSpPr/>
          <p:nvPr/>
        </p:nvGrpSpPr>
        <p:grpSpPr>
          <a:xfrm>
            <a:off x="969270" y="1610215"/>
            <a:ext cx="198900" cy="593656"/>
            <a:chOff x="777447" y="1610215"/>
            <a:chExt cx="198900" cy="593656"/>
          </a:xfrm>
        </p:grpSpPr>
        <p:cxnSp>
          <p:nvCxnSpPr>
            <p:cNvPr id="196" name="Google Shape;196;p25"/>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197" name="Google Shape;197;p25"/>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25"/>
          <p:cNvSpPr txBox="1">
            <a:spLocks noGrp="1"/>
          </p:cNvSpPr>
          <p:nvPr>
            <p:ph type="body" idx="4294967295"/>
          </p:nvPr>
        </p:nvSpPr>
        <p:spPr>
          <a:xfrm>
            <a:off x="318375" y="385667"/>
            <a:ext cx="2242800" cy="9063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s" sz="1500" b="1">
                <a:latin typeface="PT Sans"/>
                <a:ea typeface="PT Sans"/>
                <a:cs typeface="PT Sans"/>
                <a:sym typeface="PT Sans"/>
              </a:rPr>
              <a:t>Inicio Curso</a:t>
            </a:r>
            <a:endParaRPr sz="1500" b="1">
              <a:latin typeface="PT Sans"/>
              <a:ea typeface="PT Sans"/>
              <a:cs typeface="PT Sans"/>
              <a:sym typeface="PT Sans"/>
            </a:endParaRPr>
          </a:p>
        </p:txBody>
      </p:sp>
      <p:sp>
        <p:nvSpPr>
          <p:cNvPr id="199" name="Google Shape;199;p25" descr="Background pointer shape in timeline graphic"/>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00" name="Google Shape;200;p25"/>
          <p:cNvSpPr txBox="1">
            <a:spLocks noGrp="1"/>
          </p:cNvSpPr>
          <p:nvPr>
            <p:ph type="body" idx="4294967295"/>
          </p:nvPr>
        </p:nvSpPr>
        <p:spPr>
          <a:xfrm>
            <a:off x="2165600" y="2336550"/>
            <a:ext cx="15687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s" sz="1500" b="1">
                <a:solidFill>
                  <a:schemeClr val="lt1"/>
                </a:solidFill>
                <a:latin typeface="PT Sans"/>
                <a:ea typeface="PT Sans"/>
                <a:cs typeface="PT Sans"/>
                <a:sym typeface="PT Sans"/>
              </a:rPr>
              <a:t>~20/09/21</a:t>
            </a:r>
            <a:endParaRPr sz="1500" b="1">
              <a:solidFill>
                <a:schemeClr val="lt1"/>
              </a:solidFill>
              <a:latin typeface="PT Sans"/>
              <a:ea typeface="PT Sans"/>
              <a:cs typeface="PT Sans"/>
              <a:sym typeface="PT Sans"/>
            </a:endParaRPr>
          </a:p>
        </p:txBody>
      </p:sp>
      <p:grpSp>
        <p:nvGrpSpPr>
          <p:cNvPr id="201" name="Google Shape;201;p25"/>
          <p:cNvGrpSpPr/>
          <p:nvPr/>
        </p:nvGrpSpPr>
        <p:grpSpPr>
          <a:xfrm>
            <a:off x="2684632" y="2938958"/>
            <a:ext cx="198900" cy="593656"/>
            <a:chOff x="2223534" y="2938958"/>
            <a:chExt cx="198900" cy="593656"/>
          </a:xfrm>
        </p:grpSpPr>
        <p:cxnSp>
          <p:nvCxnSpPr>
            <p:cNvPr id="202" name="Google Shape;202;p25"/>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203" name="Google Shape;203;p25"/>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25"/>
          <p:cNvSpPr txBox="1">
            <a:spLocks noGrp="1"/>
          </p:cNvSpPr>
          <p:nvPr>
            <p:ph type="body" idx="4294967295"/>
          </p:nvPr>
        </p:nvSpPr>
        <p:spPr>
          <a:xfrm>
            <a:off x="1662675" y="3757725"/>
            <a:ext cx="2242800" cy="12522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s" sz="1500" b="1">
                <a:latin typeface="PT Sans"/>
                <a:ea typeface="PT Sans"/>
                <a:cs typeface="PT Sans"/>
                <a:sym typeface="PT Sans"/>
              </a:rPr>
              <a:t>Evaluación</a:t>
            </a:r>
            <a:br>
              <a:rPr lang="es" sz="1500" b="1">
                <a:latin typeface="PT Sans"/>
                <a:ea typeface="PT Sans"/>
                <a:cs typeface="PT Sans"/>
                <a:sym typeface="PT Sans"/>
              </a:rPr>
            </a:br>
            <a:r>
              <a:rPr lang="es" sz="1500" b="1">
                <a:latin typeface="PT Sans"/>
                <a:ea typeface="PT Sans"/>
                <a:cs typeface="PT Sans"/>
                <a:sym typeface="PT Sans"/>
              </a:rPr>
              <a:t>Método Cuantitativo y Medidas de Tendencia Central </a:t>
            </a:r>
            <a:br>
              <a:rPr lang="es" sz="1500" b="1">
                <a:latin typeface="PT Sans"/>
                <a:ea typeface="PT Sans"/>
                <a:cs typeface="PT Sans"/>
                <a:sym typeface="PT Sans"/>
              </a:rPr>
            </a:br>
            <a:r>
              <a:rPr lang="es" sz="1500" b="1">
                <a:latin typeface="PT Sans"/>
                <a:ea typeface="PT Sans"/>
                <a:cs typeface="PT Sans"/>
                <a:sym typeface="PT Sans"/>
              </a:rPr>
              <a:t>(30%)</a:t>
            </a:r>
            <a:endParaRPr sz="1500" b="1">
              <a:latin typeface="PT Sans"/>
              <a:ea typeface="PT Sans"/>
              <a:cs typeface="PT Sans"/>
              <a:sym typeface="PT Sans"/>
            </a:endParaRPr>
          </a:p>
        </p:txBody>
      </p:sp>
      <p:sp>
        <p:nvSpPr>
          <p:cNvPr id="205" name="Google Shape;205;p25" descr="Background pointer shape in timeline graphic"/>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06" name="Google Shape;206;p25"/>
          <p:cNvSpPr txBox="1">
            <a:spLocks noGrp="1"/>
          </p:cNvSpPr>
          <p:nvPr>
            <p:ph type="body" idx="4294967295"/>
          </p:nvPr>
        </p:nvSpPr>
        <p:spPr>
          <a:xfrm>
            <a:off x="3767755"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s" sz="1500" b="1">
                <a:solidFill>
                  <a:schemeClr val="lt1"/>
                </a:solidFill>
                <a:latin typeface="PT Sans"/>
                <a:ea typeface="PT Sans"/>
                <a:cs typeface="PT Sans"/>
                <a:sym typeface="PT Sans"/>
              </a:rPr>
              <a:t>~18/10/21</a:t>
            </a:r>
            <a:endParaRPr sz="1500" b="1">
              <a:solidFill>
                <a:schemeClr val="lt1"/>
              </a:solidFill>
              <a:latin typeface="PT Sans"/>
              <a:ea typeface="PT Sans"/>
              <a:cs typeface="PT Sans"/>
              <a:sym typeface="PT Sans"/>
            </a:endParaRPr>
          </a:p>
        </p:txBody>
      </p:sp>
      <p:grpSp>
        <p:nvGrpSpPr>
          <p:cNvPr id="207" name="Google Shape;207;p25"/>
          <p:cNvGrpSpPr/>
          <p:nvPr/>
        </p:nvGrpSpPr>
        <p:grpSpPr>
          <a:xfrm>
            <a:off x="4319545" y="1610215"/>
            <a:ext cx="198900" cy="593656"/>
            <a:chOff x="3918084" y="1610215"/>
            <a:chExt cx="198900" cy="593656"/>
          </a:xfrm>
        </p:grpSpPr>
        <p:cxnSp>
          <p:nvCxnSpPr>
            <p:cNvPr id="208" name="Google Shape;208;p25"/>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09" name="Google Shape;209;p25"/>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25"/>
          <p:cNvSpPr txBox="1">
            <a:spLocks noGrp="1"/>
          </p:cNvSpPr>
          <p:nvPr>
            <p:ph type="body" idx="4294967295"/>
          </p:nvPr>
        </p:nvSpPr>
        <p:spPr>
          <a:xfrm>
            <a:off x="3304094" y="385667"/>
            <a:ext cx="2242800" cy="906300"/>
          </a:xfrm>
          <a:prstGeom prst="rect">
            <a:avLst/>
          </a:prstGeom>
        </p:spPr>
        <p:txBody>
          <a:bodyPr spcFirstLastPara="1" wrap="square" lIns="91425" tIns="91425" rIns="91425" bIns="91425" anchor="ctr" anchorCtr="0">
            <a:noAutofit/>
          </a:bodyPr>
          <a:lstStyle/>
          <a:p>
            <a:pPr marL="0" indent="0" algn="ctr">
              <a:spcAft>
                <a:spcPts val="1600"/>
              </a:spcAft>
              <a:buNone/>
            </a:pPr>
            <a:r>
              <a:rPr lang="es" sz="1500" b="1" dirty="0">
                <a:latin typeface="PT Sans"/>
                <a:ea typeface="PT Sans"/>
                <a:cs typeface="PT Sans"/>
                <a:sym typeface="PT Sans"/>
              </a:rPr>
              <a:t>Evaluación</a:t>
            </a:r>
            <a:br>
              <a:rPr lang="es" sz="1500" b="1" dirty="0">
                <a:latin typeface="PT Sans"/>
                <a:ea typeface="PT Sans"/>
                <a:cs typeface="PT Sans"/>
                <a:sym typeface="PT Sans"/>
              </a:rPr>
            </a:br>
            <a:r>
              <a:rPr lang="es" sz="1500" b="1" dirty="0">
                <a:latin typeface="PT Sans"/>
                <a:ea typeface="PT Sans"/>
                <a:cs typeface="PT Sans"/>
                <a:sym typeface="PT Sans"/>
              </a:rPr>
              <a:t>Dispersión/Posición y Desviación Estándar (35%)</a:t>
            </a:r>
            <a:endParaRPr sz="1500" b="1" dirty="0">
              <a:latin typeface="PT Sans"/>
              <a:ea typeface="PT Sans"/>
              <a:cs typeface="PT Sans"/>
              <a:sym typeface="PT Sans"/>
            </a:endParaRPr>
          </a:p>
        </p:txBody>
      </p:sp>
      <p:sp>
        <p:nvSpPr>
          <p:cNvPr id="211" name="Google Shape;211;p25" descr="Background pointer shape in timeline graphic"/>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12" name="Google Shape;212;p25"/>
          <p:cNvSpPr txBox="1">
            <a:spLocks noGrp="1"/>
          </p:cNvSpPr>
          <p:nvPr>
            <p:ph type="body" idx="4294967295"/>
          </p:nvPr>
        </p:nvSpPr>
        <p:spPr>
          <a:xfrm>
            <a:off x="5416700" y="2336550"/>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s" sz="1500" b="1">
                <a:solidFill>
                  <a:schemeClr val="lt1"/>
                </a:solidFill>
                <a:latin typeface="PT Sans"/>
                <a:ea typeface="PT Sans"/>
                <a:cs typeface="PT Sans"/>
                <a:sym typeface="PT Sans"/>
              </a:rPr>
              <a:t>~29/11/21</a:t>
            </a:r>
            <a:endParaRPr sz="1500" b="1">
              <a:solidFill>
                <a:schemeClr val="lt1"/>
              </a:solidFill>
              <a:latin typeface="PT Sans"/>
              <a:ea typeface="PT Sans"/>
              <a:cs typeface="PT Sans"/>
              <a:sym typeface="PT Sans"/>
            </a:endParaRPr>
          </a:p>
        </p:txBody>
      </p:sp>
      <p:grpSp>
        <p:nvGrpSpPr>
          <p:cNvPr id="213" name="Google Shape;213;p25"/>
          <p:cNvGrpSpPr/>
          <p:nvPr/>
        </p:nvGrpSpPr>
        <p:grpSpPr>
          <a:xfrm>
            <a:off x="5973070" y="2938958"/>
            <a:ext cx="198900" cy="593656"/>
            <a:chOff x="5958946" y="2938958"/>
            <a:chExt cx="198900" cy="593656"/>
          </a:xfrm>
        </p:grpSpPr>
        <p:cxnSp>
          <p:nvCxnSpPr>
            <p:cNvPr id="214" name="Google Shape;214;p25"/>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215" name="Google Shape;215;p25"/>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5"/>
          <p:cNvSpPr txBox="1">
            <a:spLocks noGrp="1"/>
          </p:cNvSpPr>
          <p:nvPr>
            <p:ph type="body" idx="4294967295"/>
          </p:nvPr>
        </p:nvSpPr>
        <p:spPr>
          <a:xfrm>
            <a:off x="4951127" y="3532625"/>
            <a:ext cx="2242800" cy="906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1500" b="1">
                <a:latin typeface="PT Sans"/>
                <a:ea typeface="PT Sans"/>
                <a:cs typeface="PT Sans"/>
                <a:sym typeface="PT Sans"/>
              </a:rPr>
              <a:t>Evaluación</a:t>
            </a:r>
            <a:br>
              <a:rPr lang="es" sz="1500" b="1">
                <a:latin typeface="PT Sans"/>
                <a:ea typeface="PT Sans"/>
                <a:cs typeface="PT Sans"/>
                <a:sym typeface="PT Sans"/>
              </a:rPr>
            </a:br>
            <a:r>
              <a:rPr lang="es" sz="1500" b="1">
                <a:latin typeface="PT Sans"/>
                <a:ea typeface="PT Sans"/>
                <a:cs typeface="PT Sans"/>
                <a:sym typeface="PT Sans"/>
              </a:rPr>
              <a:t>Análisis bivariado, Correlación y Regresión Lineal </a:t>
            </a:r>
            <a:br>
              <a:rPr lang="es" sz="1500" b="1">
                <a:latin typeface="PT Sans"/>
                <a:ea typeface="PT Sans"/>
                <a:cs typeface="PT Sans"/>
                <a:sym typeface="PT Sans"/>
              </a:rPr>
            </a:br>
            <a:r>
              <a:rPr lang="es" sz="1500" b="1">
                <a:latin typeface="PT Sans"/>
                <a:ea typeface="PT Sans"/>
                <a:cs typeface="PT Sans"/>
                <a:sym typeface="PT Sans"/>
              </a:rPr>
              <a:t>(35%)</a:t>
            </a:r>
            <a:endParaRPr sz="1500" b="1">
              <a:latin typeface="PT Sans"/>
              <a:ea typeface="PT Sans"/>
              <a:cs typeface="PT Sans"/>
              <a:sym typeface="PT Sans"/>
            </a:endParaRPr>
          </a:p>
        </p:txBody>
      </p:sp>
      <p:sp>
        <p:nvSpPr>
          <p:cNvPr id="217" name="Google Shape;217;p25" descr="Background pointer shape in timeline graphic"/>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18" name="Google Shape;218;p25"/>
          <p:cNvSpPr txBox="1">
            <a:spLocks noGrp="1"/>
          </p:cNvSpPr>
          <p:nvPr>
            <p:ph type="body" idx="4294967295"/>
          </p:nvPr>
        </p:nvSpPr>
        <p:spPr>
          <a:xfrm>
            <a:off x="7111498" y="2336550"/>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s" sz="1500" b="1">
                <a:solidFill>
                  <a:schemeClr val="lt1"/>
                </a:solidFill>
                <a:latin typeface="PT Sans"/>
                <a:ea typeface="PT Sans"/>
                <a:cs typeface="PT Sans"/>
                <a:sym typeface="PT Sans"/>
              </a:rPr>
              <a:t>~29/11/21</a:t>
            </a:r>
            <a:endParaRPr sz="1500" b="1">
              <a:solidFill>
                <a:schemeClr val="lt1"/>
              </a:solidFill>
              <a:latin typeface="PT Sans"/>
              <a:ea typeface="PT Sans"/>
              <a:cs typeface="PT Sans"/>
              <a:sym typeface="PT Sans"/>
            </a:endParaRPr>
          </a:p>
        </p:txBody>
      </p:sp>
      <p:grpSp>
        <p:nvGrpSpPr>
          <p:cNvPr id="219" name="Google Shape;219;p25"/>
          <p:cNvGrpSpPr/>
          <p:nvPr/>
        </p:nvGrpSpPr>
        <p:grpSpPr>
          <a:xfrm>
            <a:off x="7669807" y="1610215"/>
            <a:ext cx="198900" cy="593656"/>
            <a:chOff x="3918084" y="1610215"/>
            <a:chExt cx="198900" cy="593656"/>
          </a:xfrm>
        </p:grpSpPr>
        <p:cxnSp>
          <p:nvCxnSpPr>
            <p:cNvPr id="220" name="Google Shape;220;p25"/>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21" name="Google Shape;221;p25"/>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 name="Google Shape;222;p25"/>
          <p:cNvSpPr txBox="1">
            <a:spLocks noGrp="1"/>
          </p:cNvSpPr>
          <p:nvPr>
            <p:ph type="body" idx="4294967295"/>
          </p:nvPr>
        </p:nvSpPr>
        <p:spPr>
          <a:xfrm>
            <a:off x="6685979" y="385667"/>
            <a:ext cx="2242800" cy="9063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s" sz="1500" b="1">
                <a:latin typeface="PT Sans"/>
                <a:ea typeface="PT Sans"/>
                <a:cs typeface="PT Sans"/>
                <a:sym typeface="PT Sans"/>
              </a:rPr>
              <a:t>Misma semana/día, </a:t>
            </a:r>
            <a:br>
              <a:rPr lang="es" sz="1500" b="1">
                <a:latin typeface="PT Sans"/>
                <a:ea typeface="PT Sans"/>
                <a:cs typeface="PT Sans"/>
                <a:sym typeface="PT Sans"/>
              </a:rPr>
            </a:br>
            <a:r>
              <a:rPr lang="es" sz="1500" b="1">
                <a:latin typeface="PT Sans"/>
                <a:ea typeface="PT Sans"/>
                <a:cs typeface="PT Sans"/>
                <a:sym typeface="PT Sans"/>
              </a:rPr>
              <a:t>Evaluación</a:t>
            </a:r>
            <a:br>
              <a:rPr lang="es" sz="1500" b="1">
                <a:latin typeface="PT Sans"/>
                <a:ea typeface="PT Sans"/>
                <a:cs typeface="PT Sans"/>
                <a:sym typeface="PT Sans"/>
              </a:rPr>
            </a:br>
            <a:r>
              <a:rPr lang="es" sz="1500" b="1">
                <a:latin typeface="PT Sans"/>
                <a:ea typeface="PT Sans"/>
                <a:cs typeface="PT Sans"/>
                <a:sym typeface="PT Sans"/>
              </a:rPr>
              <a:t>Recuperativa</a:t>
            </a:r>
            <a:endParaRPr sz="1500" b="1">
              <a:latin typeface="PT Sans"/>
              <a:ea typeface="PT Sans"/>
              <a:cs typeface="PT Sans"/>
              <a:sym typeface="PT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latin typeface="PT Sans"/>
                <a:ea typeface="PT Sans"/>
                <a:cs typeface="PT Sans"/>
                <a:sym typeface="PT Sans"/>
              </a:rPr>
              <a:t>Aspectos Formales</a:t>
            </a:r>
            <a:endParaRPr>
              <a:latin typeface="PT Sans"/>
              <a:ea typeface="PT Sans"/>
              <a:cs typeface="PT Sans"/>
              <a:sym typeface="PT Sans"/>
            </a:endParaRPr>
          </a:p>
        </p:txBody>
      </p:sp>
      <p:sp>
        <p:nvSpPr>
          <p:cNvPr id="228" name="Google Shape;228;p26"/>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PT Sans"/>
              <a:buChar char="●"/>
            </a:pPr>
            <a:r>
              <a:rPr lang="es" sz="1400">
                <a:latin typeface="PT Sans"/>
                <a:ea typeface="PT Sans"/>
                <a:cs typeface="PT Sans"/>
                <a:sym typeface="PT Sans"/>
              </a:rPr>
              <a:t>Las clases terminan el 26 de noviembre, la semana del 18 de septiembre los estudiantes tienen vacaciones.</a:t>
            </a:r>
            <a:endParaRPr sz="1400">
              <a:latin typeface="PT Sans"/>
              <a:ea typeface="PT Sans"/>
              <a:cs typeface="PT Sans"/>
              <a:sym typeface="PT Sans"/>
            </a:endParaRPr>
          </a:p>
          <a:p>
            <a:pPr marL="457200" lvl="0" indent="-317500" algn="l" rtl="0">
              <a:spcBef>
                <a:spcPts val="0"/>
              </a:spcBef>
              <a:spcAft>
                <a:spcPts val="0"/>
              </a:spcAft>
              <a:buSzPts val="1400"/>
              <a:buFont typeface="PT Sans"/>
              <a:buChar char="●"/>
            </a:pPr>
            <a:r>
              <a:rPr lang="es" sz="1400">
                <a:latin typeface="PT Sans"/>
                <a:ea typeface="PT Sans"/>
                <a:cs typeface="PT Sans"/>
                <a:sym typeface="PT Sans"/>
              </a:rPr>
              <a:t>La semana del 29 de noviembre es semana de pruebas actividades recuperativas, el día 4 de diciembre se cierra el portal de notas por lo que deben tener las notas subidas a SAP. </a:t>
            </a:r>
            <a:endParaRPr sz="1400">
              <a:latin typeface="PT Sans"/>
              <a:ea typeface="PT Sans"/>
              <a:cs typeface="PT Sans"/>
              <a:sym typeface="PT Sans"/>
            </a:endParaRPr>
          </a:p>
          <a:p>
            <a:pPr marL="457200" lvl="0" indent="-317500" algn="l" rtl="0">
              <a:spcBef>
                <a:spcPts val="0"/>
              </a:spcBef>
              <a:spcAft>
                <a:spcPts val="0"/>
              </a:spcAft>
              <a:buSzPts val="1400"/>
              <a:buFont typeface="PT Sans"/>
              <a:buChar char="●"/>
            </a:pPr>
            <a:r>
              <a:rPr lang="es" sz="1400">
                <a:latin typeface="PT Sans"/>
                <a:ea typeface="PT Sans"/>
                <a:cs typeface="PT Sans"/>
                <a:sym typeface="PT Sans"/>
              </a:rPr>
              <a:t>Los estudiantes van a examen con nota general bajo 5,0 o si cualquier nota de cátedra es roja.</a:t>
            </a:r>
            <a:endParaRPr sz="1400">
              <a:latin typeface="PT Sans"/>
              <a:ea typeface="PT Sans"/>
              <a:cs typeface="PT Sans"/>
              <a:sym typeface="PT Sans"/>
            </a:endParaRPr>
          </a:p>
          <a:p>
            <a:pPr marL="457200" lvl="0" indent="-317500" algn="l" rtl="0">
              <a:spcBef>
                <a:spcPts val="0"/>
              </a:spcBef>
              <a:spcAft>
                <a:spcPts val="0"/>
              </a:spcAft>
              <a:buSzPts val="1400"/>
              <a:buFont typeface="PT Sans"/>
              <a:buChar char="●"/>
            </a:pPr>
            <a:r>
              <a:rPr lang="es" sz="1400">
                <a:latin typeface="PT Sans"/>
                <a:ea typeface="PT Sans"/>
                <a:cs typeface="PT Sans"/>
                <a:sym typeface="PT Sans"/>
              </a:rPr>
              <a:t>La semana de exámenes comienza el lunes 6 de diciembre y termina el miércoles 29 de diciembre los cursos deben estar cerrados el 30 de diciembre.</a:t>
            </a:r>
            <a:endParaRPr sz="2200">
              <a:latin typeface="PT Sans"/>
              <a:ea typeface="PT Sans"/>
              <a:cs typeface="PT Sans"/>
              <a:sym typeface="PT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latin typeface="PT Sans"/>
                <a:ea typeface="PT Sans"/>
                <a:cs typeface="PT Sans"/>
                <a:sym typeface="PT Sans"/>
              </a:rPr>
              <a:t>Próximos pasos</a:t>
            </a:r>
            <a:endParaRPr>
              <a:latin typeface="PT Sans"/>
              <a:ea typeface="PT Sans"/>
              <a:cs typeface="PT Sans"/>
              <a:sym typeface="PT Sans"/>
            </a:endParaRPr>
          </a:p>
        </p:txBody>
      </p:sp>
      <p:sp>
        <p:nvSpPr>
          <p:cNvPr id="234" name="Google Shape;234;p27"/>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100" b="1">
                <a:solidFill>
                  <a:schemeClr val="dk1"/>
                </a:solidFill>
                <a:latin typeface="PT Sans"/>
                <a:ea typeface="PT Sans"/>
                <a:cs typeface="PT Sans"/>
                <a:sym typeface="PT Sans"/>
              </a:rPr>
              <a:t>Lecturas para la próxima clase de lo visto aquí</a:t>
            </a:r>
            <a:endParaRPr sz="2100" b="1">
              <a:solidFill>
                <a:schemeClr val="dk1"/>
              </a:solidFill>
              <a:latin typeface="PT Sans"/>
              <a:ea typeface="PT Sans"/>
              <a:cs typeface="PT Sans"/>
              <a:sym typeface="PT Sans"/>
            </a:endParaRPr>
          </a:p>
          <a:p>
            <a:pPr marL="457200" lvl="0" indent="-330200" algn="l" rtl="0">
              <a:spcBef>
                <a:spcPts val="0"/>
              </a:spcBef>
              <a:spcAft>
                <a:spcPts val="0"/>
              </a:spcAft>
              <a:buSzPts val="1600"/>
              <a:buFont typeface="PT Sans"/>
              <a:buChar char="●"/>
            </a:pPr>
            <a:r>
              <a:rPr lang="es" sz="1600" u="sng">
                <a:solidFill>
                  <a:schemeClr val="hlink"/>
                </a:solidFill>
                <a:latin typeface="PT Sans"/>
                <a:ea typeface="PT Sans"/>
                <a:cs typeface="PT Sans"/>
                <a:sym typeface="PT Sans"/>
                <a:hlinkClick r:id="rId3"/>
              </a:rPr>
              <a:t>http://www.open.ac.uk/researchprojects/iccm/files/iccm/Law%20Savage%20Ruppert.pdf</a:t>
            </a:r>
            <a:endParaRPr sz="1600">
              <a:latin typeface="PT Sans"/>
              <a:ea typeface="PT Sans"/>
              <a:cs typeface="PT Sans"/>
              <a:sym typeface="PT Sans"/>
            </a:endParaRPr>
          </a:p>
          <a:p>
            <a:pPr marL="457200" lvl="0" indent="-330200" algn="l" rtl="0">
              <a:spcBef>
                <a:spcPts val="0"/>
              </a:spcBef>
              <a:spcAft>
                <a:spcPts val="0"/>
              </a:spcAft>
              <a:buSzPts val="1600"/>
              <a:buFont typeface="PT Sans"/>
              <a:buChar char="●"/>
            </a:pPr>
            <a:r>
              <a:rPr lang="es" sz="1600" u="sng">
                <a:solidFill>
                  <a:schemeClr val="hlink"/>
                </a:solidFill>
                <a:latin typeface="PT Sans"/>
                <a:ea typeface="PT Sans"/>
                <a:cs typeface="PT Sans"/>
                <a:sym typeface="PT Sans"/>
                <a:hlinkClick r:id="rId4"/>
              </a:rPr>
              <a:t>http://www.dgdc.unam.mx/assets/publicaciones/muegano-divulgador/muegano-24.pdf</a:t>
            </a:r>
            <a:endParaRPr sz="1600">
              <a:latin typeface="PT Sans"/>
              <a:ea typeface="PT Sans"/>
              <a:cs typeface="PT Sans"/>
              <a:sym typeface="PT Sans"/>
            </a:endParaRPr>
          </a:p>
          <a:p>
            <a:pPr marL="0" lvl="0" indent="0" algn="l" rtl="0">
              <a:spcBef>
                <a:spcPts val="1600"/>
              </a:spcBef>
              <a:spcAft>
                <a:spcPts val="0"/>
              </a:spcAft>
              <a:buNone/>
            </a:pPr>
            <a:r>
              <a:rPr lang="es" sz="2100" b="1">
                <a:solidFill>
                  <a:schemeClr val="dk1"/>
                </a:solidFill>
                <a:latin typeface="PT Sans"/>
                <a:ea typeface="PT Sans"/>
                <a:cs typeface="PT Sans"/>
                <a:sym typeface="PT Sans"/>
              </a:rPr>
              <a:t>Taller, ejemplo R</a:t>
            </a:r>
            <a:endParaRPr sz="2100" b="1">
              <a:solidFill>
                <a:schemeClr val="dk1"/>
              </a:solidFill>
              <a:latin typeface="PT Sans"/>
              <a:ea typeface="PT Sans"/>
              <a:cs typeface="PT Sans"/>
              <a:sym typeface="PT Sans"/>
            </a:endParaRPr>
          </a:p>
          <a:p>
            <a:pPr marL="457200" marR="0" lvl="0" indent="-330200" algn="l" rtl="0">
              <a:lnSpc>
                <a:spcPct val="115000"/>
              </a:lnSpc>
              <a:spcBef>
                <a:spcPts val="0"/>
              </a:spcBef>
              <a:spcAft>
                <a:spcPts val="0"/>
              </a:spcAft>
              <a:buSzPts val="1600"/>
              <a:buFont typeface="PT Sans"/>
              <a:buChar char="●"/>
            </a:pPr>
            <a:r>
              <a:rPr lang="es" sz="1600">
                <a:latin typeface="PT Sans"/>
                <a:ea typeface="PT Sans"/>
                <a:cs typeface="PT Sans"/>
                <a:sym typeface="PT Sans"/>
              </a:rPr>
              <a:t>Ver si está instalado, etc.</a:t>
            </a:r>
            <a:endParaRPr sz="1600">
              <a:latin typeface="PT Sans"/>
              <a:ea typeface="PT Sans"/>
              <a:cs typeface="PT Sans"/>
              <a:sym typeface="PT Sans"/>
            </a:endParaRPr>
          </a:p>
          <a:p>
            <a:pPr marL="457200" lvl="0" indent="-330200" algn="l" rtl="0">
              <a:spcBef>
                <a:spcPts val="0"/>
              </a:spcBef>
              <a:spcAft>
                <a:spcPts val="0"/>
              </a:spcAft>
              <a:buSzPts val="1600"/>
              <a:buFont typeface="PT Sans"/>
              <a:buChar char="●"/>
            </a:pPr>
            <a:r>
              <a:rPr lang="es" sz="1600">
                <a:latin typeface="PT Sans"/>
                <a:ea typeface="PT Sans"/>
                <a:cs typeface="PT Sans"/>
                <a:sym typeface="PT Sans"/>
              </a:rPr>
              <a:t>Conocimiento de R</a:t>
            </a:r>
            <a:endParaRPr sz="1600">
              <a:latin typeface="PT Sans"/>
              <a:ea typeface="PT Sans"/>
              <a:cs typeface="PT Sans"/>
              <a:sym typeface="PT Sans"/>
            </a:endParaRPr>
          </a:p>
          <a:p>
            <a:pPr marL="457200" marR="0" lvl="0" indent="-330200" algn="l" rtl="0">
              <a:lnSpc>
                <a:spcPct val="115000"/>
              </a:lnSpc>
              <a:spcBef>
                <a:spcPts val="0"/>
              </a:spcBef>
              <a:spcAft>
                <a:spcPts val="0"/>
              </a:spcAft>
              <a:buSzPts val="1600"/>
              <a:buFont typeface="PT Sans"/>
              <a:buChar char="●"/>
            </a:pPr>
            <a:r>
              <a:rPr lang="es" sz="1600" u="sng">
                <a:solidFill>
                  <a:schemeClr val="hlink"/>
                </a:solidFill>
                <a:latin typeface="PT Sans"/>
                <a:ea typeface="PT Sans"/>
                <a:cs typeface="PT Sans"/>
                <a:sym typeface="PT Sans"/>
                <a:hlinkClick r:id="rId5"/>
              </a:rPr>
              <a:t>Download the RStudio IDE - RStudio</a:t>
            </a:r>
            <a:endParaRPr sz="1600" u="sng">
              <a:solidFill>
                <a:schemeClr val="hlink"/>
              </a:solidFill>
              <a:latin typeface="PT Sans"/>
              <a:ea typeface="PT Sans"/>
              <a:cs typeface="PT Sans"/>
              <a:sym typeface="PT Sans"/>
            </a:endParaRPr>
          </a:p>
        </p:txBody>
      </p:sp>
      <p:sp>
        <p:nvSpPr>
          <p:cNvPr id="235" name="Google Shape;235;p27"/>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latin typeface="PT Sans"/>
                <a:ea typeface="PT Sans"/>
                <a:cs typeface="PT Sans"/>
                <a:sym typeface="PT Sans"/>
              </a:rPr>
              <a:t>Contenidos a abordar hoy</a:t>
            </a:r>
            <a:endParaRPr>
              <a:latin typeface="PT Sans"/>
              <a:ea typeface="PT Sans"/>
              <a:cs typeface="PT Sans"/>
              <a:sym typeface="PT Sans"/>
            </a:endParaRPr>
          </a:p>
        </p:txBody>
      </p:sp>
      <p:sp>
        <p:nvSpPr>
          <p:cNvPr id="79" name="Google Shape;79;p1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PT Sans"/>
              <a:buAutoNum type="arabicPeriod"/>
            </a:pPr>
            <a:r>
              <a:rPr lang="es">
                <a:latin typeface="PT Sans"/>
                <a:ea typeface="PT Sans"/>
                <a:cs typeface="PT Sans"/>
                <a:sym typeface="PT Sans"/>
              </a:rPr>
              <a:t>Presentación</a:t>
            </a:r>
            <a:endParaRPr>
              <a:latin typeface="PT Sans"/>
              <a:ea typeface="PT Sans"/>
              <a:cs typeface="PT Sans"/>
              <a:sym typeface="PT Sans"/>
            </a:endParaRPr>
          </a:p>
          <a:p>
            <a:pPr marL="457200" lvl="0" indent="-342900" algn="l" rtl="0">
              <a:spcBef>
                <a:spcPts val="0"/>
              </a:spcBef>
              <a:spcAft>
                <a:spcPts val="0"/>
              </a:spcAft>
              <a:buSzPts val="1800"/>
              <a:buFont typeface="PT Sans"/>
              <a:buAutoNum type="arabicPeriod"/>
            </a:pPr>
            <a:r>
              <a:rPr lang="es">
                <a:latin typeface="PT Sans"/>
                <a:ea typeface="PT Sans"/>
                <a:cs typeface="PT Sans"/>
                <a:sym typeface="PT Sans"/>
              </a:rPr>
              <a:t>Marco y contexto</a:t>
            </a:r>
            <a:endParaRPr>
              <a:latin typeface="PT Sans"/>
              <a:ea typeface="PT Sans"/>
              <a:cs typeface="PT Sans"/>
              <a:sym typeface="PT Sans"/>
            </a:endParaRPr>
          </a:p>
          <a:p>
            <a:pPr marL="457200" lvl="0" indent="-342900" algn="l" rtl="0">
              <a:spcBef>
                <a:spcPts val="0"/>
              </a:spcBef>
              <a:spcAft>
                <a:spcPts val="0"/>
              </a:spcAft>
              <a:buSzPts val="1800"/>
              <a:buFont typeface="PT Sans"/>
              <a:buAutoNum type="arabicPeriod"/>
            </a:pPr>
            <a:r>
              <a:rPr lang="es">
                <a:latin typeface="PT Sans"/>
                <a:ea typeface="PT Sans"/>
                <a:cs typeface="PT Sans"/>
                <a:sym typeface="PT Sans"/>
              </a:rPr>
              <a:t>Objetivos</a:t>
            </a:r>
            <a:endParaRPr>
              <a:latin typeface="PT Sans"/>
              <a:ea typeface="PT Sans"/>
              <a:cs typeface="PT Sans"/>
              <a:sym typeface="PT Sans"/>
            </a:endParaRPr>
          </a:p>
          <a:p>
            <a:pPr marL="457200" lvl="0" indent="-342900" algn="l" rtl="0">
              <a:spcBef>
                <a:spcPts val="0"/>
              </a:spcBef>
              <a:spcAft>
                <a:spcPts val="0"/>
              </a:spcAft>
              <a:buSzPts val="1800"/>
              <a:buFont typeface="PT Sans"/>
              <a:buAutoNum type="arabicPeriod"/>
            </a:pPr>
            <a:r>
              <a:rPr lang="es">
                <a:latin typeface="PT Sans"/>
                <a:ea typeface="PT Sans"/>
                <a:cs typeface="PT Sans"/>
                <a:sym typeface="PT Sans"/>
              </a:rPr>
              <a:t>Definiciones y etapas del curso</a:t>
            </a:r>
            <a:endParaRPr>
              <a:latin typeface="PT Sans"/>
              <a:ea typeface="PT Sans"/>
              <a:cs typeface="PT Sans"/>
              <a:sym typeface="PT Sans"/>
            </a:endParaRPr>
          </a:p>
          <a:p>
            <a:pPr marL="457200" lvl="0" indent="-342900" algn="l" rtl="0">
              <a:spcBef>
                <a:spcPts val="0"/>
              </a:spcBef>
              <a:spcAft>
                <a:spcPts val="0"/>
              </a:spcAft>
              <a:buSzPts val="1800"/>
              <a:buFont typeface="PT Sans"/>
              <a:buAutoNum type="arabicPeriod"/>
            </a:pPr>
            <a:r>
              <a:rPr lang="es">
                <a:latin typeface="PT Sans"/>
                <a:ea typeface="PT Sans"/>
                <a:cs typeface="PT Sans"/>
                <a:sym typeface="PT Sans"/>
              </a:rPr>
              <a:t>Aspectos Formales</a:t>
            </a:r>
            <a:endParaRPr>
              <a:latin typeface="PT Sans"/>
              <a:ea typeface="PT Sans"/>
              <a:cs typeface="PT Sans"/>
              <a:sym typeface="PT Sans"/>
            </a:endParaRPr>
          </a:p>
          <a:p>
            <a:pPr marL="914400" lvl="1" indent="-317500" algn="l" rtl="0">
              <a:spcBef>
                <a:spcPts val="0"/>
              </a:spcBef>
              <a:spcAft>
                <a:spcPts val="0"/>
              </a:spcAft>
              <a:buSzPts val="1400"/>
              <a:buFont typeface="PT Sans"/>
              <a:buAutoNum type="alphaLcPeriod"/>
            </a:pPr>
            <a:r>
              <a:rPr lang="es">
                <a:latin typeface="PT Sans"/>
                <a:ea typeface="PT Sans"/>
                <a:cs typeface="PT Sans"/>
                <a:sym typeface="PT Sans"/>
              </a:rPr>
              <a:t>Obligaciones y deberes</a:t>
            </a:r>
            <a:endParaRPr>
              <a:latin typeface="PT Sans"/>
              <a:ea typeface="PT Sans"/>
              <a:cs typeface="PT Sans"/>
              <a:sym typeface="PT Sans"/>
            </a:endParaRPr>
          </a:p>
          <a:p>
            <a:pPr marL="914400" lvl="1" indent="-317500" algn="l" rtl="0">
              <a:spcBef>
                <a:spcPts val="0"/>
              </a:spcBef>
              <a:spcAft>
                <a:spcPts val="0"/>
              </a:spcAft>
              <a:buSzPts val="1400"/>
              <a:buFont typeface="PT Sans"/>
              <a:buAutoNum type="alphaLcPeriod"/>
            </a:pPr>
            <a:r>
              <a:rPr lang="es">
                <a:latin typeface="PT Sans"/>
                <a:ea typeface="PT Sans"/>
                <a:cs typeface="PT Sans"/>
                <a:sym typeface="PT Sans"/>
              </a:rPr>
              <a:t>Calendarización</a:t>
            </a:r>
            <a:endParaRPr>
              <a:latin typeface="PT Sans"/>
              <a:ea typeface="PT Sans"/>
              <a:cs typeface="PT Sans"/>
              <a:sym typeface="PT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latin typeface="PT Sans"/>
                <a:ea typeface="PT Sans"/>
                <a:cs typeface="PT Sans"/>
                <a:sym typeface="PT Sans"/>
              </a:rPr>
              <a:t>Presentación</a:t>
            </a:r>
            <a:endParaRPr>
              <a:latin typeface="PT Sans"/>
              <a:ea typeface="PT Sans"/>
              <a:cs typeface="PT Sans"/>
              <a:sym typeface="PT Sans"/>
            </a:endParaRPr>
          </a:p>
        </p:txBody>
      </p:sp>
      <p:sp>
        <p:nvSpPr>
          <p:cNvPr id="85" name="Google Shape;85;p15"/>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PT Sans"/>
              <a:buAutoNum type="arabicPeriod"/>
            </a:pPr>
            <a:r>
              <a:rPr lang="es">
                <a:latin typeface="PT Sans"/>
                <a:ea typeface="PT Sans"/>
                <a:cs typeface="PT Sans"/>
                <a:sym typeface="PT Sans"/>
              </a:rPr>
              <a:t>Nombre</a:t>
            </a:r>
            <a:endParaRPr>
              <a:latin typeface="PT Sans"/>
              <a:ea typeface="PT Sans"/>
              <a:cs typeface="PT Sans"/>
              <a:sym typeface="PT Sans"/>
            </a:endParaRPr>
          </a:p>
          <a:p>
            <a:pPr marL="457200" lvl="0" indent="-342900" algn="l" rtl="0">
              <a:spcBef>
                <a:spcPts val="0"/>
              </a:spcBef>
              <a:spcAft>
                <a:spcPts val="0"/>
              </a:spcAft>
              <a:buSzPts val="1800"/>
              <a:buFont typeface="PT Sans"/>
              <a:buAutoNum type="arabicPeriod"/>
            </a:pPr>
            <a:r>
              <a:rPr lang="es">
                <a:latin typeface="PT Sans"/>
                <a:ea typeface="PT Sans"/>
                <a:cs typeface="PT Sans"/>
                <a:sym typeface="PT Sans"/>
              </a:rPr>
              <a:t>Expectativas del curso</a:t>
            </a:r>
            <a:endParaRPr>
              <a:latin typeface="PT Sans"/>
              <a:ea typeface="PT Sans"/>
              <a:cs typeface="PT Sans"/>
              <a:sym typeface="PT Sans"/>
            </a:endParaRPr>
          </a:p>
          <a:p>
            <a:pPr marL="457200" lvl="0" indent="-342900" algn="l" rtl="0">
              <a:spcBef>
                <a:spcPts val="0"/>
              </a:spcBef>
              <a:spcAft>
                <a:spcPts val="0"/>
              </a:spcAft>
              <a:buSzPts val="1800"/>
              <a:buFont typeface="PT Sans"/>
              <a:buAutoNum type="arabicPeriod"/>
            </a:pPr>
            <a:r>
              <a:rPr lang="es">
                <a:latin typeface="PT Sans"/>
                <a:ea typeface="PT Sans"/>
                <a:cs typeface="PT Sans"/>
                <a:sym typeface="PT Sans"/>
              </a:rPr>
              <a:t>Temas de interés</a:t>
            </a:r>
            <a:endParaRPr>
              <a:latin typeface="PT Sans"/>
              <a:ea typeface="PT Sans"/>
              <a:cs typeface="PT Sans"/>
              <a:sym typeface="PT Sans"/>
            </a:endParaRPr>
          </a:p>
          <a:p>
            <a:pPr marL="457200" lvl="0" indent="-342900" algn="l" rtl="0">
              <a:spcBef>
                <a:spcPts val="0"/>
              </a:spcBef>
              <a:spcAft>
                <a:spcPts val="0"/>
              </a:spcAft>
              <a:buSzPts val="1800"/>
              <a:buFont typeface="PT Sans"/>
              <a:buAutoNum type="arabicPeriod"/>
            </a:pPr>
            <a:r>
              <a:rPr lang="es">
                <a:latin typeface="PT Sans"/>
                <a:ea typeface="PT Sans"/>
                <a:cs typeface="PT Sans"/>
                <a:sym typeface="PT Sans"/>
              </a:rPr>
              <a:t>Contenido Tesina</a:t>
            </a:r>
            <a:endParaRPr>
              <a:latin typeface="PT Sans"/>
              <a:ea typeface="PT Sans"/>
              <a:cs typeface="PT Sans"/>
              <a:sym typeface="PT Sans"/>
            </a:endParaRPr>
          </a:p>
          <a:p>
            <a:pPr marL="457200" lvl="0" indent="-342900" algn="l" rtl="0">
              <a:spcBef>
                <a:spcPts val="0"/>
              </a:spcBef>
              <a:spcAft>
                <a:spcPts val="0"/>
              </a:spcAft>
              <a:buSzPts val="1800"/>
              <a:buFont typeface="PT Sans"/>
              <a:buAutoNum type="arabicPeriod"/>
            </a:pPr>
            <a:r>
              <a:rPr lang="es">
                <a:latin typeface="PT Sans"/>
                <a:ea typeface="PT Sans"/>
                <a:cs typeface="PT Sans"/>
                <a:sym typeface="PT Sans"/>
              </a:rPr>
              <a:t>Manejo en R</a:t>
            </a:r>
            <a:endParaRPr>
              <a:latin typeface="PT Sans"/>
              <a:ea typeface="PT Sans"/>
              <a:cs typeface="PT Sans"/>
              <a:sym typeface="PT Sans"/>
            </a:endParaRPr>
          </a:p>
          <a:p>
            <a:pPr marL="457200" lvl="0" indent="-342900" algn="l" rtl="0">
              <a:spcBef>
                <a:spcPts val="0"/>
              </a:spcBef>
              <a:spcAft>
                <a:spcPts val="0"/>
              </a:spcAft>
              <a:buSzPts val="1800"/>
              <a:buFont typeface="PT Sans"/>
              <a:buAutoNum type="arabicPeriod"/>
            </a:pPr>
            <a:r>
              <a:rPr lang="es">
                <a:latin typeface="PT Sans"/>
                <a:ea typeface="PT Sans"/>
                <a:cs typeface="PT Sans"/>
                <a:sym typeface="PT Sans"/>
              </a:rPr>
              <a:t>… ¿Expectativas?</a:t>
            </a:r>
            <a:endParaRPr>
              <a:latin typeface="PT Sans"/>
              <a:ea typeface="PT Sans"/>
              <a:cs typeface="PT Sans"/>
              <a:sym typeface="PT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grpSp>
        <p:nvGrpSpPr>
          <p:cNvPr id="90" name="Google Shape;90;p16"/>
          <p:cNvGrpSpPr/>
          <p:nvPr/>
        </p:nvGrpSpPr>
        <p:grpSpPr>
          <a:xfrm>
            <a:off x="3313173" y="1723274"/>
            <a:ext cx="2076514" cy="2004100"/>
            <a:chOff x="5695350" y="3572725"/>
            <a:chExt cx="1202800" cy="1323100"/>
          </a:xfrm>
        </p:grpSpPr>
        <p:cxnSp>
          <p:nvCxnSpPr>
            <p:cNvPr id="91" name="Google Shape;91;p16"/>
            <p:cNvCxnSpPr/>
            <p:nvPr/>
          </p:nvCxnSpPr>
          <p:spPr>
            <a:xfrm flipH="1">
              <a:off x="5695350" y="4421850"/>
              <a:ext cx="7200" cy="205200"/>
            </a:xfrm>
            <a:prstGeom prst="straightConnector1">
              <a:avLst/>
            </a:prstGeom>
            <a:noFill/>
            <a:ln w="9525" cap="flat" cmpd="sng">
              <a:solidFill>
                <a:srgbClr val="666666"/>
              </a:solidFill>
              <a:prstDash val="solid"/>
              <a:round/>
              <a:headEnd type="none" w="med" len="med"/>
              <a:tailEnd type="none" w="med" len="med"/>
            </a:ln>
          </p:spPr>
        </p:cxnSp>
        <p:grpSp>
          <p:nvGrpSpPr>
            <p:cNvPr id="92" name="Google Shape;92;p16"/>
            <p:cNvGrpSpPr/>
            <p:nvPr/>
          </p:nvGrpSpPr>
          <p:grpSpPr>
            <a:xfrm>
              <a:off x="5695350" y="3572725"/>
              <a:ext cx="1202800" cy="1323100"/>
              <a:chOff x="5695350" y="3572725"/>
              <a:chExt cx="1202800" cy="1323100"/>
            </a:xfrm>
          </p:grpSpPr>
          <p:cxnSp>
            <p:nvCxnSpPr>
              <p:cNvPr id="93" name="Google Shape;93;p16"/>
              <p:cNvCxnSpPr/>
              <p:nvPr/>
            </p:nvCxnSpPr>
            <p:spPr>
              <a:xfrm rot="10800000" flipH="1">
                <a:off x="5695350" y="4216650"/>
                <a:ext cx="268800" cy="205200"/>
              </a:xfrm>
              <a:prstGeom prst="straightConnector1">
                <a:avLst/>
              </a:prstGeom>
              <a:noFill/>
              <a:ln w="9525" cap="flat" cmpd="sng">
                <a:solidFill>
                  <a:srgbClr val="666666"/>
                </a:solidFill>
                <a:prstDash val="solid"/>
                <a:round/>
                <a:headEnd type="none" w="med" len="med"/>
                <a:tailEnd type="none" w="med" len="med"/>
              </a:ln>
            </p:spPr>
          </p:cxnSp>
          <p:cxnSp>
            <p:nvCxnSpPr>
              <p:cNvPr id="94" name="Google Shape;94;p16"/>
              <p:cNvCxnSpPr/>
              <p:nvPr/>
            </p:nvCxnSpPr>
            <p:spPr>
              <a:xfrm>
                <a:off x="5702550" y="4627050"/>
                <a:ext cx="198000" cy="219300"/>
              </a:xfrm>
              <a:prstGeom prst="straightConnector1">
                <a:avLst/>
              </a:prstGeom>
              <a:noFill/>
              <a:ln w="9525" cap="flat" cmpd="sng">
                <a:solidFill>
                  <a:srgbClr val="666666"/>
                </a:solidFill>
                <a:prstDash val="solid"/>
                <a:round/>
                <a:headEnd type="none" w="med" len="med"/>
                <a:tailEnd type="none" w="med" len="med"/>
              </a:ln>
            </p:spPr>
          </p:cxnSp>
          <p:cxnSp>
            <p:nvCxnSpPr>
              <p:cNvPr id="95" name="Google Shape;95;p16"/>
              <p:cNvCxnSpPr/>
              <p:nvPr/>
            </p:nvCxnSpPr>
            <p:spPr>
              <a:xfrm>
                <a:off x="5893450" y="4846350"/>
                <a:ext cx="1004700" cy="14100"/>
              </a:xfrm>
              <a:prstGeom prst="straightConnector1">
                <a:avLst/>
              </a:prstGeom>
              <a:noFill/>
              <a:ln w="9525" cap="flat" cmpd="sng">
                <a:solidFill>
                  <a:srgbClr val="666666"/>
                </a:solidFill>
                <a:prstDash val="solid"/>
                <a:round/>
                <a:headEnd type="none" w="med" len="med"/>
                <a:tailEnd type="none" w="med" len="med"/>
              </a:ln>
            </p:spPr>
          </p:cxnSp>
          <p:cxnSp>
            <p:nvCxnSpPr>
              <p:cNvPr id="96" name="Google Shape;96;p16"/>
              <p:cNvCxnSpPr/>
              <p:nvPr/>
            </p:nvCxnSpPr>
            <p:spPr>
              <a:xfrm>
                <a:off x="5971275" y="4230825"/>
                <a:ext cx="276000" cy="0"/>
              </a:xfrm>
              <a:prstGeom prst="straightConnector1">
                <a:avLst/>
              </a:prstGeom>
              <a:noFill/>
              <a:ln w="9525" cap="flat" cmpd="sng">
                <a:solidFill>
                  <a:srgbClr val="666666"/>
                </a:solidFill>
                <a:prstDash val="solid"/>
                <a:round/>
                <a:headEnd type="none" w="med" len="med"/>
                <a:tailEnd type="none" w="med" len="med"/>
              </a:ln>
            </p:spPr>
          </p:cxnSp>
          <p:cxnSp>
            <p:nvCxnSpPr>
              <p:cNvPr id="97" name="Google Shape;97;p16"/>
              <p:cNvCxnSpPr/>
              <p:nvPr/>
            </p:nvCxnSpPr>
            <p:spPr>
              <a:xfrm>
                <a:off x="6261350" y="4259125"/>
                <a:ext cx="148500" cy="254700"/>
              </a:xfrm>
              <a:prstGeom prst="straightConnector1">
                <a:avLst/>
              </a:prstGeom>
              <a:noFill/>
              <a:ln w="9525" cap="flat" cmpd="sng">
                <a:solidFill>
                  <a:srgbClr val="666666"/>
                </a:solidFill>
                <a:prstDash val="solid"/>
                <a:round/>
                <a:headEnd type="none" w="med" len="med"/>
                <a:tailEnd type="none" w="med" len="med"/>
              </a:ln>
            </p:spPr>
          </p:cxnSp>
          <p:cxnSp>
            <p:nvCxnSpPr>
              <p:cNvPr id="98" name="Google Shape;98;p16"/>
              <p:cNvCxnSpPr/>
              <p:nvPr/>
            </p:nvCxnSpPr>
            <p:spPr>
              <a:xfrm rot="10800000">
                <a:off x="6388675" y="3572725"/>
                <a:ext cx="35400" cy="941100"/>
              </a:xfrm>
              <a:prstGeom prst="straightConnector1">
                <a:avLst/>
              </a:prstGeom>
              <a:noFill/>
              <a:ln w="9525" cap="flat" cmpd="sng">
                <a:solidFill>
                  <a:srgbClr val="666666"/>
                </a:solidFill>
                <a:prstDash val="solid"/>
                <a:round/>
                <a:headEnd type="none" w="med" len="med"/>
                <a:tailEnd type="none" w="med" len="med"/>
              </a:ln>
            </p:spPr>
          </p:cxnSp>
          <p:cxnSp>
            <p:nvCxnSpPr>
              <p:cNvPr id="99" name="Google Shape;99;p16"/>
              <p:cNvCxnSpPr/>
              <p:nvPr/>
            </p:nvCxnSpPr>
            <p:spPr>
              <a:xfrm>
                <a:off x="6409925" y="3601150"/>
                <a:ext cx="410400" cy="0"/>
              </a:xfrm>
              <a:prstGeom prst="straightConnector1">
                <a:avLst/>
              </a:prstGeom>
              <a:noFill/>
              <a:ln w="9525" cap="flat" cmpd="sng">
                <a:solidFill>
                  <a:srgbClr val="666666"/>
                </a:solidFill>
                <a:prstDash val="solid"/>
                <a:round/>
                <a:headEnd type="none" w="med" len="med"/>
                <a:tailEnd type="none" w="med" len="med"/>
              </a:ln>
            </p:spPr>
          </p:cxnSp>
          <p:cxnSp>
            <p:nvCxnSpPr>
              <p:cNvPr id="100" name="Google Shape;100;p16"/>
              <p:cNvCxnSpPr/>
              <p:nvPr/>
            </p:nvCxnSpPr>
            <p:spPr>
              <a:xfrm>
                <a:off x="6820275" y="3608225"/>
                <a:ext cx="49500" cy="1287600"/>
              </a:xfrm>
              <a:prstGeom prst="straightConnector1">
                <a:avLst/>
              </a:prstGeom>
              <a:noFill/>
              <a:ln w="9525" cap="flat" cmpd="sng">
                <a:solidFill>
                  <a:srgbClr val="666666"/>
                </a:solidFill>
                <a:prstDash val="solid"/>
                <a:round/>
                <a:headEnd type="none" w="med" len="med"/>
                <a:tailEnd type="none" w="med" len="med"/>
              </a:ln>
            </p:spPr>
          </p:cxnSp>
        </p:grpSp>
      </p:grpSp>
      <p:sp>
        <p:nvSpPr>
          <p:cNvPr id="101" name="Google Shape;101;p16"/>
          <p:cNvSpPr txBox="1">
            <a:spLocks noGrp="1"/>
          </p:cNvSpPr>
          <p:nvPr>
            <p:ph type="title" idx="4294967295"/>
          </p:nvPr>
        </p:nvSpPr>
        <p:spPr>
          <a:xfrm>
            <a:off x="476450" y="38890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latin typeface="PT Sans"/>
                <a:ea typeface="PT Sans"/>
                <a:cs typeface="PT Sans"/>
                <a:sym typeface="PT Sans"/>
              </a:rPr>
              <a:t>Figura</a:t>
            </a:r>
            <a:endParaRPr>
              <a:latin typeface="PT Sans"/>
              <a:ea typeface="PT Sans"/>
              <a:cs typeface="PT Sans"/>
              <a:sym typeface="PT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grpSp>
        <p:nvGrpSpPr>
          <p:cNvPr id="106" name="Google Shape;106;p17"/>
          <p:cNvGrpSpPr/>
          <p:nvPr/>
        </p:nvGrpSpPr>
        <p:grpSpPr>
          <a:xfrm>
            <a:off x="2805763" y="3353391"/>
            <a:ext cx="1523106" cy="1382904"/>
            <a:chOff x="5695350" y="3572725"/>
            <a:chExt cx="1202800" cy="1323100"/>
          </a:xfrm>
        </p:grpSpPr>
        <p:cxnSp>
          <p:nvCxnSpPr>
            <p:cNvPr id="107" name="Google Shape;107;p17"/>
            <p:cNvCxnSpPr/>
            <p:nvPr/>
          </p:nvCxnSpPr>
          <p:spPr>
            <a:xfrm flipH="1">
              <a:off x="5695350" y="4421850"/>
              <a:ext cx="7200" cy="205200"/>
            </a:xfrm>
            <a:prstGeom prst="straightConnector1">
              <a:avLst/>
            </a:prstGeom>
            <a:noFill/>
            <a:ln w="9525" cap="flat" cmpd="sng">
              <a:solidFill>
                <a:srgbClr val="666666"/>
              </a:solidFill>
              <a:prstDash val="solid"/>
              <a:round/>
              <a:headEnd type="none" w="med" len="med"/>
              <a:tailEnd type="none" w="med" len="med"/>
            </a:ln>
          </p:spPr>
        </p:cxnSp>
        <p:grpSp>
          <p:nvGrpSpPr>
            <p:cNvPr id="108" name="Google Shape;108;p17"/>
            <p:cNvGrpSpPr/>
            <p:nvPr/>
          </p:nvGrpSpPr>
          <p:grpSpPr>
            <a:xfrm>
              <a:off x="5695350" y="3572725"/>
              <a:ext cx="1202800" cy="1323100"/>
              <a:chOff x="5695350" y="3572725"/>
              <a:chExt cx="1202800" cy="1323100"/>
            </a:xfrm>
          </p:grpSpPr>
          <p:cxnSp>
            <p:nvCxnSpPr>
              <p:cNvPr id="109" name="Google Shape;109;p17"/>
              <p:cNvCxnSpPr/>
              <p:nvPr/>
            </p:nvCxnSpPr>
            <p:spPr>
              <a:xfrm rot="10800000" flipH="1">
                <a:off x="5695350" y="4216650"/>
                <a:ext cx="268800" cy="205200"/>
              </a:xfrm>
              <a:prstGeom prst="straightConnector1">
                <a:avLst/>
              </a:prstGeom>
              <a:noFill/>
              <a:ln w="9525" cap="flat" cmpd="sng">
                <a:solidFill>
                  <a:srgbClr val="666666"/>
                </a:solidFill>
                <a:prstDash val="solid"/>
                <a:round/>
                <a:headEnd type="none" w="med" len="med"/>
                <a:tailEnd type="none" w="med" len="med"/>
              </a:ln>
            </p:spPr>
          </p:cxnSp>
          <p:cxnSp>
            <p:nvCxnSpPr>
              <p:cNvPr id="110" name="Google Shape;110;p17"/>
              <p:cNvCxnSpPr/>
              <p:nvPr/>
            </p:nvCxnSpPr>
            <p:spPr>
              <a:xfrm>
                <a:off x="5702550" y="4627050"/>
                <a:ext cx="198000" cy="219300"/>
              </a:xfrm>
              <a:prstGeom prst="straightConnector1">
                <a:avLst/>
              </a:prstGeom>
              <a:noFill/>
              <a:ln w="9525" cap="flat" cmpd="sng">
                <a:solidFill>
                  <a:srgbClr val="666666"/>
                </a:solidFill>
                <a:prstDash val="solid"/>
                <a:round/>
                <a:headEnd type="none" w="med" len="med"/>
                <a:tailEnd type="none" w="med" len="med"/>
              </a:ln>
            </p:spPr>
          </p:cxnSp>
          <p:cxnSp>
            <p:nvCxnSpPr>
              <p:cNvPr id="111" name="Google Shape;111;p17"/>
              <p:cNvCxnSpPr/>
              <p:nvPr/>
            </p:nvCxnSpPr>
            <p:spPr>
              <a:xfrm>
                <a:off x="5893450" y="4846350"/>
                <a:ext cx="1004700" cy="14100"/>
              </a:xfrm>
              <a:prstGeom prst="straightConnector1">
                <a:avLst/>
              </a:prstGeom>
              <a:noFill/>
              <a:ln w="9525" cap="flat" cmpd="sng">
                <a:solidFill>
                  <a:srgbClr val="666666"/>
                </a:solidFill>
                <a:prstDash val="solid"/>
                <a:round/>
                <a:headEnd type="none" w="med" len="med"/>
                <a:tailEnd type="none" w="med" len="med"/>
              </a:ln>
            </p:spPr>
          </p:cxnSp>
          <p:cxnSp>
            <p:nvCxnSpPr>
              <p:cNvPr id="112" name="Google Shape;112;p17"/>
              <p:cNvCxnSpPr/>
              <p:nvPr/>
            </p:nvCxnSpPr>
            <p:spPr>
              <a:xfrm>
                <a:off x="5971275" y="4230825"/>
                <a:ext cx="276000" cy="0"/>
              </a:xfrm>
              <a:prstGeom prst="straightConnector1">
                <a:avLst/>
              </a:prstGeom>
              <a:noFill/>
              <a:ln w="9525" cap="flat" cmpd="sng">
                <a:solidFill>
                  <a:srgbClr val="666666"/>
                </a:solidFill>
                <a:prstDash val="solid"/>
                <a:round/>
                <a:headEnd type="none" w="med" len="med"/>
                <a:tailEnd type="none" w="med" len="med"/>
              </a:ln>
            </p:spPr>
          </p:cxnSp>
          <p:cxnSp>
            <p:nvCxnSpPr>
              <p:cNvPr id="113" name="Google Shape;113;p17"/>
              <p:cNvCxnSpPr/>
              <p:nvPr/>
            </p:nvCxnSpPr>
            <p:spPr>
              <a:xfrm>
                <a:off x="6261350" y="4259125"/>
                <a:ext cx="148500" cy="254700"/>
              </a:xfrm>
              <a:prstGeom prst="straightConnector1">
                <a:avLst/>
              </a:prstGeom>
              <a:noFill/>
              <a:ln w="9525" cap="flat" cmpd="sng">
                <a:solidFill>
                  <a:srgbClr val="666666"/>
                </a:solidFill>
                <a:prstDash val="solid"/>
                <a:round/>
                <a:headEnd type="none" w="med" len="med"/>
                <a:tailEnd type="none" w="med" len="med"/>
              </a:ln>
            </p:spPr>
          </p:cxnSp>
          <p:cxnSp>
            <p:nvCxnSpPr>
              <p:cNvPr id="114" name="Google Shape;114;p17"/>
              <p:cNvCxnSpPr/>
              <p:nvPr/>
            </p:nvCxnSpPr>
            <p:spPr>
              <a:xfrm rot="10800000">
                <a:off x="6388675" y="3572725"/>
                <a:ext cx="35400" cy="941100"/>
              </a:xfrm>
              <a:prstGeom prst="straightConnector1">
                <a:avLst/>
              </a:prstGeom>
              <a:noFill/>
              <a:ln w="9525" cap="flat" cmpd="sng">
                <a:solidFill>
                  <a:srgbClr val="666666"/>
                </a:solidFill>
                <a:prstDash val="solid"/>
                <a:round/>
                <a:headEnd type="none" w="med" len="med"/>
                <a:tailEnd type="none" w="med" len="med"/>
              </a:ln>
            </p:spPr>
          </p:cxnSp>
          <p:cxnSp>
            <p:nvCxnSpPr>
              <p:cNvPr id="115" name="Google Shape;115;p17"/>
              <p:cNvCxnSpPr/>
              <p:nvPr/>
            </p:nvCxnSpPr>
            <p:spPr>
              <a:xfrm>
                <a:off x="6409925" y="3601150"/>
                <a:ext cx="410400" cy="0"/>
              </a:xfrm>
              <a:prstGeom prst="straightConnector1">
                <a:avLst/>
              </a:prstGeom>
              <a:noFill/>
              <a:ln w="9525" cap="flat" cmpd="sng">
                <a:solidFill>
                  <a:srgbClr val="666666"/>
                </a:solidFill>
                <a:prstDash val="solid"/>
                <a:round/>
                <a:headEnd type="none" w="med" len="med"/>
                <a:tailEnd type="none" w="med" len="med"/>
              </a:ln>
            </p:spPr>
          </p:cxnSp>
          <p:cxnSp>
            <p:nvCxnSpPr>
              <p:cNvPr id="116" name="Google Shape;116;p17"/>
              <p:cNvCxnSpPr/>
              <p:nvPr/>
            </p:nvCxnSpPr>
            <p:spPr>
              <a:xfrm>
                <a:off x="6820275" y="3608225"/>
                <a:ext cx="49500" cy="1287600"/>
              </a:xfrm>
              <a:prstGeom prst="straightConnector1">
                <a:avLst/>
              </a:prstGeom>
              <a:noFill/>
              <a:ln w="9525" cap="flat" cmpd="sng">
                <a:solidFill>
                  <a:srgbClr val="666666"/>
                </a:solidFill>
                <a:prstDash val="solid"/>
                <a:round/>
                <a:headEnd type="none" w="med" len="med"/>
                <a:tailEnd type="none" w="med" len="med"/>
              </a:ln>
            </p:spPr>
          </p:cxnSp>
        </p:grpSp>
      </p:grpSp>
      <p:sp>
        <p:nvSpPr>
          <p:cNvPr id="117" name="Google Shape;117;p17"/>
          <p:cNvSpPr txBox="1">
            <a:spLocks noGrp="1"/>
          </p:cNvSpPr>
          <p:nvPr>
            <p:ph type="title" idx="4294967295"/>
          </p:nvPr>
        </p:nvSpPr>
        <p:spPr>
          <a:xfrm>
            <a:off x="476450" y="38890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Figura</a:t>
            </a:r>
            <a:endParaRPr/>
          </a:p>
        </p:txBody>
      </p:sp>
      <p:grpSp>
        <p:nvGrpSpPr>
          <p:cNvPr id="118" name="Google Shape;118;p17"/>
          <p:cNvGrpSpPr/>
          <p:nvPr/>
        </p:nvGrpSpPr>
        <p:grpSpPr>
          <a:xfrm rot="271" flipH="1">
            <a:off x="4747929" y="3353379"/>
            <a:ext cx="1523226" cy="1382904"/>
            <a:chOff x="5695350" y="3572725"/>
            <a:chExt cx="1202800" cy="1323100"/>
          </a:xfrm>
        </p:grpSpPr>
        <p:cxnSp>
          <p:nvCxnSpPr>
            <p:cNvPr id="119" name="Google Shape;119;p17"/>
            <p:cNvCxnSpPr/>
            <p:nvPr/>
          </p:nvCxnSpPr>
          <p:spPr>
            <a:xfrm flipH="1">
              <a:off x="5695350" y="4421850"/>
              <a:ext cx="7200" cy="205200"/>
            </a:xfrm>
            <a:prstGeom prst="straightConnector1">
              <a:avLst/>
            </a:prstGeom>
            <a:noFill/>
            <a:ln w="9525" cap="flat" cmpd="sng">
              <a:solidFill>
                <a:srgbClr val="666666"/>
              </a:solidFill>
              <a:prstDash val="solid"/>
              <a:round/>
              <a:headEnd type="none" w="med" len="med"/>
              <a:tailEnd type="none" w="med" len="med"/>
            </a:ln>
          </p:spPr>
        </p:cxnSp>
        <p:grpSp>
          <p:nvGrpSpPr>
            <p:cNvPr id="120" name="Google Shape;120;p17"/>
            <p:cNvGrpSpPr/>
            <p:nvPr/>
          </p:nvGrpSpPr>
          <p:grpSpPr>
            <a:xfrm>
              <a:off x="5695350" y="3572725"/>
              <a:ext cx="1202800" cy="1323100"/>
              <a:chOff x="5695350" y="3572725"/>
              <a:chExt cx="1202800" cy="1323100"/>
            </a:xfrm>
          </p:grpSpPr>
          <p:cxnSp>
            <p:nvCxnSpPr>
              <p:cNvPr id="121" name="Google Shape;121;p17"/>
              <p:cNvCxnSpPr/>
              <p:nvPr/>
            </p:nvCxnSpPr>
            <p:spPr>
              <a:xfrm rot="10800000" flipH="1">
                <a:off x="5695350" y="4216650"/>
                <a:ext cx="268800" cy="205200"/>
              </a:xfrm>
              <a:prstGeom prst="straightConnector1">
                <a:avLst/>
              </a:prstGeom>
              <a:noFill/>
              <a:ln w="9525" cap="flat" cmpd="sng">
                <a:solidFill>
                  <a:srgbClr val="666666"/>
                </a:solidFill>
                <a:prstDash val="solid"/>
                <a:round/>
                <a:headEnd type="none" w="med" len="med"/>
                <a:tailEnd type="none" w="med" len="med"/>
              </a:ln>
            </p:spPr>
          </p:cxnSp>
          <p:cxnSp>
            <p:nvCxnSpPr>
              <p:cNvPr id="122" name="Google Shape;122;p17"/>
              <p:cNvCxnSpPr/>
              <p:nvPr/>
            </p:nvCxnSpPr>
            <p:spPr>
              <a:xfrm>
                <a:off x="5702550" y="4627050"/>
                <a:ext cx="198000" cy="219300"/>
              </a:xfrm>
              <a:prstGeom prst="straightConnector1">
                <a:avLst/>
              </a:prstGeom>
              <a:noFill/>
              <a:ln w="9525" cap="flat" cmpd="sng">
                <a:solidFill>
                  <a:srgbClr val="666666"/>
                </a:solidFill>
                <a:prstDash val="solid"/>
                <a:round/>
                <a:headEnd type="none" w="med" len="med"/>
                <a:tailEnd type="none" w="med" len="med"/>
              </a:ln>
            </p:spPr>
          </p:cxnSp>
          <p:cxnSp>
            <p:nvCxnSpPr>
              <p:cNvPr id="123" name="Google Shape;123;p17"/>
              <p:cNvCxnSpPr/>
              <p:nvPr/>
            </p:nvCxnSpPr>
            <p:spPr>
              <a:xfrm>
                <a:off x="5893450" y="4846350"/>
                <a:ext cx="1004700" cy="14100"/>
              </a:xfrm>
              <a:prstGeom prst="straightConnector1">
                <a:avLst/>
              </a:prstGeom>
              <a:noFill/>
              <a:ln w="9525" cap="flat" cmpd="sng">
                <a:solidFill>
                  <a:srgbClr val="666666"/>
                </a:solidFill>
                <a:prstDash val="solid"/>
                <a:round/>
                <a:headEnd type="none" w="med" len="med"/>
                <a:tailEnd type="none" w="med" len="med"/>
              </a:ln>
            </p:spPr>
          </p:cxnSp>
          <p:cxnSp>
            <p:nvCxnSpPr>
              <p:cNvPr id="124" name="Google Shape;124;p17"/>
              <p:cNvCxnSpPr/>
              <p:nvPr/>
            </p:nvCxnSpPr>
            <p:spPr>
              <a:xfrm>
                <a:off x="5971275" y="4230825"/>
                <a:ext cx="276000" cy="0"/>
              </a:xfrm>
              <a:prstGeom prst="straightConnector1">
                <a:avLst/>
              </a:prstGeom>
              <a:noFill/>
              <a:ln w="9525" cap="flat" cmpd="sng">
                <a:solidFill>
                  <a:srgbClr val="666666"/>
                </a:solidFill>
                <a:prstDash val="solid"/>
                <a:round/>
                <a:headEnd type="none" w="med" len="med"/>
                <a:tailEnd type="none" w="med" len="med"/>
              </a:ln>
            </p:spPr>
          </p:cxnSp>
          <p:cxnSp>
            <p:nvCxnSpPr>
              <p:cNvPr id="125" name="Google Shape;125;p17"/>
              <p:cNvCxnSpPr/>
              <p:nvPr/>
            </p:nvCxnSpPr>
            <p:spPr>
              <a:xfrm>
                <a:off x="6261350" y="4259125"/>
                <a:ext cx="148500" cy="254700"/>
              </a:xfrm>
              <a:prstGeom prst="straightConnector1">
                <a:avLst/>
              </a:prstGeom>
              <a:noFill/>
              <a:ln w="9525" cap="flat" cmpd="sng">
                <a:solidFill>
                  <a:srgbClr val="666666"/>
                </a:solidFill>
                <a:prstDash val="solid"/>
                <a:round/>
                <a:headEnd type="none" w="med" len="med"/>
                <a:tailEnd type="none" w="med" len="med"/>
              </a:ln>
            </p:spPr>
          </p:cxnSp>
          <p:cxnSp>
            <p:nvCxnSpPr>
              <p:cNvPr id="126" name="Google Shape;126;p17"/>
              <p:cNvCxnSpPr/>
              <p:nvPr/>
            </p:nvCxnSpPr>
            <p:spPr>
              <a:xfrm rot="10800000">
                <a:off x="6388675" y="3572725"/>
                <a:ext cx="35400" cy="941100"/>
              </a:xfrm>
              <a:prstGeom prst="straightConnector1">
                <a:avLst/>
              </a:prstGeom>
              <a:noFill/>
              <a:ln w="9525" cap="flat" cmpd="sng">
                <a:solidFill>
                  <a:srgbClr val="666666"/>
                </a:solidFill>
                <a:prstDash val="solid"/>
                <a:round/>
                <a:headEnd type="none" w="med" len="med"/>
                <a:tailEnd type="none" w="med" len="med"/>
              </a:ln>
            </p:spPr>
          </p:cxnSp>
          <p:cxnSp>
            <p:nvCxnSpPr>
              <p:cNvPr id="127" name="Google Shape;127;p17"/>
              <p:cNvCxnSpPr/>
              <p:nvPr/>
            </p:nvCxnSpPr>
            <p:spPr>
              <a:xfrm>
                <a:off x="6409925" y="3601150"/>
                <a:ext cx="410400" cy="0"/>
              </a:xfrm>
              <a:prstGeom prst="straightConnector1">
                <a:avLst/>
              </a:prstGeom>
              <a:noFill/>
              <a:ln w="9525" cap="flat" cmpd="sng">
                <a:solidFill>
                  <a:srgbClr val="666666"/>
                </a:solidFill>
                <a:prstDash val="solid"/>
                <a:round/>
                <a:headEnd type="none" w="med" len="med"/>
                <a:tailEnd type="none" w="med" len="med"/>
              </a:ln>
            </p:spPr>
          </p:cxnSp>
          <p:cxnSp>
            <p:nvCxnSpPr>
              <p:cNvPr id="128" name="Google Shape;128;p17"/>
              <p:cNvCxnSpPr/>
              <p:nvPr/>
            </p:nvCxnSpPr>
            <p:spPr>
              <a:xfrm>
                <a:off x="6820275" y="3608225"/>
                <a:ext cx="49500" cy="1287600"/>
              </a:xfrm>
              <a:prstGeom prst="straightConnector1">
                <a:avLst/>
              </a:prstGeom>
              <a:noFill/>
              <a:ln w="9525" cap="flat" cmpd="sng">
                <a:solidFill>
                  <a:srgbClr val="666666"/>
                </a:solidFill>
                <a:prstDash val="solid"/>
                <a:round/>
                <a:headEnd type="none" w="med" len="med"/>
                <a:tailEnd type="none" w="med" len="med"/>
              </a:ln>
            </p:spPr>
          </p:cxnSp>
        </p:grpSp>
      </p:grpSp>
      <p:cxnSp>
        <p:nvCxnSpPr>
          <p:cNvPr id="129" name="Google Shape;129;p17"/>
          <p:cNvCxnSpPr/>
          <p:nvPr/>
        </p:nvCxnSpPr>
        <p:spPr>
          <a:xfrm rot="10800000" flipH="1">
            <a:off x="3941125" y="1683200"/>
            <a:ext cx="494400" cy="1670100"/>
          </a:xfrm>
          <a:prstGeom prst="straightConnector1">
            <a:avLst/>
          </a:prstGeom>
          <a:noFill/>
          <a:ln w="9525" cap="flat" cmpd="sng">
            <a:solidFill>
              <a:schemeClr val="dk2"/>
            </a:solidFill>
            <a:prstDash val="solid"/>
            <a:round/>
            <a:headEnd type="none" w="med" len="med"/>
            <a:tailEnd type="none" w="med" len="med"/>
          </a:ln>
        </p:spPr>
      </p:cxnSp>
      <p:cxnSp>
        <p:nvCxnSpPr>
          <p:cNvPr id="130" name="Google Shape;130;p17"/>
          <p:cNvCxnSpPr/>
          <p:nvPr/>
        </p:nvCxnSpPr>
        <p:spPr>
          <a:xfrm>
            <a:off x="4448800" y="1710050"/>
            <a:ext cx="708000" cy="1776900"/>
          </a:xfrm>
          <a:prstGeom prst="straightConnector1">
            <a:avLst/>
          </a:prstGeom>
          <a:noFill/>
          <a:ln w="9525" cap="flat" cmpd="sng">
            <a:solidFill>
              <a:schemeClr val="dk2"/>
            </a:solidFill>
            <a:prstDash val="solid"/>
            <a:round/>
            <a:headEnd type="none" w="med" len="med"/>
            <a:tailEnd type="none" w="med" len="med"/>
          </a:ln>
        </p:spPr>
      </p:cxnSp>
      <p:cxnSp>
        <p:nvCxnSpPr>
          <p:cNvPr id="131" name="Google Shape;131;p17"/>
          <p:cNvCxnSpPr/>
          <p:nvPr/>
        </p:nvCxnSpPr>
        <p:spPr>
          <a:xfrm>
            <a:off x="4448800" y="1683325"/>
            <a:ext cx="1523100" cy="200400"/>
          </a:xfrm>
          <a:prstGeom prst="straightConnector1">
            <a:avLst/>
          </a:prstGeom>
          <a:noFill/>
          <a:ln w="9525" cap="flat" cmpd="sng">
            <a:solidFill>
              <a:schemeClr val="dk2"/>
            </a:solidFill>
            <a:prstDash val="solid"/>
            <a:round/>
            <a:headEnd type="none" w="med" len="med"/>
            <a:tailEnd type="none" w="med" len="med"/>
          </a:ln>
        </p:spPr>
      </p:cxnSp>
      <p:cxnSp>
        <p:nvCxnSpPr>
          <p:cNvPr id="132" name="Google Shape;132;p17"/>
          <p:cNvCxnSpPr/>
          <p:nvPr/>
        </p:nvCxnSpPr>
        <p:spPr>
          <a:xfrm flipH="1">
            <a:off x="3046125" y="1683325"/>
            <a:ext cx="1389300" cy="414300"/>
          </a:xfrm>
          <a:prstGeom prst="straightConnector1">
            <a:avLst/>
          </a:prstGeom>
          <a:noFill/>
          <a:ln w="9525" cap="flat" cmpd="sng">
            <a:solidFill>
              <a:schemeClr val="dk2"/>
            </a:solidFill>
            <a:prstDash val="solid"/>
            <a:round/>
            <a:headEnd type="none" w="med" len="med"/>
            <a:tailEnd type="none" w="med" len="med"/>
          </a:ln>
        </p:spPr>
      </p:cxnSp>
      <p:sp>
        <p:nvSpPr>
          <p:cNvPr id="133" name="Google Shape;133;p17"/>
          <p:cNvSpPr/>
          <p:nvPr/>
        </p:nvSpPr>
        <p:spPr>
          <a:xfrm>
            <a:off x="4021325" y="1024300"/>
            <a:ext cx="726600" cy="694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grpSp>
        <p:nvGrpSpPr>
          <p:cNvPr id="138" name="Google Shape;138;p18"/>
          <p:cNvGrpSpPr/>
          <p:nvPr/>
        </p:nvGrpSpPr>
        <p:grpSpPr>
          <a:xfrm>
            <a:off x="4186950" y="1723275"/>
            <a:ext cx="1202800" cy="1323100"/>
            <a:chOff x="5695350" y="3572725"/>
            <a:chExt cx="1202800" cy="1323100"/>
          </a:xfrm>
        </p:grpSpPr>
        <p:cxnSp>
          <p:nvCxnSpPr>
            <p:cNvPr id="139" name="Google Shape;139;p18"/>
            <p:cNvCxnSpPr/>
            <p:nvPr/>
          </p:nvCxnSpPr>
          <p:spPr>
            <a:xfrm flipH="1">
              <a:off x="5695350" y="4421850"/>
              <a:ext cx="7200" cy="205200"/>
            </a:xfrm>
            <a:prstGeom prst="straightConnector1">
              <a:avLst/>
            </a:prstGeom>
            <a:noFill/>
            <a:ln w="9525" cap="flat" cmpd="sng">
              <a:solidFill>
                <a:srgbClr val="666666"/>
              </a:solidFill>
              <a:prstDash val="solid"/>
              <a:round/>
              <a:headEnd type="none" w="med" len="med"/>
              <a:tailEnd type="none" w="med" len="med"/>
            </a:ln>
          </p:spPr>
        </p:cxnSp>
        <p:grpSp>
          <p:nvGrpSpPr>
            <p:cNvPr id="140" name="Google Shape;140;p18"/>
            <p:cNvGrpSpPr/>
            <p:nvPr/>
          </p:nvGrpSpPr>
          <p:grpSpPr>
            <a:xfrm>
              <a:off x="5695350" y="3572725"/>
              <a:ext cx="1202800" cy="1323100"/>
              <a:chOff x="5695350" y="3572725"/>
              <a:chExt cx="1202800" cy="1323100"/>
            </a:xfrm>
          </p:grpSpPr>
          <p:cxnSp>
            <p:nvCxnSpPr>
              <p:cNvPr id="141" name="Google Shape;141;p18"/>
              <p:cNvCxnSpPr/>
              <p:nvPr/>
            </p:nvCxnSpPr>
            <p:spPr>
              <a:xfrm rot="10800000" flipH="1">
                <a:off x="5695350" y="4216650"/>
                <a:ext cx="268800" cy="205200"/>
              </a:xfrm>
              <a:prstGeom prst="straightConnector1">
                <a:avLst/>
              </a:prstGeom>
              <a:noFill/>
              <a:ln w="9525" cap="flat" cmpd="sng">
                <a:solidFill>
                  <a:srgbClr val="666666"/>
                </a:solidFill>
                <a:prstDash val="solid"/>
                <a:round/>
                <a:headEnd type="none" w="med" len="med"/>
                <a:tailEnd type="none" w="med" len="med"/>
              </a:ln>
            </p:spPr>
          </p:cxnSp>
          <p:cxnSp>
            <p:nvCxnSpPr>
              <p:cNvPr id="142" name="Google Shape;142;p18"/>
              <p:cNvCxnSpPr/>
              <p:nvPr/>
            </p:nvCxnSpPr>
            <p:spPr>
              <a:xfrm>
                <a:off x="5702550" y="4627050"/>
                <a:ext cx="198000" cy="219300"/>
              </a:xfrm>
              <a:prstGeom prst="straightConnector1">
                <a:avLst/>
              </a:prstGeom>
              <a:noFill/>
              <a:ln w="9525" cap="flat" cmpd="sng">
                <a:solidFill>
                  <a:srgbClr val="666666"/>
                </a:solidFill>
                <a:prstDash val="solid"/>
                <a:round/>
                <a:headEnd type="none" w="med" len="med"/>
                <a:tailEnd type="none" w="med" len="med"/>
              </a:ln>
            </p:spPr>
          </p:cxnSp>
          <p:cxnSp>
            <p:nvCxnSpPr>
              <p:cNvPr id="143" name="Google Shape;143;p18"/>
              <p:cNvCxnSpPr/>
              <p:nvPr/>
            </p:nvCxnSpPr>
            <p:spPr>
              <a:xfrm>
                <a:off x="5893450" y="4846350"/>
                <a:ext cx="1004700" cy="14100"/>
              </a:xfrm>
              <a:prstGeom prst="straightConnector1">
                <a:avLst/>
              </a:prstGeom>
              <a:noFill/>
              <a:ln w="9525" cap="flat" cmpd="sng">
                <a:solidFill>
                  <a:srgbClr val="666666"/>
                </a:solidFill>
                <a:prstDash val="solid"/>
                <a:round/>
                <a:headEnd type="none" w="med" len="med"/>
                <a:tailEnd type="none" w="med" len="med"/>
              </a:ln>
            </p:spPr>
          </p:cxnSp>
          <p:cxnSp>
            <p:nvCxnSpPr>
              <p:cNvPr id="144" name="Google Shape;144;p18"/>
              <p:cNvCxnSpPr/>
              <p:nvPr/>
            </p:nvCxnSpPr>
            <p:spPr>
              <a:xfrm>
                <a:off x="5971275" y="4230825"/>
                <a:ext cx="276000" cy="0"/>
              </a:xfrm>
              <a:prstGeom prst="straightConnector1">
                <a:avLst/>
              </a:prstGeom>
              <a:noFill/>
              <a:ln w="9525" cap="flat" cmpd="sng">
                <a:solidFill>
                  <a:srgbClr val="666666"/>
                </a:solidFill>
                <a:prstDash val="solid"/>
                <a:round/>
                <a:headEnd type="none" w="med" len="med"/>
                <a:tailEnd type="none" w="med" len="med"/>
              </a:ln>
            </p:spPr>
          </p:cxnSp>
          <p:cxnSp>
            <p:nvCxnSpPr>
              <p:cNvPr id="145" name="Google Shape;145;p18"/>
              <p:cNvCxnSpPr/>
              <p:nvPr/>
            </p:nvCxnSpPr>
            <p:spPr>
              <a:xfrm>
                <a:off x="6261350" y="4259125"/>
                <a:ext cx="148500" cy="254700"/>
              </a:xfrm>
              <a:prstGeom prst="straightConnector1">
                <a:avLst/>
              </a:prstGeom>
              <a:noFill/>
              <a:ln w="9525" cap="flat" cmpd="sng">
                <a:solidFill>
                  <a:srgbClr val="666666"/>
                </a:solidFill>
                <a:prstDash val="solid"/>
                <a:round/>
                <a:headEnd type="none" w="med" len="med"/>
                <a:tailEnd type="none" w="med" len="med"/>
              </a:ln>
            </p:spPr>
          </p:cxnSp>
          <p:cxnSp>
            <p:nvCxnSpPr>
              <p:cNvPr id="146" name="Google Shape;146;p18"/>
              <p:cNvCxnSpPr/>
              <p:nvPr/>
            </p:nvCxnSpPr>
            <p:spPr>
              <a:xfrm rot="10800000">
                <a:off x="6388675" y="3572725"/>
                <a:ext cx="35400" cy="941100"/>
              </a:xfrm>
              <a:prstGeom prst="straightConnector1">
                <a:avLst/>
              </a:prstGeom>
              <a:noFill/>
              <a:ln w="9525" cap="flat" cmpd="sng">
                <a:solidFill>
                  <a:srgbClr val="666666"/>
                </a:solidFill>
                <a:prstDash val="solid"/>
                <a:round/>
                <a:headEnd type="none" w="med" len="med"/>
                <a:tailEnd type="none" w="med" len="med"/>
              </a:ln>
            </p:spPr>
          </p:cxnSp>
          <p:cxnSp>
            <p:nvCxnSpPr>
              <p:cNvPr id="147" name="Google Shape;147;p18"/>
              <p:cNvCxnSpPr/>
              <p:nvPr/>
            </p:nvCxnSpPr>
            <p:spPr>
              <a:xfrm>
                <a:off x="6409925" y="3601150"/>
                <a:ext cx="410400" cy="0"/>
              </a:xfrm>
              <a:prstGeom prst="straightConnector1">
                <a:avLst/>
              </a:prstGeom>
              <a:noFill/>
              <a:ln w="9525" cap="flat" cmpd="sng">
                <a:solidFill>
                  <a:srgbClr val="666666"/>
                </a:solidFill>
                <a:prstDash val="solid"/>
                <a:round/>
                <a:headEnd type="none" w="med" len="med"/>
                <a:tailEnd type="none" w="med" len="med"/>
              </a:ln>
            </p:spPr>
          </p:cxnSp>
          <p:cxnSp>
            <p:nvCxnSpPr>
              <p:cNvPr id="148" name="Google Shape;148;p18"/>
              <p:cNvCxnSpPr/>
              <p:nvPr/>
            </p:nvCxnSpPr>
            <p:spPr>
              <a:xfrm>
                <a:off x="6820275" y="3608225"/>
                <a:ext cx="49500" cy="1287600"/>
              </a:xfrm>
              <a:prstGeom prst="straightConnector1">
                <a:avLst/>
              </a:prstGeom>
              <a:noFill/>
              <a:ln w="9525" cap="flat" cmpd="sng">
                <a:solidFill>
                  <a:srgbClr val="666666"/>
                </a:solidFill>
                <a:prstDash val="solid"/>
                <a:round/>
                <a:headEnd type="none" w="med" len="med"/>
                <a:tailEnd type="none" w="med" len="med"/>
              </a:ln>
            </p:spPr>
          </p:cxnSp>
        </p:grpSp>
      </p:grpSp>
      <p:sp>
        <p:nvSpPr>
          <p:cNvPr id="149" name="Google Shape;149;p18"/>
          <p:cNvSpPr txBox="1">
            <a:spLocks noGrp="1"/>
          </p:cNvSpPr>
          <p:nvPr>
            <p:ph type="title" idx="4294967295"/>
          </p:nvPr>
        </p:nvSpPr>
        <p:spPr>
          <a:xfrm>
            <a:off x="476450" y="38890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latin typeface="PT Sans"/>
                <a:ea typeface="PT Sans"/>
                <a:cs typeface="PT Sans"/>
                <a:sym typeface="PT Sans"/>
              </a:rPr>
              <a:t>Figura</a:t>
            </a:r>
            <a:endParaRPr>
              <a:latin typeface="PT Sans"/>
              <a:ea typeface="PT Sans"/>
              <a:cs typeface="PT Sans"/>
              <a:sym typeface="PT Sans"/>
            </a:endParaRPr>
          </a:p>
        </p:txBody>
      </p:sp>
      <p:cxnSp>
        <p:nvCxnSpPr>
          <p:cNvPr id="150" name="Google Shape;150;p18"/>
          <p:cNvCxnSpPr/>
          <p:nvPr/>
        </p:nvCxnSpPr>
        <p:spPr>
          <a:xfrm flipH="1">
            <a:off x="4796225" y="1790200"/>
            <a:ext cx="507600" cy="1215900"/>
          </a:xfrm>
          <a:prstGeom prst="straightConnector1">
            <a:avLst/>
          </a:prstGeom>
          <a:noFill/>
          <a:ln w="9525" cap="flat" cmpd="sng">
            <a:solidFill>
              <a:schemeClr val="dk2"/>
            </a:solidFill>
            <a:prstDash val="dash"/>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54"/>
        <p:cNvGrpSpPr/>
        <p:nvPr/>
      </p:nvGrpSpPr>
      <p:grpSpPr>
        <a:xfrm>
          <a:off x="0" y="0"/>
          <a:ext cx="0" cy="0"/>
          <a:chOff x="0" y="0"/>
          <a:chExt cx="0" cy="0"/>
        </a:xfrm>
      </p:grpSpPr>
      <p:sp>
        <p:nvSpPr>
          <p:cNvPr id="155" name="Google Shape;155;p19"/>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latin typeface="PT Sans"/>
                <a:ea typeface="PT Sans"/>
                <a:cs typeface="PT Sans"/>
                <a:sym typeface="PT Sans"/>
              </a:rPr>
              <a:t>Contexto</a:t>
            </a:r>
            <a:endParaRPr>
              <a:latin typeface="PT Sans"/>
              <a:ea typeface="PT Sans"/>
              <a:cs typeface="PT Sans"/>
              <a:sym typeface="PT Sans"/>
            </a:endParaRPr>
          </a:p>
        </p:txBody>
      </p:sp>
      <p:sp>
        <p:nvSpPr>
          <p:cNvPr id="156" name="Google Shape;156;p19"/>
          <p:cNvSpPr txBox="1">
            <a:spLocks noGrp="1"/>
          </p:cNvSpPr>
          <p:nvPr>
            <p:ph type="body" idx="2"/>
          </p:nvPr>
        </p:nvSpPr>
        <p:spPr>
          <a:xfrm>
            <a:off x="4939500" y="173675"/>
            <a:ext cx="3837000" cy="424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b="1">
                <a:latin typeface="PT Sans"/>
                <a:ea typeface="PT Sans"/>
                <a:cs typeface="PT Sans"/>
                <a:sym typeface="PT Sans"/>
              </a:rPr>
              <a:t>Plan Bolonia </a:t>
            </a:r>
            <a:endParaRPr b="1">
              <a:latin typeface="PT Sans"/>
              <a:ea typeface="PT Sans"/>
              <a:cs typeface="PT Sans"/>
              <a:sym typeface="PT Sans"/>
            </a:endParaRPr>
          </a:p>
          <a:p>
            <a:pPr marL="457200" lvl="0" indent="-323850" algn="l" rtl="0">
              <a:spcBef>
                <a:spcPts val="0"/>
              </a:spcBef>
              <a:spcAft>
                <a:spcPts val="0"/>
              </a:spcAft>
              <a:buSzPts val="1500"/>
              <a:buFont typeface="PT Sans"/>
              <a:buChar char="●"/>
            </a:pPr>
            <a:r>
              <a:rPr lang="es" sz="1500">
                <a:latin typeface="PT Sans"/>
                <a:ea typeface="PT Sans"/>
                <a:cs typeface="PT Sans"/>
                <a:sym typeface="PT Sans"/>
              </a:rPr>
              <a:t>Enfoque aplicado</a:t>
            </a:r>
            <a:endParaRPr sz="1500">
              <a:latin typeface="PT Sans"/>
              <a:ea typeface="PT Sans"/>
              <a:cs typeface="PT Sans"/>
              <a:sym typeface="PT Sans"/>
            </a:endParaRPr>
          </a:p>
          <a:p>
            <a:pPr marL="457200" lvl="0" indent="-323850" algn="l" rtl="0">
              <a:spcBef>
                <a:spcPts val="0"/>
              </a:spcBef>
              <a:spcAft>
                <a:spcPts val="0"/>
              </a:spcAft>
              <a:buSzPts val="1500"/>
              <a:buFont typeface="PT Sans"/>
              <a:buChar char="●"/>
            </a:pPr>
            <a:r>
              <a:rPr lang="es" sz="1500">
                <a:latin typeface="PT Sans"/>
                <a:ea typeface="PT Sans"/>
                <a:cs typeface="PT Sans"/>
                <a:sym typeface="PT Sans"/>
              </a:rPr>
              <a:t>Aprendizaje permanente/continuo</a:t>
            </a:r>
            <a:endParaRPr sz="1500">
              <a:latin typeface="PT Sans"/>
              <a:ea typeface="PT Sans"/>
              <a:cs typeface="PT Sans"/>
              <a:sym typeface="PT Sans"/>
            </a:endParaRPr>
          </a:p>
          <a:p>
            <a:pPr marL="457200" lvl="0" indent="-323850" algn="l" rtl="0">
              <a:spcBef>
                <a:spcPts val="0"/>
              </a:spcBef>
              <a:spcAft>
                <a:spcPts val="0"/>
              </a:spcAft>
              <a:buSzPts val="1500"/>
              <a:buFont typeface="PT Sans"/>
              <a:buChar char="●"/>
            </a:pPr>
            <a:r>
              <a:rPr lang="es" sz="1500">
                <a:latin typeface="PT Sans"/>
                <a:ea typeface="PT Sans"/>
                <a:cs typeface="PT Sans"/>
                <a:sym typeface="PT Sans"/>
              </a:rPr>
              <a:t>Problema en latinoamérica</a:t>
            </a:r>
            <a:endParaRPr sz="1500">
              <a:latin typeface="PT Sans"/>
              <a:ea typeface="PT Sans"/>
              <a:cs typeface="PT Sans"/>
              <a:sym typeface="PT Sans"/>
            </a:endParaRPr>
          </a:p>
          <a:p>
            <a:pPr marL="0" lvl="0" indent="0" algn="l" rtl="0">
              <a:spcBef>
                <a:spcPts val="0"/>
              </a:spcBef>
              <a:spcAft>
                <a:spcPts val="0"/>
              </a:spcAft>
              <a:buNone/>
            </a:pPr>
            <a:endParaRPr b="1">
              <a:latin typeface="PT Sans"/>
              <a:ea typeface="PT Sans"/>
              <a:cs typeface="PT Sans"/>
              <a:sym typeface="PT Sans"/>
            </a:endParaRPr>
          </a:p>
          <a:p>
            <a:pPr marL="0" lvl="0" indent="0" algn="l" rtl="0">
              <a:spcBef>
                <a:spcPts val="0"/>
              </a:spcBef>
              <a:spcAft>
                <a:spcPts val="0"/>
              </a:spcAft>
              <a:buNone/>
            </a:pPr>
            <a:r>
              <a:rPr lang="es" b="1">
                <a:latin typeface="PT Sans"/>
                <a:ea typeface="PT Sans"/>
                <a:cs typeface="PT Sans"/>
                <a:sym typeface="PT Sans"/>
              </a:rPr>
              <a:t>“Competencias laborales”</a:t>
            </a:r>
            <a:endParaRPr b="1">
              <a:latin typeface="PT Sans"/>
              <a:ea typeface="PT Sans"/>
              <a:cs typeface="PT Sans"/>
              <a:sym typeface="PT Sans"/>
            </a:endParaRPr>
          </a:p>
          <a:p>
            <a:pPr marL="457200" lvl="0" indent="-323850" algn="l" rtl="0">
              <a:spcBef>
                <a:spcPts val="0"/>
              </a:spcBef>
              <a:spcAft>
                <a:spcPts val="0"/>
              </a:spcAft>
              <a:buSzPts val="1500"/>
              <a:buFont typeface="PT Sans"/>
              <a:buChar char="●"/>
            </a:pPr>
            <a:r>
              <a:rPr lang="es" sz="1500">
                <a:latin typeface="PT Sans"/>
                <a:ea typeface="PT Sans"/>
                <a:cs typeface="PT Sans"/>
                <a:sym typeface="PT Sans"/>
              </a:rPr>
              <a:t>Foco en empleabilidad</a:t>
            </a:r>
            <a:endParaRPr sz="1500">
              <a:latin typeface="PT Sans"/>
              <a:ea typeface="PT Sans"/>
              <a:cs typeface="PT Sans"/>
              <a:sym typeface="PT Sans"/>
            </a:endParaRPr>
          </a:p>
          <a:p>
            <a:pPr marL="457200" lvl="0" indent="-323850" algn="l" rtl="0">
              <a:spcBef>
                <a:spcPts val="0"/>
              </a:spcBef>
              <a:spcAft>
                <a:spcPts val="0"/>
              </a:spcAft>
              <a:buSzPts val="1500"/>
              <a:buFont typeface="PT Sans"/>
              <a:buChar char="●"/>
            </a:pPr>
            <a:r>
              <a:rPr lang="es" sz="1500">
                <a:latin typeface="PT Sans"/>
                <a:ea typeface="PT Sans"/>
                <a:cs typeface="PT Sans"/>
                <a:sym typeface="PT Sans"/>
              </a:rPr>
              <a:t>¿Profesionalización?</a:t>
            </a:r>
            <a:endParaRPr sz="1500">
              <a:latin typeface="PT Sans"/>
              <a:ea typeface="PT Sans"/>
              <a:cs typeface="PT Sans"/>
              <a:sym typeface="PT Sans"/>
            </a:endParaRPr>
          </a:p>
          <a:p>
            <a:pPr marL="0" lvl="0" indent="0" algn="l" rtl="0">
              <a:spcBef>
                <a:spcPts val="1600"/>
              </a:spcBef>
              <a:spcAft>
                <a:spcPts val="0"/>
              </a:spcAft>
              <a:buNone/>
            </a:pPr>
            <a:r>
              <a:rPr lang="es" b="1">
                <a:latin typeface="PT Sans"/>
                <a:ea typeface="PT Sans"/>
                <a:cs typeface="PT Sans"/>
                <a:sym typeface="PT Sans"/>
              </a:rPr>
              <a:t>¿Métodos como herramientas?</a:t>
            </a:r>
            <a:endParaRPr b="1">
              <a:latin typeface="PT Sans"/>
              <a:ea typeface="PT Sans"/>
              <a:cs typeface="PT Sans"/>
              <a:sym typeface="PT Sans"/>
            </a:endParaRPr>
          </a:p>
          <a:p>
            <a:pPr marL="457200" lvl="0" indent="-323850" algn="l" rtl="0">
              <a:spcBef>
                <a:spcPts val="0"/>
              </a:spcBef>
              <a:spcAft>
                <a:spcPts val="0"/>
              </a:spcAft>
              <a:buSzPts val="1500"/>
              <a:buFont typeface="PT Sans"/>
              <a:buChar char="●"/>
            </a:pPr>
            <a:r>
              <a:rPr lang="es" sz="1500">
                <a:latin typeface="PT Sans"/>
                <a:ea typeface="PT Sans"/>
                <a:cs typeface="PT Sans"/>
                <a:sym typeface="PT Sans"/>
              </a:rPr>
              <a:t>Supuestos (principios/ orígenes)</a:t>
            </a:r>
            <a:endParaRPr sz="1500">
              <a:latin typeface="PT Sans"/>
              <a:ea typeface="PT Sans"/>
              <a:cs typeface="PT Sans"/>
              <a:sym typeface="PT Sans"/>
            </a:endParaRPr>
          </a:p>
          <a:p>
            <a:pPr marL="457200" lvl="0" indent="-323850" algn="l" rtl="0">
              <a:spcBef>
                <a:spcPts val="0"/>
              </a:spcBef>
              <a:spcAft>
                <a:spcPts val="0"/>
              </a:spcAft>
              <a:buSzPts val="1500"/>
              <a:buFont typeface="PT Sans"/>
              <a:buChar char="●"/>
            </a:pPr>
            <a:r>
              <a:rPr lang="es" sz="1500">
                <a:latin typeface="PT Sans"/>
                <a:ea typeface="PT Sans"/>
                <a:cs typeface="PT Sans"/>
                <a:sym typeface="PT Sans"/>
              </a:rPr>
              <a:t>Situaciones de aplicación</a:t>
            </a:r>
            <a:endParaRPr sz="1500">
              <a:latin typeface="PT Sans"/>
              <a:ea typeface="PT Sans"/>
              <a:cs typeface="PT Sans"/>
              <a:sym typeface="PT Sans"/>
            </a:endParaRPr>
          </a:p>
          <a:p>
            <a:pPr marL="457200" lvl="0" indent="-323850" algn="l" rtl="0">
              <a:spcBef>
                <a:spcPts val="0"/>
              </a:spcBef>
              <a:spcAft>
                <a:spcPts val="0"/>
              </a:spcAft>
              <a:buSzPts val="1500"/>
              <a:buFont typeface="PT Sans"/>
              <a:buChar char="●"/>
            </a:pPr>
            <a:r>
              <a:rPr lang="es" sz="1500">
                <a:latin typeface="PT Sans"/>
                <a:ea typeface="PT Sans"/>
                <a:cs typeface="PT Sans"/>
                <a:sym typeface="PT Sans"/>
              </a:rPr>
              <a:t>Implicancias (lógicas y éticas)</a:t>
            </a:r>
            <a:endParaRPr sz="1500">
              <a:latin typeface="PT Sans"/>
              <a:ea typeface="PT Sans"/>
              <a:cs typeface="PT Sans"/>
              <a:sym typeface="PT Sans"/>
            </a:endParaRPr>
          </a:p>
        </p:txBody>
      </p:sp>
      <p:sp>
        <p:nvSpPr>
          <p:cNvPr id="157" name="Google Shape;157;p19"/>
          <p:cNvSpPr txBox="1"/>
          <p:nvPr/>
        </p:nvSpPr>
        <p:spPr>
          <a:xfrm>
            <a:off x="5637800" y="4127700"/>
            <a:ext cx="3412500" cy="877200"/>
          </a:xfrm>
          <a:prstGeom prst="rect">
            <a:avLst/>
          </a:prstGeom>
          <a:noFill/>
          <a:ln>
            <a:noFill/>
          </a:ln>
        </p:spPr>
        <p:txBody>
          <a:bodyPr spcFirstLastPara="1" wrap="square" lIns="91425" tIns="91425" rIns="91425" bIns="91425" anchor="t" anchorCtr="0">
            <a:spAutoFit/>
          </a:bodyPr>
          <a:lstStyle/>
          <a:p>
            <a:pPr marL="0" lvl="0" indent="0" algn="just" rtl="0">
              <a:spcBef>
                <a:spcPts val="1000"/>
              </a:spcBef>
              <a:spcAft>
                <a:spcPts val="0"/>
              </a:spcAft>
              <a:buNone/>
            </a:pPr>
            <a:r>
              <a:rPr lang="es" sz="900">
                <a:solidFill>
                  <a:schemeClr val="lt1"/>
                </a:solidFill>
                <a:latin typeface="PT Sans"/>
                <a:ea typeface="PT Sans"/>
                <a:cs typeface="PT Sans"/>
                <a:sym typeface="PT Sans"/>
              </a:rPr>
              <a:t>Law, J., Ruppert, E., Savage, M. (2011). “The Double Social Life of Methods“. CRESC Working Paper Series, 95, 3-12. Centre for Research on Socio-Cultural Change (CRESC). Obtenido desde:</a:t>
            </a:r>
            <a:endParaRPr sz="900">
              <a:solidFill>
                <a:schemeClr val="lt1"/>
              </a:solidFill>
              <a:latin typeface="PT Sans"/>
              <a:ea typeface="PT Sans"/>
              <a:cs typeface="PT Sans"/>
              <a:sym typeface="PT Sans"/>
            </a:endParaRPr>
          </a:p>
          <a:p>
            <a:pPr marL="0" lvl="0" indent="0" algn="just" rtl="0">
              <a:spcBef>
                <a:spcPts val="0"/>
              </a:spcBef>
              <a:spcAft>
                <a:spcPts val="0"/>
              </a:spcAft>
              <a:buNone/>
            </a:pPr>
            <a:r>
              <a:rPr lang="es" sz="900" u="sng">
                <a:solidFill>
                  <a:schemeClr val="lt1"/>
                </a:solidFill>
                <a:latin typeface="PT Sans"/>
                <a:ea typeface="PT Sans"/>
                <a:cs typeface="PT Sans"/>
                <a:sym typeface="PT Sans"/>
                <a:hlinkClick r:id="rId3">
                  <a:extLst>
                    <a:ext uri="{A12FA001-AC4F-418D-AE19-62706E023703}">
                      <ahyp:hlinkClr xmlns:ahyp="http://schemas.microsoft.com/office/drawing/2018/hyperlinkcolor" val="tx"/>
                    </a:ext>
                  </a:extLst>
                </a:hlinkClick>
              </a:rPr>
              <a:t>http://www.open.ac.uk/researchprojects/iccm/files/iccm/Law%20Savage%20Ruppert.pdf</a:t>
            </a:r>
            <a:endParaRPr sz="500">
              <a:solidFill>
                <a:schemeClr val="lt1"/>
              </a:solidFill>
              <a:latin typeface="PT Sans"/>
              <a:ea typeface="PT Sans"/>
              <a:cs typeface="PT Sans"/>
              <a:sym typeface="PT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latin typeface="PT Sans"/>
                <a:ea typeface="PT Sans"/>
                <a:cs typeface="PT Sans"/>
                <a:sym typeface="PT Sans"/>
              </a:rPr>
              <a:t>Ejemplo</a:t>
            </a:r>
            <a:endParaRPr>
              <a:latin typeface="PT Sans"/>
              <a:ea typeface="PT Sans"/>
              <a:cs typeface="PT Sans"/>
              <a:sym typeface="PT Sans"/>
            </a:endParaRPr>
          </a:p>
        </p:txBody>
      </p:sp>
      <p:sp>
        <p:nvSpPr>
          <p:cNvPr id="163" name="Google Shape;163;p20"/>
          <p:cNvSpPr txBox="1">
            <a:spLocks noGrp="1"/>
          </p:cNvSpPr>
          <p:nvPr>
            <p:ph type="body" idx="1"/>
          </p:nvPr>
        </p:nvSpPr>
        <p:spPr>
          <a:xfrm>
            <a:off x="2410112" y="1595776"/>
            <a:ext cx="6321600" cy="300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u="sng">
                <a:solidFill>
                  <a:schemeClr val="hlink"/>
                </a:solidFill>
                <a:latin typeface="PT Sans"/>
                <a:ea typeface="PT Sans"/>
                <a:cs typeface="PT Sans"/>
                <a:sym typeface="PT Sans"/>
                <a:hlinkClick r:id="rId3"/>
              </a:rPr>
              <a:t>https://www.youtube.com/watch?v=t-BeIu2fuXg</a:t>
            </a:r>
            <a:endParaRPr>
              <a:latin typeface="PT Sans"/>
              <a:ea typeface="PT Sans"/>
              <a:cs typeface="PT Sans"/>
              <a:sym typeface="PT Sans"/>
            </a:endParaRPr>
          </a:p>
          <a:p>
            <a:pPr marL="0" lvl="0" indent="0" algn="l" rtl="0">
              <a:spcBef>
                <a:spcPts val="1600"/>
              </a:spcBef>
              <a:spcAft>
                <a:spcPts val="1600"/>
              </a:spcAft>
              <a:buNone/>
            </a:pPr>
            <a:endParaRPr>
              <a:latin typeface="PT Sans"/>
              <a:ea typeface="PT Sans"/>
              <a:cs typeface="PT Sans"/>
              <a:sym typeface="PT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r>
              <a:rPr lang="es" dirty="0">
                <a:latin typeface="PT Sans"/>
                <a:ea typeface="PT Sans"/>
                <a:cs typeface="PT Sans"/>
                <a:sym typeface="PT Sans"/>
              </a:rPr>
              <a:t>Ejemplo 2</a:t>
            </a:r>
            <a:endParaRPr dirty="0">
              <a:latin typeface="PT Sans"/>
              <a:ea typeface="PT Sans"/>
              <a:cs typeface="PT Sans"/>
              <a:sym typeface="PT Sans"/>
            </a:endParaRPr>
          </a:p>
        </p:txBody>
      </p:sp>
      <p:sp>
        <p:nvSpPr>
          <p:cNvPr id="3" name="Text Placeholder 2">
            <a:extLst>
              <a:ext uri="{FF2B5EF4-FFF2-40B4-BE49-F238E27FC236}">
                <a16:creationId xmlns:a16="http://schemas.microsoft.com/office/drawing/2014/main" id="{17ABF278-B7F8-4705-9D64-D14C6E137B1D}"/>
              </a:ext>
            </a:extLst>
          </p:cNvPr>
          <p:cNvSpPr>
            <a:spLocks noGrp="1"/>
          </p:cNvSpPr>
          <p:nvPr>
            <p:ph type="body" idx="1"/>
          </p:nvPr>
        </p:nvSpPr>
        <p:spPr/>
        <p:txBody>
          <a:bodyPr spcFirstLastPara="1" wrap="square" lIns="91425" tIns="91425" rIns="91425" bIns="91425" anchor="ctr" anchorCtr="0">
            <a:noAutofit/>
          </a:bodyPr>
          <a:lstStyle/>
          <a:p>
            <a:pPr marL="1097280">
              <a:spcAft>
                <a:spcPts val="1000"/>
              </a:spcAft>
            </a:pPr>
            <a:r>
              <a:rPr lang="en-US" dirty="0"/>
              <a:t>Hoyos de </a:t>
            </a:r>
            <a:r>
              <a:rPr lang="en-US" dirty="0" err="1"/>
              <a:t>aviones</a:t>
            </a:r>
            <a:r>
              <a:rPr lang="en-US" dirty="0"/>
              <a:t> que se </a:t>
            </a:r>
            <a:r>
              <a:rPr lang="en-US" dirty="0" err="1"/>
              <a:t>encontraron</a:t>
            </a:r>
            <a:r>
              <a:rPr lang="en-US" dirty="0"/>
              <a:t> con </a:t>
            </a:r>
            <a:r>
              <a:rPr lang="en-US" dirty="0" err="1"/>
              <a:t>fuego</a:t>
            </a:r>
            <a:r>
              <a:rPr lang="en-US" dirty="0"/>
              <a:t> </a:t>
            </a:r>
            <a:r>
              <a:rPr lang="en-US" dirty="0" err="1"/>
              <a:t>antiaéreo</a:t>
            </a:r>
            <a:r>
              <a:rPr lang="en-US" dirty="0"/>
              <a:t> </a:t>
            </a:r>
            <a:r>
              <a:rPr lang="en-US" dirty="0" err="1"/>
              <a:t>en</a:t>
            </a:r>
            <a:r>
              <a:rPr lang="en-US" dirty="0"/>
              <a:t> la </a:t>
            </a:r>
            <a:r>
              <a:rPr lang="en-US" dirty="0" err="1"/>
              <a:t>segunda</a:t>
            </a:r>
            <a:r>
              <a:rPr lang="en-US" dirty="0"/>
              <a:t> </a:t>
            </a:r>
            <a:r>
              <a:rPr lang="en-US" dirty="0" err="1"/>
              <a:t>guerra</a:t>
            </a:r>
            <a:r>
              <a:rPr lang="en-US" dirty="0"/>
              <a:t> y que </a:t>
            </a:r>
            <a:r>
              <a:rPr lang="en-US" dirty="0" err="1"/>
              <a:t>volvían</a:t>
            </a:r>
            <a:endParaRPr lang="en-US" err="1"/>
          </a:p>
          <a:p>
            <a:pPr marL="1097280">
              <a:lnSpc>
                <a:spcPct val="114999"/>
              </a:lnSpc>
              <a:spcAft>
                <a:spcPts val="1000"/>
              </a:spcAft>
            </a:pPr>
            <a:r>
              <a:rPr lang="en-US" dirty="0" err="1"/>
              <a:t>Qué</a:t>
            </a:r>
            <a:r>
              <a:rPr lang="en-US" dirty="0"/>
              <a:t> </a:t>
            </a:r>
            <a:r>
              <a:rPr lang="en-US" dirty="0" err="1"/>
              <a:t>hacer</a:t>
            </a:r>
            <a:r>
              <a:rPr lang="en-US" dirty="0"/>
              <a:t> para </a:t>
            </a:r>
            <a:r>
              <a:rPr lang="en-US" dirty="0" err="1"/>
              <a:t>solucionar</a:t>
            </a:r>
            <a:r>
              <a:rPr lang="en-US" dirty="0"/>
              <a:t> </a:t>
            </a:r>
            <a:r>
              <a:rPr lang="en-US" dirty="0" err="1"/>
              <a:t>el</a:t>
            </a:r>
            <a:r>
              <a:rPr lang="en-US" dirty="0"/>
              <a:t> </a:t>
            </a:r>
            <a:r>
              <a:rPr lang="en-US" dirty="0" err="1"/>
              <a:t>problema</a:t>
            </a:r>
            <a:endParaRPr lang="en-US" dirty="0" err="1">
              <a:solidFill>
                <a:srgbClr val="A4222B"/>
              </a:solidFill>
            </a:endParaRPr>
          </a:p>
        </p:txBody>
      </p:sp>
      <p:pic>
        <p:nvPicPr>
          <p:cNvPr id="4" name="Picture 4">
            <a:extLst>
              <a:ext uri="{FF2B5EF4-FFF2-40B4-BE49-F238E27FC236}">
                <a16:creationId xmlns:a16="http://schemas.microsoft.com/office/drawing/2014/main" id="{F6601087-4B43-404E-84E6-B73F8113842A}"/>
              </a:ext>
            </a:extLst>
          </p:cNvPr>
          <p:cNvPicPr>
            <a:picLocks noChangeAspect="1"/>
          </p:cNvPicPr>
          <p:nvPr/>
        </p:nvPicPr>
        <p:blipFill rotWithShape="1">
          <a:blip r:embed="rId3"/>
          <a:srcRect r="3553" b="-695"/>
          <a:stretch/>
        </p:blipFill>
        <p:spPr>
          <a:xfrm>
            <a:off x="118074" y="1704436"/>
            <a:ext cx="2039416" cy="1572949"/>
          </a:xfrm>
          <a:prstGeom prst="rect">
            <a:avLst/>
          </a:prstGeom>
        </p:spPr>
      </p:pic>
    </p:spTree>
    <p:extLst>
      <p:ext uri="{BB962C8B-B14F-4D97-AF65-F5344CB8AC3E}">
        <p14:creationId xmlns:p14="http://schemas.microsoft.com/office/powerpoint/2010/main" val="862762401"/>
      </p:ext>
    </p:extLst>
  </p:cSld>
  <p:clrMapOvr>
    <a:masterClrMapping/>
  </p:clrMapOvr>
</p:sld>
</file>

<file path=ppt/theme/theme1.xml><?xml version="1.0" encoding="utf-8"?>
<a:theme xmlns:a="http://schemas.openxmlformats.org/drawingml/2006/main" name="Swiss">
  <a:themeElements>
    <a:clrScheme name="Swiss">
      <a:dk1>
        <a:srgbClr val="126368"/>
      </a:dk1>
      <a:lt1>
        <a:srgbClr val="FFFFFF"/>
      </a:lt1>
      <a:dk2>
        <a:srgbClr val="A4222B"/>
      </a:dk2>
      <a:lt2>
        <a:srgbClr val="757575"/>
      </a:lt2>
      <a:accent1>
        <a:srgbClr val="5B5B5F"/>
      </a:accent1>
      <a:accent2>
        <a:srgbClr val="27C7BD"/>
      </a:accent2>
      <a:accent3>
        <a:srgbClr val="0099E8"/>
      </a:accent3>
      <a:accent4>
        <a:srgbClr val="51B9A3"/>
      </a:accent4>
      <a:accent5>
        <a:srgbClr val="FB8C00"/>
      </a:accent5>
      <a:accent6>
        <a:srgbClr val="FFAE88"/>
      </a:accent6>
      <a:hlink>
        <a:srgbClr val="A4222B"/>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16</Slides>
  <Notes>16</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Swiss</vt:lpstr>
      <vt:lpstr>Métodos cuantitativos en investigación  LICENCIATURA EN CIENCIA DE DATOS 4TO SEMESTRE</vt:lpstr>
      <vt:lpstr>Contenidos a abordar hoy</vt:lpstr>
      <vt:lpstr>Presentación</vt:lpstr>
      <vt:lpstr>Figura</vt:lpstr>
      <vt:lpstr>Figura</vt:lpstr>
      <vt:lpstr>Figura</vt:lpstr>
      <vt:lpstr>Contexto</vt:lpstr>
      <vt:lpstr>Ejemplo</vt:lpstr>
      <vt:lpstr>Ejemplo 2</vt:lpstr>
      <vt:lpstr>Métodos Cuantitativos</vt:lpstr>
      <vt:lpstr>Objetivos</vt:lpstr>
      <vt:lpstr>Modalidad ejercicios</vt:lpstr>
      <vt:lpstr>Planificación</vt:lpstr>
      <vt:lpstr>PowerPoint Presentation</vt:lpstr>
      <vt:lpstr>Aspectos Formales</vt:lpstr>
      <vt:lpstr>Próximos pasos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Métodos cuantitativos en investigación  LICENCIATURA EN CIENCIA DE DATOS 4TO SEMESTRE</dc:title>
  <cp:revision>60</cp:revision>
  <dcterms:modified xsi:type="dcterms:W3CDTF">2021-09-17T22:47:41Z</dcterms:modified>
</cp:coreProperties>
</file>