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B59CFA-0622-4B19-8E4A-D8453BF0578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8859BE1-CE5F-4C5C-93B7-E216099E00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contrib/R-intro-1.1.0-espanol.1.pdf" TargetMode="External"/><Relationship Id="rId2" Type="http://schemas.openxmlformats.org/officeDocument/2006/relationships/hyperlink" Target="https://www.redalyc.org/articulo.oa?id=727/72711895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milio.lcano.com/pub/cero/R-desde-el-principio-curso-cero-V1.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7" y="447188"/>
            <a:ext cx="11768669" cy="97045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CL" sz="5000" dirty="0" smtClean="0">
                <a:solidFill>
                  <a:schemeClr val="bg1"/>
                </a:solidFill>
              </a:rPr>
              <a:t>Curso Introductorio al uso de R Studio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397" y="1986844"/>
            <a:ext cx="11926713" cy="4871156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 err="1" smtClean="0"/>
              <a:t>Instalación</a:t>
            </a:r>
            <a:r>
              <a:rPr lang="en-US" sz="3400" dirty="0" smtClean="0"/>
              <a:t> de software</a:t>
            </a:r>
          </a:p>
          <a:p>
            <a:r>
              <a:rPr lang="es-CL" sz="3400" dirty="0" smtClean="0"/>
              <a:t>Ventajas/Desventajas de R y </a:t>
            </a:r>
            <a:r>
              <a:rPr lang="es-CL" sz="3400" dirty="0" err="1" smtClean="0"/>
              <a:t>RStudio</a:t>
            </a:r>
            <a:endParaRPr lang="es-CL" sz="3400" dirty="0" smtClean="0"/>
          </a:p>
          <a:p>
            <a:r>
              <a:rPr lang="es-CL" sz="3400" dirty="0" smtClean="0"/>
              <a:t>Entorno de trabajo</a:t>
            </a:r>
          </a:p>
          <a:p>
            <a:r>
              <a:rPr lang="es-CL" sz="3400" dirty="0" smtClean="0"/>
              <a:t>Instalación de Paquetes estadísticos (CRAN, MRAN y </a:t>
            </a:r>
            <a:r>
              <a:rPr lang="es-CL" sz="3400" dirty="0" err="1" smtClean="0"/>
              <a:t>Devtools</a:t>
            </a:r>
            <a:r>
              <a:rPr lang="es-CL" sz="3400" dirty="0" smtClean="0"/>
              <a:t>)</a:t>
            </a:r>
          </a:p>
          <a:p>
            <a:r>
              <a:rPr lang="es-CL" sz="3400" dirty="0" smtClean="0"/>
              <a:t>Importar Datos (Formatos, Canales, Orígenes)</a:t>
            </a:r>
          </a:p>
          <a:p>
            <a:r>
              <a:rPr lang="es-CL" sz="3400" dirty="0"/>
              <a:t>Tipos de Variables (continuas, </a:t>
            </a:r>
            <a:r>
              <a:rPr lang="es-CL" sz="3400" dirty="0" smtClean="0"/>
              <a:t>categóricas, numéricas, lógicas, etc.)</a:t>
            </a:r>
          </a:p>
          <a:p>
            <a:r>
              <a:rPr lang="es-CL" sz="3400" dirty="0"/>
              <a:t>Objetos de trabajo (Listas, Vectores, Data </a:t>
            </a:r>
            <a:r>
              <a:rPr lang="es-CL" sz="3400" dirty="0" err="1"/>
              <a:t>Frames</a:t>
            </a:r>
            <a:r>
              <a:rPr lang="es-CL" sz="3400" dirty="0"/>
              <a:t>, Data </a:t>
            </a:r>
            <a:r>
              <a:rPr lang="es-CL" sz="3400" dirty="0" err="1"/>
              <a:t>Tables</a:t>
            </a:r>
            <a:r>
              <a:rPr lang="es-CL" sz="3400" dirty="0"/>
              <a:t>, </a:t>
            </a:r>
            <a:r>
              <a:rPr lang="es-CL" sz="3400" dirty="0" err="1"/>
              <a:t>Tibbles</a:t>
            </a:r>
            <a:r>
              <a:rPr lang="es-CL" sz="3400" dirty="0"/>
              <a:t>, etc.)</a:t>
            </a:r>
          </a:p>
          <a:p>
            <a:r>
              <a:rPr lang="es-CL" sz="3400" dirty="0" smtClean="0"/>
              <a:t>Aprender a aprender en línea (</a:t>
            </a:r>
            <a:r>
              <a:rPr lang="es-CL" sz="3400" dirty="0" err="1" smtClean="0"/>
              <a:t>StackExchange</a:t>
            </a:r>
            <a:r>
              <a:rPr lang="es-CL" sz="3400" dirty="0" smtClean="0"/>
              <a:t>, </a:t>
            </a:r>
            <a:r>
              <a:rPr lang="es-CL" sz="3400" dirty="0" err="1" smtClean="0"/>
              <a:t>StackOverflow</a:t>
            </a:r>
            <a:r>
              <a:rPr lang="es-CL" sz="3400" dirty="0" smtClean="0"/>
              <a:t>, YouTube, </a:t>
            </a:r>
            <a:r>
              <a:rPr lang="es-CL" sz="3400" dirty="0" err="1" smtClean="0"/>
              <a:t>Github</a:t>
            </a:r>
            <a:r>
              <a:rPr lang="es-CL" sz="3400" dirty="0" smtClean="0"/>
              <a:t>, </a:t>
            </a:r>
            <a:r>
              <a:rPr lang="es-CL" sz="3400" dirty="0" err="1" smtClean="0"/>
              <a:t>Coursera</a:t>
            </a:r>
            <a:r>
              <a:rPr lang="es-CL" sz="3400" dirty="0" smtClean="0"/>
              <a:t>, </a:t>
            </a:r>
            <a:r>
              <a:rPr lang="es-CL" sz="3400" dirty="0" err="1" smtClean="0"/>
              <a:t>DataCamp</a:t>
            </a:r>
            <a:r>
              <a:rPr lang="es-CL" sz="3400" dirty="0" smtClean="0"/>
              <a:t>)</a:t>
            </a:r>
          </a:p>
          <a:p>
            <a:r>
              <a:rPr lang="es-CL" sz="3400" dirty="0" smtClean="0"/>
              <a:t>Estadística Descriptiva Básica (Medidas de Tendencia Central)</a:t>
            </a:r>
          </a:p>
          <a:p>
            <a:r>
              <a:rPr lang="es-CL" sz="3400" dirty="0" smtClean="0"/>
              <a:t>Configuración de datos (Largo y Ancho</a:t>
            </a:r>
            <a:r>
              <a:rPr lang="es-CL" sz="3400" dirty="0" smtClean="0"/>
              <a:t>)</a:t>
            </a:r>
          </a:p>
          <a:p>
            <a:r>
              <a:rPr lang="es-CL" sz="3400" smtClean="0"/>
              <a:t>Personalizar Gráficos </a:t>
            </a:r>
            <a:r>
              <a:rPr lang="es-CL" sz="3400" dirty="0" smtClean="0"/>
              <a:t>con Ggplot2</a:t>
            </a:r>
            <a:endParaRPr lang="es-CL" sz="3200" dirty="0"/>
          </a:p>
          <a:p>
            <a:pPr marL="0" indent="0">
              <a:buNone/>
            </a:pPr>
            <a:r>
              <a:rPr lang="es-CL" sz="3400" b="1" i="1" dirty="0" smtClean="0"/>
              <a:t>Fuentes</a:t>
            </a:r>
            <a:r>
              <a:rPr lang="es-CL" sz="3400" i="1" dirty="0" smtClean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300" i="1" dirty="0" smtClean="0"/>
              <a:t>E</a:t>
            </a:r>
            <a:r>
              <a:rPr lang="es-ES" sz="2300" i="1" dirty="0" err="1" smtClean="0"/>
              <a:t>losua</a:t>
            </a:r>
            <a:r>
              <a:rPr lang="es-ES" sz="2300" i="1" dirty="0" smtClean="0"/>
              <a:t>, P. (2009</a:t>
            </a:r>
            <a:r>
              <a:rPr lang="es-ES" sz="2300" i="1" dirty="0"/>
              <a:t>). ¿Existe vida más allá del SPSS? Descubre R. </a:t>
            </a:r>
            <a:r>
              <a:rPr lang="es-ES" sz="2300" i="1" dirty="0" err="1"/>
              <a:t>Psicothema</a:t>
            </a:r>
            <a:r>
              <a:rPr lang="es-ES" sz="2300" i="1" dirty="0"/>
              <a:t>, 21(4),</a:t>
            </a:r>
            <a:r>
              <a:rPr lang="es-ES" sz="2300" i="1" dirty="0" smtClean="0"/>
              <a:t>652-655. ISSN</a:t>
            </a:r>
            <a:r>
              <a:rPr lang="es-ES" sz="2300" i="1" dirty="0"/>
              <a:t>: 0214-9915. Disponible en: </a:t>
            </a:r>
            <a:r>
              <a:rPr lang="es-ES" sz="2300" i="1" dirty="0">
                <a:hlinkClick r:id="rId2"/>
              </a:rPr>
              <a:t>https://</a:t>
            </a:r>
            <a:r>
              <a:rPr lang="es-ES" sz="2300" i="1" dirty="0" smtClean="0">
                <a:hlinkClick r:id="rId2"/>
              </a:rPr>
              <a:t>www.redalyc.org/articulo.oa?id=727/72711895025</a:t>
            </a:r>
            <a:endParaRPr lang="es-ES" sz="23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300" i="1" dirty="0" smtClean="0"/>
              <a:t>R </a:t>
            </a:r>
            <a:r>
              <a:rPr lang="es-ES" sz="2300" i="1" dirty="0" err="1" smtClean="0"/>
              <a:t>Development</a:t>
            </a:r>
            <a:r>
              <a:rPr lang="es-ES" sz="2300" i="1" dirty="0" smtClean="0"/>
              <a:t> Core </a:t>
            </a:r>
            <a:r>
              <a:rPr lang="es-ES" sz="2300" i="1" dirty="0" err="1" smtClean="0"/>
              <a:t>Team</a:t>
            </a:r>
            <a:r>
              <a:rPr lang="es-ES" sz="2300" i="1" dirty="0" smtClean="0"/>
              <a:t> (2000). Introducción a R. Notas sobre R: Un entorno de programación para Análisis de Datos y Gráficos. Versión 1.0.1 </a:t>
            </a:r>
            <a:r>
              <a:rPr lang="en-US" sz="2300" i="1" dirty="0" smtClean="0">
                <a:hlinkClick r:id="rId3"/>
              </a:rPr>
              <a:t>https://cran.r-project.org/doc/contrib/R-intro-1.1.0-espanol.1.pdf</a:t>
            </a:r>
            <a:endParaRPr lang="es-ES" sz="23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300" i="1" dirty="0" smtClean="0"/>
              <a:t>Cano, E. &amp; </a:t>
            </a:r>
            <a:r>
              <a:rPr lang="es-ES" sz="2300" i="1" dirty="0" err="1" smtClean="0"/>
              <a:t>Moguerza</a:t>
            </a:r>
            <a:r>
              <a:rPr lang="es-ES" sz="2300" i="1" dirty="0" smtClean="0"/>
              <a:t>, J. (2015). “R desde el principio. Curso </a:t>
            </a:r>
            <a:r>
              <a:rPr lang="es-ES" sz="2300" i="1" dirty="0" err="1" smtClean="0"/>
              <a:t>ceRo</a:t>
            </a:r>
            <a:r>
              <a:rPr lang="es-ES" sz="2300" i="1" dirty="0" smtClean="0"/>
              <a:t> de R”. Ediciones del Orto, Madrid. ISBN 84-7923-526-8. </a:t>
            </a:r>
            <a:r>
              <a:rPr lang="en-US" sz="2300" dirty="0" smtClean="0">
                <a:hlinkClick r:id="rId4"/>
              </a:rPr>
              <a:t>http://emilio.lcano.com/pub/cero/R-desde-el-principio-curso-cero-V1.02.pdf</a:t>
            </a:r>
            <a:endParaRPr lang="es-CL" sz="2300" i="1" dirty="0" smtClean="0"/>
          </a:p>
        </p:txBody>
      </p:sp>
    </p:spTree>
    <p:extLst>
      <p:ext uri="{BB962C8B-B14F-4D97-AF65-F5344CB8AC3E}">
        <p14:creationId xmlns:p14="http://schemas.microsoft.com/office/powerpoint/2010/main" val="17132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69</TotalTime>
  <Words>130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Century Gothic</vt:lpstr>
      <vt:lpstr>Wingdings</vt:lpstr>
      <vt:lpstr>Wingdings 2</vt:lpstr>
      <vt:lpstr>Citable</vt:lpstr>
      <vt:lpstr>Curso Introductorio al uso de R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Castillo</dc:creator>
  <cp:lastModifiedBy>Álvaro Castillo</cp:lastModifiedBy>
  <cp:revision>13</cp:revision>
  <dcterms:created xsi:type="dcterms:W3CDTF">2020-01-30T22:25:25Z</dcterms:created>
  <dcterms:modified xsi:type="dcterms:W3CDTF">2020-01-31T14:35:03Z</dcterms:modified>
</cp:coreProperties>
</file>