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8" r:id="rId3"/>
    <p:sldId id="259" r:id="rId4"/>
    <p:sldId id="256"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10" autoAdjust="0"/>
  </p:normalViewPr>
  <p:slideViewPr>
    <p:cSldViewPr snapToGrid="0" snapToObjects="1">
      <p:cViewPr varScale="1">
        <p:scale>
          <a:sx n="60" d="100"/>
          <a:sy n="60" d="100"/>
        </p:scale>
        <p:origin x="2098"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71C3E-A33A-4F73-9535-DE8E031BB526}" type="datetimeFigureOut">
              <a:rPr lang="es-CL" smtClean="0"/>
              <a:t>25-07-2024</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69BFD-39CB-4515-8498-43E1F494520E}" type="slidenum">
              <a:rPr lang="es-CL" smtClean="0"/>
              <a:t>‹Nº›</a:t>
            </a:fld>
            <a:endParaRPr lang="es-CL"/>
          </a:p>
        </p:txBody>
      </p:sp>
    </p:spTree>
    <p:extLst>
      <p:ext uri="{BB962C8B-B14F-4D97-AF65-F5344CB8AC3E}">
        <p14:creationId xmlns:p14="http://schemas.microsoft.com/office/powerpoint/2010/main" val="61303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Mucha gente del área de las ciencias sociales nos dice que aprender R no les sirve en general. En este caso, proponemos un "caso de uso" como la transcripción, que puede ser muy útil para gente que se centra principalmente en datos cualitativos. Esto me remite a la ventana de Johari: lo que no sabemos que no sabemos. R puede ser una herramienta muy poderosa a la hora de enriquecer nuestra comprensión del mundo social, y ayudarnos a tareas muy amplias, con alcances multimodales (audio, texto, video, etc.)</a:t>
            </a:r>
          </a:p>
          <a:p>
            <a:endParaRPr lang="es-ES" dirty="0"/>
          </a:p>
          <a:p>
            <a:r>
              <a:rPr lang="es-CL" dirty="0"/>
              <a:t>https://cdn.iconscout.com/icon/free/png-512/free-tools-187-444305.png?f=webp&amp;w=256</a:t>
            </a:r>
          </a:p>
        </p:txBody>
      </p:sp>
      <p:sp>
        <p:nvSpPr>
          <p:cNvPr id="4" name="Marcador de número de diapositiva 3"/>
          <p:cNvSpPr>
            <a:spLocks noGrp="1"/>
          </p:cNvSpPr>
          <p:nvPr>
            <p:ph type="sldNum" sz="quarter" idx="5"/>
          </p:nvPr>
        </p:nvSpPr>
        <p:spPr/>
        <p:txBody>
          <a:bodyPr/>
          <a:lstStyle/>
          <a:p>
            <a:fld id="{05169BFD-39CB-4515-8498-43E1F494520E}" type="slidenum">
              <a:rPr lang="es-CL" smtClean="0"/>
              <a:t>2</a:t>
            </a:fld>
            <a:endParaRPr lang="es-CL"/>
          </a:p>
        </p:txBody>
      </p:sp>
    </p:spTree>
    <p:extLst>
      <p:ext uri="{BB962C8B-B14F-4D97-AF65-F5344CB8AC3E}">
        <p14:creationId xmlns:p14="http://schemas.microsoft.com/office/powerpoint/2010/main" val="2145819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5169BFD-39CB-4515-8498-43E1F494520E}" type="slidenum">
              <a:rPr lang="es-CL" smtClean="0"/>
              <a:t>3</a:t>
            </a:fld>
            <a:endParaRPr lang="es-CL"/>
          </a:p>
        </p:txBody>
      </p:sp>
    </p:spTree>
    <p:extLst>
      <p:ext uri="{BB962C8B-B14F-4D97-AF65-F5344CB8AC3E}">
        <p14:creationId xmlns:p14="http://schemas.microsoft.com/office/powerpoint/2010/main" val="1444778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1C94E983-A297-3595-588D-41C83A6CC7FD}"/>
              </a:ext>
            </a:extLst>
          </p:cNvPr>
          <p:cNvSpPr>
            <a:spLocks noGrp="1"/>
          </p:cNvSpPr>
          <p:nvPr>
            <p:ph type="title"/>
          </p:nvPr>
        </p:nvSpPr>
        <p:spPr>
          <a:xfrm>
            <a:off x="2910322" y="583345"/>
            <a:ext cx="5370268" cy="4164820"/>
          </a:xfrm>
        </p:spPr>
        <p:txBody>
          <a:bodyPr vert="horz" lIns="91440" tIns="45720" rIns="91440" bIns="45720" rtlCol="0" anchor="t">
            <a:normAutofit/>
          </a:bodyPr>
          <a:lstStyle/>
          <a:p>
            <a:pPr algn="r" defTabSz="914400">
              <a:lnSpc>
                <a:spcPct val="90000"/>
              </a:lnSpc>
            </a:pPr>
            <a:r>
              <a:rPr lang="es-ES" sz="7000" kern="1200" dirty="0">
                <a:solidFill>
                  <a:srgbClr val="FFFFFF"/>
                </a:solidFill>
                <a:latin typeface="+mj-lt"/>
                <a:ea typeface="+mj-ea"/>
                <a:cs typeface="+mj-cs"/>
              </a:rPr>
              <a:t>Un Vistazo al Debate </a:t>
            </a:r>
            <a:r>
              <a:rPr lang="es-ES" sz="7000" kern="1200" dirty="0" err="1">
                <a:solidFill>
                  <a:srgbClr val="FFFFFF"/>
                </a:solidFill>
                <a:latin typeface="+mj-lt"/>
                <a:ea typeface="+mj-ea"/>
                <a:cs typeface="+mj-cs"/>
              </a:rPr>
              <a:t>Biden</a:t>
            </a:r>
            <a:r>
              <a:rPr lang="es-ES" sz="7000" kern="1200" dirty="0">
                <a:solidFill>
                  <a:srgbClr val="FFFFFF"/>
                </a:solidFill>
                <a:latin typeface="+mj-lt"/>
                <a:ea typeface="+mj-ea"/>
                <a:cs typeface="+mj-cs"/>
              </a:rPr>
              <a:t>-Trump</a:t>
            </a:r>
            <a:endParaRPr lang="en-US" sz="7000" kern="1200" dirty="0">
              <a:solidFill>
                <a:srgbClr val="FFFFFF"/>
              </a:solidFill>
              <a:latin typeface="+mj-lt"/>
              <a:ea typeface="+mj-ea"/>
              <a:cs typeface="+mj-cs"/>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7" name="CuadroTexto 6">
            <a:extLst>
              <a:ext uri="{FF2B5EF4-FFF2-40B4-BE49-F238E27FC236}">
                <a16:creationId xmlns:a16="http://schemas.microsoft.com/office/drawing/2014/main" id="{FF269F0D-F6F2-30D6-74B4-687AAC7328B3}"/>
              </a:ext>
            </a:extLst>
          </p:cNvPr>
          <p:cNvSpPr txBox="1"/>
          <p:nvPr/>
        </p:nvSpPr>
        <p:spPr>
          <a:xfrm>
            <a:off x="3708590" y="3735899"/>
            <a:ext cx="4572000" cy="830997"/>
          </a:xfrm>
          <a:prstGeom prst="rect">
            <a:avLst/>
          </a:prstGeom>
          <a:noFill/>
        </p:spPr>
        <p:txBody>
          <a:bodyPr wrap="square">
            <a:spAutoFit/>
          </a:bodyPr>
          <a:lstStyle/>
          <a:p>
            <a:pPr algn="r"/>
            <a:r>
              <a:rPr lang="es-ES" sz="2400" i="1" dirty="0">
                <a:solidFill>
                  <a:schemeClr val="bg1"/>
                </a:solidFill>
              </a:rPr>
              <a:t>¿Cómo me puedo hacer una idea respecto a lo que se habló ahí?</a:t>
            </a:r>
          </a:p>
        </p:txBody>
      </p:sp>
      <p:sp>
        <p:nvSpPr>
          <p:cNvPr id="9" name="CuadroTexto 8">
            <a:extLst>
              <a:ext uri="{FF2B5EF4-FFF2-40B4-BE49-F238E27FC236}">
                <a16:creationId xmlns:a16="http://schemas.microsoft.com/office/drawing/2014/main" id="{F8E34CBF-3591-129B-BE08-A740A69039A6}"/>
              </a:ext>
            </a:extLst>
          </p:cNvPr>
          <p:cNvSpPr txBox="1"/>
          <p:nvPr/>
        </p:nvSpPr>
        <p:spPr>
          <a:xfrm>
            <a:off x="4388724" y="5502791"/>
            <a:ext cx="3788745" cy="461665"/>
          </a:xfrm>
          <a:prstGeom prst="rect">
            <a:avLst/>
          </a:prstGeom>
          <a:noFill/>
        </p:spPr>
        <p:txBody>
          <a:bodyPr wrap="square">
            <a:spAutoFit/>
          </a:bodyPr>
          <a:lstStyle/>
          <a:p>
            <a:pPr algn="r"/>
            <a:r>
              <a:rPr lang="es-ES" sz="2400" dirty="0">
                <a:solidFill>
                  <a:schemeClr val="bg1"/>
                </a:solidFill>
              </a:rPr>
              <a:t>Andrés González Santa Cruz</a:t>
            </a:r>
          </a:p>
        </p:txBody>
      </p:sp>
    </p:spTree>
    <p:extLst>
      <p:ext uri="{BB962C8B-B14F-4D97-AF65-F5344CB8AC3E}">
        <p14:creationId xmlns:p14="http://schemas.microsoft.com/office/powerpoint/2010/main" val="80468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74D165B-019B-7091-E640-0F5485550130}"/>
              </a:ext>
            </a:extLst>
          </p:cNvPr>
          <p:cNvSpPr>
            <a:spLocks noGrp="1"/>
          </p:cNvSpPr>
          <p:nvPr>
            <p:ph type="title"/>
          </p:nvPr>
        </p:nvSpPr>
        <p:spPr>
          <a:xfrm>
            <a:off x="-12700" y="381935"/>
            <a:ext cx="4334933" cy="2159939"/>
          </a:xfrm>
        </p:spPr>
        <p:txBody>
          <a:bodyPr anchor="t">
            <a:normAutofit/>
          </a:bodyPr>
          <a:lstStyle/>
          <a:p>
            <a:r>
              <a:rPr lang="es-CL" sz="6000" dirty="0">
                <a:solidFill>
                  <a:srgbClr val="FFFFFF"/>
                </a:solidFill>
              </a:rPr>
              <a:t>Un caso de uso</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Marcador de contenido 2">
            <a:extLst>
              <a:ext uri="{FF2B5EF4-FFF2-40B4-BE49-F238E27FC236}">
                <a16:creationId xmlns:a16="http://schemas.microsoft.com/office/drawing/2014/main" id="{04826677-B41E-D3A7-81E5-EAE1E8291DAC}"/>
              </a:ext>
            </a:extLst>
          </p:cNvPr>
          <p:cNvSpPr>
            <a:spLocks noGrp="1"/>
          </p:cNvSpPr>
          <p:nvPr>
            <p:ph idx="1"/>
          </p:nvPr>
        </p:nvSpPr>
        <p:spPr>
          <a:xfrm>
            <a:off x="4572000" y="3063"/>
            <a:ext cx="4097203" cy="3344453"/>
          </a:xfrm>
        </p:spPr>
        <p:txBody>
          <a:bodyPr anchor="ctr">
            <a:normAutofit/>
          </a:bodyPr>
          <a:lstStyle/>
          <a:p>
            <a:pPr>
              <a:lnSpc>
                <a:spcPct val="200000"/>
              </a:lnSpc>
            </a:pPr>
            <a:r>
              <a:rPr lang="es-CL" sz="1700" dirty="0">
                <a:solidFill>
                  <a:schemeClr val="tx1">
                    <a:alpha val="80000"/>
                  </a:schemeClr>
                </a:solidFill>
              </a:rPr>
              <a:t>R, ¿Para qué me sirve eso?</a:t>
            </a:r>
          </a:p>
          <a:p>
            <a:pPr>
              <a:lnSpc>
                <a:spcPct val="200000"/>
              </a:lnSpc>
            </a:pPr>
            <a:r>
              <a:rPr lang="es-CL" sz="1700" dirty="0">
                <a:solidFill>
                  <a:schemeClr val="tx1">
                    <a:alpha val="80000"/>
                  </a:schemeClr>
                </a:solidFill>
              </a:rPr>
              <a:t>Herramienta</a:t>
            </a:r>
          </a:p>
          <a:p>
            <a:pPr>
              <a:lnSpc>
                <a:spcPct val="200000"/>
              </a:lnSpc>
            </a:pPr>
            <a:r>
              <a:rPr lang="es-CL" sz="1700" dirty="0">
                <a:solidFill>
                  <a:schemeClr val="tx1">
                    <a:alpha val="80000"/>
                  </a:schemeClr>
                </a:solidFill>
              </a:rPr>
              <a:t>Punto ciego</a:t>
            </a:r>
          </a:p>
          <a:p>
            <a:pPr>
              <a:lnSpc>
                <a:spcPct val="200000"/>
              </a:lnSpc>
            </a:pPr>
            <a:r>
              <a:rPr lang="es-CL" sz="1700" dirty="0">
                <a:solidFill>
                  <a:schemeClr val="tx1">
                    <a:alpha val="80000"/>
                  </a:schemeClr>
                </a:solidFill>
              </a:rPr>
              <a:t>Ver alcances</a:t>
            </a:r>
          </a:p>
          <a:p>
            <a:pPr>
              <a:lnSpc>
                <a:spcPct val="200000"/>
              </a:lnSpc>
            </a:pPr>
            <a:r>
              <a:rPr lang="es-CL" sz="1700" dirty="0">
                <a:solidFill>
                  <a:schemeClr val="tx1">
                    <a:alpha val="80000"/>
                  </a:schemeClr>
                </a:solidFill>
              </a:rPr>
              <a:t>https://agscl.github.io/taller_udp_2024/</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1026" name="Picture 2" descr="Johari window - Wikipedia">
            <a:extLst>
              <a:ext uri="{FF2B5EF4-FFF2-40B4-BE49-F238E27FC236}">
                <a16:creationId xmlns:a16="http://schemas.microsoft.com/office/drawing/2014/main" id="{14D64355-BD19-BE2A-0200-86F4561DACBC}"/>
              </a:ext>
            </a:extLst>
          </p:cNvPr>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88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572000" y="3485323"/>
            <a:ext cx="3949697" cy="31496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Tools Icon - Free Download User Interface Icons | IconScout">
            <a:extLst>
              <a:ext uri="{FF2B5EF4-FFF2-40B4-BE49-F238E27FC236}">
                <a16:creationId xmlns:a16="http://schemas.microsoft.com/office/drawing/2014/main" id="{65707CB8-9E6A-FC76-B53E-ED547592CE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266" y="332543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2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74D165B-019B-7091-E640-0F5485550130}"/>
              </a:ext>
            </a:extLst>
          </p:cNvPr>
          <p:cNvSpPr>
            <a:spLocks noGrp="1"/>
          </p:cNvSpPr>
          <p:nvPr>
            <p:ph type="title"/>
          </p:nvPr>
        </p:nvSpPr>
        <p:spPr>
          <a:xfrm>
            <a:off x="4993287" y="467271"/>
            <a:ext cx="3146755" cy="2052522"/>
          </a:xfrm>
        </p:spPr>
        <p:txBody>
          <a:bodyPr anchor="ctr">
            <a:normAutofit/>
          </a:bodyPr>
          <a:lstStyle/>
          <a:p>
            <a:r>
              <a:rPr lang="es-CL" sz="4900" dirty="0">
                <a:solidFill>
                  <a:schemeClr val="tx1">
                    <a:lumMod val="65000"/>
                    <a:lumOff val="35000"/>
                  </a:schemeClr>
                </a:solidFill>
              </a:rPr>
              <a:t>Alcances</a:t>
            </a:r>
          </a:p>
        </p:txBody>
      </p:sp>
      <p:grpSp>
        <p:nvGrpSpPr>
          <p:cNvPr id="1054" name="Group 1053">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063" y="703679"/>
            <a:ext cx="565287" cy="1016562"/>
            <a:chOff x="422753" y="703679"/>
            <a:chExt cx="753718" cy="1016562"/>
          </a:xfrm>
        </p:grpSpPr>
        <p:sp>
          <p:nvSpPr>
            <p:cNvPr id="105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05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058" name="Freeform: Shape 1057">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3623347"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0" name="Freeform: Shape 1059">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9836" y="1"/>
            <a:ext cx="3146756"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ador de contenido 2">
            <a:extLst>
              <a:ext uri="{FF2B5EF4-FFF2-40B4-BE49-F238E27FC236}">
                <a16:creationId xmlns:a16="http://schemas.microsoft.com/office/drawing/2014/main" id="{04826677-B41E-D3A7-81E5-EAE1E8291DAC}"/>
              </a:ext>
            </a:extLst>
          </p:cNvPr>
          <p:cNvSpPr>
            <a:spLocks noGrp="1"/>
          </p:cNvSpPr>
          <p:nvPr>
            <p:ph idx="1"/>
          </p:nvPr>
        </p:nvSpPr>
        <p:spPr>
          <a:xfrm>
            <a:off x="4445155" y="2990818"/>
            <a:ext cx="3694887" cy="2784264"/>
          </a:xfrm>
        </p:spPr>
        <p:txBody>
          <a:bodyPr anchor="ctr">
            <a:normAutofit/>
          </a:bodyPr>
          <a:lstStyle/>
          <a:p>
            <a:r>
              <a:rPr lang="es-CL" sz="1700" dirty="0">
                <a:solidFill>
                  <a:srgbClr val="0070C0"/>
                </a:solidFill>
              </a:rPr>
              <a:t>Ejemplo demostrativo</a:t>
            </a:r>
          </a:p>
          <a:p>
            <a:pPr>
              <a:lnSpc>
                <a:spcPct val="250000"/>
              </a:lnSpc>
            </a:pPr>
            <a:r>
              <a:rPr lang="es-CL" sz="1700" dirty="0">
                <a:solidFill>
                  <a:srgbClr val="0070C0"/>
                </a:solidFill>
              </a:rPr>
              <a:t>Aplicación no tan convencional</a:t>
            </a:r>
          </a:p>
          <a:p>
            <a:pPr>
              <a:lnSpc>
                <a:spcPct val="250000"/>
              </a:lnSpc>
            </a:pPr>
            <a:r>
              <a:rPr lang="es-CL" sz="1700" dirty="0">
                <a:solidFill>
                  <a:srgbClr val="0070C0"/>
                </a:solidFill>
              </a:rPr>
              <a:t>No es un curso de programación </a:t>
            </a:r>
          </a:p>
          <a:p>
            <a:pPr>
              <a:lnSpc>
                <a:spcPct val="250000"/>
              </a:lnSpc>
            </a:pPr>
            <a:r>
              <a:rPr lang="es-CL" sz="1700" dirty="0">
                <a:solidFill>
                  <a:srgbClr val="0070C0"/>
                </a:solidFill>
              </a:rPr>
              <a:t>Dudas, al final</a:t>
            </a:r>
          </a:p>
        </p:txBody>
      </p:sp>
      <p:pic>
        <p:nvPicPr>
          <p:cNvPr id="5" name="Imagen 4">
            <a:extLst>
              <a:ext uri="{FF2B5EF4-FFF2-40B4-BE49-F238E27FC236}">
                <a16:creationId xmlns:a16="http://schemas.microsoft.com/office/drawing/2014/main" id="{6A284940-AE79-0D03-2FFD-69619280AE31}"/>
              </a:ext>
            </a:extLst>
          </p:cNvPr>
          <p:cNvPicPr>
            <a:picLocks noChangeAspect="1"/>
          </p:cNvPicPr>
          <p:nvPr/>
        </p:nvPicPr>
        <p:blipFill>
          <a:blip r:embed="rId3"/>
          <a:stretch>
            <a:fillRect/>
          </a:stretch>
        </p:blipFill>
        <p:spPr>
          <a:xfrm>
            <a:off x="482806" y="4681677"/>
            <a:ext cx="2149336" cy="1096161"/>
          </a:xfrm>
          <a:prstGeom prst="rect">
            <a:avLst/>
          </a:prstGeom>
        </p:spPr>
      </p:pic>
      <p:sp>
        <p:nvSpPr>
          <p:cNvPr id="106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0611" y="5775082"/>
            <a:ext cx="84320"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1064" name="Straight Connector 106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61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28" name="Picture 4" descr="Facultad de Ciencias Sociales e Historia UDP – Universidad Diego Portales">
            <a:extLst>
              <a:ext uri="{FF2B5EF4-FFF2-40B4-BE49-F238E27FC236}">
                <a16:creationId xmlns:a16="http://schemas.microsoft.com/office/drawing/2014/main" id="{C8E2D88E-CC00-BFE5-DE37-9E3C30570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4708"/>
            <a:ext cx="2767011" cy="53820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CB103125-29BC-4271-B72C-769733819539}"/>
              </a:ext>
            </a:extLst>
          </p:cNvPr>
          <p:cNvGrpSpPr>
            <a:grpSpLocks noChangeAspect="1"/>
          </p:cNvGrpSpPr>
          <p:nvPr/>
        </p:nvGrpSpPr>
        <p:grpSpPr>
          <a:xfrm>
            <a:off x="372293" y="551961"/>
            <a:ext cx="8325229" cy="4618545"/>
            <a:chOff x="372293" y="551961"/>
            <a:chExt cx="8325229" cy="4618545"/>
          </a:xfrm>
        </p:grpSpPr>
        <p:pic>
          <p:nvPicPr>
            <p:cNvPr id="5" name="Imagen 4">
              <a:extLst>
                <a:ext uri="{FF2B5EF4-FFF2-40B4-BE49-F238E27FC236}">
                  <a16:creationId xmlns:a16="http://schemas.microsoft.com/office/drawing/2014/main" id="{453D3BDF-4595-D361-262A-C1C55D6B7DBB}"/>
                </a:ext>
              </a:extLst>
            </p:cNvPr>
            <p:cNvPicPr>
              <a:picLocks noChangeAspect="1"/>
            </p:cNvPicPr>
            <p:nvPr/>
          </p:nvPicPr>
          <p:blipFill>
            <a:blip r:embed="rId3"/>
            <a:stretch>
              <a:fillRect/>
            </a:stretch>
          </p:blipFill>
          <p:spPr>
            <a:xfrm>
              <a:off x="372293" y="551961"/>
              <a:ext cx="4108012" cy="4618545"/>
            </a:xfrm>
            <a:prstGeom prst="rect">
              <a:avLst/>
            </a:prstGeom>
          </p:spPr>
        </p:pic>
        <p:pic>
          <p:nvPicPr>
            <p:cNvPr id="7" name="Imagen 6">
              <a:extLst>
                <a:ext uri="{FF2B5EF4-FFF2-40B4-BE49-F238E27FC236}">
                  <a16:creationId xmlns:a16="http://schemas.microsoft.com/office/drawing/2014/main" id="{B5745F41-ED53-458A-2643-2889DA26E272}"/>
                </a:ext>
              </a:extLst>
            </p:cNvPr>
            <p:cNvPicPr>
              <a:picLocks noChangeAspect="1"/>
            </p:cNvPicPr>
            <p:nvPr/>
          </p:nvPicPr>
          <p:blipFill>
            <a:blip r:embed="rId4"/>
            <a:stretch>
              <a:fillRect/>
            </a:stretch>
          </p:blipFill>
          <p:spPr>
            <a:xfrm>
              <a:off x="3887804" y="2612836"/>
              <a:ext cx="4809718" cy="2557670"/>
            </a:xfrm>
            <a:prstGeom prst="rect">
              <a:avLst/>
            </a:prstGeom>
          </p:spPr>
        </p:pic>
        <p:pic>
          <p:nvPicPr>
            <p:cNvPr id="11" name="Imagen 10">
              <a:extLst>
                <a:ext uri="{FF2B5EF4-FFF2-40B4-BE49-F238E27FC236}">
                  <a16:creationId xmlns:a16="http://schemas.microsoft.com/office/drawing/2014/main" id="{7F896714-7FC0-DAC6-8C5D-2F8081B20750}"/>
                </a:ext>
              </a:extLst>
            </p:cNvPr>
            <p:cNvPicPr>
              <a:picLocks noChangeAspect="1"/>
            </p:cNvPicPr>
            <p:nvPr/>
          </p:nvPicPr>
          <p:blipFill>
            <a:blip r:embed="rId5"/>
            <a:stretch>
              <a:fillRect/>
            </a:stretch>
          </p:blipFill>
          <p:spPr>
            <a:xfrm>
              <a:off x="3887804" y="573078"/>
              <a:ext cx="4733793" cy="2039764"/>
            </a:xfrm>
            <a:prstGeom prst="rect">
              <a:avLst/>
            </a:prstGeom>
          </p:spPr>
        </p:pic>
      </p:grpSp>
      <p:pic>
        <p:nvPicPr>
          <p:cNvPr id="17" name="Imagen 16">
            <a:extLst>
              <a:ext uri="{FF2B5EF4-FFF2-40B4-BE49-F238E27FC236}">
                <a16:creationId xmlns:a16="http://schemas.microsoft.com/office/drawing/2014/main" id="{0129A717-F039-FF64-F471-C91E5E14F2A8}"/>
              </a:ext>
            </a:extLst>
          </p:cNvPr>
          <p:cNvPicPr>
            <a:picLocks noChangeAspect="1"/>
          </p:cNvPicPr>
          <p:nvPr/>
        </p:nvPicPr>
        <p:blipFill>
          <a:blip r:embed="rId6"/>
          <a:stretch>
            <a:fillRect/>
          </a:stretch>
        </p:blipFill>
        <p:spPr>
          <a:xfrm>
            <a:off x="1414791" y="5195525"/>
            <a:ext cx="6131028" cy="108939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TotalTime>
  <Words>203</Words>
  <Application>Microsoft Office PowerPoint</Application>
  <PresentationFormat>Presentación en pantalla (4:3)</PresentationFormat>
  <Paragraphs>19</Paragraphs>
  <Slides>4</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Aptos</vt:lpstr>
      <vt:lpstr>Arial</vt:lpstr>
      <vt:lpstr>Calibri</vt:lpstr>
      <vt:lpstr>Office Theme</vt:lpstr>
      <vt:lpstr>Un Vistazo al Debate Biden-Trump</vt:lpstr>
      <vt:lpstr>Un caso de uso</vt:lpstr>
      <vt:lpstr>Alcances</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Andrés González Santa Cruz</dc:creator>
  <cp:keywords/>
  <dc:description>generated using python-pptx</dc:description>
  <cp:lastModifiedBy>Andrés González Santa Cruz</cp:lastModifiedBy>
  <cp:revision>6</cp:revision>
  <dcterms:created xsi:type="dcterms:W3CDTF">2013-01-27T09:14:16Z</dcterms:created>
  <dcterms:modified xsi:type="dcterms:W3CDTF">2024-07-25T17:37:36Z</dcterms:modified>
  <cp:category/>
</cp:coreProperties>
</file>