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997" r:id="rId5"/>
    <p:sldId id="999" r:id="rId6"/>
    <p:sldId id="1000" r:id="rId7"/>
    <p:sldId id="9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981"/>
    <a:srgbClr val="030917"/>
    <a:srgbClr val="DAE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62" autoAdjust="0"/>
    <p:restoredTop sz="95850"/>
  </p:normalViewPr>
  <p:slideViewPr>
    <p:cSldViewPr snapToGrid="0">
      <p:cViewPr varScale="1">
        <p:scale>
          <a:sx n="62" d="100"/>
          <a:sy n="62" d="100"/>
        </p:scale>
        <p:origin x="1180"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14/09/2023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My First Template</a:t>
            </a:r>
          </a:p>
        </p:txBody>
      </p:sp>
    </p:spTree>
    <p:extLst>
      <p:ext uri="{BB962C8B-B14F-4D97-AF65-F5344CB8AC3E}">
        <p14:creationId xmlns:p14="http://schemas.microsoft.com/office/powerpoint/2010/main" val="1733789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02616935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14/09/2023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 id="2147483667"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5847266" y="6459648"/>
            <a:ext cx="497468" cy="211203"/>
          </a:xfrm>
        </p:spPr>
        <p:txBody>
          <a:bodyPr/>
          <a:lstStyle/>
          <a:p>
            <a:fld id="{C7F1B9D8-1D95-44B3-9E1C-E404196FC055}" type="slidenum">
              <a:rPr lang="hi-IN" smtClean="0"/>
              <a:pPr/>
              <a:t>1</a:t>
            </a:fld>
            <a:endParaRPr lang="hi-IN"/>
          </a:p>
        </p:txBody>
      </p:sp>
      <p:sp>
        <p:nvSpPr>
          <p:cNvPr id="4" name="Title 3"/>
          <p:cNvSpPr>
            <a:spLocks noGrp="1"/>
          </p:cNvSpPr>
          <p:nvPr>
            <p:ph type="title"/>
          </p:nvPr>
        </p:nvSpPr>
        <p:spPr>
          <a:xfrm>
            <a:off x="129447" y="187149"/>
            <a:ext cx="9690100" cy="431657"/>
          </a:xfrm>
        </p:spPr>
        <p:txBody>
          <a:bodyPr/>
          <a:lstStyle/>
          <a:p>
            <a:r>
              <a:rPr lang="en-IN" dirty="0"/>
              <a:t>CSP - Deployment</a:t>
            </a:r>
            <a:endParaRPr lang="en-GB" dirty="0"/>
          </a:p>
        </p:txBody>
      </p:sp>
      <p:sp>
        <p:nvSpPr>
          <p:cNvPr id="7" name="Rectangle 6">
            <a:extLst>
              <a:ext uri="{FF2B5EF4-FFF2-40B4-BE49-F238E27FC236}">
                <a16:creationId xmlns:a16="http://schemas.microsoft.com/office/drawing/2014/main" id="{4CCAD116-4B40-402F-BB77-9948DF7D1A5D}"/>
              </a:ext>
            </a:extLst>
          </p:cNvPr>
          <p:cNvSpPr/>
          <p:nvPr/>
        </p:nvSpPr>
        <p:spPr>
          <a:xfrm>
            <a:off x="679319" y="2551237"/>
            <a:ext cx="11372268" cy="1092607"/>
          </a:xfrm>
          <a:prstGeom prst="rect">
            <a:avLst/>
          </a:prstGeom>
        </p:spPr>
        <p:txBody>
          <a:bodyPr wrap="square">
            <a:spAutoFit/>
          </a:bodyPr>
          <a:lstStyle/>
          <a:p>
            <a:pPr marL="285750" indent="-285750">
              <a:spcBef>
                <a:spcPts val="600"/>
              </a:spcBef>
              <a:buClr>
                <a:schemeClr val="tx2"/>
              </a:buClr>
              <a:buFont typeface="Wingdings" panose="05000000000000000000" pitchFamily="2" charset="2"/>
              <a:buChar char="§"/>
            </a:pPr>
            <a:endParaRPr lang="en-IN" sz="1400" dirty="0"/>
          </a:p>
          <a:p>
            <a:pPr>
              <a:spcBef>
                <a:spcPts val="600"/>
              </a:spcBef>
              <a:buClr>
                <a:schemeClr val="tx2"/>
              </a:buClr>
            </a:pPr>
            <a:endParaRPr lang="en-IN" sz="1200" dirty="0"/>
          </a:p>
          <a:p>
            <a:pPr marL="285750" indent="-285750">
              <a:spcBef>
                <a:spcPts val="600"/>
              </a:spcBef>
              <a:buClr>
                <a:schemeClr val="tx2"/>
              </a:buClr>
              <a:buFont typeface="Wingdings" panose="05000000000000000000" pitchFamily="2" charset="2"/>
              <a:buChar char="§"/>
            </a:pPr>
            <a:endParaRPr lang="en-IN" sz="1200" dirty="0"/>
          </a:p>
          <a:p>
            <a:pPr marL="625475" lvl="2" indent="-266700">
              <a:spcBef>
                <a:spcPts val="600"/>
              </a:spcBef>
              <a:buClr>
                <a:schemeClr val="tx2"/>
              </a:buClr>
              <a:buFont typeface="Calibri" panose="020F0502020204030204" pitchFamily="34" charset="0"/>
              <a:buChar char="—"/>
            </a:pPr>
            <a:endParaRPr lang="en-IN" sz="1200" dirty="0"/>
          </a:p>
        </p:txBody>
      </p:sp>
      <p:sp>
        <p:nvSpPr>
          <p:cNvPr id="44" name="Rectangle 43"/>
          <p:cNvSpPr/>
          <p:nvPr/>
        </p:nvSpPr>
        <p:spPr>
          <a:xfrm>
            <a:off x="2245489" y="2043420"/>
            <a:ext cx="386775" cy="446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F37DDFE-AF56-956C-374C-2C214F43697C}"/>
              </a:ext>
            </a:extLst>
          </p:cNvPr>
          <p:cNvSpPr txBox="1"/>
          <p:nvPr/>
        </p:nvSpPr>
        <p:spPr>
          <a:xfrm>
            <a:off x="3036370" y="2360893"/>
            <a:ext cx="7274618" cy="464871"/>
          </a:xfrm>
          <a:prstGeom prst="rect">
            <a:avLst/>
          </a:prstGeom>
          <a:noFill/>
        </p:spPr>
        <p:txBody>
          <a:bodyPr wrap="square" rtlCol="0">
            <a:spAutoFit/>
          </a:bodyPr>
          <a:lstStyle/>
          <a:p>
            <a:pPr>
              <a:lnSpc>
                <a:spcPct val="150000"/>
              </a:lnSpc>
            </a:pPr>
            <a:endParaRPr lang="en-IN" dirty="0"/>
          </a:p>
        </p:txBody>
      </p:sp>
      <p:sp>
        <p:nvSpPr>
          <p:cNvPr id="6" name="TextBox 5">
            <a:extLst>
              <a:ext uri="{FF2B5EF4-FFF2-40B4-BE49-F238E27FC236}">
                <a16:creationId xmlns:a16="http://schemas.microsoft.com/office/drawing/2014/main" id="{6A754933-72E2-2045-6064-D73BF876472B}"/>
              </a:ext>
            </a:extLst>
          </p:cNvPr>
          <p:cNvSpPr txBox="1"/>
          <p:nvPr/>
        </p:nvSpPr>
        <p:spPr>
          <a:xfrm>
            <a:off x="3184989" y="1345915"/>
            <a:ext cx="5804899" cy="523220"/>
          </a:xfrm>
          <a:prstGeom prst="rect">
            <a:avLst/>
          </a:prstGeom>
          <a:noFill/>
        </p:spPr>
        <p:txBody>
          <a:bodyPr wrap="square" rtlCol="0">
            <a:spAutoFit/>
          </a:bodyPr>
          <a:lstStyle/>
          <a:p>
            <a:pPr algn="ctr"/>
            <a:r>
              <a:rPr lang="en-US" sz="2800" b="1" dirty="0"/>
              <a:t>SSH Key Creation</a:t>
            </a:r>
            <a:endParaRPr lang="en-IN" sz="2800" b="1" dirty="0"/>
          </a:p>
        </p:txBody>
      </p:sp>
      <p:sp>
        <p:nvSpPr>
          <p:cNvPr id="10" name="TextBox 9">
            <a:extLst>
              <a:ext uri="{FF2B5EF4-FFF2-40B4-BE49-F238E27FC236}">
                <a16:creationId xmlns:a16="http://schemas.microsoft.com/office/drawing/2014/main" id="{0B4304CA-A167-BAA6-A332-9A2A86800EF5}"/>
              </a:ext>
            </a:extLst>
          </p:cNvPr>
          <p:cNvSpPr txBox="1"/>
          <p:nvPr/>
        </p:nvSpPr>
        <p:spPr>
          <a:xfrm>
            <a:off x="3036370" y="2043420"/>
            <a:ext cx="8180020" cy="46612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solidFill>
                  <a:schemeClr val="tx1"/>
                </a:solidFill>
              </a:rPr>
              <a:t>Login to Virtual Machine</a:t>
            </a:r>
          </a:p>
          <a:p>
            <a:pPr marL="285750" indent="-285750">
              <a:lnSpc>
                <a:spcPct val="150000"/>
              </a:lnSpc>
              <a:buFont typeface="Arial" panose="020B0604020202020204" pitchFamily="34" charset="0"/>
              <a:buChar char="•"/>
            </a:pPr>
            <a:r>
              <a:rPr lang="en-US" sz="2000" dirty="0">
                <a:solidFill>
                  <a:schemeClr val="tx1"/>
                </a:solidFill>
              </a:rPr>
              <a:t>Create a folder for frontend under in the below location: /home/</a:t>
            </a:r>
            <a:r>
              <a:rPr lang="en-US" sz="2000" dirty="0" err="1">
                <a:solidFill>
                  <a:schemeClr val="tx1"/>
                </a:solidFill>
              </a:rPr>
              <a:t>thinknxt</a:t>
            </a:r>
            <a:r>
              <a:rPr lang="en-US" sz="2000" dirty="0">
                <a:solidFill>
                  <a:schemeClr val="tx1"/>
                </a:solidFill>
              </a:rPr>
              <a:t>/</a:t>
            </a:r>
            <a:r>
              <a:rPr lang="en-US" sz="2000" dirty="0" err="1">
                <a:solidFill>
                  <a:schemeClr val="tx1"/>
                </a:solidFill>
              </a:rPr>
              <a:t>gitLabCode</a:t>
            </a:r>
            <a:r>
              <a:rPr lang="en-US" sz="2000" dirty="0">
                <a:solidFill>
                  <a:schemeClr val="tx1"/>
                </a:solidFill>
              </a:rPr>
              <a:t>/frontend or /backend</a:t>
            </a:r>
          </a:p>
          <a:p>
            <a:pPr marL="285750" indent="-285750">
              <a:lnSpc>
                <a:spcPct val="150000"/>
              </a:lnSpc>
              <a:buFont typeface="Arial" panose="020B0604020202020204" pitchFamily="34" charset="0"/>
              <a:buChar char="•"/>
            </a:pPr>
            <a:r>
              <a:rPr lang="en-US" sz="2000" dirty="0">
                <a:solidFill>
                  <a:schemeClr val="tx1"/>
                </a:solidFill>
              </a:rPr>
              <a:t>create a </a:t>
            </a:r>
            <a:r>
              <a:rPr lang="en-US" sz="2000" dirty="0" err="1">
                <a:solidFill>
                  <a:schemeClr val="tx1"/>
                </a:solidFill>
              </a:rPr>
              <a:t>ssh</a:t>
            </a:r>
            <a:r>
              <a:rPr lang="en-US" sz="2000" dirty="0">
                <a:solidFill>
                  <a:schemeClr val="tx1"/>
                </a:solidFill>
              </a:rPr>
              <a:t> key in </a:t>
            </a:r>
            <a:r>
              <a:rPr lang="en-US" sz="2000" dirty="0" err="1">
                <a:solidFill>
                  <a:schemeClr val="tx1"/>
                </a:solidFill>
              </a:rPr>
              <a:t>vm</a:t>
            </a:r>
            <a:r>
              <a:rPr lang="en-US" sz="2000" dirty="0">
                <a:solidFill>
                  <a:schemeClr val="tx1"/>
                </a:solidFill>
              </a:rPr>
              <a:t> using following command	</a:t>
            </a:r>
          </a:p>
          <a:p>
            <a:pPr marL="285750" indent="-285750">
              <a:lnSpc>
                <a:spcPct val="150000"/>
              </a:lnSpc>
              <a:buFont typeface="Arial" panose="020B0604020202020204" pitchFamily="34" charset="0"/>
              <a:buChar char="•"/>
            </a:pPr>
            <a:r>
              <a:rPr lang="en-US" sz="2000" dirty="0" err="1">
                <a:solidFill>
                  <a:schemeClr val="tx1"/>
                </a:solidFill>
              </a:rPr>
              <a:t>ssh</a:t>
            </a:r>
            <a:r>
              <a:rPr lang="en-US" sz="2000" dirty="0">
                <a:solidFill>
                  <a:schemeClr val="tx1"/>
                </a:solidFill>
              </a:rPr>
              <a:t>-keygen</a:t>
            </a:r>
          </a:p>
          <a:p>
            <a:pPr marL="285750" indent="-285750">
              <a:lnSpc>
                <a:spcPct val="150000"/>
              </a:lnSpc>
              <a:buFont typeface="Arial" panose="020B0604020202020204" pitchFamily="34" charset="0"/>
              <a:buChar char="•"/>
            </a:pPr>
            <a:r>
              <a:rPr lang="en-US" sz="2000" dirty="0">
                <a:solidFill>
                  <a:schemeClr val="tx1"/>
                </a:solidFill>
              </a:rPr>
              <a:t>id-rsa.pub file will be created</a:t>
            </a:r>
          </a:p>
          <a:p>
            <a:pPr marL="285750" indent="-285750">
              <a:lnSpc>
                <a:spcPct val="150000"/>
              </a:lnSpc>
              <a:buFont typeface="Arial" panose="020B0604020202020204" pitchFamily="34" charset="0"/>
              <a:buChar char="•"/>
            </a:pPr>
            <a:r>
              <a:rPr lang="en-US" sz="2000" dirty="0">
                <a:solidFill>
                  <a:schemeClr val="tx1"/>
                </a:solidFill>
              </a:rPr>
              <a:t>cat id-rsa.pub</a:t>
            </a:r>
          </a:p>
          <a:p>
            <a:pPr marL="285750" indent="-285750">
              <a:lnSpc>
                <a:spcPct val="150000"/>
              </a:lnSpc>
              <a:buFont typeface="Arial" panose="020B0604020202020204" pitchFamily="34" charset="0"/>
              <a:buChar char="•"/>
            </a:pPr>
            <a:r>
              <a:rPr lang="en-US" sz="2000" dirty="0">
                <a:solidFill>
                  <a:schemeClr val="tx1"/>
                </a:solidFill>
              </a:rPr>
              <a:t>copy the </a:t>
            </a:r>
            <a:r>
              <a:rPr lang="en-US" sz="2000" dirty="0" err="1">
                <a:solidFill>
                  <a:schemeClr val="tx1"/>
                </a:solidFill>
              </a:rPr>
              <a:t>ssh</a:t>
            </a:r>
            <a:r>
              <a:rPr lang="en-US" sz="2000" dirty="0">
                <a:solidFill>
                  <a:schemeClr val="tx1"/>
                </a:solidFill>
              </a:rPr>
              <a:t> key and add it in </a:t>
            </a:r>
            <a:r>
              <a:rPr lang="en-US" sz="2000" dirty="0" err="1">
                <a:solidFill>
                  <a:schemeClr val="tx1"/>
                </a:solidFill>
              </a:rPr>
              <a:t>gitlab</a:t>
            </a:r>
            <a:r>
              <a:rPr lang="en-US" sz="2000" dirty="0">
                <a:solidFill>
                  <a:schemeClr val="tx1"/>
                </a:solidFill>
              </a:rPr>
              <a:t> folder in the VM</a:t>
            </a:r>
          </a:p>
          <a:p>
            <a:pPr marL="285750" indent="-285750">
              <a:lnSpc>
                <a:spcPct val="150000"/>
              </a:lnSpc>
              <a:buFont typeface="Arial" panose="020B0604020202020204" pitchFamily="34" charset="0"/>
              <a:buChar char="•"/>
            </a:pPr>
            <a:endParaRPr lang="en-IN" sz="2000" dirty="0">
              <a:solidFill>
                <a:schemeClr val="tx1"/>
              </a:solidFill>
            </a:endParaRPr>
          </a:p>
          <a:p>
            <a:pPr>
              <a:lnSpc>
                <a:spcPct val="150000"/>
              </a:lnSpc>
            </a:pPr>
            <a:endParaRPr lang="en-IN" sz="2000" dirty="0"/>
          </a:p>
        </p:txBody>
      </p:sp>
    </p:spTree>
    <p:extLst>
      <p:ext uri="{BB962C8B-B14F-4D97-AF65-F5344CB8AC3E}">
        <p14:creationId xmlns:p14="http://schemas.microsoft.com/office/powerpoint/2010/main" val="160279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5847266" y="6459648"/>
            <a:ext cx="497468" cy="211203"/>
          </a:xfrm>
        </p:spPr>
        <p:txBody>
          <a:bodyPr/>
          <a:lstStyle/>
          <a:p>
            <a:fld id="{C7F1B9D8-1D95-44B3-9E1C-E404196FC055}" type="slidenum">
              <a:rPr lang="hi-IN" smtClean="0"/>
              <a:pPr/>
              <a:t>2</a:t>
            </a:fld>
            <a:endParaRPr lang="hi-IN"/>
          </a:p>
        </p:txBody>
      </p:sp>
      <p:sp>
        <p:nvSpPr>
          <p:cNvPr id="4" name="Title 3"/>
          <p:cNvSpPr>
            <a:spLocks noGrp="1"/>
          </p:cNvSpPr>
          <p:nvPr>
            <p:ph type="title"/>
          </p:nvPr>
        </p:nvSpPr>
        <p:spPr>
          <a:xfrm>
            <a:off x="129447" y="187149"/>
            <a:ext cx="9690100" cy="431657"/>
          </a:xfrm>
        </p:spPr>
        <p:txBody>
          <a:bodyPr/>
          <a:lstStyle/>
          <a:p>
            <a:r>
              <a:rPr lang="en-IN" dirty="0"/>
              <a:t>CSP - Deployment</a:t>
            </a:r>
            <a:endParaRPr lang="en-GB" dirty="0"/>
          </a:p>
        </p:txBody>
      </p:sp>
      <p:sp>
        <p:nvSpPr>
          <p:cNvPr id="7" name="Rectangle 6">
            <a:extLst>
              <a:ext uri="{FF2B5EF4-FFF2-40B4-BE49-F238E27FC236}">
                <a16:creationId xmlns:a16="http://schemas.microsoft.com/office/drawing/2014/main" id="{4CCAD116-4B40-402F-BB77-9948DF7D1A5D}"/>
              </a:ext>
            </a:extLst>
          </p:cNvPr>
          <p:cNvSpPr/>
          <p:nvPr/>
        </p:nvSpPr>
        <p:spPr>
          <a:xfrm>
            <a:off x="679319" y="2551237"/>
            <a:ext cx="11372268" cy="1092607"/>
          </a:xfrm>
          <a:prstGeom prst="rect">
            <a:avLst/>
          </a:prstGeom>
        </p:spPr>
        <p:txBody>
          <a:bodyPr wrap="square">
            <a:spAutoFit/>
          </a:bodyPr>
          <a:lstStyle/>
          <a:p>
            <a:pPr marL="285750" indent="-285750">
              <a:spcBef>
                <a:spcPts val="600"/>
              </a:spcBef>
              <a:buClr>
                <a:schemeClr val="tx2"/>
              </a:buClr>
              <a:buFont typeface="Wingdings" panose="05000000000000000000" pitchFamily="2" charset="2"/>
              <a:buChar char="§"/>
            </a:pPr>
            <a:endParaRPr lang="en-IN" sz="1400" dirty="0"/>
          </a:p>
          <a:p>
            <a:pPr>
              <a:spcBef>
                <a:spcPts val="600"/>
              </a:spcBef>
              <a:buClr>
                <a:schemeClr val="tx2"/>
              </a:buClr>
            </a:pPr>
            <a:endParaRPr lang="en-IN" sz="1200" dirty="0"/>
          </a:p>
          <a:p>
            <a:pPr marL="285750" indent="-285750">
              <a:spcBef>
                <a:spcPts val="600"/>
              </a:spcBef>
              <a:buClr>
                <a:schemeClr val="tx2"/>
              </a:buClr>
              <a:buFont typeface="Wingdings" panose="05000000000000000000" pitchFamily="2" charset="2"/>
              <a:buChar char="§"/>
            </a:pPr>
            <a:endParaRPr lang="en-IN" sz="1200" dirty="0"/>
          </a:p>
          <a:p>
            <a:pPr marL="625475" lvl="2" indent="-266700">
              <a:spcBef>
                <a:spcPts val="600"/>
              </a:spcBef>
              <a:buClr>
                <a:schemeClr val="tx2"/>
              </a:buClr>
              <a:buFont typeface="Calibri" panose="020F0502020204030204" pitchFamily="34" charset="0"/>
              <a:buChar char="—"/>
            </a:pPr>
            <a:endParaRPr lang="en-IN" sz="1200" dirty="0"/>
          </a:p>
        </p:txBody>
      </p:sp>
      <p:sp>
        <p:nvSpPr>
          <p:cNvPr id="44" name="Rectangle 43"/>
          <p:cNvSpPr/>
          <p:nvPr/>
        </p:nvSpPr>
        <p:spPr>
          <a:xfrm>
            <a:off x="2245489" y="2043420"/>
            <a:ext cx="386775" cy="446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F37DDFE-AF56-956C-374C-2C214F43697C}"/>
              </a:ext>
            </a:extLst>
          </p:cNvPr>
          <p:cNvSpPr txBox="1"/>
          <p:nvPr/>
        </p:nvSpPr>
        <p:spPr>
          <a:xfrm>
            <a:off x="3036370" y="2360893"/>
            <a:ext cx="7274618" cy="464871"/>
          </a:xfrm>
          <a:prstGeom prst="rect">
            <a:avLst/>
          </a:prstGeom>
          <a:noFill/>
        </p:spPr>
        <p:txBody>
          <a:bodyPr wrap="square" rtlCol="0">
            <a:spAutoFit/>
          </a:bodyPr>
          <a:lstStyle/>
          <a:p>
            <a:pPr>
              <a:lnSpc>
                <a:spcPct val="150000"/>
              </a:lnSpc>
            </a:pPr>
            <a:endParaRPr lang="en-IN" dirty="0"/>
          </a:p>
        </p:txBody>
      </p:sp>
      <p:sp>
        <p:nvSpPr>
          <p:cNvPr id="6" name="TextBox 5">
            <a:extLst>
              <a:ext uri="{FF2B5EF4-FFF2-40B4-BE49-F238E27FC236}">
                <a16:creationId xmlns:a16="http://schemas.microsoft.com/office/drawing/2014/main" id="{6A754933-72E2-2045-6064-D73BF876472B}"/>
              </a:ext>
            </a:extLst>
          </p:cNvPr>
          <p:cNvSpPr txBox="1"/>
          <p:nvPr/>
        </p:nvSpPr>
        <p:spPr>
          <a:xfrm>
            <a:off x="3154165" y="1114351"/>
            <a:ext cx="5804899" cy="523220"/>
          </a:xfrm>
          <a:prstGeom prst="rect">
            <a:avLst/>
          </a:prstGeom>
          <a:noFill/>
        </p:spPr>
        <p:txBody>
          <a:bodyPr wrap="square" rtlCol="0">
            <a:spAutoFit/>
          </a:bodyPr>
          <a:lstStyle/>
          <a:p>
            <a:pPr algn="ctr"/>
            <a:r>
              <a:rPr lang="en-US" sz="2800" b="1" dirty="0"/>
              <a:t>Front-End</a:t>
            </a:r>
            <a:endParaRPr lang="en-IN" sz="2800" b="1" dirty="0"/>
          </a:p>
        </p:txBody>
      </p:sp>
      <p:sp>
        <p:nvSpPr>
          <p:cNvPr id="10" name="TextBox 9">
            <a:extLst>
              <a:ext uri="{FF2B5EF4-FFF2-40B4-BE49-F238E27FC236}">
                <a16:creationId xmlns:a16="http://schemas.microsoft.com/office/drawing/2014/main" id="{0B4304CA-A167-BAA6-A332-9A2A86800EF5}"/>
              </a:ext>
            </a:extLst>
          </p:cNvPr>
          <p:cNvSpPr txBox="1"/>
          <p:nvPr/>
        </p:nvSpPr>
        <p:spPr>
          <a:xfrm>
            <a:off x="852753" y="1798867"/>
            <a:ext cx="10407721" cy="28146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Go to the Front-End folder where the Angular Application is present</a:t>
            </a:r>
          </a:p>
          <a:p>
            <a:pPr marL="285750" indent="-285750">
              <a:lnSpc>
                <a:spcPct val="150000"/>
              </a:lnSpc>
              <a:buFont typeface="Arial" panose="020B0604020202020204" pitchFamily="34" charset="0"/>
              <a:buChar char="•"/>
            </a:pPr>
            <a:r>
              <a:rPr lang="en-IN" sz="2000" dirty="0" err="1">
                <a:solidFill>
                  <a:schemeClr val="tx1"/>
                </a:solidFill>
              </a:rPr>
              <a:t>nohup</a:t>
            </a:r>
            <a:r>
              <a:rPr lang="en-IN" sz="2000" dirty="0">
                <a:solidFill>
                  <a:schemeClr val="tx1"/>
                </a:solidFill>
              </a:rPr>
              <a:t> ng serve --host 0.0.0.0 --port 4200 &amp;</a:t>
            </a:r>
            <a:endParaRPr lang="en-US" sz="2000" dirty="0">
              <a:solidFill>
                <a:schemeClr val="tx1"/>
              </a:solidFill>
            </a:endParaRPr>
          </a:p>
          <a:p>
            <a:pPr marL="285750" indent="-285750">
              <a:lnSpc>
                <a:spcPct val="150000"/>
              </a:lnSpc>
              <a:buFont typeface="Arial" panose="020B0604020202020204" pitchFamily="34" charset="0"/>
              <a:buChar char="•"/>
            </a:pPr>
            <a:r>
              <a:rPr lang="en-US" sz="2000" dirty="0"/>
              <a:t>“</a:t>
            </a:r>
            <a:r>
              <a:rPr lang="en-US" sz="2000" dirty="0" err="1"/>
              <a:t>nohup</a:t>
            </a:r>
            <a:r>
              <a:rPr lang="en-US" sz="2000" dirty="0"/>
              <a:t>” command is used to make sure the application is running in backend even if we exit from the VM</a:t>
            </a:r>
          </a:p>
          <a:p>
            <a:pPr marL="285750" indent="-285750">
              <a:lnSpc>
                <a:spcPct val="150000"/>
              </a:lnSpc>
              <a:buFont typeface="Arial" panose="020B0604020202020204" pitchFamily="34" charset="0"/>
              <a:buChar char="•"/>
            </a:pPr>
            <a:r>
              <a:rPr lang="en-US" sz="2000" dirty="0">
                <a:solidFill>
                  <a:schemeClr val="tx1"/>
                </a:solidFill>
              </a:rPr>
              <a:t>“0.0.0.0” IP is used to make sure external connections are able to access the 4200 port in VM</a:t>
            </a:r>
            <a:endParaRPr lang="en-IN" sz="2000" dirty="0">
              <a:solidFill>
                <a:schemeClr val="tx1"/>
              </a:solidFill>
            </a:endParaRPr>
          </a:p>
          <a:p>
            <a:pPr>
              <a:lnSpc>
                <a:spcPct val="150000"/>
              </a:lnSpc>
            </a:pPr>
            <a:endParaRPr lang="en-IN" sz="2000" dirty="0"/>
          </a:p>
        </p:txBody>
      </p:sp>
      <p:pic>
        <p:nvPicPr>
          <p:cNvPr id="8" name="Picture 7">
            <a:extLst>
              <a:ext uri="{FF2B5EF4-FFF2-40B4-BE49-F238E27FC236}">
                <a16:creationId xmlns:a16="http://schemas.microsoft.com/office/drawing/2014/main" id="{BDB3D93A-5CA3-C17E-D429-A07A4E6D8DEC}"/>
              </a:ext>
            </a:extLst>
          </p:cNvPr>
          <p:cNvPicPr>
            <a:picLocks noChangeAspect="1"/>
          </p:cNvPicPr>
          <p:nvPr/>
        </p:nvPicPr>
        <p:blipFill>
          <a:blip r:embed="rId2"/>
          <a:stretch>
            <a:fillRect/>
          </a:stretch>
        </p:blipFill>
        <p:spPr>
          <a:xfrm>
            <a:off x="409866" y="4335762"/>
            <a:ext cx="11372268" cy="1543395"/>
          </a:xfrm>
          <a:prstGeom prst="rect">
            <a:avLst/>
          </a:prstGeom>
        </p:spPr>
      </p:pic>
    </p:spTree>
    <p:extLst>
      <p:ext uri="{BB962C8B-B14F-4D97-AF65-F5344CB8AC3E}">
        <p14:creationId xmlns:p14="http://schemas.microsoft.com/office/powerpoint/2010/main" val="45447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5847266" y="6459648"/>
            <a:ext cx="497468" cy="211203"/>
          </a:xfrm>
        </p:spPr>
        <p:txBody>
          <a:bodyPr/>
          <a:lstStyle/>
          <a:p>
            <a:fld id="{C7F1B9D8-1D95-44B3-9E1C-E404196FC055}" type="slidenum">
              <a:rPr lang="hi-IN" smtClean="0"/>
              <a:pPr/>
              <a:t>3</a:t>
            </a:fld>
            <a:endParaRPr lang="hi-IN"/>
          </a:p>
        </p:txBody>
      </p:sp>
      <p:sp>
        <p:nvSpPr>
          <p:cNvPr id="4" name="Title 3"/>
          <p:cNvSpPr>
            <a:spLocks noGrp="1"/>
          </p:cNvSpPr>
          <p:nvPr>
            <p:ph type="title"/>
          </p:nvPr>
        </p:nvSpPr>
        <p:spPr>
          <a:xfrm>
            <a:off x="129447" y="187149"/>
            <a:ext cx="9690100" cy="431657"/>
          </a:xfrm>
        </p:spPr>
        <p:txBody>
          <a:bodyPr/>
          <a:lstStyle/>
          <a:p>
            <a:r>
              <a:rPr lang="en-IN" dirty="0"/>
              <a:t>CSP - Deployment</a:t>
            </a:r>
            <a:endParaRPr lang="en-GB" dirty="0"/>
          </a:p>
        </p:txBody>
      </p:sp>
      <p:sp>
        <p:nvSpPr>
          <p:cNvPr id="7" name="Rectangle 6">
            <a:extLst>
              <a:ext uri="{FF2B5EF4-FFF2-40B4-BE49-F238E27FC236}">
                <a16:creationId xmlns:a16="http://schemas.microsoft.com/office/drawing/2014/main" id="{4CCAD116-4B40-402F-BB77-9948DF7D1A5D}"/>
              </a:ext>
            </a:extLst>
          </p:cNvPr>
          <p:cNvSpPr/>
          <p:nvPr/>
        </p:nvSpPr>
        <p:spPr>
          <a:xfrm>
            <a:off x="679319" y="2551237"/>
            <a:ext cx="11372268" cy="1092607"/>
          </a:xfrm>
          <a:prstGeom prst="rect">
            <a:avLst/>
          </a:prstGeom>
        </p:spPr>
        <p:txBody>
          <a:bodyPr wrap="square">
            <a:spAutoFit/>
          </a:bodyPr>
          <a:lstStyle/>
          <a:p>
            <a:pPr marL="285750" indent="-285750">
              <a:spcBef>
                <a:spcPts val="600"/>
              </a:spcBef>
              <a:buClr>
                <a:schemeClr val="tx2"/>
              </a:buClr>
              <a:buFont typeface="Wingdings" panose="05000000000000000000" pitchFamily="2" charset="2"/>
              <a:buChar char="§"/>
            </a:pPr>
            <a:endParaRPr lang="en-IN" sz="1400" dirty="0"/>
          </a:p>
          <a:p>
            <a:pPr>
              <a:spcBef>
                <a:spcPts val="600"/>
              </a:spcBef>
              <a:buClr>
                <a:schemeClr val="tx2"/>
              </a:buClr>
            </a:pPr>
            <a:endParaRPr lang="en-IN" sz="1200" dirty="0"/>
          </a:p>
          <a:p>
            <a:pPr marL="285750" indent="-285750">
              <a:spcBef>
                <a:spcPts val="600"/>
              </a:spcBef>
              <a:buClr>
                <a:schemeClr val="tx2"/>
              </a:buClr>
              <a:buFont typeface="Wingdings" panose="05000000000000000000" pitchFamily="2" charset="2"/>
              <a:buChar char="§"/>
            </a:pPr>
            <a:endParaRPr lang="en-IN" sz="1200" dirty="0"/>
          </a:p>
          <a:p>
            <a:pPr marL="625475" lvl="2" indent="-266700">
              <a:spcBef>
                <a:spcPts val="600"/>
              </a:spcBef>
              <a:buClr>
                <a:schemeClr val="tx2"/>
              </a:buClr>
              <a:buFont typeface="Calibri" panose="020F0502020204030204" pitchFamily="34" charset="0"/>
              <a:buChar char="—"/>
            </a:pPr>
            <a:endParaRPr lang="en-IN" sz="1200" dirty="0"/>
          </a:p>
        </p:txBody>
      </p:sp>
      <p:sp>
        <p:nvSpPr>
          <p:cNvPr id="44" name="Rectangle 43"/>
          <p:cNvSpPr/>
          <p:nvPr/>
        </p:nvSpPr>
        <p:spPr>
          <a:xfrm>
            <a:off x="2245489" y="2043420"/>
            <a:ext cx="386775" cy="446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F37DDFE-AF56-956C-374C-2C214F43697C}"/>
              </a:ext>
            </a:extLst>
          </p:cNvPr>
          <p:cNvSpPr txBox="1"/>
          <p:nvPr/>
        </p:nvSpPr>
        <p:spPr>
          <a:xfrm>
            <a:off x="3036370" y="2360893"/>
            <a:ext cx="7274618" cy="464871"/>
          </a:xfrm>
          <a:prstGeom prst="rect">
            <a:avLst/>
          </a:prstGeom>
          <a:noFill/>
        </p:spPr>
        <p:txBody>
          <a:bodyPr wrap="square" rtlCol="0">
            <a:spAutoFit/>
          </a:bodyPr>
          <a:lstStyle/>
          <a:p>
            <a:pPr>
              <a:lnSpc>
                <a:spcPct val="150000"/>
              </a:lnSpc>
            </a:pPr>
            <a:endParaRPr lang="en-IN" dirty="0"/>
          </a:p>
        </p:txBody>
      </p:sp>
      <p:sp>
        <p:nvSpPr>
          <p:cNvPr id="6" name="TextBox 5">
            <a:extLst>
              <a:ext uri="{FF2B5EF4-FFF2-40B4-BE49-F238E27FC236}">
                <a16:creationId xmlns:a16="http://schemas.microsoft.com/office/drawing/2014/main" id="{6A754933-72E2-2045-6064-D73BF876472B}"/>
              </a:ext>
            </a:extLst>
          </p:cNvPr>
          <p:cNvSpPr txBox="1"/>
          <p:nvPr/>
        </p:nvSpPr>
        <p:spPr>
          <a:xfrm>
            <a:off x="3193550" y="1167359"/>
            <a:ext cx="5804899" cy="523220"/>
          </a:xfrm>
          <a:prstGeom prst="rect">
            <a:avLst/>
          </a:prstGeom>
          <a:noFill/>
        </p:spPr>
        <p:txBody>
          <a:bodyPr wrap="square" rtlCol="0">
            <a:spAutoFit/>
          </a:bodyPr>
          <a:lstStyle/>
          <a:p>
            <a:pPr algn="ctr"/>
            <a:r>
              <a:rPr lang="en-US" sz="2800" b="1" dirty="0"/>
              <a:t>Back-End</a:t>
            </a:r>
            <a:endParaRPr lang="en-IN" sz="2800" b="1" dirty="0"/>
          </a:p>
        </p:txBody>
      </p:sp>
      <p:sp>
        <p:nvSpPr>
          <p:cNvPr id="10" name="TextBox 9">
            <a:extLst>
              <a:ext uri="{FF2B5EF4-FFF2-40B4-BE49-F238E27FC236}">
                <a16:creationId xmlns:a16="http://schemas.microsoft.com/office/drawing/2014/main" id="{0B4304CA-A167-BAA6-A332-9A2A86800EF5}"/>
              </a:ext>
            </a:extLst>
          </p:cNvPr>
          <p:cNvSpPr txBox="1"/>
          <p:nvPr/>
        </p:nvSpPr>
        <p:spPr>
          <a:xfrm>
            <a:off x="679318" y="1737674"/>
            <a:ext cx="10889383" cy="28146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Go to the Backend-End folder where the Java Application is present</a:t>
            </a:r>
          </a:p>
          <a:p>
            <a:pPr marL="285750" indent="-285750">
              <a:lnSpc>
                <a:spcPct val="150000"/>
              </a:lnSpc>
              <a:buFont typeface="Arial" panose="020B0604020202020204" pitchFamily="34" charset="0"/>
              <a:buChar char="•"/>
            </a:pPr>
            <a:r>
              <a:rPr lang="en-IN" sz="2000" dirty="0">
                <a:solidFill>
                  <a:schemeClr val="tx1"/>
                </a:solidFill>
              </a:rPr>
              <a:t>Run this command to start the </a:t>
            </a:r>
            <a:r>
              <a:rPr lang="en-IN" sz="2000" dirty="0"/>
              <a:t>Java Application: “</a:t>
            </a:r>
            <a:r>
              <a:rPr lang="en-IN" sz="2000" dirty="0" err="1">
                <a:solidFill>
                  <a:schemeClr val="tx1"/>
                </a:solidFill>
              </a:rPr>
              <a:t>nohup</a:t>
            </a:r>
            <a:r>
              <a:rPr lang="en-IN" sz="2000" dirty="0">
                <a:solidFill>
                  <a:schemeClr val="tx1"/>
                </a:solidFill>
              </a:rPr>
              <a:t> java -jar /home/</a:t>
            </a:r>
            <a:r>
              <a:rPr lang="en-IN" sz="2000" dirty="0" err="1">
                <a:solidFill>
                  <a:schemeClr val="tx1"/>
                </a:solidFill>
              </a:rPr>
              <a:t>thinknxt</a:t>
            </a:r>
            <a:r>
              <a:rPr lang="en-IN" sz="2000" dirty="0">
                <a:solidFill>
                  <a:schemeClr val="tx1"/>
                </a:solidFill>
              </a:rPr>
              <a:t>/</a:t>
            </a:r>
            <a:r>
              <a:rPr lang="en-IN" sz="2000" dirty="0" err="1">
                <a:solidFill>
                  <a:schemeClr val="tx1"/>
                </a:solidFill>
              </a:rPr>
              <a:t>gitlabCode</a:t>
            </a:r>
            <a:r>
              <a:rPr lang="en-IN" sz="2000" dirty="0">
                <a:solidFill>
                  <a:schemeClr val="tx1"/>
                </a:solidFill>
              </a:rPr>
              <a:t>/backend/customer-session-portal-backend/target/project-charter-0.0.1-SNAPSHOT.jar &amp;”</a:t>
            </a:r>
          </a:p>
          <a:p>
            <a:pPr marL="285750" indent="-285750">
              <a:lnSpc>
                <a:spcPct val="150000"/>
              </a:lnSpc>
              <a:buFont typeface="Arial" panose="020B0604020202020204" pitchFamily="34" charset="0"/>
              <a:buChar char="•"/>
            </a:pPr>
            <a:r>
              <a:rPr lang="en-IN" sz="2000" dirty="0">
                <a:solidFill>
                  <a:schemeClr val="tx1"/>
                </a:solidFill>
              </a:rPr>
              <a:t>Run this command to see the running logs: “tail –f customer-session-portal.log” </a:t>
            </a:r>
          </a:p>
          <a:p>
            <a:pPr>
              <a:lnSpc>
                <a:spcPct val="150000"/>
              </a:lnSpc>
            </a:pPr>
            <a:endParaRPr lang="en-IN" sz="2000" dirty="0"/>
          </a:p>
        </p:txBody>
      </p:sp>
      <p:pic>
        <p:nvPicPr>
          <p:cNvPr id="8" name="Picture 7">
            <a:extLst>
              <a:ext uri="{FF2B5EF4-FFF2-40B4-BE49-F238E27FC236}">
                <a16:creationId xmlns:a16="http://schemas.microsoft.com/office/drawing/2014/main" id="{C31051CE-630C-7CEC-C0E3-4EC57B56F215}"/>
              </a:ext>
            </a:extLst>
          </p:cNvPr>
          <p:cNvPicPr>
            <a:picLocks noChangeAspect="1"/>
          </p:cNvPicPr>
          <p:nvPr/>
        </p:nvPicPr>
        <p:blipFill>
          <a:blip r:embed="rId2"/>
          <a:stretch>
            <a:fillRect/>
          </a:stretch>
        </p:blipFill>
        <p:spPr>
          <a:xfrm>
            <a:off x="679318" y="4064109"/>
            <a:ext cx="10889383" cy="1208411"/>
          </a:xfrm>
          <a:prstGeom prst="rect">
            <a:avLst/>
          </a:prstGeom>
        </p:spPr>
      </p:pic>
      <p:pic>
        <p:nvPicPr>
          <p:cNvPr id="11" name="Picture 10">
            <a:extLst>
              <a:ext uri="{FF2B5EF4-FFF2-40B4-BE49-F238E27FC236}">
                <a16:creationId xmlns:a16="http://schemas.microsoft.com/office/drawing/2014/main" id="{08287610-F028-1A8C-78AE-04D5DE5085FE}"/>
              </a:ext>
            </a:extLst>
          </p:cNvPr>
          <p:cNvPicPr>
            <a:picLocks noChangeAspect="1"/>
          </p:cNvPicPr>
          <p:nvPr/>
        </p:nvPicPr>
        <p:blipFill>
          <a:blip r:embed="rId3"/>
          <a:stretch>
            <a:fillRect/>
          </a:stretch>
        </p:blipFill>
        <p:spPr>
          <a:xfrm>
            <a:off x="679318" y="5360006"/>
            <a:ext cx="10889383" cy="896956"/>
          </a:xfrm>
          <a:prstGeom prst="rect">
            <a:avLst/>
          </a:prstGeom>
        </p:spPr>
      </p:pic>
    </p:spTree>
    <p:extLst>
      <p:ext uri="{BB962C8B-B14F-4D97-AF65-F5344CB8AC3E}">
        <p14:creationId xmlns:p14="http://schemas.microsoft.com/office/powerpoint/2010/main" val="380211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a:xfrm>
            <a:off x="5847266" y="6245838"/>
            <a:ext cx="497468" cy="21120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136B7D2-B98C-44FD-8D04-7EC62A564975}" type="slidenum">
              <a:rPr kumimoji="0" lang="en-US" sz="9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angal" panose="02040503050203030202"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white">
                  <a:lumMod val="50000"/>
                </a:prstClr>
              </a:solidFill>
              <a:effectLst/>
              <a:uLnTx/>
              <a:uFillTx/>
              <a:latin typeface="Calibri" panose="020F0502020204030204"/>
              <a:ea typeface="+mn-ea"/>
              <a:cs typeface="Mangal" panose="02040503050203030202" pitchFamily="18" charset="0"/>
            </a:endParaRPr>
          </a:p>
        </p:txBody>
      </p:sp>
      <p:pic>
        <p:nvPicPr>
          <p:cNvPr id="2050" name="Picture 2" descr="Incredible Thank You PPT Template Presentation Design">
            <a:extLst>
              <a:ext uri="{FF2B5EF4-FFF2-40B4-BE49-F238E27FC236}">
                <a16:creationId xmlns:a16="http://schemas.microsoft.com/office/drawing/2014/main" id="{2226529C-546F-05CE-83AB-34EBEB515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0" y="757719"/>
            <a:ext cx="12097379" cy="559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556789"/>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C1A9FAA49BF4449ADE76CDC075C7F5" ma:contentTypeVersion="8" ma:contentTypeDescription="Create a new document." ma:contentTypeScope="" ma:versionID="ae5e0099d1beb939a2dce5780ad9a34e">
  <xsd:schema xmlns:xsd="http://www.w3.org/2001/XMLSchema" xmlns:xs="http://www.w3.org/2001/XMLSchema" xmlns:p="http://schemas.microsoft.com/office/2006/metadata/properties" xmlns:ns2="b3e6f329-e8f8-45c7-8f84-82c37f9198db" xmlns:ns3="0cf6ffb5-c534-432c-bb4d-ef4cce697762" targetNamespace="http://schemas.microsoft.com/office/2006/metadata/properties" ma:root="true" ma:fieldsID="edff715130b649b69f82082de83f6d69" ns2:_="" ns3:_="">
    <xsd:import namespace="b3e6f329-e8f8-45c7-8f84-82c37f9198db"/>
    <xsd:import namespace="0cf6ffb5-c534-432c-bb4d-ef4cce69776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6f329-e8f8-45c7-8f84-82c37f9198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f6ffb5-c534-432c-bb4d-ef4cce69776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E7D42D-F21B-4D9A-B106-5EE2A07A7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6f329-e8f8-45c7-8f84-82c37f9198db"/>
    <ds:schemaRef ds:uri="0cf6ffb5-c534-432c-bb4d-ef4cce6977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0AA78A-1982-4285-9711-017E38F3683B}">
  <ds:schemaRefs>
    <ds:schemaRef ds:uri="http://schemas.microsoft.com/sharepoint/v3/contenttype/forms"/>
  </ds:schemaRefs>
</ds:datastoreItem>
</file>

<file path=customXml/itemProps3.xml><?xml version="1.0" encoding="utf-8"?>
<ds:datastoreItem xmlns:ds="http://schemas.openxmlformats.org/officeDocument/2006/customXml" ds:itemID="{42B362A8-9329-4C09-9D1E-A141830D1A7F}">
  <ds:schemaRefs>
    <ds:schemaRef ds:uri="http://purl.org/dc/elements/1.1/"/>
    <ds:schemaRef ds:uri="http://schemas.microsoft.com/office/2006/metadata/properties"/>
    <ds:schemaRef ds:uri="http://schemas.microsoft.com/office/2006/documentManagement/types"/>
    <ds:schemaRef ds:uri="b3e6f329-e8f8-45c7-8f84-82c37f9198db"/>
    <ds:schemaRef ds:uri="http://schemas.microsoft.com/office/infopath/2007/PartnerControls"/>
    <ds:schemaRef ds:uri="http://www.w3.org/XML/1998/namespace"/>
    <ds:schemaRef ds:uri="http://purl.org/dc/dcmitype/"/>
    <ds:schemaRef ds:uri="http://schemas.openxmlformats.org/package/2006/metadata/core-properties"/>
    <ds:schemaRef ds:uri="0cf6ffb5-c534-432c-bb4d-ef4cce697762"/>
    <ds:schemaRef ds:uri="http://purl.org/dc/terms/"/>
  </ds:schemaRefs>
</ds:datastoreItem>
</file>

<file path=docProps/app.xml><?xml version="1.0" encoding="utf-8"?>
<Properties xmlns="http://schemas.openxmlformats.org/officeDocument/2006/extended-properties" xmlns:vt="http://schemas.openxmlformats.org/officeDocument/2006/docPropsVTypes">
  <Template>Maveric PPT Template Final</Template>
  <TotalTime>3802</TotalTime>
  <Words>204</Words>
  <Application>Microsoft Office PowerPoint</Application>
  <PresentationFormat>Widescreen</PresentationFormat>
  <Paragraphs>31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CSP - Deployment</vt:lpstr>
      <vt:lpstr>CSP - Deployment</vt:lpstr>
      <vt:lpstr>CSP - 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Ruchika A G S</cp:lastModifiedBy>
  <cp:revision>263</cp:revision>
  <dcterms:created xsi:type="dcterms:W3CDTF">2020-07-06T12:16:05Z</dcterms:created>
  <dcterms:modified xsi:type="dcterms:W3CDTF">2023-09-14T07:22:39Z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0x01010019C1A9FAA49BF4449ADE76CDC075C7F5</vt:lpwstr>
  </property>
</Properties>
</file>