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4"/>
  </p:sldMasterIdLst>
  <p:sldIdLst>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2" d="100"/>
          <a:sy n="122" d="100"/>
        </p:scale>
        <p:origin x="96"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11/7/2024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2119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97462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426046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465937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084188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026948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6547091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688250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96498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75956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577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75204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8328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1090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45955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92038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11/7/2024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72382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D6E202-B606-4609-B914-27C9371A1F6D}" type="datetime1">
              <a:rPr lang="en-US" smtClean="0"/>
              <a:t>11/7/2024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1825492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2844747" y="1006679"/>
            <a:ext cx="6502504" cy="906011"/>
          </a:xfrm>
        </p:spPr>
        <p:txBody>
          <a:bodyPr>
            <a:noAutofit/>
          </a:bodyPr>
          <a:lstStyle/>
          <a:p>
            <a:pPr algn="ctr"/>
            <a:r>
              <a:rPr lang="en-US" b="1" dirty="0">
                <a:solidFill>
                  <a:srgbClr val="0070C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CAPSTONE PROJECT</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3407790" y="2273489"/>
            <a:ext cx="5376414" cy="511657"/>
          </a:xfrm>
        </p:spPr>
        <p:txBody>
          <a:bodyPr>
            <a:normAutofit fontScale="92500" lnSpcReduction="20000"/>
          </a:bodyPr>
          <a:lstStyle/>
          <a:p>
            <a:pPr algn="ctr"/>
            <a:r>
              <a:rPr lang="en-US" sz="3600" b="1" dirty="0">
                <a:solidFill>
                  <a:schemeClr val="accent6">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SAKILA DVD RENTAL STORE</a:t>
            </a:r>
          </a:p>
        </p:txBody>
      </p:sp>
      <p:sp>
        <p:nvSpPr>
          <p:cNvPr id="4" name="TextBox 3">
            <a:extLst>
              <a:ext uri="{FF2B5EF4-FFF2-40B4-BE49-F238E27FC236}">
                <a16:creationId xmlns:a16="http://schemas.microsoft.com/office/drawing/2014/main" id="{DA2101C2-708F-45AF-9EA4-48FA656FCE59}"/>
              </a:ext>
            </a:extLst>
          </p:cNvPr>
          <p:cNvSpPr txBox="1"/>
          <p:nvPr/>
        </p:nvSpPr>
        <p:spPr>
          <a:xfrm>
            <a:off x="4632118" y="3924261"/>
            <a:ext cx="2927757" cy="523220"/>
          </a:xfrm>
          <a:prstGeom prst="rect">
            <a:avLst/>
          </a:prstGeom>
          <a:noFill/>
        </p:spPr>
        <p:txBody>
          <a:bodyPr wrap="square" rtlCol="0">
            <a:spAutoFit/>
          </a:bodyPr>
          <a:lstStyle/>
          <a:p>
            <a:pPr algn="ctr"/>
            <a:r>
              <a:rPr lang="en-US" sz="2800" b="1" dirty="0">
                <a:solidFill>
                  <a:srgbClr val="002060"/>
                </a:solidFill>
                <a:effectLst>
                  <a:outerShdw blurRad="38100" dist="38100" dir="2700000" algn="tl">
                    <a:srgbClr val="000000">
                      <a:alpha val="43137"/>
                    </a:srgbClr>
                  </a:outerShdw>
                </a:effectLst>
              </a:rPr>
              <a:t>Abir Ghosh</a:t>
            </a:r>
          </a:p>
        </p:txBody>
      </p:sp>
      <p:cxnSp>
        <p:nvCxnSpPr>
          <p:cNvPr id="7" name="Straight Connector 6">
            <a:extLst>
              <a:ext uri="{FF2B5EF4-FFF2-40B4-BE49-F238E27FC236}">
                <a16:creationId xmlns:a16="http://schemas.microsoft.com/office/drawing/2014/main" id="{780EF67F-9164-4D6F-A56B-78BA94E5C3CB}"/>
              </a:ext>
            </a:extLst>
          </p:cNvPr>
          <p:cNvCxnSpPr/>
          <p:nvPr/>
        </p:nvCxnSpPr>
        <p:spPr>
          <a:xfrm>
            <a:off x="3000460" y="1895912"/>
            <a:ext cx="6191075" cy="0"/>
          </a:xfrm>
          <a:prstGeom prst="line">
            <a:avLst/>
          </a:prstGeom>
          <a:ln w="34925">
            <a:solidFill>
              <a:srgbClr val="0070C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2C4F0-C243-43F8-84CF-D3A9B3CB95CA}"/>
              </a:ext>
            </a:extLst>
          </p:cNvPr>
          <p:cNvSpPr>
            <a:spLocks noGrp="1"/>
          </p:cNvSpPr>
          <p:nvPr>
            <p:ph type="title"/>
          </p:nvPr>
        </p:nvSpPr>
        <p:spPr>
          <a:xfrm>
            <a:off x="1484310" y="165684"/>
            <a:ext cx="10018713" cy="381000"/>
          </a:xfrm>
        </p:spPr>
        <p:txBody>
          <a:bodyPr>
            <a:normAutofit fontScale="90000"/>
          </a:bodyPr>
          <a:lstStyle/>
          <a:p>
            <a:pPr marL="342900" indent="-342900">
              <a:buFont typeface="Wingdings" panose="05000000000000000000" pitchFamily="2" charset="2"/>
              <a:buChar char="q"/>
            </a:pPr>
            <a:r>
              <a:rPr lang="en-US" sz="2200" b="1" dirty="0">
                <a:solidFill>
                  <a:schemeClr val="accent6">
                    <a:lumMod val="50000"/>
                  </a:schemeClr>
                </a:solidFill>
                <a:latin typeface="Calibri" panose="020F0502020204030204" pitchFamily="34" charset="0"/>
                <a:cs typeface="Calibri" panose="020F0502020204030204" pitchFamily="34" charset="0"/>
              </a:rPr>
              <a:t>Are there seasonal trends in customer behavior across different locations?</a:t>
            </a:r>
          </a:p>
        </p:txBody>
      </p:sp>
      <p:pic>
        <p:nvPicPr>
          <p:cNvPr id="11" name="Content Placeholder 10">
            <a:extLst>
              <a:ext uri="{FF2B5EF4-FFF2-40B4-BE49-F238E27FC236}">
                <a16:creationId xmlns:a16="http://schemas.microsoft.com/office/drawing/2014/main" id="{BA52420C-CF67-403C-B4DB-BA8E2DA7D9B0}"/>
              </a:ext>
            </a:extLst>
          </p:cNvPr>
          <p:cNvPicPr>
            <a:picLocks noGrp="1" noChangeAspect="1"/>
          </p:cNvPicPr>
          <p:nvPr>
            <p:ph idx="1"/>
          </p:nvPr>
        </p:nvPicPr>
        <p:blipFill>
          <a:blip r:embed="rId2"/>
          <a:stretch>
            <a:fillRect/>
          </a:stretch>
        </p:blipFill>
        <p:spPr>
          <a:xfrm>
            <a:off x="4960772" y="4183615"/>
            <a:ext cx="5659689" cy="2282318"/>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F472B4F6-A79D-4514-914E-D169EE50A03F}"/>
              </a:ext>
            </a:extLst>
          </p:cNvPr>
          <p:cNvPicPr>
            <a:picLocks noChangeAspect="1"/>
          </p:cNvPicPr>
          <p:nvPr/>
        </p:nvPicPr>
        <p:blipFill>
          <a:blip r:embed="rId3"/>
          <a:stretch>
            <a:fillRect/>
          </a:stretch>
        </p:blipFill>
        <p:spPr>
          <a:xfrm>
            <a:off x="498134" y="653457"/>
            <a:ext cx="3867922" cy="5009111"/>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715EFE9D-DC18-4DD2-A584-8D4DD324202B}"/>
              </a:ext>
            </a:extLst>
          </p:cNvPr>
          <p:cNvPicPr>
            <a:picLocks noChangeAspect="1"/>
          </p:cNvPicPr>
          <p:nvPr/>
        </p:nvPicPr>
        <p:blipFill>
          <a:blip r:embed="rId4"/>
          <a:stretch>
            <a:fillRect/>
          </a:stretch>
        </p:blipFill>
        <p:spPr>
          <a:xfrm>
            <a:off x="4960773" y="653457"/>
            <a:ext cx="7231227" cy="32977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54657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8DB42-4EB6-4240-AA70-A67F72508B6C}"/>
              </a:ext>
            </a:extLst>
          </p:cNvPr>
          <p:cNvSpPr>
            <a:spLocks noGrp="1"/>
          </p:cNvSpPr>
          <p:nvPr>
            <p:ph type="title"/>
          </p:nvPr>
        </p:nvSpPr>
        <p:spPr>
          <a:xfrm>
            <a:off x="1484310" y="257962"/>
            <a:ext cx="10018713" cy="320879"/>
          </a:xfrm>
        </p:spPr>
        <p:txBody>
          <a:bodyPr>
            <a:normAutofit fontScale="90000"/>
          </a:bodyPr>
          <a:lstStyle/>
          <a:p>
            <a:pPr marL="342900" indent="-342900">
              <a:buFont typeface="Wingdings" panose="05000000000000000000" pitchFamily="2" charset="2"/>
              <a:buChar char="q"/>
            </a:pPr>
            <a:r>
              <a:rPr lang="en-US" sz="2200" b="1" dirty="0">
                <a:solidFill>
                  <a:schemeClr val="accent6">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How does customer loyalty impact sales revenue over time?</a:t>
            </a:r>
          </a:p>
        </p:txBody>
      </p:sp>
      <p:pic>
        <p:nvPicPr>
          <p:cNvPr id="13" name="Content Placeholder 12">
            <a:extLst>
              <a:ext uri="{FF2B5EF4-FFF2-40B4-BE49-F238E27FC236}">
                <a16:creationId xmlns:a16="http://schemas.microsoft.com/office/drawing/2014/main" id="{48F94573-5CDF-48A2-BC48-33E5B78FC00D}"/>
              </a:ext>
            </a:extLst>
          </p:cNvPr>
          <p:cNvPicPr>
            <a:picLocks noGrp="1" noChangeAspect="1"/>
          </p:cNvPicPr>
          <p:nvPr>
            <p:ph idx="1"/>
          </p:nvPr>
        </p:nvPicPr>
        <p:blipFill>
          <a:blip r:embed="rId2"/>
          <a:stretch>
            <a:fillRect/>
          </a:stretch>
        </p:blipFill>
        <p:spPr>
          <a:xfrm>
            <a:off x="1326880" y="971724"/>
            <a:ext cx="4092407" cy="2989554"/>
          </a:xfrm>
          <a:prstGeom prst="rect">
            <a:avLst/>
          </a:prstGeom>
          <a:ln>
            <a:noFill/>
          </a:ln>
          <a:effectLst>
            <a:outerShdw blurRad="292100" dist="139700" dir="2700000" algn="tl" rotWithShape="0">
              <a:srgbClr val="333333">
                <a:alpha val="65000"/>
              </a:srgbClr>
            </a:outerShdw>
          </a:effectLst>
        </p:spPr>
      </p:pic>
      <p:pic>
        <p:nvPicPr>
          <p:cNvPr id="15" name="Picture 14">
            <a:extLst>
              <a:ext uri="{FF2B5EF4-FFF2-40B4-BE49-F238E27FC236}">
                <a16:creationId xmlns:a16="http://schemas.microsoft.com/office/drawing/2014/main" id="{573C950A-C174-49E1-9728-FDD4104A7626}"/>
              </a:ext>
            </a:extLst>
          </p:cNvPr>
          <p:cNvPicPr>
            <a:picLocks noChangeAspect="1"/>
          </p:cNvPicPr>
          <p:nvPr/>
        </p:nvPicPr>
        <p:blipFill>
          <a:blip r:embed="rId3"/>
          <a:stretch>
            <a:fillRect/>
          </a:stretch>
        </p:blipFill>
        <p:spPr>
          <a:xfrm>
            <a:off x="6096000" y="971724"/>
            <a:ext cx="5639120" cy="3341978"/>
          </a:xfrm>
          <a:prstGeom prst="rect">
            <a:avLst/>
          </a:prstGeom>
          <a:ln>
            <a:noFill/>
          </a:ln>
          <a:effectLst>
            <a:outerShdw blurRad="292100" dist="139700" dir="2700000" algn="tl" rotWithShape="0">
              <a:srgbClr val="333333">
                <a:alpha val="65000"/>
              </a:srgbClr>
            </a:outerShdw>
          </a:effectLst>
        </p:spPr>
      </p:pic>
      <p:pic>
        <p:nvPicPr>
          <p:cNvPr id="17" name="Picture 16">
            <a:extLst>
              <a:ext uri="{FF2B5EF4-FFF2-40B4-BE49-F238E27FC236}">
                <a16:creationId xmlns:a16="http://schemas.microsoft.com/office/drawing/2014/main" id="{64244A81-47C0-40BE-9242-6AC75616BB12}"/>
              </a:ext>
            </a:extLst>
          </p:cNvPr>
          <p:cNvPicPr>
            <a:picLocks noChangeAspect="1"/>
          </p:cNvPicPr>
          <p:nvPr/>
        </p:nvPicPr>
        <p:blipFill>
          <a:blip r:embed="rId4"/>
          <a:stretch>
            <a:fillRect/>
          </a:stretch>
        </p:blipFill>
        <p:spPr>
          <a:xfrm>
            <a:off x="1326881" y="4548594"/>
            <a:ext cx="5325588" cy="180724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4117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B7B43B6-39BD-49D0-B902-5CE8E1BACF89}"/>
              </a:ext>
            </a:extLst>
          </p:cNvPr>
          <p:cNvPicPr>
            <a:picLocks noGrp="1" noChangeAspect="1"/>
          </p:cNvPicPr>
          <p:nvPr>
            <p:ph idx="1"/>
          </p:nvPr>
        </p:nvPicPr>
        <p:blipFill>
          <a:blip r:embed="rId2"/>
          <a:stretch>
            <a:fillRect/>
          </a:stretch>
        </p:blipFill>
        <p:spPr>
          <a:xfrm>
            <a:off x="6361748" y="1214867"/>
            <a:ext cx="3413370" cy="1465494"/>
          </a:xfrm>
          <a:prstGeom prst="rect">
            <a:avLst/>
          </a:prstGeom>
          <a:ln>
            <a:noFill/>
          </a:ln>
          <a:effectLst>
            <a:outerShdw blurRad="292100" dist="139700" dir="2700000" algn="tl" rotWithShape="0">
              <a:srgbClr val="333333">
                <a:alpha val="65000"/>
              </a:srgbClr>
            </a:outerShdw>
          </a:effectLst>
        </p:spPr>
      </p:pic>
      <p:sp>
        <p:nvSpPr>
          <p:cNvPr id="4" name="Title 1">
            <a:extLst>
              <a:ext uri="{FF2B5EF4-FFF2-40B4-BE49-F238E27FC236}">
                <a16:creationId xmlns:a16="http://schemas.microsoft.com/office/drawing/2014/main" id="{F313ECC7-5580-4029-837C-EA344D2199BC}"/>
              </a:ext>
            </a:extLst>
          </p:cNvPr>
          <p:cNvSpPr>
            <a:spLocks noGrp="1"/>
          </p:cNvSpPr>
          <p:nvPr>
            <p:ph type="title"/>
          </p:nvPr>
        </p:nvSpPr>
        <p:spPr>
          <a:xfrm>
            <a:off x="1484311" y="216017"/>
            <a:ext cx="10018712" cy="381000"/>
          </a:xfrm>
        </p:spPr>
        <p:txBody>
          <a:bodyPr>
            <a:normAutofit fontScale="90000"/>
          </a:bodyPr>
          <a:lstStyle/>
          <a:p>
            <a:pPr marL="342900" indent="-342900">
              <a:buFont typeface="Wingdings" panose="05000000000000000000" pitchFamily="2" charset="2"/>
              <a:buChar char="q"/>
            </a:pPr>
            <a:r>
              <a:rPr lang="en-US" sz="2200" b="1" dirty="0">
                <a:solidFill>
                  <a:schemeClr val="accent6">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Are certain film categories more popular in specific locations?</a:t>
            </a:r>
          </a:p>
        </p:txBody>
      </p:sp>
      <p:pic>
        <p:nvPicPr>
          <p:cNvPr id="8" name="Picture 7">
            <a:extLst>
              <a:ext uri="{FF2B5EF4-FFF2-40B4-BE49-F238E27FC236}">
                <a16:creationId xmlns:a16="http://schemas.microsoft.com/office/drawing/2014/main" id="{744F0D74-CD79-4F3A-8CDE-8DD95FADF48D}"/>
              </a:ext>
            </a:extLst>
          </p:cNvPr>
          <p:cNvPicPr>
            <a:picLocks noChangeAspect="1"/>
          </p:cNvPicPr>
          <p:nvPr/>
        </p:nvPicPr>
        <p:blipFill>
          <a:blip r:embed="rId3"/>
          <a:stretch>
            <a:fillRect/>
          </a:stretch>
        </p:blipFill>
        <p:spPr>
          <a:xfrm>
            <a:off x="5629013" y="2835479"/>
            <a:ext cx="4878840" cy="2890966"/>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24898B4D-579B-43A7-9F20-294E148DFA5E}"/>
              </a:ext>
            </a:extLst>
          </p:cNvPr>
          <p:cNvPicPr>
            <a:picLocks noChangeAspect="1"/>
          </p:cNvPicPr>
          <p:nvPr/>
        </p:nvPicPr>
        <p:blipFill>
          <a:blip r:embed="rId4"/>
          <a:stretch>
            <a:fillRect/>
          </a:stretch>
        </p:blipFill>
        <p:spPr>
          <a:xfrm>
            <a:off x="677430" y="1214867"/>
            <a:ext cx="4728364" cy="4511578"/>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8902C2B5-F744-40C9-A70D-772702780D8D}"/>
              </a:ext>
            </a:extLst>
          </p:cNvPr>
          <p:cNvPicPr>
            <a:picLocks noChangeAspect="1"/>
          </p:cNvPicPr>
          <p:nvPr/>
        </p:nvPicPr>
        <p:blipFill>
          <a:blip r:embed="rId5"/>
          <a:stretch>
            <a:fillRect/>
          </a:stretch>
        </p:blipFill>
        <p:spPr>
          <a:xfrm>
            <a:off x="10603158" y="1589273"/>
            <a:ext cx="1398780" cy="31355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00999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5E346DA-CFB5-4122-AC39-5B3B69303A62}"/>
              </a:ext>
            </a:extLst>
          </p:cNvPr>
          <p:cNvPicPr>
            <a:picLocks noGrp="1" noChangeAspect="1"/>
          </p:cNvPicPr>
          <p:nvPr>
            <p:ph idx="1"/>
          </p:nvPr>
        </p:nvPicPr>
        <p:blipFill>
          <a:blip r:embed="rId2"/>
          <a:stretch>
            <a:fillRect/>
          </a:stretch>
        </p:blipFill>
        <p:spPr>
          <a:xfrm>
            <a:off x="765058" y="924556"/>
            <a:ext cx="3702516" cy="2962013"/>
          </a:xfrm>
          <a:prstGeom prst="rect">
            <a:avLst/>
          </a:prstGeom>
          <a:ln>
            <a:noFill/>
          </a:ln>
          <a:effectLst>
            <a:outerShdw blurRad="292100" dist="139700" dir="2700000" algn="tl" rotWithShape="0">
              <a:srgbClr val="333333">
                <a:alpha val="65000"/>
              </a:srgbClr>
            </a:outerShdw>
          </a:effectLst>
        </p:spPr>
      </p:pic>
      <p:sp>
        <p:nvSpPr>
          <p:cNvPr id="4" name="Title 1">
            <a:extLst>
              <a:ext uri="{FF2B5EF4-FFF2-40B4-BE49-F238E27FC236}">
                <a16:creationId xmlns:a16="http://schemas.microsoft.com/office/drawing/2014/main" id="{010EDEE9-88CF-4768-94E1-4B1543F86CE3}"/>
              </a:ext>
            </a:extLst>
          </p:cNvPr>
          <p:cNvSpPr>
            <a:spLocks noGrp="1"/>
          </p:cNvSpPr>
          <p:nvPr>
            <p:ph type="title"/>
          </p:nvPr>
        </p:nvSpPr>
        <p:spPr>
          <a:xfrm>
            <a:off x="1484310" y="140516"/>
            <a:ext cx="10018712" cy="312490"/>
          </a:xfrm>
        </p:spPr>
        <p:txBody>
          <a:bodyPr>
            <a:normAutofit fontScale="90000"/>
          </a:bodyPr>
          <a:lstStyle/>
          <a:p>
            <a:pPr marL="342900" indent="-342900">
              <a:buFont typeface="Wingdings" panose="05000000000000000000" pitchFamily="2" charset="2"/>
              <a:buChar char="q"/>
            </a:pPr>
            <a:r>
              <a:rPr lang="en-US" sz="2200" b="1" dirty="0">
                <a:solidFill>
                  <a:schemeClr val="accent6">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Do specific film categories attract different age groups of customers?</a:t>
            </a:r>
          </a:p>
        </p:txBody>
      </p:sp>
      <p:pic>
        <p:nvPicPr>
          <p:cNvPr id="8" name="Picture 7">
            <a:extLst>
              <a:ext uri="{FF2B5EF4-FFF2-40B4-BE49-F238E27FC236}">
                <a16:creationId xmlns:a16="http://schemas.microsoft.com/office/drawing/2014/main" id="{63279C97-4F98-4C3B-8C3C-4F97A25DD795}"/>
              </a:ext>
            </a:extLst>
          </p:cNvPr>
          <p:cNvPicPr>
            <a:picLocks noChangeAspect="1"/>
          </p:cNvPicPr>
          <p:nvPr/>
        </p:nvPicPr>
        <p:blipFill>
          <a:blip r:embed="rId3"/>
          <a:stretch>
            <a:fillRect/>
          </a:stretch>
        </p:blipFill>
        <p:spPr>
          <a:xfrm>
            <a:off x="5494789" y="667993"/>
            <a:ext cx="5868356" cy="3545786"/>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182D85F9-06C8-44BA-AD1E-66B34E479098}"/>
              </a:ext>
            </a:extLst>
          </p:cNvPr>
          <p:cNvPicPr>
            <a:picLocks noChangeAspect="1"/>
          </p:cNvPicPr>
          <p:nvPr/>
        </p:nvPicPr>
        <p:blipFill>
          <a:blip r:embed="rId4"/>
          <a:stretch>
            <a:fillRect/>
          </a:stretch>
        </p:blipFill>
        <p:spPr>
          <a:xfrm>
            <a:off x="765058" y="4358120"/>
            <a:ext cx="10661884" cy="21580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34958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DC4DB-9F02-4692-A9D2-7D845BAAE52F}"/>
              </a:ext>
            </a:extLst>
          </p:cNvPr>
          <p:cNvSpPr>
            <a:spLocks noGrp="1"/>
          </p:cNvSpPr>
          <p:nvPr>
            <p:ph type="title"/>
          </p:nvPr>
        </p:nvSpPr>
        <p:spPr>
          <a:xfrm>
            <a:off x="1484310" y="308297"/>
            <a:ext cx="10251887" cy="381000"/>
          </a:xfrm>
        </p:spPr>
        <p:txBody>
          <a:bodyPr>
            <a:noAutofit/>
          </a:bodyPr>
          <a:lstStyle/>
          <a:p>
            <a:pPr marL="342900" indent="-342900">
              <a:buFont typeface="Wingdings" panose="05000000000000000000" pitchFamily="2" charset="2"/>
              <a:buChar char="q"/>
            </a:pPr>
            <a:r>
              <a:rPr lang="en-US" sz="2200" b="1" dirty="0">
                <a:solidFill>
                  <a:schemeClr val="accent6">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What are the demographics and preferences of the highest-spending customers?</a:t>
            </a:r>
          </a:p>
        </p:txBody>
      </p:sp>
      <p:pic>
        <p:nvPicPr>
          <p:cNvPr id="9" name="Content Placeholder 8">
            <a:extLst>
              <a:ext uri="{FF2B5EF4-FFF2-40B4-BE49-F238E27FC236}">
                <a16:creationId xmlns:a16="http://schemas.microsoft.com/office/drawing/2014/main" id="{772008E6-60A3-4475-AC09-11B9AB4BBF5B}"/>
              </a:ext>
            </a:extLst>
          </p:cNvPr>
          <p:cNvPicPr>
            <a:picLocks noGrp="1" noChangeAspect="1"/>
          </p:cNvPicPr>
          <p:nvPr>
            <p:ph idx="1"/>
          </p:nvPr>
        </p:nvPicPr>
        <p:blipFill>
          <a:blip r:embed="rId2"/>
          <a:stretch>
            <a:fillRect/>
          </a:stretch>
        </p:blipFill>
        <p:spPr>
          <a:xfrm>
            <a:off x="2794322" y="877070"/>
            <a:ext cx="6603355" cy="1958409"/>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7D0D6376-C3C1-4FF9-A73F-1753567ECF99}"/>
              </a:ext>
            </a:extLst>
          </p:cNvPr>
          <p:cNvPicPr>
            <a:picLocks noChangeAspect="1"/>
          </p:cNvPicPr>
          <p:nvPr/>
        </p:nvPicPr>
        <p:blipFill>
          <a:blip r:embed="rId3"/>
          <a:stretch>
            <a:fillRect/>
          </a:stretch>
        </p:blipFill>
        <p:spPr>
          <a:xfrm>
            <a:off x="1765161" y="3235857"/>
            <a:ext cx="9413925" cy="31984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41966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FCAD004-BD48-4928-9B04-FAD95986389C}"/>
              </a:ext>
            </a:extLst>
          </p:cNvPr>
          <p:cNvPicPr>
            <a:picLocks noGrp="1" noChangeAspect="1"/>
          </p:cNvPicPr>
          <p:nvPr>
            <p:ph idx="1"/>
          </p:nvPr>
        </p:nvPicPr>
        <p:blipFill>
          <a:blip r:embed="rId2"/>
          <a:stretch>
            <a:fillRect/>
          </a:stretch>
        </p:blipFill>
        <p:spPr>
          <a:xfrm>
            <a:off x="151002" y="926072"/>
            <a:ext cx="5589447" cy="474889"/>
          </a:xfrm>
          <a:prstGeom prst="rect">
            <a:avLst/>
          </a:prstGeom>
          <a:ln>
            <a:noFill/>
          </a:ln>
          <a:effectLst>
            <a:outerShdw blurRad="292100" dist="139700" dir="2700000" algn="tl" rotWithShape="0">
              <a:srgbClr val="333333">
                <a:alpha val="65000"/>
              </a:srgbClr>
            </a:outerShdw>
          </a:effectLst>
        </p:spPr>
      </p:pic>
      <p:sp>
        <p:nvSpPr>
          <p:cNvPr id="4" name="Title 1">
            <a:extLst>
              <a:ext uri="{FF2B5EF4-FFF2-40B4-BE49-F238E27FC236}">
                <a16:creationId xmlns:a16="http://schemas.microsoft.com/office/drawing/2014/main" id="{C71B861D-9BB0-4664-A560-8C0EC5B490CE}"/>
              </a:ext>
            </a:extLst>
          </p:cNvPr>
          <p:cNvSpPr>
            <a:spLocks noGrp="1"/>
          </p:cNvSpPr>
          <p:nvPr>
            <p:ph type="title"/>
          </p:nvPr>
        </p:nvSpPr>
        <p:spPr>
          <a:xfrm>
            <a:off x="1224253" y="106959"/>
            <a:ext cx="10018712" cy="614493"/>
          </a:xfrm>
        </p:spPr>
        <p:txBody>
          <a:bodyPr>
            <a:noAutofit/>
          </a:bodyPr>
          <a:lstStyle/>
          <a:p>
            <a:pPr marL="342900" indent="-342900">
              <a:buFont typeface="Wingdings" panose="05000000000000000000" pitchFamily="2" charset="2"/>
              <a:buChar char="q"/>
            </a:pPr>
            <a:r>
              <a:rPr lang="en-US" sz="2200" b="1" dirty="0">
                <a:solidFill>
                  <a:schemeClr val="accent6">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What are the busiest hours or days for each store location, and how does it impact staffing requirements?</a:t>
            </a:r>
          </a:p>
        </p:txBody>
      </p:sp>
      <p:pic>
        <p:nvPicPr>
          <p:cNvPr id="8" name="Picture 7">
            <a:extLst>
              <a:ext uri="{FF2B5EF4-FFF2-40B4-BE49-F238E27FC236}">
                <a16:creationId xmlns:a16="http://schemas.microsoft.com/office/drawing/2014/main" id="{3005D8F2-778E-4941-937F-C66E905838D8}"/>
              </a:ext>
            </a:extLst>
          </p:cNvPr>
          <p:cNvPicPr>
            <a:picLocks noChangeAspect="1"/>
          </p:cNvPicPr>
          <p:nvPr/>
        </p:nvPicPr>
        <p:blipFill>
          <a:blip r:embed="rId3"/>
          <a:stretch>
            <a:fillRect/>
          </a:stretch>
        </p:blipFill>
        <p:spPr>
          <a:xfrm>
            <a:off x="8058388" y="801689"/>
            <a:ext cx="3982610" cy="614493"/>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692DC019-E432-4908-80D5-E15DD4F869FD}"/>
              </a:ext>
            </a:extLst>
          </p:cNvPr>
          <p:cNvPicPr>
            <a:picLocks noChangeAspect="1"/>
          </p:cNvPicPr>
          <p:nvPr/>
        </p:nvPicPr>
        <p:blipFill>
          <a:blip r:embed="rId4"/>
          <a:stretch>
            <a:fillRect/>
          </a:stretch>
        </p:blipFill>
        <p:spPr>
          <a:xfrm>
            <a:off x="151002" y="1476542"/>
            <a:ext cx="5687736" cy="644544"/>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1678F6DF-5E13-45E6-82F5-4C339C8B96A9}"/>
              </a:ext>
            </a:extLst>
          </p:cNvPr>
          <p:cNvPicPr>
            <a:picLocks noChangeAspect="1"/>
          </p:cNvPicPr>
          <p:nvPr/>
        </p:nvPicPr>
        <p:blipFill>
          <a:blip r:embed="rId5"/>
          <a:stretch>
            <a:fillRect/>
          </a:stretch>
        </p:blipFill>
        <p:spPr>
          <a:xfrm>
            <a:off x="6509858" y="1476542"/>
            <a:ext cx="5531140" cy="467267"/>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4940B1D2-0FC7-41DC-A6EC-22B529A27C70}"/>
              </a:ext>
            </a:extLst>
          </p:cNvPr>
          <p:cNvPicPr>
            <a:picLocks noChangeAspect="1"/>
          </p:cNvPicPr>
          <p:nvPr/>
        </p:nvPicPr>
        <p:blipFill>
          <a:blip r:embed="rId6"/>
          <a:stretch>
            <a:fillRect/>
          </a:stretch>
        </p:blipFill>
        <p:spPr>
          <a:xfrm>
            <a:off x="151002" y="2196667"/>
            <a:ext cx="3791824" cy="2363461"/>
          </a:xfrm>
          <a:prstGeom prst="rect">
            <a:avLst/>
          </a:prstGeom>
          <a:ln>
            <a:noFill/>
          </a:ln>
          <a:effectLst>
            <a:outerShdw blurRad="292100" dist="139700" dir="2700000" algn="tl" rotWithShape="0">
              <a:srgbClr val="333333">
                <a:alpha val="65000"/>
              </a:srgbClr>
            </a:outerShdw>
          </a:effectLst>
        </p:spPr>
      </p:pic>
      <p:pic>
        <p:nvPicPr>
          <p:cNvPr id="16" name="Picture 15">
            <a:extLst>
              <a:ext uri="{FF2B5EF4-FFF2-40B4-BE49-F238E27FC236}">
                <a16:creationId xmlns:a16="http://schemas.microsoft.com/office/drawing/2014/main" id="{CBF63399-5BA7-4339-8662-82B1409A6F94}"/>
              </a:ext>
            </a:extLst>
          </p:cNvPr>
          <p:cNvPicPr>
            <a:picLocks noChangeAspect="1"/>
          </p:cNvPicPr>
          <p:nvPr/>
        </p:nvPicPr>
        <p:blipFill>
          <a:blip r:embed="rId7"/>
          <a:stretch>
            <a:fillRect/>
          </a:stretch>
        </p:blipFill>
        <p:spPr>
          <a:xfrm>
            <a:off x="6509858" y="1979260"/>
            <a:ext cx="3894209" cy="2274176"/>
          </a:xfrm>
          <a:prstGeom prst="rect">
            <a:avLst/>
          </a:prstGeom>
          <a:ln>
            <a:noFill/>
          </a:ln>
          <a:effectLst>
            <a:outerShdw blurRad="292100" dist="139700" dir="2700000" algn="tl" rotWithShape="0">
              <a:srgbClr val="333333">
                <a:alpha val="65000"/>
              </a:srgbClr>
            </a:outerShdw>
          </a:effectLst>
        </p:spPr>
      </p:pic>
      <p:pic>
        <p:nvPicPr>
          <p:cNvPr id="18" name="Picture 17">
            <a:extLst>
              <a:ext uri="{FF2B5EF4-FFF2-40B4-BE49-F238E27FC236}">
                <a16:creationId xmlns:a16="http://schemas.microsoft.com/office/drawing/2014/main" id="{522D6EB1-0980-4C76-843E-FC44E0E87F9D}"/>
              </a:ext>
            </a:extLst>
          </p:cNvPr>
          <p:cNvPicPr>
            <a:picLocks noChangeAspect="1"/>
          </p:cNvPicPr>
          <p:nvPr/>
        </p:nvPicPr>
        <p:blipFill>
          <a:blip r:embed="rId8"/>
          <a:stretch>
            <a:fillRect/>
          </a:stretch>
        </p:blipFill>
        <p:spPr>
          <a:xfrm>
            <a:off x="4082006" y="4338705"/>
            <a:ext cx="7734069" cy="22047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10396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D1FBE79-DD38-4F94-ADF8-44CDC621D730}"/>
              </a:ext>
            </a:extLst>
          </p:cNvPr>
          <p:cNvPicPr>
            <a:picLocks noGrp="1" noChangeAspect="1"/>
          </p:cNvPicPr>
          <p:nvPr>
            <p:ph idx="1"/>
          </p:nvPr>
        </p:nvPicPr>
        <p:blipFill>
          <a:blip r:embed="rId2"/>
          <a:stretch>
            <a:fillRect/>
          </a:stretch>
        </p:blipFill>
        <p:spPr>
          <a:xfrm>
            <a:off x="1439218" y="746620"/>
            <a:ext cx="2566525" cy="3617049"/>
          </a:xfrm>
          <a:prstGeom prst="rect">
            <a:avLst/>
          </a:prstGeom>
          <a:ln>
            <a:noFill/>
          </a:ln>
          <a:effectLst>
            <a:outerShdw blurRad="292100" dist="139700" dir="2700000" algn="tl" rotWithShape="0">
              <a:srgbClr val="333333">
                <a:alpha val="65000"/>
              </a:srgbClr>
            </a:outerShdw>
          </a:effectLst>
        </p:spPr>
      </p:pic>
      <p:sp>
        <p:nvSpPr>
          <p:cNvPr id="4" name="Title 1">
            <a:extLst>
              <a:ext uri="{FF2B5EF4-FFF2-40B4-BE49-F238E27FC236}">
                <a16:creationId xmlns:a16="http://schemas.microsoft.com/office/drawing/2014/main" id="{72049015-F09D-4101-9B37-EF4DA45AE363}"/>
              </a:ext>
            </a:extLst>
          </p:cNvPr>
          <p:cNvSpPr>
            <a:spLocks noGrp="1"/>
          </p:cNvSpPr>
          <p:nvPr>
            <p:ph type="title"/>
          </p:nvPr>
        </p:nvSpPr>
        <p:spPr>
          <a:xfrm>
            <a:off x="0" y="207627"/>
            <a:ext cx="12192000" cy="538993"/>
          </a:xfrm>
        </p:spPr>
        <p:txBody>
          <a:bodyPr>
            <a:noAutofit/>
          </a:bodyPr>
          <a:lstStyle/>
          <a:p>
            <a:pPr marL="342900" indent="-342900">
              <a:buFont typeface="Wingdings" panose="05000000000000000000" pitchFamily="2" charset="2"/>
              <a:buChar char="q"/>
            </a:pPr>
            <a:r>
              <a:rPr lang="en-US" sz="2200" b="1" dirty="0">
                <a:solidFill>
                  <a:schemeClr val="accent6">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What are the cultural or demographic factors that influence customer preferences in different locations?</a:t>
            </a:r>
          </a:p>
        </p:txBody>
      </p:sp>
      <p:pic>
        <p:nvPicPr>
          <p:cNvPr id="8" name="Picture 7">
            <a:extLst>
              <a:ext uri="{FF2B5EF4-FFF2-40B4-BE49-F238E27FC236}">
                <a16:creationId xmlns:a16="http://schemas.microsoft.com/office/drawing/2014/main" id="{937DD22C-593C-4A7D-B401-B25455E23D2C}"/>
              </a:ext>
            </a:extLst>
          </p:cNvPr>
          <p:cNvPicPr>
            <a:picLocks noChangeAspect="1"/>
          </p:cNvPicPr>
          <p:nvPr/>
        </p:nvPicPr>
        <p:blipFill>
          <a:blip r:embed="rId3"/>
          <a:stretch>
            <a:fillRect/>
          </a:stretch>
        </p:blipFill>
        <p:spPr>
          <a:xfrm>
            <a:off x="5253771" y="1140630"/>
            <a:ext cx="6764712" cy="5151113"/>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5FA9B123-4404-4ED8-AA6E-8CDB92088248}"/>
              </a:ext>
            </a:extLst>
          </p:cNvPr>
          <p:cNvPicPr>
            <a:picLocks noChangeAspect="1"/>
          </p:cNvPicPr>
          <p:nvPr/>
        </p:nvPicPr>
        <p:blipFill>
          <a:blip r:embed="rId4"/>
          <a:stretch>
            <a:fillRect/>
          </a:stretch>
        </p:blipFill>
        <p:spPr>
          <a:xfrm>
            <a:off x="352844" y="4530903"/>
            <a:ext cx="4739274" cy="22124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28268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D0D03-AC88-46AC-89F8-2E52FC5D5D1A}"/>
              </a:ext>
            </a:extLst>
          </p:cNvPr>
          <p:cNvSpPr>
            <a:spLocks noGrp="1"/>
          </p:cNvSpPr>
          <p:nvPr>
            <p:ph type="title"/>
          </p:nvPr>
        </p:nvSpPr>
        <p:spPr>
          <a:xfrm>
            <a:off x="1484310" y="241184"/>
            <a:ext cx="10018713" cy="664828"/>
          </a:xfrm>
        </p:spPr>
        <p:txBody>
          <a:bodyPr>
            <a:normAutofit/>
          </a:bodyPr>
          <a:lstStyle/>
          <a:p>
            <a:r>
              <a:rPr lang="en-US" sz="3300" b="1" i="0" u="none" strike="noStrike" baseline="0" dirty="0">
                <a:solidFill>
                  <a:schemeClr val="accent6"/>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Solving EDA and Power BI Questions</a:t>
            </a:r>
            <a:endParaRPr lang="en-US" sz="3300" dirty="0">
              <a:solidFill>
                <a:schemeClr val="accent6"/>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7E98D3F0-324B-4D82-95DB-51D709C7E60D}"/>
              </a:ext>
            </a:extLst>
          </p:cNvPr>
          <p:cNvSpPr>
            <a:spLocks noGrp="1"/>
          </p:cNvSpPr>
          <p:nvPr>
            <p:ph idx="1"/>
          </p:nvPr>
        </p:nvSpPr>
        <p:spPr/>
        <p:txBody>
          <a:bodyPr>
            <a:normAutofit/>
          </a:bodyPr>
          <a:lstStyle/>
          <a:p>
            <a:pPr marL="0" indent="0" algn="ctr">
              <a:buNone/>
            </a:pPr>
            <a:r>
              <a:rPr lang="en-US" sz="3200" b="1" dirty="0">
                <a:solidFill>
                  <a:schemeClr val="accent5">
                    <a:lumMod val="50000"/>
                  </a:schemeClr>
                </a:solidFill>
                <a:effectLst>
                  <a:outerShdw blurRad="38100" dist="38100" dir="2700000" algn="tl">
                    <a:srgbClr val="000000">
                      <a:alpha val="43137"/>
                    </a:srgbClr>
                  </a:outerShdw>
                </a:effectLst>
              </a:rPr>
              <a:t>Power BI questions and answers</a:t>
            </a:r>
          </a:p>
        </p:txBody>
      </p:sp>
      <p:sp>
        <p:nvSpPr>
          <p:cNvPr id="4" name="Arrow: Right 3">
            <a:extLst>
              <a:ext uri="{FF2B5EF4-FFF2-40B4-BE49-F238E27FC236}">
                <a16:creationId xmlns:a16="http://schemas.microsoft.com/office/drawing/2014/main" id="{DA0F33CF-A88B-496B-890C-B7792A38E0D6}"/>
              </a:ext>
            </a:extLst>
          </p:cNvPr>
          <p:cNvSpPr/>
          <p:nvPr/>
        </p:nvSpPr>
        <p:spPr>
          <a:xfrm>
            <a:off x="5654180" y="4597167"/>
            <a:ext cx="1434517" cy="545284"/>
          </a:xfrm>
          <a:prstGeom prst="rightArrow">
            <a:avLst/>
          </a:prstGeom>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09879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495CB66-9990-446E-B7F4-817DB0CB400C}"/>
              </a:ext>
            </a:extLst>
          </p:cNvPr>
          <p:cNvPicPr>
            <a:picLocks noGrp="1" noChangeAspect="1"/>
          </p:cNvPicPr>
          <p:nvPr>
            <p:ph idx="1"/>
          </p:nvPr>
        </p:nvPicPr>
        <p:blipFill>
          <a:blip r:embed="rId2"/>
          <a:stretch>
            <a:fillRect/>
          </a:stretch>
        </p:blipFill>
        <p:spPr>
          <a:xfrm>
            <a:off x="414659" y="1427875"/>
            <a:ext cx="5986728" cy="4002249"/>
          </a:xfrm>
          <a:prstGeom prst="rect">
            <a:avLst/>
          </a:prstGeom>
          <a:ln>
            <a:noFill/>
          </a:ln>
          <a:effectLst>
            <a:outerShdw blurRad="292100" dist="139700" dir="2700000" algn="tl" rotWithShape="0">
              <a:srgbClr val="333333">
                <a:alpha val="65000"/>
              </a:srgbClr>
            </a:outerShdw>
          </a:effectLst>
        </p:spPr>
      </p:pic>
      <p:sp>
        <p:nvSpPr>
          <p:cNvPr id="4" name="Title 1">
            <a:extLst>
              <a:ext uri="{FF2B5EF4-FFF2-40B4-BE49-F238E27FC236}">
                <a16:creationId xmlns:a16="http://schemas.microsoft.com/office/drawing/2014/main" id="{C54A1554-ABF3-4088-9D04-BA083D687C8C}"/>
              </a:ext>
            </a:extLst>
          </p:cNvPr>
          <p:cNvSpPr>
            <a:spLocks noGrp="1"/>
          </p:cNvSpPr>
          <p:nvPr>
            <p:ph type="title"/>
          </p:nvPr>
        </p:nvSpPr>
        <p:spPr>
          <a:xfrm>
            <a:off x="1484310" y="249574"/>
            <a:ext cx="10018712" cy="381000"/>
          </a:xfrm>
        </p:spPr>
        <p:txBody>
          <a:bodyPr>
            <a:noAutofit/>
          </a:bodyPr>
          <a:lstStyle/>
          <a:p>
            <a:pPr marL="171450" indent="-171450">
              <a:buFont typeface="Wingdings" panose="05000000000000000000" pitchFamily="2" charset="2"/>
              <a:buChar char="q"/>
            </a:pPr>
            <a:r>
              <a:rPr lang="en-US" sz="2200" b="1" i="0" dirty="0">
                <a:solidFill>
                  <a:schemeClr val="accent6">
                    <a:lumMod val="50000"/>
                  </a:schemeClr>
                </a:solidFill>
                <a:effectLst>
                  <a:outerShdw blurRad="38100" dist="38100" dir="2700000" algn="tl">
                    <a:srgbClr val="000000">
                      <a:alpha val="43137"/>
                    </a:srgbClr>
                  </a:outerShdw>
                </a:effectLst>
                <a:latin typeface="Plus Jakarta Sans"/>
              </a:rPr>
              <a:t>How does the sales revenue vary by month?</a:t>
            </a:r>
          </a:p>
        </p:txBody>
      </p:sp>
      <p:sp>
        <p:nvSpPr>
          <p:cNvPr id="7" name="TextBox 6">
            <a:extLst>
              <a:ext uri="{FF2B5EF4-FFF2-40B4-BE49-F238E27FC236}">
                <a16:creationId xmlns:a16="http://schemas.microsoft.com/office/drawing/2014/main" id="{0DF6526A-15A5-419E-9413-ED41FE858840}"/>
              </a:ext>
            </a:extLst>
          </p:cNvPr>
          <p:cNvSpPr txBox="1"/>
          <p:nvPr/>
        </p:nvSpPr>
        <p:spPr>
          <a:xfrm>
            <a:off x="7796784" y="2228670"/>
            <a:ext cx="3589506" cy="1200329"/>
          </a:xfrm>
          <a:prstGeom prst="rect">
            <a:avLst/>
          </a:prstGeom>
          <a:noFill/>
        </p:spPr>
        <p:txBody>
          <a:bodyPr wrap="square" rtlCol="0">
            <a:spAutoFit/>
          </a:bodyPr>
          <a:lstStyle/>
          <a:p>
            <a:r>
              <a:rPr lang="en-US" b="1" dirty="0">
                <a:solidFill>
                  <a:srgbClr val="002060"/>
                </a:solidFill>
                <a:latin typeface="Calibri" panose="020F0502020204030204" pitchFamily="34" charset="0"/>
                <a:cs typeface="Calibri" panose="020F0502020204030204" pitchFamily="34" charset="0"/>
              </a:rPr>
              <a:t> The Clustered Column Chart gives us a complete idea to understand the earning revenue structure by month.</a:t>
            </a:r>
          </a:p>
        </p:txBody>
      </p:sp>
    </p:spTree>
    <p:extLst>
      <p:ext uri="{BB962C8B-B14F-4D97-AF65-F5344CB8AC3E}">
        <p14:creationId xmlns:p14="http://schemas.microsoft.com/office/powerpoint/2010/main" val="3384229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73FD-601A-45AC-9179-0E37677A271D}"/>
              </a:ext>
            </a:extLst>
          </p:cNvPr>
          <p:cNvSpPr>
            <a:spLocks noGrp="1"/>
          </p:cNvSpPr>
          <p:nvPr>
            <p:ph type="title"/>
          </p:nvPr>
        </p:nvSpPr>
        <p:spPr>
          <a:xfrm>
            <a:off x="1484310" y="224407"/>
            <a:ext cx="10018713" cy="381000"/>
          </a:xfrm>
        </p:spPr>
        <p:txBody>
          <a:bodyPr>
            <a:normAutofit fontScale="90000"/>
          </a:bodyPr>
          <a:lstStyle/>
          <a:p>
            <a:pPr marL="171450" indent="-171450">
              <a:buFont typeface="Wingdings" panose="05000000000000000000" pitchFamily="2" charset="2"/>
              <a:buChar char="q"/>
            </a:pPr>
            <a:r>
              <a:rPr lang="en-US" sz="2200" b="1" i="0" dirty="0">
                <a:solidFill>
                  <a:schemeClr val="accent6">
                    <a:lumMod val="50000"/>
                  </a:schemeClr>
                </a:solidFill>
                <a:effectLst>
                  <a:outerShdw blurRad="38100" dist="38100" dir="2700000" algn="tl">
                    <a:srgbClr val="000000">
                      <a:alpha val="43137"/>
                    </a:srgbClr>
                  </a:outerShdw>
                </a:effectLst>
                <a:latin typeface="Calibri" panose="020F0502020204030204" pitchFamily="34" charset="0"/>
                <a:ea typeface="PMingLiU-ExtB" panose="02020500000000000000" pitchFamily="18" charset="-120"/>
                <a:cs typeface="Calibri" panose="020F0502020204030204" pitchFamily="34" charset="0"/>
              </a:rPr>
              <a:t>What is the </a:t>
            </a:r>
            <a:r>
              <a:rPr lang="en-US" sz="2400" b="1" i="0" dirty="0">
                <a:solidFill>
                  <a:schemeClr val="accent6">
                    <a:lumMod val="50000"/>
                  </a:schemeClr>
                </a:solidFill>
                <a:effectLst>
                  <a:outerShdw blurRad="38100" dist="38100" dir="2700000" algn="tl">
                    <a:srgbClr val="000000">
                      <a:alpha val="43137"/>
                    </a:srgbClr>
                  </a:outerShdw>
                </a:effectLst>
                <a:latin typeface="Calibri" panose="020F0502020204030204" pitchFamily="34" charset="0"/>
                <a:ea typeface="PMingLiU-ExtB" panose="02020500000000000000" pitchFamily="18" charset="-120"/>
                <a:cs typeface="Calibri" panose="020F0502020204030204" pitchFamily="34" charset="0"/>
              </a:rPr>
              <a:t>distribution</a:t>
            </a:r>
            <a:r>
              <a:rPr lang="en-US" sz="2200" b="1" i="0" dirty="0">
                <a:solidFill>
                  <a:schemeClr val="accent6">
                    <a:lumMod val="50000"/>
                  </a:schemeClr>
                </a:solidFill>
                <a:effectLst>
                  <a:outerShdw blurRad="38100" dist="38100" dir="2700000" algn="tl">
                    <a:srgbClr val="000000">
                      <a:alpha val="43137"/>
                    </a:srgbClr>
                  </a:outerShdw>
                </a:effectLst>
                <a:latin typeface="Calibri" panose="020F0502020204030204" pitchFamily="34" charset="0"/>
                <a:ea typeface="PMingLiU-ExtB" panose="02020500000000000000" pitchFamily="18" charset="-120"/>
                <a:cs typeface="Calibri" panose="020F0502020204030204" pitchFamily="34" charset="0"/>
              </a:rPr>
              <a:t> of films by rental duration?</a:t>
            </a:r>
          </a:p>
        </p:txBody>
      </p:sp>
      <p:pic>
        <p:nvPicPr>
          <p:cNvPr id="7" name="Content Placeholder 6">
            <a:extLst>
              <a:ext uri="{FF2B5EF4-FFF2-40B4-BE49-F238E27FC236}">
                <a16:creationId xmlns:a16="http://schemas.microsoft.com/office/drawing/2014/main" id="{E4F365BE-1A3A-48D1-819B-D4AE0A04BA43}"/>
              </a:ext>
            </a:extLst>
          </p:cNvPr>
          <p:cNvPicPr>
            <a:picLocks noGrp="1" noChangeAspect="1"/>
          </p:cNvPicPr>
          <p:nvPr>
            <p:ph idx="1"/>
          </p:nvPr>
        </p:nvPicPr>
        <p:blipFill>
          <a:blip r:embed="rId2"/>
          <a:stretch>
            <a:fillRect/>
          </a:stretch>
        </p:blipFill>
        <p:spPr>
          <a:xfrm>
            <a:off x="5892403" y="1551264"/>
            <a:ext cx="5610620" cy="3951914"/>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69173668-1969-41DA-A7B2-45701B4B4662}"/>
              </a:ext>
            </a:extLst>
          </p:cNvPr>
          <p:cNvSpPr txBox="1"/>
          <p:nvPr/>
        </p:nvSpPr>
        <p:spPr>
          <a:xfrm>
            <a:off x="1484310" y="2927056"/>
            <a:ext cx="3589506" cy="1200329"/>
          </a:xfrm>
          <a:prstGeom prst="rect">
            <a:avLst/>
          </a:prstGeom>
          <a:noFill/>
        </p:spPr>
        <p:txBody>
          <a:bodyPr wrap="square" rtlCol="0">
            <a:spAutoFit/>
          </a:bodyPr>
          <a:lstStyle/>
          <a:p>
            <a:r>
              <a:rPr lang="en-US" b="1" dirty="0">
                <a:solidFill>
                  <a:srgbClr val="002060"/>
                </a:solidFill>
                <a:latin typeface="Calibri" panose="020F0502020204030204" pitchFamily="34" charset="0"/>
                <a:cs typeface="Calibri" panose="020F0502020204030204" pitchFamily="34" charset="0"/>
              </a:rPr>
              <a:t> The Stacked Bar Chart gives us a complete idea to understand the average rental duration by film category.</a:t>
            </a:r>
          </a:p>
        </p:txBody>
      </p:sp>
    </p:spTree>
    <p:extLst>
      <p:ext uri="{BB962C8B-B14F-4D97-AF65-F5344CB8AC3E}">
        <p14:creationId xmlns:p14="http://schemas.microsoft.com/office/powerpoint/2010/main" val="3914311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0B1416-9BDD-4DDD-B428-CC5488C937BD}"/>
              </a:ext>
            </a:extLst>
          </p:cNvPr>
          <p:cNvSpPr>
            <a:spLocks noGrp="1"/>
          </p:cNvSpPr>
          <p:nvPr>
            <p:ph idx="1"/>
          </p:nvPr>
        </p:nvSpPr>
        <p:spPr/>
        <p:txBody>
          <a:bodyPr>
            <a:noAutofit/>
          </a:bodyPr>
          <a:lstStyle/>
          <a:p>
            <a:pPr marL="285750" indent="-285750">
              <a:buFont typeface="Arial" panose="020B0604020202020204" pitchFamily="34" charset="0"/>
              <a:buChar char="•"/>
            </a:pPr>
            <a:r>
              <a:rPr lang="en-US" sz="2800" b="1" dirty="0">
                <a:solidFill>
                  <a:srgbClr val="0070C0"/>
                </a:solidFill>
                <a:latin typeface="Calibri" panose="020F0502020204030204" pitchFamily="34" charset="0"/>
                <a:cs typeface="Calibri" panose="020F0502020204030204" pitchFamily="34" charset="0"/>
              </a:rPr>
              <a:t>Project Overview</a:t>
            </a:r>
            <a:endParaRPr lang="en-US" sz="2800" b="1" i="0" u="none" strike="noStrike" baseline="0" dirty="0">
              <a:solidFill>
                <a:srgbClr val="0070C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800" b="1" i="0" u="none" strike="noStrike" baseline="0" dirty="0">
                <a:solidFill>
                  <a:srgbClr val="0070C0"/>
                </a:solidFill>
                <a:latin typeface="Calibri" panose="020F0502020204030204" pitchFamily="34" charset="0"/>
                <a:cs typeface="Calibri" panose="020F0502020204030204" pitchFamily="34" charset="0"/>
              </a:rPr>
              <a:t>Information about Dataset tables</a:t>
            </a:r>
          </a:p>
          <a:p>
            <a:pPr marL="285750" indent="-285750">
              <a:buFont typeface="Arial" panose="020B0604020202020204" pitchFamily="34" charset="0"/>
              <a:buChar char="•"/>
            </a:pPr>
            <a:r>
              <a:rPr lang="en-US" sz="2800" b="1" i="0" u="none" strike="noStrike" baseline="0" dirty="0">
                <a:solidFill>
                  <a:srgbClr val="0070C0"/>
                </a:solidFill>
                <a:latin typeface="Calibri" panose="020F0502020204030204" pitchFamily="34" charset="0"/>
                <a:cs typeface="Calibri" panose="020F0502020204030204" pitchFamily="34" charset="0"/>
              </a:rPr>
              <a:t>Data cleaning and MECE-Breakdown</a:t>
            </a:r>
          </a:p>
          <a:p>
            <a:pPr marL="285750" indent="-285750">
              <a:buFont typeface="Arial" panose="020B0604020202020204" pitchFamily="34" charset="0"/>
              <a:buChar char="•"/>
            </a:pPr>
            <a:r>
              <a:rPr lang="en-US" sz="2800" b="1" i="0" u="none" strike="noStrike" baseline="0" dirty="0">
                <a:solidFill>
                  <a:srgbClr val="0070C0"/>
                </a:solidFill>
                <a:latin typeface="Calibri" panose="020F0502020204030204" pitchFamily="34" charset="0"/>
                <a:cs typeface="Calibri" panose="020F0502020204030204" pitchFamily="34" charset="0"/>
              </a:rPr>
              <a:t>Solving Power Bi  and EDA Questions</a:t>
            </a:r>
          </a:p>
          <a:p>
            <a:pPr marL="285750" indent="-285750">
              <a:buFont typeface="Arial" panose="020B0604020202020204" pitchFamily="34" charset="0"/>
              <a:buChar char="•"/>
            </a:pPr>
            <a:r>
              <a:rPr lang="en-US" sz="2800" b="1" i="0" u="none" strike="noStrike" baseline="0" dirty="0">
                <a:solidFill>
                  <a:srgbClr val="0070C0"/>
                </a:solidFill>
                <a:latin typeface="Calibri" panose="020F0502020204030204" pitchFamily="34" charset="0"/>
                <a:cs typeface="Calibri" panose="020F0502020204030204" pitchFamily="34" charset="0"/>
              </a:rPr>
              <a:t>Dashboard Analysis</a:t>
            </a:r>
          </a:p>
          <a:p>
            <a:pPr marL="285750" indent="-285750">
              <a:buFont typeface="Arial" panose="020B0604020202020204" pitchFamily="34" charset="0"/>
              <a:buChar char="•"/>
            </a:pPr>
            <a:r>
              <a:rPr lang="en-US" sz="2800" b="1" i="0" u="none" strike="noStrike" baseline="0" dirty="0">
                <a:solidFill>
                  <a:srgbClr val="0070C0"/>
                </a:solidFill>
                <a:latin typeface="Calibri" panose="020F0502020204030204" pitchFamily="34" charset="0"/>
                <a:cs typeface="Calibri" panose="020F0502020204030204" pitchFamily="34" charset="0"/>
              </a:rPr>
              <a:t>Conclusion</a:t>
            </a:r>
            <a:endParaRPr lang="en-US" sz="2800" dirty="0">
              <a:solidFill>
                <a:srgbClr val="0070C0"/>
              </a:solidFill>
            </a:endParaRPr>
          </a:p>
          <a:p>
            <a:endParaRPr lang="en-US" sz="2800" dirty="0"/>
          </a:p>
        </p:txBody>
      </p:sp>
      <p:sp>
        <p:nvSpPr>
          <p:cNvPr id="4" name="Title 1">
            <a:extLst>
              <a:ext uri="{FF2B5EF4-FFF2-40B4-BE49-F238E27FC236}">
                <a16:creationId xmlns:a16="http://schemas.microsoft.com/office/drawing/2014/main" id="{FDE684A7-F92D-43F4-9E7B-AF3DDD8FFA70}"/>
              </a:ext>
            </a:extLst>
          </p:cNvPr>
          <p:cNvSpPr>
            <a:spLocks noGrp="1"/>
          </p:cNvSpPr>
          <p:nvPr>
            <p:ph type="title"/>
          </p:nvPr>
        </p:nvSpPr>
        <p:spPr>
          <a:xfrm>
            <a:off x="1484313" y="685800"/>
            <a:ext cx="10018712" cy="1752600"/>
          </a:xfrm>
        </p:spPr>
        <p:txBody>
          <a:bodyPr anchor="ctr">
            <a:normAutofit/>
          </a:bodyPr>
          <a:lstStyle/>
          <a:p>
            <a:pPr algn="l"/>
            <a:r>
              <a:rPr lang="en-US" sz="3300" b="1" dirty="0">
                <a:solidFill>
                  <a:schemeClr val="accent6"/>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TOPICS</a:t>
            </a:r>
          </a:p>
        </p:txBody>
      </p:sp>
    </p:spTree>
    <p:extLst>
      <p:ext uri="{BB962C8B-B14F-4D97-AF65-F5344CB8AC3E}">
        <p14:creationId xmlns:p14="http://schemas.microsoft.com/office/powerpoint/2010/main" val="4314072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C7BD9-E4E0-4E57-946F-C6522D927736}"/>
              </a:ext>
            </a:extLst>
          </p:cNvPr>
          <p:cNvSpPr>
            <a:spLocks noGrp="1"/>
          </p:cNvSpPr>
          <p:nvPr>
            <p:ph type="title"/>
          </p:nvPr>
        </p:nvSpPr>
        <p:spPr>
          <a:xfrm>
            <a:off x="1484311" y="685801"/>
            <a:ext cx="10018713" cy="381000"/>
          </a:xfrm>
        </p:spPr>
        <p:txBody>
          <a:bodyPr>
            <a:normAutofit fontScale="90000"/>
          </a:bodyPr>
          <a:lstStyle/>
          <a:p>
            <a:pPr marL="342900" indent="-342900">
              <a:buFont typeface="Wingdings" panose="05000000000000000000" pitchFamily="2" charset="2"/>
              <a:buChar char="q"/>
            </a:pPr>
            <a:r>
              <a:rPr lang="en-US" sz="2200" b="1" i="0" dirty="0">
                <a:solidFill>
                  <a:schemeClr val="accent6">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How does the inventory vary by film rating?</a:t>
            </a:r>
            <a:endParaRPr lang="en-US" sz="2200" b="1" dirty="0">
              <a:solidFill>
                <a:schemeClr val="accent6">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BB9F2889-D068-4706-9B73-E031F1F6B087}"/>
              </a:ext>
            </a:extLst>
          </p:cNvPr>
          <p:cNvPicPr>
            <a:picLocks noGrp="1" noChangeAspect="1"/>
          </p:cNvPicPr>
          <p:nvPr>
            <p:ph idx="1"/>
          </p:nvPr>
        </p:nvPicPr>
        <p:blipFill>
          <a:blip r:embed="rId2"/>
          <a:stretch>
            <a:fillRect/>
          </a:stretch>
        </p:blipFill>
        <p:spPr>
          <a:xfrm>
            <a:off x="1276144" y="1866900"/>
            <a:ext cx="6391557" cy="3124200"/>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1F4B34F1-ACFF-44CA-8CAC-F904861F5435}"/>
              </a:ext>
            </a:extLst>
          </p:cNvPr>
          <p:cNvSpPr txBox="1"/>
          <p:nvPr/>
        </p:nvSpPr>
        <p:spPr>
          <a:xfrm>
            <a:off x="8215076" y="2828835"/>
            <a:ext cx="3589506" cy="1200329"/>
          </a:xfrm>
          <a:prstGeom prst="rect">
            <a:avLst/>
          </a:prstGeom>
          <a:noFill/>
        </p:spPr>
        <p:txBody>
          <a:bodyPr wrap="square" rtlCol="0">
            <a:spAutoFit/>
          </a:bodyPr>
          <a:lstStyle/>
          <a:p>
            <a:r>
              <a:rPr lang="en-US" b="1" dirty="0">
                <a:solidFill>
                  <a:srgbClr val="002060"/>
                </a:solidFill>
                <a:latin typeface="Calibri" panose="020F0502020204030204" pitchFamily="34" charset="0"/>
                <a:cs typeface="Calibri" panose="020F0502020204030204" pitchFamily="34" charset="0"/>
              </a:rPr>
              <a:t> The slices of this donut chart gives us a complete idea to understand partitions and percentage of inventory dived by rating of films.</a:t>
            </a:r>
          </a:p>
        </p:txBody>
      </p:sp>
    </p:spTree>
    <p:extLst>
      <p:ext uri="{BB962C8B-B14F-4D97-AF65-F5344CB8AC3E}">
        <p14:creationId xmlns:p14="http://schemas.microsoft.com/office/powerpoint/2010/main" val="2782371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C7BD9-E4E0-4E57-946F-C6522D927736}"/>
              </a:ext>
            </a:extLst>
          </p:cNvPr>
          <p:cNvSpPr>
            <a:spLocks noGrp="1"/>
          </p:cNvSpPr>
          <p:nvPr>
            <p:ph type="title"/>
          </p:nvPr>
        </p:nvSpPr>
        <p:spPr>
          <a:xfrm>
            <a:off x="1484311" y="685801"/>
            <a:ext cx="10018713" cy="381000"/>
          </a:xfrm>
        </p:spPr>
        <p:txBody>
          <a:bodyPr>
            <a:noAutofit/>
          </a:bodyPr>
          <a:lstStyle/>
          <a:p>
            <a:pPr marL="171450" indent="-171450">
              <a:buFont typeface="Wingdings" panose="05000000000000000000" pitchFamily="2" charset="2"/>
              <a:buChar char="q"/>
            </a:pPr>
            <a:r>
              <a:rPr lang="en-US" sz="2200" b="1" i="0" dirty="0">
                <a:solidFill>
                  <a:schemeClr val="accent6">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What is the breakdown of film categories in the inventory?</a:t>
            </a:r>
          </a:p>
        </p:txBody>
      </p:sp>
      <p:pic>
        <p:nvPicPr>
          <p:cNvPr id="14" name="Content Placeholder 13">
            <a:extLst>
              <a:ext uri="{FF2B5EF4-FFF2-40B4-BE49-F238E27FC236}">
                <a16:creationId xmlns:a16="http://schemas.microsoft.com/office/drawing/2014/main" id="{FD0F0D3E-9F98-4038-A52D-4D86A5D1D487}"/>
              </a:ext>
            </a:extLst>
          </p:cNvPr>
          <p:cNvPicPr>
            <a:picLocks noGrp="1" noChangeAspect="1"/>
          </p:cNvPicPr>
          <p:nvPr>
            <p:ph idx="1"/>
          </p:nvPr>
        </p:nvPicPr>
        <p:blipFill>
          <a:blip r:embed="rId2"/>
          <a:stretch>
            <a:fillRect/>
          </a:stretch>
        </p:blipFill>
        <p:spPr>
          <a:xfrm>
            <a:off x="5524664" y="2096548"/>
            <a:ext cx="6417732" cy="3124200"/>
          </a:xfrm>
          <a:prstGeom prst="rect">
            <a:avLst/>
          </a:prstGeom>
          <a:ln>
            <a:noFill/>
          </a:ln>
          <a:effectLst>
            <a:outerShdw blurRad="292100" dist="139700" dir="2700000" algn="tl" rotWithShape="0">
              <a:srgbClr val="333333">
                <a:alpha val="65000"/>
              </a:srgbClr>
            </a:outerShdw>
          </a:effectLst>
        </p:spPr>
      </p:pic>
      <p:sp>
        <p:nvSpPr>
          <p:cNvPr id="15" name="TextBox 14">
            <a:extLst>
              <a:ext uri="{FF2B5EF4-FFF2-40B4-BE49-F238E27FC236}">
                <a16:creationId xmlns:a16="http://schemas.microsoft.com/office/drawing/2014/main" id="{8073254D-192F-4C6E-976E-9AA856563C4A}"/>
              </a:ext>
            </a:extLst>
          </p:cNvPr>
          <p:cNvSpPr txBox="1"/>
          <p:nvPr/>
        </p:nvSpPr>
        <p:spPr>
          <a:xfrm>
            <a:off x="1794818" y="3058483"/>
            <a:ext cx="3589506" cy="1200329"/>
          </a:xfrm>
          <a:prstGeom prst="rect">
            <a:avLst/>
          </a:prstGeom>
          <a:noFill/>
        </p:spPr>
        <p:txBody>
          <a:bodyPr wrap="square" rtlCol="0">
            <a:spAutoFit/>
          </a:bodyPr>
          <a:lstStyle/>
          <a:p>
            <a:r>
              <a:rPr lang="en-US" b="1" dirty="0">
                <a:solidFill>
                  <a:srgbClr val="002060"/>
                </a:solidFill>
                <a:latin typeface="Calibri" panose="020F0502020204030204" pitchFamily="34" charset="0"/>
                <a:cs typeface="Calibri" panose="020F0502020204030204" pitchFamily="34" charset="0"/>
              </a:rPr>
              <a:t> Each part of the Tree map gives us a complete idea to understand the count of inventory for each film category.</a:t>
            </a:r>
          </a:p>
        </p:txBody>
      </p:sp>
    </p:spTree>
    <p:extLst>
      <p:ext uri="{BB962C8B-B14F-4D97-AF65-F5344CB8AC3E}">
        <p14:creationId xmlns:p14="http://schemas.microsoft.com/office/powerpoint/2010/main" val="3300147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C7BD9-E4E0-4E57-946F-C6522D927736}"/>
              </a:ext>
            </a:extLst>
          </p:cNvPr>
          <p:cNvSpPr>
            <a:spLocks noGrp="1"/>
          </p:cNvSpPr>
          <p:nvPr>
            <p:ph type="title"/>
          </p:nvPr>
        </p:nvSpPr>
        <p:spPr>
          <a:xfrm>
            <a:off x="1484311" y="685801"/>
            <a:ext cx="10018713" cy="381000"/>
          </a:xfrm>
        </p:spPr>
        <p:txBody>
          <a:bodyPr>
            <a:noAutofit/>
          </a:bodyPr>
          <a:lstStyle/>
          <a:p>
            <a:pPr marL="171450" indent="-171450">
              <a:buFont typeface="Wingdings" panose="05000000000000000000" pitchFamily="2" charset="2"/>
              <a:buChar char="q"/>
            </a:pPr>
            <a:r>
              <a:rPr lang="en-US" sz="2200" b="1" i="0" dirty="0">
                <a:solidFill>
                  <a:schemeClr val="accent6">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How does the store performance vary by location?</a:t>
            </a:r>
          </a:p>
        </p:txBody>
      </p:sp>
      <p:pic>
        <p:nvPicPr>
          <p:cNvPr id="6" name="Content Placeholder 5">
            <a:extLst>
              <a:ext uri="{FF2B5EF4-FFF2-40B4-BE49-F238E27FC236}">
                <a16:creationId xmlns:a16="http://schemas.microsoft.com/office/drawing/2014/main" id="{6F05C227-2D63-40BF-A4A7-A3D0E9391401}"/>
              </a:ext>
            </a:extLst>
          </p:cNvPr>
          <p:cNvPicPr>
            <a:picLocks noGrp="1" noChangeAspect="1"/>
          </p:cNvPicPr>
          <p:nvPr>
            <p:ph idx="1"/>
          </p:nvPr>
        </p:nvPicPr>
        <p:blipFill>
          <a:blip r:embed="rId2"/>
          <a:stretch>
            <a:fillRect/>
          </a:stretch>
        </p:blipFill>
        <p:spPr>
          <a:xfrm>
            <a:off x="1894926" y="1511763"/>
            <a:ext cx="4201074" cy="4660436"/>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9AB57684-93B7-4602-A1A7-710E8F8423BF}"/>
              </a:ext>
            </a:extLst>
          </p:cNvPr>
          <p:cNvSpPr txBox="1"/>
          <p:nvPr/>
        </p:nvSpPr>
        <p:spPr>
          <a:xfrm>
            <a:off x="7349312" y="2828835"/>
            <a:ext cx="3589506" cy="1200329"/>
          </a:xfrm>
          <a:prstGeom prst="rect">
            <a:avLst/>
          </a:prstGeom>
          <a:noFill/>
        </p:spPr>
        <p:txBody>
          <a:bodyPr wrap="square" rtlCol="0">
            <a:spAutoFit/>
          </a:bodyPr>
          <a:lstStyle/>
          <a:p>
            <a:r>
              <a:rPr lang="en-US" b="1" dirty="0">
                <a:solidFill>
                  <a:srgbClr val="002060"/>
                </a:solidFill>
                <a:latin typeface="Calibri" panose="020F0502020204030204" pitchFamily="34" charset="0"/>
                <a:cs typeface="Calibri" panose="020F0502020204030204" pitchFamily="34" charset="0"/>
              </a:rPr>
              <a:t> The Clustered Bar Chart gives us a complete idea to understand the earning revenue structure based on country for each store.</a:t>
            </a:r>
          </a:p>
        </p:txBody>
      </p:sp>
    </p:spTree>
    <p:extLst>
      <p:ext uri="{BB962C8B-B14F-4D97-AF65-F5344CB8AC3E}">
        <p14:creationId xmlns:p14="http://schemas.microsoft.com/office/powerpoint/2010/main" val="3624678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BC2D2-B104-480E-B105-1F01CFF99A5A}"/>
              </a:ext>
            </a:extLst>
          </p:cNvPr>
          <p:cNvSpPr>
            <a:spLocks noGrp="1"/>
          </p:cNvSpPr>
          <p:nvPr>
            <p:ph type="title"/>
          </p:nvPr>
        </p:nvSpPr>
        <p:spPr/>
        <p:txBody>
          <a:bodyPr>
            <a:normAutofit/>
          </a:bodyPr>
          <a:lstStyle/>
          <a:p>
            <a:pPr marL="342900" indent="-342900">
              <a:buFont typeface="Wingdings" panose="05000000000000000000" pitchFamily="2" charset="2"/>
              <a:buChar char="q"/>
            </a:pPr>
            <a:r>
              <a:rPr lang="en-US" sz="2200" b="1" i="0" dirty="0">
                <a:solidFill>
                  <a:schemeClr val="accent6">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What is the average rental duration by staff member?</a:t>
            </a:r>
            <a:endParaRPr lang="en-US" sz="2200" b="1" dirty="0">
              <a:solidFill>
                <a:schemeClr val="accent6">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69ACC62F-55E9-4FC1-BC9B-86855BC87693}"/>
              </a:ext>
            </a:extLst>
          </p:cNvPr>
          <p:cNvPicPr>
            <a:picLocks noGrp="1" noChangeAspect="1"/>
          </p:cNvPicPr>
          <p:nvPr>
            <p:ph idx="1"/>
          </p:nvPr>
        </p:nvPicPr>
        <p:blipFill>
          <a:blip r:embed="rId2"/>
          <a:stretch>
            <a:fillRect/>
          </a:stretch>
        </p:blipFill>
        <p:spPr>
          <a:xfrm>
            <a:off x="6493667" y="2438399"/>
            <a:ext cx="5234955" cy="2775743"/>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5B541848-892E-4318-AD50-4061A98588B9}"/>
              </a:ext>
            </a:extLst>
          </p:cNvPr>
          <p:cNvSpPr txBox="1"/>
          <p:nvPr/>
        </p:nvSpPr>
        <p:spPr>
          <a:xfrm>
            <a:off x="2359022" y="3226106"/>
            <a:ext cx="3589506" cy="1200329"/>
          </a:xfrm>
          <a:prstGeom prst="rect">
            <a:avLst/>
          </a:prstGeom>
          <a:noFill/>
        </p:spPr>
        <p:txBody>
          <a:bodyPr wrap="square" rtlCol="0">
            <a:spAutoFit/>
          </a:bodyPr>
          <a:lstStyle/>
          <a:p>
            <a:r>
              <a:rPr lang="en-US" b="1" dirty="0">
                <a:solidFill>
                  <a:srgbClr val="002060"/>
                </a:solidFill>
                <a:latin typeface="Calibri" panose="020F0502020204030204" pitchFamily="34" charset="0"/>
                <a:cs typeface="Calibri" panose="020F0502020204030204" pitchFamily="34" charset="0"/>
              </a:rPr>
              <a:t> The Clustered Column Chart gives us a complete idea that the average rental days of each staff are very same.</a:t>
            </a:r>
          </a:p>
        </p:txBody>
      </p:sp>
    </p:spTree>
    <p:extLst>
      <p:ext uri="{BB962C8B-B14F-4D97-AF65-F5344CB8AC3E}">
        <p14:creationId xmlns:p14="http://schemas.microsoft.com/office/powerpoint/2010/main" val="174091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BC2D2-B104-480E-B105-1F01CFF99A5A}"/>
              </a:ext>
            </a:extLst>
          </p:cNvPr>
          <p:cNvSpPr>
            <a:spLocks noGrp="1"/>
          </p:cNvSpPr>
          <p:nvPr>
            <p:ph type="title"/>
          </p:nvPr>
        </p:nvSpPr>
        <p:spPr>
          <a:xfrm>
            <a:off x="1484311" y="685800"/>
            <a:ext cx="10018713" cy="418381"/>
          </a:xfrm>
        </p:spPr>
        <p:txBody>
          <a:bodyPr>
            <a:normAutofit fontScale="90000"/>
          </a:bodyPr>
          <a:lstStyle/>
          <a:p>
            <a:pPr marL="342900" indent="-342900">
              <a:buFont typeface="Wingdings" panose="05000000000000000000" pitchFamily="2" charset="2"/>
              <a:buChar char="q"/>
            </a:pPr>
            <a:r>
              <a:rPr lang="en-US" sz="2200" b="1" i="0" dirty="0">
                <a:solidFill>
                  <a:schemeClr val="accent6">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What is the distribution of customers across different cities?</a:t>
            </a:r>
            <a:endParaRPr lang="en-US" sz="2200" b="1" dirty="0">
              <a:solidFill>
                <a:schemeClr val="accent6">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pic>
        <p:nvPicPr>
          <p:cNvPr id="7" name="Content Placeholder 6">
            <a:extLst>
              <a:ext uri="{FF2B5EF4-FFF2-40B4-BE49-F238E27FC236}">
                <a16:creationId xmlns:a16="http://schemas.microsoft.com/office/drawing/2014/main" id="{AF6D6C43-FCF1-4BAD-BFBF-61C46E1D9408}"/>
              </a:ext>
            </a:extLst>
          </p:cNvPr>
          <p:cNvPicPr>
            <a:picLocks noGrp="1" noChangeAspect="1"/>
          </p:cNvPicPr>
          <p:nvPr>
            <p:ph idx="1"/>
          </p:nvPr>
        </p:nvPicPr>
        <p:blipFill>
          <a:blip r:embed="rId2"/>
          <a:stretch>
            <a:fillRect/>
          </a:stretch>
        </p:blipFill>
        <p:spPr>
          <a:xfrm>
            <a:off x="1980626" y="2000050"/>
            <a:ext cx="4115374" cy="2857899"/>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A2F4613A-D010-4F01-9C34-7B97FE9EA9DB}"/>
              </a:ext>
            </a:extLst>
          </p:cNvPr>
          <p:cNvSpPr txBox="1"/>
          <p:nvPr/>
        </p:nvSpPr>
        <p:spPr>
          <a:xfrm>
            <a:off x="7213124" y="2828834"/>
            <a:ext cx="3589506" cy="923330"/>
          </a:xfrm>
          <a:prstGeom prst="rect">
            <a:avLst/>
          </a:prstGeom>
          <a:noFill/>
        </p:spPr>
        <p:txBody>
          <a:bodyPr wrap="square" rtlCol="0">
            <a:spAutoFit/>
          </a:bodyPr>
          <a:lstStyle/>
          <a:p>
            <a:r>
              <a:rPr lang="en-US" b="1" dirty="0">
                <a:solidFill>
                  <a:srgbClr val="002060"/>
                </a:solidFill>
                <a:latin typeface="Calibri" panose="020F0502020204030204" pitchFamily="34" charset="0"/>
                <a:cs typeface="Calibri" panose="020F0502020204030204" pitchFamily="34" charset="0"/>
              </a:rPr>
              <a:t> The Stacked Bar Chart gives us a complete idea of the number of customers by cites.</a:t>
            </a:r>
          </a:p>
        </p:txBody>
      </p:sp>
    </p:spTree>
    <p:extLst>
      <p:ext uri="{BB962C8B-B14F-4D97-AF65-F5344CB8AC3E}">
        <p14:creationId xmlns:p14="http://schemas.microsoft.com/office/powerpoint/2010/main" val="3849850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BC2D2-B104-480E-B105-1F01CFF99A5A}"/>
              </a:ext>
            </a:extLst>
          </p:cNvPr>
          <p:cNvSpPr>
            <a:spLocks noGrp="1"/>
          </p:cNvSpPr>
          <p:nvPr>
            <p:ph type="title"/>
          </p:nvPr>
        </p:nvSpPr>
        <p:spPr>
          <a:xfrm>
            <a:off x="1459144" y="450909"/>
            <a:ext cx="10018713" cy="418381"/>
          </a:xfrm>
        </p:spPr>
        <p:txBody>
          <a:bodyPr>
            <a:noAutofit/>
          </a:bodyPr>
          <a:lstStyle/>
          <a:p>
            <a:pPr marL="342900" indent="-342900">
              <a:buFont typeface="Wingdings" panose="05000000000000000000" pitchFamily="2" charset="2"/>
              <a:buChar char="q"/>
            </a:pPr>
            <a:r>
              <a:rPr lang="en-US" sz="2200" b="1" i="0" dirty="0">
                <a:solidFill>
                  <a:schemeClr val="accent6">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How does the rental revenue vary by country?</a:t>
            </a:r>
          </a:p>
        </p:txBody>
      </p:sp>
      <p:pic>
        <p:nvPicPr>
          <p:cNvPr id="6" name="Content Placeholder 5">
            <a:extLst>
              <a:ext uri="{FF2B5EF4-FFF2-40B4-BE49-F238E27FC236}">
                <a16:creationId xmlns:a16="http://schemas.microsoft.com/office/drawing/2014/main" id="{0D2F7499-47A8-4EDE-AF15-59DF902F4C13}"/>
              </a:ext>
            </a:extLst>
          </p:cNvPr>
          <p:cNvPicPr>
            <a:picLocks noGrp="1" noChangeAspect="1"/>
          </p:cNvPicPr>
          <p:nvPr>
            <p:ph idx="1"/>
          </p:nvPr>
        </p:nvPicPr>
        <p:blipFill>
          <a:blip r:embed="rId2"/>
          <a:stretch>
            <a:fillRect/>
          </a:stretch>
        </p:blipFill>
        <p:spPr>
          <a:xfrm>
            <a:off x="6096000" y="2163660"/>
            <a:ext cx="5995086" cy="3124200"/>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6198B196-6A7A-4A5A-ADA2-85B762698197}"/>
              </a:ext>
            </a:extLst>
          </p:cNvPr>
          <p:cNvSpPr txBox="1"/>
          <p:nvPr/>
        </p:nvSpPr>
        <p:spPr>
          <a:xfrm>
            <a:off x="2008826" y="3125595"/>
            <a:ext cx="3589506" cy="1200329"/>
          </a:xfrm>
          <a:prstGeom prst="rect">
            <a:avLst/>
          </a:prstGeom>
          <a:noFill/>
        </p:spPr>
        <p:txBody>
          <a:bodyPr wrap="square" rtlCol="0">
            <a:spAutoFit/>
          </a:bodyPr>
          <a:lstStyle/>
          <a:p>
            <a:r>
              <a:rPr lang="en-US" b="1" dirty="0">
                <a:solidFill>
                  <a:srgbClr val="002060"/>
                </a:solidFill>
                <a:latin typeface="Calibri" panose="020F0502020204030204" pitchFamily="34" charset="0"/>
                <a:cs typeface="Calibri" panose="020F0502020204030204" pitchFamily="34" charset="0"/>
              </a:rPr>
              <a:t> The Clustered Column Chart gives us a complete idea to understand the earning revenue structure by top 10 countries.</a:t>
            </a:r>
          </a:p>
        </p:txBody>
      </p:sp>
    </p:spTree>
    <p:extLst>
      <p:ext uri="{BB962C8B-B14F-4D97-AF65-F5344CB8AC3E}">
        <p14:creationId xmlns:p14="http://schemas.microsoft.com/office/powerpoint/2010/main" val="189336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BC2D2-B104-480E-B105-1F01CFF99A5A}"/>
              </a:ext>
            </a:extLst>
          </p:cNvPr>
          <p:cNvSpPr>
            <a:spLocks noGrp="1"/>
          </p:cNvSpPr>
          <p:nvPr>
            <p:ph type="title"/>
          </p:nvPr>
        </p:nvSpPr>
        <p:spPr>
          <a:xfrm>
            <a:off x="1459144" y="450909"/>
            <a:ext cx="10018713" cy="418381"/>
          </a:xfrm>
        </p:spPr>
        <p:txBody>
          <a:bodyPr>
            <a:noAutofit/>
          </a:bodyPr>
          <a:lstStyle/>
          <a:p>
            <a:pPr marL="171450" indent="-171450">
              <a:buFont typeface="Wingdings" panose="05000000000000000000" pitchFamily="2" charset="2"/>
              <a:buChar char="q"/>
            </a:pPr>
            <a:r>
              <a:rPr lang="en-US" sz="2200" b="1" i="0" dirty="0">
                <a:solidFill>
                  <a:schemeClr val="accent6">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What is the distribution of films by language?</a:t>
            </a:r>
          </a:p>
        </p:txBody>
      </p:sp>
      <p:pic>
        <p:nvPicPr>
          <p:cNvPr id="7" name="Content Placeholder 6">
            <a:extLst>
              <a:ext uri="{FF2B5EF4-FFF2-40B4-BE49-F238E27FC236}">
                <a16:creationId xmlns:a16="http://schemas.microsoft.com/office/drawing/2014/main" id="{F0F768EB-57F1-4FAF-A8E2-C2787DCEAC7C}"/>
              </a:ext>
            </a:extLst>
          </p:cNvPr>
          <p:cNvPicPr>
            <a:picLocks noGrp="1" noChangeAspect="1"/>
          </p:cNvPicPr>
          <p:nvPr>
            <p:ph idx="1"/>
          </p:nvPr>
        </p:nvPicPr>
        <p:blipFill>
          <a:blip r:embed="rId2"/>
          <a:stretch>
            <a:fillRect/>
          </a:stretch>
        </p:blipFill>
        <p:spPr>
          <a:xfrm>
            <a:off x="1174607" y="1846926"/>
            <a:ext cx="4921394" cy="3178079"/>
          </a:xfrm>
        </p:spPr>
      </p:pic>
      <p:sp>
        <p:nvSpPr>
          <p:cNvPr id="8" name="TextBox 7">
            <a:extLst>
              <a:ext uri="{FF2B5EF4-FFF2-40B4-BE49-F238E27FC236}">
                <a16:creationId xmlns:a16="http://schemas.microsoft.com/office/drawing/2014/main" id="{3E0C59A8-3AA7-4E4D-A6AC-87CCABF21F71}"/>
              </a:ext>
            </a:extLst>
          </p:cNvPr>
          <p:cNvSpPr txBox="1"/>
          <p:nvPr/>
        </p:nvSpPr>
        <p:spPr>
          <a:xfrm>
            <a:off x="7427887" y="2909606"/>
            <a:ext cx="3589506" cy="923330"/>
          </a:xfrm>
          <a:prstGeom prst="rect">
            <a:avLst/>
          </a:prstGeom>
          <a:noFill/>
        </p:spPr>
        <p:txBody>
          <a:bodyPr wrap="square" rtlCol="0">
            <a:spAutoFit/>
          </a:bodyPr>
          <a:lstStyle/>
          <a:p>
            <a:r>
              <a:rPr lang="en-US" b="1" dirty="0">
                <a:solidFill>
                  <a:srgbClr val="002060"/>
                </a:solidFill>
                <a:latin typeface="Calibri" panose="020F0502020204030204" pitchFamily="34" charset="0"/>
                <a:cs typeface="Calibri" panose="020F0502020204030204" pitchFamily="34" charset="0"/>
              </a:rPr>
              <a:t> The complete Donut Chart gives us an idea that all the films are rented have a unique language.</a:t>
            </a:r>
          </a:p>
        </p:txBody>
      </p:sp>
    </p:spTree>
    <p:extLst>
      <p:ext uri="{BB962C8B-B14F-4D97-AF65-F5344CB8AC3E}">
        <p14:creationId xmlns:p14="http://schemas.microsoft.com/office/powerpoint/2010/main" val="45940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BC2D2-B104-480E-B105-1F01CFF99A5A}"/>
              </a:ext>
            </a:extLst>
          </p:cNvPr>
          <p:cNvSpPr>
            <a:spLocks noGrp="1"/>
          </p:cNvSpPr>
          <p:nvPr>
            <p:ph type="title"/>
          </p:nvPr>
        </p:nvSpPr>
        <p:spPr>
          <a:xfrm>
            <a:off x="1459144" y="450909"/>
            <a:ext cx="10018713" cy="418381"/>
          </a:xfrm>
        </p:spPr>
        <p:txBody>
          <a:bodyPr>
            <a:noAutofit/>
          </a:bodyPr>
          <a:lstStyle/>
          <a:p>
            <a:pPr marL="171450" indent="-171450">
              <a:buFont typeface="Wingdings" panose="05000000000000000000" pitchFamily="2" charset="2"/>
              <a:buChar char="q"/>
            </a:pPr>
            <a:r>
              <a:rPr lang="en-US" sz="2200" b="1" i="0" dirty="0">
                <a:solidFill>
                  <a:schemeClr val="accent6">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Which film categories have the highest rental rates?</a:t>
            </a:r>
          </a:p>
        </p:txBody>
      </p:sp>
      <p:pic>
        <p:nvPicPr>
          <p:cNvPr id="6" name="Content Placeholder 5">
            <a:extLst>
              <a:ext uri="{FF2B5EF4-FFF2-40B4-BE49-F238E27FC236}">
                <a16:creationId xmlns:a16="http://schemas.microsoft.com/office/drawing/2014/main" id="{41E0D21A-50AB-46FE-9E85-D774A2985F5A}"/>
              </a:ext>
            </a:extLst>
          </p:cNvPr>
          <p:cNvPicPr>
            <a:picLocks noGrp="1" noChangeAspect="1"/>
          </p:cNvPicPr>
          <p:nvPr>
            <p:ph idx="1"/>
          </p:nvPr>
        </p:nvPicPr>
        <p:blipFill>
          <a:blip r:embed="rId2"/>
          <a:stretch>
            <a:fillRect/>
          </a:stretch>
        </p:blipFill>
        <p:spPr>
          <a:xfrm>
            <a:off x="6468500" y="1769378"/>
            <a:ext cx="5488459" cy="3124200"/>
          </a:xfrm>
        </p:spPr>
      </p:pic>
      <p:sp>
        <p:nvSpPr>
          <p:cNvPr id="8" name="TextBox 7">
            <a:extLst>
              <a:ext uri="{FF2B5EF4-FFF2-40B4-BE49-F238E27FC236}">
                <a16:creationId xmlns:a16="http://schemas.microsoft.com/office/drawing/2014/main" id="{B0648DEB-6B2F-4871-8C65-2F1C61BE86EB}"/>
              </a:ext>
            </a:extLst>
          </p:cNvPr>
          <p:cNvSpPr txBox="1"/>
          <p:nvPr/>
        </p:nvSpPr>
        <p:spPr>
          <a:xfrm>
            <a:off x="2213107" y="2828835"/>
            <a:ext cx="3589506" cy="923330"/>
          </a:xfrm>
          <a:prstGeom prst="rect">
            <a:avLst/>
          </a:prstGeom>
          <a:noFill/>
        </p:spPr>
        <p:txBody>
          <a:bodyPr wrap="square" rtlCol="0">
            <a:spAutoFit/>
          </a:bodyPr>
          <a:lstStyle/>
          <a:p>
            <a:r>
              <a:rPr lang="en-US" b="1" dirty="0">
                <a:solidFill>
                  <a:srgbClr val="002060"/>
                </a:solidFill>
                <a:latin typeface="Calibri" panose="020F0502020204030204" pitchFamily="34" charset="0"/>
                <a:cs typeface="Calibri" panose="020F0502020204030204" pitchFamily="34" charset="0"/>
              </a:rPr>
              <a:t> The Clustered Column Chart gives us the knowledge of rental rate by film category.</a:t>
            </a:r>
          </a:p>
        </p:txBody>
      </p:sp>
    </p:spTree>
    <p:extLst>
      <p:ext uri="{BB962C8B-B14F-4D97-AF65-F5344CB8AC3E}">
        <p14:creationId xmlns:p14="http://schemas.microsoft.com/office/powerpoint/2010/main" val="10359371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BC2D2-B104-480E-B105-1F01CFF99A5A}"/>
              </a:ext>
            </a:extLst>
          </p:cNvPr>
          <p:cNvSpPr>
            <a:spLocks noGrp="1"/>
          </p:cNvSpPr>
          <p:nvPr>
            <p:ph type="title"/>
          </p:nvPr>
        </p:nvSpPr>
        <p:spPr>
          <a:xfrm>
            <a:off x="1459144" y="450909"/>
            <a:ext cx="10018713" cy="418381"/>
          </a:xfrm>
        </p:spPr>
        <p:txBody>
          <a:bodyPr>
            <a:noAutofit/>
          </a:bodyPr>
          <a:lstStyle/>
          <a:p>
            <a:pPr marL="171450" indent="-171450">
              <a:buFont typeface="Wingdings" panose="05000000000000000000" pitchFamily="2" charset="2"/>
              <a:buChar char="q"/>
            </a:pPr>
            <a:r>
              <a:rPr lang="en-US" sz="2200" b="1" i="0" dirty="0">
                <a:solidFill>
                  <a:schemeClr val="accent6">
                    <a:lumMod val="50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How does the average rental duration vary by film category?</a:t>
            </a:r>
          </a:p>
        </p:txBody>
      </p:sp>
      <p:pic>
        <p:nvPicPr>
          <p:cNvPr id="7" name="Content Placeholder 6">
            <a:extLst>
              <a:ext uri="{FF2B5EF4-FFF2-40B4-BE49-F238E27FC236}">
                <a16:creationId xmlns:a16="http://schemas.microsoft.com/office/drawing/2014/main" id="{5B88309E-F032-42C7-BD65-8C6032241A76}"/>
              </a:ext>
            </a:extLst>
          </p:cNvPr>
          <p:cNvPicPr>
            <a:picLocks noGrp="1" noChangeAspect="1"/>
          </p:cNvPicPr>
          <p:nvPr>
            <p:ph idx="1"/>
          </p:nvPr>
        </p:nvPicPr>
        <p:blipFill>
          <a:blip r:embed="rId2"/>
          <a:stretch>
            <a:fillRect/>
          </a:stretch>
        </p:blipFill>
        <p:spPr>
          <a:xfrm>
            <a:off x="1828800" y="1539082"/>
            <a:ext cx="2742061" cy="4487010"/>
          </a:xfrm>
        </p:spPr>
      </p:pic>
      <p:sp>
        <p:nvSpPr>
          <p:cNvPr id="9" name="TextBox 8">
            <a:extLst>
              <a:ext uri="{FF2B5EF4-FFF2-40B4-BE49-F238E27FC236}">
                <a16:creationId xmlns:a16="http://schemas.microsoft.com/office/drawing/2014/main" id="{E687D37C-B801-44AA-8318-599B194457E2}"/>
              </a:ext>
            </a:extLst>
          </p:cNvPr>
          <p:cNvSpPr txBox="1"/>
          <p:nvPr/>
        </p:nvSpPr>
        <p:spPr>
          <a:xfrm>
            <a:off x="6262257" y="2963428"/>
            <a:ext cx="4306922" cy="931144"/>
          </a:xfrm>
          <a:prstGeom prst="rect">
            <a:avLst/>
          </a:prstGeom>
          <a:noFill/>
        </p:spPr>
        <p:txBody>
          <a:bodyPr wrap="square">
            <a:spAutoFit/>
          </a:bodyPr>
          <a:lstStyle/>
          <a:p>
            <a:r>
              <a:rPr lang="en-US" b="1" dirty="0">
                <a:solidFill>
                  <a:srgbClr val="002060"/>
                </a:solidFill>
                <a:latin typeface="Calibri" panose="020F0502020204030204" pitchFamily="34" charset="0"/>
                <a:cs typeface="Calibri" panose="020F0502020204030204" pitchFamily="34" charset="0"/>
              </a:rPr>
              <a:t>The Table gives us a complete idea to understand the average rental duration by film category.</a:t>
            </a:r>
            <a:endParaRPr lang="en-US" dirty="0"/>
          </a:p>
        </p:txBody>
      </p:sp>
    </p:spTree>
    <p:extLst>
      <p:ext uri="{BB962C8B-B14F-4D97-AF65-F5344CB8AC3E}">
        <p14:creationId xmlns:p14="http://schemas.microsoft.com/office/powerpoint/2010/main" val="28088722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21BE0-2778-4B3A-9794-3C2FB7259B0C}"/>
              </a:ext>
            </a:extLst>
          </p:cNvPr>
          <p:cNvSpPr>
            <a:spLocks noGrp="1"/>
          </p:cNvSpPr>
          <p:nvPr>
            <p:ph type="title"/>
          </p:nvPr>
        </p:nvSpPr>
        <p:spPr>
          <a:xfrm>
            <a:off x="1086643" y="131324"/>
            <a:ext cx="10018713" cy="598251"/>
          </a:xfrm>
        </p:spPr>
        <p:txBody>
          <a:bodyPr>
            <a:normAutofit fontScale="90000"/>
          </a:bodyPr>
          <a:lstStyle/>
          <a:p>
            <a:r>
              <a:rPr lang="en-US" sz="4000" b="1" i="0" u="none" strike="noStrike" baseline="0" dirty="0">
                <a:solidFill>
                  <a:schemeClr val="accent6">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Dashboard Analysis</a:t>
            </a:r>
            <a:endParaRPr lang="en-US" b="1" dirty="0">
              <a:solidFill>
                <a:schemeClr val="accent6">
                  <a:lumMod val="75000"/>
                </a:schemeClr>
              </a:solidFill>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8CCD5D92-B934-43AE-88F9-E8EF4C532CD0}"/>
              </a:ext>
            </a:extLst>
          </p:cNvPr>
          <p:cNvPicPr>
            <a:picLocks noGrp="1" noChangeAspect="1"/>
          </p:cNvPicPr>
          <p:nvPr>
            <p:ph idx="1"/>
          </p:nvPr>
        </p:nvPicPr>
        <p:blipFill>
          <a:blip r:embed="rId2"/>
          <a:stretch>
            <a:fillRect/>
          </a:stretch>
        </p:blipFill>
        <p:spPr>
          <a:xfrm>
            <a:off x="375744" y="2291155"/>
            <a:ext cx="5557276" cy="312420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36E4E245-7C61-48DA-B70A-BAAF321522DA}"/>
              </a:ext>
            </a:extLst>
          </p:cNvPr>
          <p:cNvPicPr>
            <a:picLocks noChangeAspect="1"/>
          </p:cNvPicPr>
          <p:nvPr/>
        </p:nvPicPr>
        <p:blipFill>
          <a:blip r:embed="rId3"/>
          <a:stretch>
            <a:fillRect/>
          </a:stretch>
        </p:blipFill>
        <p:spPr>
          <a:xfrm>
            <a:off x="6258980" y="2287622"/>
            <a:ext cx="5557276" cy="3127733"/>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4055A8F8-D94F-437A-83D1-981EBA3976C5}"/>
              </a:ext>
            </a:extLst>
          </p:cNvPr>
          <p:cNvSpPr txBox="1"/>
          <p:nvPr/>
        </p:nvSpPr>
        <p:spPr>
          <a:xfrm>
            <a:off x="1330447" y="1508957"/>
            <a:ext cx="3647873" cy="523220"/>
          </a:xfrm>
          <a:prstGeom prst="rect">
            <a:avLst/>
          </a:prstGeom>
          <a:noFill/>
        </p:spPr>
        <p:txBody>
          <a:bodyPr wrap="square" rtlCol="0">
            <a:spAutoFit/>
          </a:bodyPr>
          <a:lstStyle/>
          <a:p>
            <a:pPr algn="ctr"/>
            <a:r>
              <a:rPr lang="en-US" sz="2800" b="1" dirty="0">
                <a:solidFill>
                  <a:srgbClr val="00206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TITLE PAGE</a:t>
            </a:r>
          </a:p>
        </p:txBody>
      </p:sp>
      <p:sp>
        <p:nvSpPr>
          <p:cNvPr id="9" name="TextBox 8">
            <a:extLst>
              <a:ext uri="{FF2B5EF4-FFF2-40B4-BE49-F238E27FC236}">
                <a16:creationId xmlns:a16="http://schemas.microsoft.com/office/drawing/2014/main" id="{F003C808-B603-4C7C-AFBE-04A406701C58}"/>
              </a:ext>
            </a:extLst>
          </p:cNvPr>
          <p:cNvSpPr txBox="1"/>
          <p:nvPr/>
        </p:nvSpPr>
        <p:spPr>
          <a:xfrm>
            <a:off x="7213681" y="1508957"/>
            <a:ext cx="3647873" cy="523220"/>
          </a:xfrm>
          <a:prstGeom prst="rect">
            <a:avLst/>
          </a:prstGeom>
          <a:noFill/>
        </p:spPr>
        <p:txBody>
          <a:bodyPr wrap="square" rtlCol="0">
            <a:spAutoFit/>
          </a:bodyPr>
          <a:lstStyle/>
          <a:p>
            <a:pPr algn="ctr"/>
            <a:r>
              <a:rPr lang="en-US" sz="2800" b="1" dirty="0">
                <a:solidFill>
                  <a:srgbClr val="00206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INTRODUCTION PAGE</a:t>
            </a:r>
          </a:p>
        </p:txBody>
      </p:sp>
    </p:spTree>
    <p:extLst>
      <p:ext uri="{BB962C8B-B14F-4D97-AF65-F5344CB8AC3E}">
        <p14:creationId xmlns:p14="http://schemas.microsoft.com/office/powerpoint/2010/main" val="1975366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54991-7736-4705-89D4-B105D06AF82A}"/>
              </a:ext>
            </a:extLst>
          </p:cNvPr>
          <p:cNvSpPr>
            <a:spLocks noGrp="1"/>
          </p:cNvSpPr>
          <p:nvPr>
            <p:ph type="title"/>
          </p:nvPr>
        </p:nvSpPr>
        <p:spPr>
          <a:xfrm>
            <a:off x="1484311" y="685800"/>
            <a:ext cx="10018713" cy="588523"/>
          </a:xfrm>
        </p:spPr>
        <p:txBody>
          <a:bodyPr>
            <a:normAutofit fontScale="90000"/>
          </a:bodyPr>
          <a:lstStyle/>
          <a:p>
            <a:r>
              <a:rPr lang="en-US" sz="4000" b="1" dirty="0">
                <a:solidFill>
                  <a:schemeClr val="accent6"/>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Project Overview</a:t>
            </a:r>
            <a:endParaRPr lang="en-US" dirty="0">
              <a:solidFill>
                <a:schemeClr val="accent6"/>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53383B0A-42D2-4AB4-8205-2589DFB3AF56}"/>
              </a:ext>
            </a:extLst>
          </p:cNvPr>
          <p:cNvSpPr>
            <a:spLocks noGrp="1"/>
          </p:cNvSpPr>
          <p:nvPr>
            <p:ph idx="1"/>
          </p:nvPr>
        </p:nvSpPr>
        <p:spPr>
          <a:xfrm>
            <a:off x="1484310" y="1866899"/>
            <a:ext cx="10018713" cy="3124201"/>
          </a:xfrm>
        </p:spPr>
        <p:txBody>
          <a:bodyPr>
            <a:noAutofit/>
          </a:bodyPr>
          <a:lstStyle/>
          <a:p>
            <a:pPr marL="0" indent="0">
              <a:buNone/>
            </a:pPr>
            <a:r>
              <a:rPr lang="en-US" sz="2800" b="1" i="0" dirty="0">
                <a:solidFill>
                  <a:srgbClr val="002060"/>
                </a:solidFill>
                <a:effectLst/>
                <a:latin typeface="Calibri" panose="020F0502020204030204" pitchFamily="34" charset="0"/>
                <a:cs typeface="Calibri" panose="020F0502020204030204" pitchFamily="34" charset="0"/>
              </a:rPr>
              <a:t>The Sakila DVD Rental Store data analysis project aims to uncover customer preferences, rental trends, and revenue drivers through thorough data exploration and advanced analytics techniques. By leveraging the dataset, insights will be derived to optimize operations, enhance customer satisfaction, and inform strategic decisions for business growth. Tools such as MySQL, Excel, and visualization software like Power BI will be utilized to conduct the analysis and present findings effectively.</a:t>
            </a:r>
            <a:endParaRPr lang="en-US" sz="2800" b="1" dirty="0">
              <a:solidFill>
                <a:srgbClr val="00206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42837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79969-AAEA-4B7F-8068-BEA750DBD9E9}"/>
              </a:ext>
            </a:extLst>
          </p:cNvPr>
          <p:cNvSpPr>
            <a:spLocks noGrp="1"/>
          </p:cNvSpPr>
          <p:nvPr>
            <p:ph type="title"/>
          </p:nvPr>
        </p:nvSpPr>
        <p:spPr>
          <a:xfrm>
            <a:off x="1086643" y="235085"/>
            <a:ext cx="10018713" cy="549613"/>
          </a:xfrm>
        </p:spPr>
        <p:txBody>
          <a:bodyPr>
            <a:normAutofit fontScale="90000"/>
          </a:bodyPr>
          <a:lstStyle/>
          <a:p>
            <a:r>
              <a:rPr lang="en-US" sz="4000" b="1" i="0" u="none" strike="noStrike" baseline="0" dirty="0">
                <a:solidFill>
                  <a:schemeClr val="accent6">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Dashboard Analysis</a:t>
            </a:r>
            <a:endParaRPr lang="en-US" dirty="0"/>
          </a:p>
        </p:txBody>
      </p:sp>
      <p:pic>
        <p:nvPicPr>
          <p:cNvPr id="5" name="Content Placeholder 4">
            <a:extLst>
              <a:ext uri="{FF2B5EF4-FFF2-40B4-BE49-F238E27FC236}">
                <a16:creationId xmlns:a16="http://schemas.microsoft.com/office/drawing/2014/main" id="{352FBAC9-F67F-48B4-BBD4-132CD59AB08A}"/>
              </a:ext>
            </a:extLst>
          </p:cNvPr>
          <p:cNvPicPr>
            <a:picLocks noGrp="1" noChangeAspect="1"/>
          </p:cNvPicPr>
          <p:nvPr>
            <p:ph idx="1"/>
          </p:nvPr>
        </p:nvPicPr>
        <p:blipFill>
          <a:blip r:embed="rId2"/>
          <a:stretch>
            <a:fillRect/>
          </a:stretch>
        </p:blipFill>
        <p:spPr>
          <a:xfrm>
            <a:off x="259690" y="2949102"/>
            <a:ext cx="5561318" cy="312420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90917132-B515-454D-86C3-080D301FA638}"/>
              </a:ext>
            </a:extLst>
          </p:cNvPr>
          <p:cNvPicPr>
            <a:picLocks noChangeAspect="1"/>
          </p:cNvPicPr>
          <p:nvPr/>
        </p:nvPicPr>
        <p:blipFill>
          <a:blip r:embed="rId3"/>
          <a:stretch>
            <a:fillRect/>
          </a:stretch>
        </p:blipFill>
        <p:spPr>
          <a:xfrm>
            <a:off x="6370994" y="2949102"/>
            <a:ext cx="5546967" cy="3124200"/>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4278D887-41D9-4FAF-93B2-2538E3A74FAF}"/>
              </a:ext>
            </a:extLst>
          </p:cNvPr>
          <p:cNvSpPr txBox="1"/>
          <p:nvPr/>
        </p:nvSpPr>
        <p:spPr>
          <a:xfrm>
            <a:off x="7320540" y="2118557"/>
            <a:ext cx="3647873" cy="523220"/>
          </a:xfrm>
          <a:prstGeom prst="rect">
            <a:avLst/>
          </a:prstGeom>
          <a:noFill/>
        </p:spPr>
        <p:txBody>
          <a:bodyPr wrap="square" rtlCol="0">
            <a:spAutoFit/>
          </a:bodyPr>
          <a:lstStyle/>
          <a:p>
            <a:pPr algn="ctr"/>
            <a:r>
              <a:rPr lang="en-US" sz="2800" b="1" dirty="0">
                <a:solidFill>
                  <a:srgbClr val="00206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CUSTOMER SUMMARY</a:t>
            </a:r>
          </a:p>
        </p:txBody>
      </p:sp>
      <p:sp>
        <p:nvSpPr>
          <p:cNvPr id="9" name="TextBox 8">
            <a:extLst>
              <a:ext uri="{FF2B5EF4-FFF2-40B4-BE49-F238E27FC236}">
                <a16:creationId xmlns:a16="http://schemas.microsoft.com/office/drawing/2014/main" id="{D55ACE59-43FF-4DFF-B511-0BD2F1940C73}"/>
              </a:ext>
            </a:extLst>
          </p:cNvPr>
          <p:cNvSpPr txBox="1"/>
          <p:nvPr/>
        </p:nvSpPr>
        <p:spPr>
          <a:xfrm>
            <a:off x="1216412" y="2118557"/>
            <a:ext cx="3647873" cy="523220"/>
          </a:xfrm>
          <a:prstGeom prst="rect">
            <a:avLst/>
          </a:prstGeom>
          <a:noFill/>
        </p:spPr>
        <p:txBody>
          <a:bodyPr wrap="square" rtlCol="0">
            <a:spAutoFit/>
          </a:bodyPr>
          <a:lstStyle/>
          <a:p>
            <a:pPr algn="ctr"/>
            <a:r>
              <a:rPr lang="en-US" sz="2800" b="1" dirty="0">
                <a:solidFill>
                  <a:srgbClr val="00206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REVENUE SUMMARY</a:t>
            </a:r>
          </a:p>
        </p:txBody>
      </p:sp>
    </p:spTree>
    <p:extLst>
      <p:ext uri="{BB962C8B-B14F-4D97-AF65-F5344CB8AC3E}">
        <p14:creationId xmlns:p14="http://schemas.microsoft.com/office/powerpoint/2010/main" val="6776534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54DEF-B8E6-4897-967B-A95A30C5DFEF}"/>
              </a:ext>
            </a:extLst>
          </p:cNvPr>
          <p:cNvSpPr>
            <a:spLocks noGrp="1"/>
          </p:cNvSpPr>
          <p:nvPr>
            <p:ph type="title"/>
          </p:nvPr>
        </p:nvSpPr>
        <p:spPr>
          <a:xfrm>
            <a:off x="1086643" y="194552"/>
            <a:ext cx="10018713" cy="570689"/>
          </a:xfrm>
        </p:spPr>
        <p:txBody>
          <a:bodyPr>
            <a:normAutofit fontScale="90000"/>
          </a:bodyPr>
          <a:lstStyle/>
          <a:p>
            <a:r>
              <a:rPr lang="en-US" sz="4000" b="1" i="0" u="none" strike="noStrike" baseline="0" dirty="0">
                <a:solidFill>
                  <a:schemeClr val="accent6">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Dashboard Analysis</a:t>
            </a:r>
            <a:endParaRPr lang="en-US" dirty="0"/>
          </a:p>
        </p:txBody>
      </p:sp>
      <p:pic>
        <p:nvPicPr>
          <p:cNvPr id="5" name="Content Placeholder 4">
            <a:extLst>
              <a:ext uri="{FF2B5EF4-FFF2-40B4-BE49-F238E27FC236}">
                <a16:creationId xmlns:a16="http://schemas.microsoft.com/office/drawing/2014/main" id="{EFE2C729-254C-4E5F-BD4B-A7266D344441}"/>
              </a:ext>
            </a:extLst>
          </p:cNvPr>
          <p:cNvPicPr>
            <a:picLocks noGrp="1" noChangeAspect="1"/>
          </p:cNvPicPr>
          <p:nvPr>
            <p:ph idx="1"/>
          </p:nvPr>
        </p:nvPicPr>
        <p:blipFill>
          <a:blip r:embed="rId2"/>
          <a:stretch>
            <a:fillRect/>
          </a:stretch>
        </p:blipFill>
        <p:spPr>
          <a:xfrm>
            <a:off x="307885" y="2881009"/>
            <a:ext cx="5562206" cy="312420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0B3F340C-2278-4EFA-A148-0D24FEBF8B4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25500" y="2881008"/>
            <a:ext cx="5555027" cy="3124199"/>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A3B5E7DE-23D7-45C5-B197-23C4DA03E5C6}"/>
              </a:ext>
            </a:extLst>
          </p:cNvPr>
          <p:cNvSpPr txBox="1"/>
          <p:nvPr/>
        </p:nvSpPr>
        <p:spPr>
          <a:xfrm>
            <a:off x="1265051" y="2118557"/>
            <a:ext cx="3647873" cy="523220"/>
          </a:xfrm>
          <a:prstGeom prst="rect">
            <a:avLst/>
          </a:prstGeom>
          <a:noFill/>
        </p:spPr>
        <p:txBody>
          <a:bodyPr wrap="square" rtlCol="0">
            <a:spAutoFit/>
          </a:bodyPr>
          <a:lstStyle/>
          <a:p>
            <a:pPr algn="ctr"/>
            <a:r>
              <a:rPr lang="en-US" sz="2800" b="1" dirty="0">
                <a:solidFill>
                  <a:srgbClr val="00206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INVENTORY SUMMARY</a:t>
            </a:r>
          </a:p>
        </p:txBody>
      </p:sp>
      <p:sp>
        <p:nvSpPr>
          <p:cNvPr id="9" name="TextBox 8">
            <a:extLst>
              <a:ext uri="{FF2B5EF4-FFF2-40B4-BE49-F238E27FC236}">
                <a16:creationId xmlns:a16="http://schemas.microsoft.com/office/drawing/2014/main" id="{4C95645C-979D-47A7-8B0E-5EFAD90C581A}"/>
              </a:ext>
            </a:extLst>
          </p:cNvPr>
          <p:cNvSpPr txBox="1"/>
          <p:nvPr/>
        </p:nvSpPr>
        <p:spPr>
          <a:xfrm>
            <a:off x="7279076" y="2118557"/>
            <a:ext cx="3647873" cy="523220"/>
          </a:xfrm>
          <a:prstGeom prst="rect">
            <a:avLst/>
          </a:prstGeom>
          <a:noFill/>
        </p:spPr>
        <p:txBody>
          <a:bodyPr wrap="square" rtlCol="0">
            <a:spAutoFit/>
          </a:bodyPr>
          <a:lstStyle/>
          <a:p>
            <a:pPr algn="ctr"/>
            <a:r>
              <a:rPr lang="en-US" sz="2800" b="1" dirty="0">
                <a:solidFill>
                  <a:srgbClr val="00206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FILM SUMMARY</a:t>
            </a:r>
          </a:p>
        </p:txBody>
      </p:sp>
    </p:spTree>
    <p:extLst>
      <p:ext uri="{BB962C8B-B14F-4D97-AF65-F5344CB8AC3E}">
        <p14:creationId xmlns:p14="http://schemas.microsoft.com/office/powerpoint/2010/main" val="38536507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4F7C1-9848-49B9-9AC4-2E5061441AC0}"/>
              </a:ext>
            </a:extLst>
          </p:cNvPr>
          <p:cNvSpPr>
            <a:spLocks noGrp="1"/>
          </p:cNvSpPr>
          <p:nvPr>
            <p:ph type="title"/>
          </p:nvPr>
        </p:nvSpPr>
        <p:spPr>
          <a:xfrm>
            <a:off x="1086643" y="141051"/>
            <a:ext cx="10018713" cy="549613"/>
          </a:xfrm>
        </p:spPr>
        <p:txBody>
          <a:bodyPr>
            <a:normAutofit fontScale="90000"/>
          </a:bodyPr>
          <a:lstStyle/>
          <a:p>
            <a:r>
              <a:rPr lang="en-US" sz="4000" b="1" i="0" u="none" strike="noStrike" baseline="0" dirty="0">
                <a:solidFill>
                  <a:schemeClr val="accent6">
                    <a:lumMod val="75000"/>
                  </a:schemeClr>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Dashboard Analysis</a:t>
            </a:r>
            <a:endParaRPr lang="en-US" dirty="0"/>
          </a:p>
        </p:txBody>
      </p:sp>
      <p:pic>
        <p:nvPicPr>
          <p:cNvPr id="5" name="Content Placeholder 4">
            <a:extLst>
              <a:ext uri="{FF2B5EF4-FFF2-40B4-BE49-F238E27FC236}">
                <a16:creationId xmlns:a16="http://schemas.microsoft.com/office/drawing/2014/main" id="{AA45BE6E-D2C6-4D40-8625-114D1708A11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58701" y="2751107"/>
            <a:ext cx="5543844" cy="3111628"/>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639BF5BB-A932-4C31-BF5C-242611D375C0}"/>
              </a:ext>
            </a:extLst>
          </p:cNvPr>
          <p:cNvPicPr>
            <a:picLocks noChangeAspect="1"/>
          </p:cNvPicPr>
          <p:nvPr/>
        </p:nvPicPr>
        <p:blipFill>
          <a:blip r:embed="rId3"/>
          <a:stretch>
            <a:fillRect/>
          </a:stretch>
        </p:blipFill>
        <p:spPr>
          <a:xfrm>
            <a:off x="6389457" y="2744821"/>
            <a:ext cx="5566241" cy="3124199"/>
          </a:xfrm>
          <a:prstGeom prst="rect">
            <a:avLst/>
          </a:prstGeom>
          <a:ln>
            <a:noFill/>
          </a:ln>
          <a:effectLst>
            <a:outerShdw blurRad="292100" dist="139700" dir="2700000" algn="tl" rotWithShape="0">
              <a:srgbClr val="333333">
                <a:alpha val="65000"/>
              </a:srgbClr>
            </a:outerShdw>
          </a:effectLst>
        </p:spPr>
      </p:pic>
      <p:sp>
        <p:nvSpPr>
          <p:cNvPr id="10" name="TextBox 9">
            <a:extLst>
              <a:ext uri="{FF2B5EF4-FFF2-40B4-BE49-F238E27FC236}">
                <a16:creationId xmlns:a16="http://schemas.microsoft.com/office/drawing/2014/main" id="{63321FC7-7FA1-4F8E-BF54-2EB0533D3FD6}"/>
              </a:ext>
            </a:extLst>
          </p:cNvPr>
          <p:cNvSpPr txBox="1"/>
          <p:nvPr/>
        </p:nvSpPr>
        <p:spPr>
          <a:xfrm>
            <a:off x="1206686" y="2032177"/>
            <a:ext cx="3647873" cy="523220"/>
          </a:xfrm>
          <a:prstGeom prst="rect">
            <a:avLst/>
          </a:prstGeom>
          <a:noFill/>
        </p:spPr>
        <p:txBody>
          <a:bodyPr wrap="square" rtlCol="0">
            <a:spAutoFit/>
          </a:bodyPr>
          <a:lstStyle/>
          <a:p>
            <a:pPr algn="ctr"/>
            <a:r>
              <a:rPr lang="en-US" sz="2800" b="1" dirty="0">
                <a:solidFill>
                  <a:srgbClr val="00206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STAFF SUMMARY</a:t>
            </a:r>
          </a:p>
        </p:txBody>
      </p:sp>
      <p:sp>
        <p:nvSpPr>
          <p:cNvPr id="11" name="TextBox 10">
            <a:extLst>
              <a:ext uri="{FF2B5EF4-FFF2-40B4-BE49-F238E27FC236}">
                <a16:creationId xmlns:a16="http://schemas.microsoft.com/office/drawing/2014/main" id="{79D18F6D-F43E-4D51-9281-ACDDF0B4CD1F}"/>
              </a:ext>
            </a:extLst>
          </p:cNvPr>
          <p:cNvSpPr txBox="1"/>
          <p:nvPr/>
        </p:nvSpPr>
        <p:spPr>
          <a:xfrm>
            <a:off x="7348640" y="2032177"/>
            <a:ext cx="3647873" cy="523220"/>
          </a:xfrm>
          <a:prstGeom prst="rect">
            <a:avLst/>
          </a:prstGeom>
          <a:noFill/>
        </p:spPr>
        <p:txBody>
          <a:bodyPr wrap="square" rtlCol="0">
            <a:spAutoFit/>
          </a:bodyPr>
          <a:lstStyle/>
          <a:p>
            <a:pPr algn="ctr"/>
            <a:r>
              <a:rPr lang="en-US" sz="2800" b="1" dirty="0">
                <a:solidFill>
                  <a:srgbClr val="00206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STORE SUMMARY</a:t>
            </a:r>
          </a:p>
        </p:txBody>
      </p:sp>
    </p:spTree>
    <p:extLst>
      <p:ext uri="{BB962C8B-B14F-4D97-AF65-F5344CB8AC3E}">
        <p14:creationId xmlns:p14="http://schemas.microsoft.com/office/powerpoint/2010/main" val="1240443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F0C10E-89E0-4C00-AECE-11E8196D9D15}"/>
              </a:ext>
            </a:extLst>
          </p:cNvPr>
          <p:cNvSpPr>
            <a:spLocks noGrp="1"/>
          </p:cNvSpPr>
          <p:nvPr>
            <p:ph idx="1"/>
          </p:nvPr>
        </p:nvSpPr>
        <p:spPr>
          <a:xfrm>
            <a:off x="1484310" y="1866899"/>
            <a:ext cx="10018713" cy="3124201"/>
          </a:xfrm>
        </p:spPr>
        <p:txBody>
          <a:bodyPr/>
          <a:lstStyle/>
          <a:p>
            <a:pPr marL="0" indent="0">
              <a:buNone/>
            </a:pPr>
            <a:r>
              <a:rPr lang="en-US" b="1" dirty="0">
                <a:solidFill>
                  <a:srgbClr val="002060"/>
                </a:solidFill>
              </a:rPr>
              <a:t>	</a:t>
            </a:r>
            <a:r>
              <a:rPr lang="en-US" b="1" i="0" dirty="0">
                <a:solidFill>
                  <a:srgbClr val="002060"/>
                </a:solidFill>
                <a:effectLst/>
                <a:latin typeface="Söhne"/>
              </a:rPr>
              <a:t>The Sakila DVD rental store project reveals customer preferences and rental trends, guiding inventory management and marketing strategies. Insights into revenue and operational efficiency suggest avenues for growth and cost reduction. Implementing a recommendation system could enhance the customer experience, while digital solutions streamline operations. Overall, leveraging data-driven strategies positions Sakila to thrive in the competitive entertainment market</a:t>
            </a:r>
            <a:endParaRPr lang="en-US" b="1" dirty="0">
              <a:solidFill>
                <a:srgbClr val="002060"/>
              </a:solidFill>
            </a:endParaRPr>
          </a:p>
        </p:txBody>
      </p:sp>
      <p:sp>
        <p:nvSpPr>
          <p:cNvPr id="4" name="Title 1">
            <a:extLst>
              <a:ext uri="{FF2B5EF4-FFF2-40B4-BE49-F238E27FC236}">
                <a16:creationId xmlns:a16="http://schemas.microsoft.com/office/drawing/2014/main" id="{2574E5B3-4471-46DA-B28E-46E02EA02036}"/>
              </a:ext>
            </a:extLst>
          </p:cNvPr>
          <p:cNvSpPr>
            <a:spLocks noGrp="1"/>
          </p:cNvSpPr>
          <p:nvPr>
            <p:ph type="title"/>
          </p:nvPr>
        </p:nvSpPr>
        <p:spPr>
          <a:xfrm>
            <a:off x="1484311" y="841443"/>
            <a:ext cx="10018712" cy="481519"/>
          </a:xfrm>
        </p:spPr>
        <p:txBody>
          <a:bodyPr>
            <a:normAutofit fontScale="90000"/>
          </a:bodyPr>
          <a:lstStyle/>
          <a:p>
            <a:r>
              <a:rPr lang="en-US" sz="3300" b="1" i="0" u="none" strike="noStrike" baseline="0" dirty="0">
                <a:solidFill>
                  <a:schemeClr val="accent6"/>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Conclusion</a:t>
            </a:r>
            <a:endParaRPr lang="en-US" sz="3300" dirty="0">
              <a:solidFill>
                <a:schemeClr val="accent6"/>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95546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B281F-4F4D-47E0-BEDD-B5DA059AB986}"/>
              </a:ext>
            </a:extLst>
          </p:cNvPr>
          <p:cNvSpPr>
            <a:spLocks noGrp="1"/>
          </p:cNvSpPr>
          <p:nvPr>
            <p:ph type="title"/>
          </p:nvPr>
        </p:nvSpPr>
        <p:spPr>
          <a:xfrm>
            <a:off x="1455128" y="0"/>
            <a:ext cx="10018713" cy="773348"/>
          </a:xfrm>
        </p:spPr>
        <p:txBody>
          <a:bodyPr>
            <a:normAutofit/>
          </a:bodyPr>
          <a:lstStyle/>
          <a:p>
            <a:r>
              <a:rPr lang="en-US" sz="3600" b="1" i="0" u="none" strike="noStrike" baseline="0" dirty="0">
                <a:solidFill>
                  <a:schemeClr val="accent6"/>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Information about Dataset tables</a:t>
            </a:r>
            <a:endParaRPr lang="en-US" dirty="0"/>
          </a:p>
        </p:txBody>
      </p:sp>
      <p:sp>
        <p:nvSpPr>
          <p:cNvPr id="3" name="Content Placeholder 2">
            <a:extLst>
              <a:ext uri="{FF2B5EF4-FFF2-40B4-BE49-F238E27FC236}">
                <a16:creationId xmlns:a16="http://schemas.microsoft.com/office/drawing/2014/main" id="{B6CE3153-A007-4883-99F7-123DBCE29B21}"/>
              </a:ext>
            </a:extLst>
          </p:cNvPr>
          <p:cNvSpPr>
            <a:spLocks noGrp="1"/>
          </p:cNvSpPr>
          <p:nvPr>
            <p:ph idx="1"/>
          </p:nvPr>
        </p:nvSpPr>
        <p:spPr>
          <a:xfrm>
            <a:off x="1906621" y="773349"/>
            <a:ext cx="9027268" cy="5870642"/>
          </a:xfrm>
        </p:spPr>
        <p:txBody>
          <a:bodyPr>
            <a:noAutofit/>
          </a:bodyPr>
          <a:lstStyle/>
          <a:p>
            <a:pPr>
              <a:buFont typeface="Wingdings" panose="05000000000000000000" pitchFamily="2" charset="2"/>
              <a:buChar char="Ø"/>
            </a:pPr>
            <a:r>
              <a:rPr lang="en-US" sz="1600" b="1" dirty="0">
                <a:solidFill>
                  <a:srgbClr val="002060"/>
                </a:solidFill>
                <a:latin typeface="Calibri" panose="020F0502020204030204" pitchFamily="34" charset="0"/>
                <a:cs typeface="Calibri" panose="020F0502020204030204" pitchFamily="34" charset="0"/>
              </a:rPr>
              <a:t>Actors</a:t>
            </a:r>
          </a:p>
          <a:p>
            <a:pPr>
              <a:buFont typeface="Wingdings" panose="05000000000000000000" pitchFamily="2" charset="2"/>
              <a:buChar char="Ø"/>
            </a:pPr>
            <a:r>
              <a:rPr lang="en-US" sz="1600" b="1" dirty="0">
                <a:solidFill>
                  <a:srgbClr val="002060"/>
                </a:solidFill>
                <a:latin typeface="Calibri" panose="020F0502020204030204" pitchFamily="34" charset="0"/>
                <a:cs typeface="Calibri" panose="020F0502020204030204" pitchFamily="34" charset="0"/>
              </a:rPr>
              <a:t>Address</a:t>
            </a:r>
          </a:p>
          <a:p>
            <a:pPr>
              <a:buFont typeface="Wingdings" panose="05000000000000000000" pitchFamily="2" charset="2"/>
              <a:buChar char="Ø"/>
            </a:pPr>
            <a:r>
              <a:rPr lang="en-US" sz="1600" b="1" dirty="0">
                <a:solidFill>
                  <a:srgbClr val="002060"/>
                </a:solidFill>
                <a:latin typeface="Calibri" panose="020F0502020204030204" pitchFamily="34" charset="0"/>
                <a:cs typeface="Calibri" panose="020F0502020204030204" pitchFamily="34" charset="0"/>
              </a:rPr>
              <a:t>Category</a:t>
            </a:r>
          </a:p>
          <a:p>
            <a:pPr>
              <a:buFont typeface="Wingdings" panose="05000000000000000000" pitchFamily="2" charset="2"/>
              <a:buChar char="Ø"/>
            </a:pPr>
            <a:r>
              <a:rPr lang="en-US" sz="1600" b="1" dirty="0">
                <a:solidFill>
                  <a:srgbClr val="002060"/>
                </a:solidFill>
                <a:latin typeface="Calibri" panose="020F0502020204030204" pitchFamily="34" charset="0"/>
                <a:cs typeface="Calibri" panose="020F0502020204030204" pitchFamily="34" charset="0"/>
              </a:rPr>
              <a:t>City</a:t>
            </a:r>
          </a:p>
          <a:p>
            <a:pPr>
              <a:buFont typeface="Wingdings" panose="05000000000000000000" pitchFamily="2" charset="2"/>
              <a:buChar char="Ø"/>
            </a:pPr>
            <a:r>
              <a:rPr lang="en-US" sz="1600" b="1" dirty="0">
                <a:solidFill>
                  <a:srgbClr val="002060"/>
                </a:solidFill>
                <a:latin typeface="Calibri" panose="020F0502020204030204" pitchFamily="34" charset="0"/>
                <a:cs typeface="Calibri" panose="020F0502020204030204" pitchFamily="34" charset="0"/>
              </a:rPr>
              <a:t>Country</a:t>
            </a:r>
          </a:p>
          <a:p>
            <a:pPr>
              <a:buFont typeface="Wingdings" panose="05000000000000000000" pitchFamily="2" charset="2"/>
              <a:buChar char="Ø"/>
            </a:pPr>
            <a:r>
              <a:rPr lang="en-US" sz="1600" b="1" dirty="0">
                <a:solidFill>
                  <a:srgbClr val="002060"/>
                </a:solidFill>
                <a:latin typeface="Calibri" panose="020F0502020204030204" pitchFamily="34" charset="0"/>
                <a:cs typeface="Calibri" panose="020F0502020204030204" pitchFamily="34" charset="0"/>
              </a:rPr>
              <a:t>Customer</a:t>
            </a:r>
          </a:p>
          <a:p>
            <a:pPr>
              <a:buFont typeface="Wingdings" panose="05000000000000000000" pitchFamily="2" charset="2"/>
              <a:buChar char="Ø"/>
            </a:pPr>
            <a:r>
              <a:rPr lang="en-US" sz="1600" b="1" dirty="0">
                <a:solidFill>
                  <a:srgbClr val="002060"/>
                </a:solidFill>
                <a:latin typeface="Calibri" panose="020F0502020204030204" pitchFamily="34" charset="0"/>
                <a:cs typeface="Calibri" panose="020F0502020204030204" pitchFamily="34" charset="0"/>
              </a:rPr>
              <a:t>Film</a:t>
            </a:r>
          </a:p>
          <a:p>
            <a:pPr>
              <a:buFont typeface="Wingdings" panose="05000000000000000000" pitchFamily="2" charset="2"/>
              <a:buChar char="Ø"/>
            </a:pPr>
            <a:r>
              <a:rPr lang="en-US" sz="1600" b="1" dirty="0">
                <a:solidFill>
                  <a:srgbClr val="002060"/>
                </a:solidFill>
                <a:latin typeface="Calibri" panose="020F0502020204030204" pitchFamily="34" charset="0"/>
                <a:cs typeface="Calibri" panose="020F0502020204030204" pitchFamily="34" charset="0"/>
              </a:rPr>
              <a:t>Film actor</a:t>
            </a:r>
          </a:p>
          <a:p>
            <a:pPr>
              <a:buFont typeface="Wingdings" panose="05000000000000000000" pitchFamily="2" charset="2"/>
              <a:buChar char="Ø"/>
            </a:pPr>
            <a:r>
              <a:rPr lang="en-US" sz="1600" b="1" dirty="0">
                <a:solidFill>
                  <a:srgbClr val="002060"/>
                </a:solidFill>
                <a:latin typeface="Calibri" panose="020F0502020204030204" pitchFamily="34" charset="0"/>
                <a:cs typeface="Calibri" panose="020F0502020204030204" pitchFamily="34" charset="0"/>
              </a:rPr>
              <a:t>Film category</a:t>
            </a:r>
          </a:p>
          <a:p>
            <a:pPr>
              <a:buFont typeface="Wingdings" panose="05000000000000000000" pitchFamily="2" charset="2"/>
              <a:buChar char="Ø"/>
            </a:pPr>
            <a:r>
              <a:rPr lang="en-US" sz="1600" b="1" dirty="0">
                <a:solidFill>
                  <a:srgbClr val="002060"/>
                </a:solidFill>
                <a:latin typeface="Calibri" panose="020F0502020204030204" pitchFamily="34" charset="0"/>
                <a:cs typeface="Calibri" panose="020F0502020204030204" pitchFamily="34" charset="0"/>
              </a:rPr>
              <a:t>Film text</a:t>
            </a:r>
          </a:p>
          <a:p>
            <a:pPr>
              <a:buFont typeface="Wingdings" panose="05000000000000000000" pitchFamily="2" charset="2"/>
              <a:buChar char="Ø"/>
            </a:pPr>
            <a:r>
              <a:rPr lang="en-US" sz="1600" b="1" dirty="0">
                <a:solidFill>
                  <a:srgbClr val="002060"/>
                </a:solidFill>
                <a:latin typeface="Calibri" panose="020F0502020204030204" pitchFamily="34" charset="0"/>
                <a:cs typeface="Calibri" panose="020F0502020204030204" pitchFamily="34" charset="0"/>
              </a:rPr>
              <a:t>Inventory</a:t>
            </a:r>
          </a:p>
          <a:p>
            <a:pPr>
              <a:buFont typeface="Wingdings" panose="05000000000000000000" pitchFamily="2" charset="2"/>
              <a:buChar char="Ø"/>
            </a:pPr>
            <a:r>
              <a:rPr lang="en-US" sz="1600" b="1" dirty="0">
                <a:solidFill>
                  <a:srgbClr val="002060"/>
                </a:solidFill>
                <a:latin typeface="Calibri" panose="020F0502020204030204" pitchFamily="34" charset="0"/>
                <a:cs typeface="Calibri" panose="020F0502020204030204" pitchFamily="34" charset="0"/>
              </a:rPr>
              <a:t>Language</a:t>
            </a:r>
          </a:p>
          <a:p>
            <a:pPr>
              <a:buFont typeface="Wingdings" panose="05000000000000000000" pitchFamily="2" charset="2"/>
              <a:buChar char="Ø"/>
            </a:pPr>
            <a:r>
              <a:rPr lang="en-US" sz="1600" b="1" dirty="0">
                <a:solidFill>
                  <a:srgbClr val="002060"/>
                </a:solidFill>
                <a:latin typeface="Calibri" panose="020F0502020204030204" pitchFamily="34" charset="0"/>
                <a:cs typeface="Calibri" panose="020F0502020204030204" pitchFamily="34" charset="0"/>
              </a:rPr>
              <a:t>Payment</a:t>
            </a:r>
          </a:p>
          <a:p>
            <a:pPr>
              <a:buFont typeface="Wingdings" panose="05000000000000000000" pitchFamily="2" charset="2"/>
              <a:buChar char="Ø"/>
            </a:pPr>
            <a:r>
              <a:rPr lang="en-US" sz="1600" b="1" dirty="0">
                <a:solidFill>
                  <a:srgbClr val="002060"/>
                </a:solidFill>
                <a:latin typeface="Calibri" panose="020F0502020204030204" pitchFamily="34" charset="0"/>
                <a:cs typeface="Calibri" panose="020F0502020204030204" pitchFamily="34" charset="0"/>
              </a:rPr>
              <a:t>Rental</a:t>
            </a:r>
          </a:p>
          <a:p>
            <a:pPr>
              <a:buFont typeface="Wingdings" panose="05000000000000000000" pitchFamily="2" charset="2"/>
              <a:buChar char="Ø"/>
            </a:pPr>
            <a:r>
              <a:rPr lang="en-US" sz="1600" b="1" dirty="0">
                <a:solidFill>
                  <a:srgbClr val="002060"/>
                </a:solidFill>
                <a:latin typeface="Calibri" panose="020F0502020204030204" pitchFamily="34" charset="0"/>
                <a:cs typeface="Calibri" panose="020F0502020204030204" pitchFamily="34" charset="0"/>
              </a:rPr>
              <a:t>Staff</a:t>
            </a:r>
          </a:p>
          <a:p>
            <a:pPr>
              <a:buFont typeface="Wingdings" panose="05000000000000000000" pitchFamily="2" charset="2"/>
              <a:buChar char="Ø"/>
            </a:pPr>
            <a:r>
              <a:rPr lang="en-US" sz="1600" b="1" dirty="0">
                <a:solidFill>
                  <a:srgbClr val="002060"/>
                </a:solidFill>
                <a:latin typeface="Calibri" panose="020F0502020204030204" pitchFamily="34" charset="0"/>
                <a:cs typeface="Calibri" panose="020F0502020204030204" pitchFamily="34" charset="0"/>
              </a:rPr>
              <a:t>Store</a:t>
            </a:r>
          </a:p>
        </p:txBody>
      </p:sp>
    </p:spTree>
    <p:extLst>
      <p:ext uri="{BB962C8B-B14F-4D97-AF65-F5344CB8AC3E}">
        <p14:creationId xmlns:p14="http://schemas.microsoft.com/office/powerpoint/2010/main" val="1561800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60775-F0A4-443D-B2A5-4E4B00551794}"/>
              </a:ext>
            </a:extLst>
          </p:cNvPr>
          <p:cNvSpPr>
            <a:spLocks noGrp="1"/>
          </p:cNvSpPr>
          <p:nvPr>
            <p:ph type="title"/>
          </p:nvPr>
        </p:nvSpPr>
        <p:spPr>
          <a:xfrm>
            <a:off x="1484310" y="199417"/>
            <a:ext cx="10018713" cy="646889"/>
          </a:xfrm>
        </p:spPr>
        <p:txBody>
          <a:bodyPr>
            <a:normAutofit/>
          </a:bodyPr>
          <a:lstStyle/>
          <a:p>
            <a:r>
              <a:rPr lang="en-US" sz="3600" b="1" i="0" u="none" strike="noStrike" baseline="0" dirty="0">
                <a:solidFill>
                  <a:schemeClr val="accent6"/>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Data cleaning and MECE-Breakdown</a:t>
            </a:r>
            <a:endParaRPr lang="en-US" sz="3600" dirty="0">
              <a:solidFill>
                <a:schemeClr val="accent6"/>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C72D9CBA-10F6-4630-8DE4-6CF8316EC843}"/>
              </a:ext>
            </a:extLst>
          </p:cNvPr>
          <p:cNvSpPr>
            <a:spLocks noGrp="1"/>
          </p:cNvSpPr>
          <p:nvPr>
            <p:ph idx="1"/>
          </p:nvPr>
        </p:nvSpPr>
        <p:spPr>
          <a:xfrm>
            <a:off x="894945" y="1819072"/>
            <a:ext cx="4719521" cy="3219855"/>
          </a:xfrm>
        </p:spPr>
        <p:txBody>
          <a:bodyPr>
            <a:noAutofit/>
          </a:bodyPr>
          <a:lstStyle/>
          <a:p>
            <a:pPr marL="0" indent="0">
              <a:buNone/>
            </a:pPr>
            <a:r>
              <a:rPr lang="en-US" b="1" i="0" u="none" strike="noStrike" baseline="0" dirty="0">
                <a:solidFill>
                  <a:srgbClr val="002060"/>
                </a:solidFill>
                <a:latin typeface="Calibri" panose="020F0502020204030204" pitchFamily="34" charset="0"/>
                <a:cs typeface="Calibri" panose="020F0502020204030204" pitchFamily="34" charset="0"/>
              </a:rPr>
              <a:t>The Table contains many null value almost in each attributes ,Replaced each text data with N/A, numeric data with ‘-1’.Beside that I also created some columns which help me in visualization. After all the  transformation I have created a MECE-breakdown for better understanding of dataset.</a:t>
            </a:r>
            <a:endParaRPr lang="en-US" b="1" dirty="0">
              <a:solidFill>
                <a:srgbClr val="002060"/>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8F33DFDC-DC60-4FF6-B0C0-2546D9FB7F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1718" y="1215957"/>
            <a:ext cx="6101017" cy="49805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47645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D0D03-AC88-46AC-89F8-2E52FC5D5D1A}"/>
              </a:ext>
            </a:extLst>
          </p:cNvPr>
          <p:cNvSpPr>
            <a:spLocks noGrp="1"/>
          </p:cNvSpPr>
          <p:nvPr>
            <p:ph type="title"/>
          </p:nvPr>
        </p:nvSpPr>
        <p:spPr>
          <a:xfrm>
            <a:off x="1484310" y="241184"/>
            <a:ext cx="10018713" cy="664828"/>
          </a:xfrm>
        </p:spPr>
        <p:txBody>
          <a:bodyPr>
            <a:normAutofit/>
          </a:bodyPr>
          <a:lstStyle/>
          <a:p>
            <a:r>
              <a:rPr lang="en-US" sz="3300" b="1" i="0" u="none" strike="noStrike" baseline="0" dirty="0">
                <a:solidFill>
                  <a:schemeClr val="accent6"/>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Solving EDA and Power BI Questions</a:t>
            </a:r>
            <a:endParaRPr lang="en-US" sz="3300" dirty="0">
              <a:solidFill>
                <a:schemeClr val="accent6"/>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7E98D3F0-324B-4D82-95DB-51D709C7E60D}"/>
              </a:ext>
            </a:extLst>
          </p:cNvPr>
          <p:cNvSpPr>
            <a:spLocks noGrp="1"/>
          </p:cNvSpPr>
          <p:nvPr>
            <p:ph idx="1"/>
          </p:nvPr>
        </p:nvSpPr>
        <p:spPr/>
        <p:txBody>
          <a:bodyPr>
            <a:normAutofit/>
          </a:bodyPr>
          <a:lstStyle/>
          <a:p>
            <a:pPr marL="0" indent="0" algn="ctr">
              <a:buNone/>
            </a:pPr>
            <a:r>
              <a:rPr lang="en-US" sz="3200" b="1" dirty="0">
                <a:solidFill>
                  <a:schemeClr val="accent5">
                    <a:lumMod val="50000"/>
                  </a:schemeClr>
                </a:solidFill>
                <a:effectLst>
                  <a:outerShdw blurRad="38100" dist="38100" dir="2700000" algn="tl">
                    <a:srgbClr val="000000">
                      <a:alpha val="43137"/>
                    </a:srgbClr>
                  </a:outerShdw>
                </a:effectLst>
              </a:rPr>
              <a:t>EDA questions and answers</a:t>
            </a:r>
          </a:p>
        </p:txBody>
      </p:sp>
      <p:sp>
        <p:nvSpPr>
          <p:cNvPr id="4" name="Arrow: Right 3">
            <a:extLst>
              <a:ext uri="{FF2B5EF4-FFF2-40B4-BE49-F238E27FC236}">
                <a16:creationId xmlns:a16="http://schemas.microsoft.com/office/drawing/2014/main" id="{DA0F33CF-A88B-496B-890C-B7792A38E0D6}"/>
              </a:ext>
            </a:extLst>
          </p:cNvPr>
          <p:cNvSpPr/>
          <p:nvPr/>
        </p:nvSpPr>
        <p:spPr>
          <a:xfrm>
            <a:off x="5654180" y="4597167"/>
            <a:ext cx="1434517" cy="545284"/>
          </a:xfrm>
          <a:prstGeom prst="rightArrow">
            <a:avLst/>
          </a:prstGeom>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95039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A7CE3-D2CB-40CB-83C2-C00580F167A4}"/>
              </a:ext>
            </a:extLst>
          </p:cNvPr>
          <p:cNvSpPr>
            <a:spLocks noGrp="1"/>
          </p:cNvSpPr>
          <p:nvPr>
            <p:ph type="title"/>
          </p:nvPr>
        </p:nvSpPr>
        <p:spPr>
          <a:xfrm>
            <a:off x="1484310" y="73405"/>
            <a:ext cx="10018713" cy="381000"/>
          </a:xfrm>
        </p:spPr>
        <p:txBody>
          <a:bodyPr>
            <a:normAutofit fontScale="90000"/>
          </a:bodyPr>
          <a:lstStyle/>
          <a:p>
            <a:pPr marL="342900" indent="-342900">
              <a:buFont typeface="Wingdings" panose="05000000000000000000" pitchFamily="2" charset="2"/>
              <a:buChar char="q"/>
            </a:pPr>
            <a:r>
              <a:rPr lang="en-US" sz="2400" b="1" dirty="0">
                <a:solidFill>
                  <a:schemeClr val="accent6">
                    <a:lumMod val="50000"/>
                  </a:schemeClr>
                </a:solidFill>
              </a:rPr>
              <a:t>What are the purchasing patterns of new customers versus repeat customers?</a:t>
            </a:r>
          </a:p>
        </p:txBody>
      </p:sp>
      <p:pic>
        <p:nvPicPr>
          <p:cNvPr id="5" name="Content Placeholder 4">
            <a:extLst>
              <a:ext uri="{FF2B5EF4-FFF2-40B4-BE49-F238E27FC236}">
                <a16:creationId xmlns:a16="http://schemas.microsoft.com/office/drawing/2014/main" id="{0799367B-048D-4E71-A3B4-05816800BA60}"/>
              </a:ext>
            </a:extLst>
          </p:cNvPr>
          <p:cNvPicPr>
            <a:picLocks noGrp="1" noChangeAspect="1"/>
          </p:cNvPicPr>
          <p:nvPr>
            <p:ph idx="1"/>
          </p:nvPr>
        </p:nvPicPr>
        <p:blipFill>
          <a:blip r:embed="rId2"/>
          <a:stretch>
            <a:fillRect/>
          </a:stretch>
        </p:blipFill>
        <p:spPr>
          <a:xfrm>
            <a:off x="2635044" y="1227188"/>
            <a:ext cx="2759078" cy="3005112"/>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B8B83A1F-8332-4F6F-95C6-7C721103F257}"/>
              </a:ext>
            </a:extLst>
          </p:cNvPr>
          <p:cNvPicPr>
            <a:picLocks noChangeAspect="1"/>
          </p:cNvPicPr>
          <p:nvPr/>
        </p:nvPicPr>
        <p:blipFill>
          <a:blip r:embed="rId3"/>
          <a:stretch>
            <a:fillRect/>
          </a:stretch>
        </p:blipFill>
        <p:spPr>
          <a:xfrm>
            <a:off x="7281109" y="1227188"/>
            <a:ext cx="3081191" cy="3005112"/>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19F0314D-0F6F-4618-9DBA-4C306FD54004}"/>
              </a:ext>
            </a:extLst>
          </p:cNvPr>
          <p:cNvPicPr>
            <a:picLocks noChangeAspect="1"/>
          </p:cNvPicPr>
          <p:nvPr/>
        </p:nvPicPr>
        <p:blipFill>
          <a:blip r:embed="rId4"/>
          <a:stretch>
            <a:fillRect/>
          </a:stretch>
        </p:blipFill>
        <p:spPr>
          <a:xfrm>
            <a:off x="2635044" y="4797457"/>
            <a:ext cx="7727256" cy="14905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3407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AEF9B-B411-456B-B726-8328FC8B5CD2}"/>
              </a:ext>
            </a:extLst>
          </p:cNvPr>
          <p:cNvSpPr>
            <a:spLocks noGrp="1"/>
          </p:cNvSpPr>
          <p:nvPr>
            <p:ph type="title"/>
          </p:nvPr>
        </p:nvSpPr>
        <p:spPr>
          <a:xfrm>
            <a:off x="1484310" y="207629"/>
            <a:ext cx="10018713" cy="381000"/>
          </a:xfrm>
        </p:spPr>
        <p:txBody>
          <a:bodyPr>
            <a:normAutofit fontScale="90000"/>
          </a:bodyPr>
          <a:lstStyle/>
          <a:p>
            <a:pPr marL="342900" indent="-342900">
              <a:buFont typeface="Wingdings" panose="05000000000000000000" pitchFamily="2" charset="2"/>
              <a:buChar char="q"/>
            </a:pPr>
            <a:r>
              <a:rPr lang="en-US" sz="2200" b="1" dirty="0">
                <a:solidFill>
                  <a:schemeClr val="accent6">
                    <a:lumMod val="50000"/>
                  </a:schemeClr>
                </a:solidFill>
                <a:latin typeface="Calibri" panose="020F0502020204030204" pitchFamily="34" charset="0"/>
                <a:cs typeface="Calibri" panose="020F0502020204030204" pitchFamily="34" charset="0"/>
              </a:rPr>
              <a:t>Which films have the highest rental rates and are most in demand?</a:t>
            </a:r>
            <a:endParaRPr lang="en-US" sz="2200" dirty="0">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FFBBA905-6173-4F72-BBED-C8AE457F12CC}"/>
              </a:ext>
            </a:extLst>
          </p:cNvPr>
          <p:cNvPicPr>
            <a:picLocks noGrp="1" noChangeAspect="1"/>
          </p:cNvPicPr>
          <p:nvPr>
            <p:ph idx="1"/>
          </p:nvPr>
        </p:nvPicPr>
        <p:blipFill>
          <a:blip r:embed="rId2"/>
          <a:stretch>
            <a:fillRect/>
          </a:stretch>
        </p:blipFill>
        <p:spPr>
          <a:xfrm>
            <a:off x="1957390" y="1046985"/>
            <a:ext cx="4039164" cy="2219635"/>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9E767701-59A0-4C45-B6C6-9CB100A38B27}"/>
              </a:ext>
            </a:extLst>
          </p:cNvPr>
          <p:cNvPicPr>
            <a:picLocks noChangeAspect="1"/>
          </p:cNvPicPr>
          <p:nvPr/>
        </p:nvPicPr>
        <p:blipFill>
          <a:blip r:embed="rId3"/>
          <a:stretch>
            <a:fillRect/>
          </a:stretch>
        </p:blipFill>
        <p:spPr>
          <a:xfrm>
            <a:off x="6335861" y="1046985"/>
            <a:ext cx="4898715" cy="2706628"/>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C76C7CE8-C34D-4A9E-B85E-C80B0C98ACB4}"/>
              </a:ext>
            </a:extLst>
          </p:cNvPr>
          <p:cNvPicPr>
            <a:picLocks noChangeAspect="1"/>
          </p:cNvPicPr>
          <p:nvPr/>
        </p:nvPicPr>
        <p:blipFill>
          <a:blip r:embed="rId4"/>
          <a:stretch>
            <a:fillRect/>
          </a:stretch>
        </p:blipFill>
        <p:spPr>
          <a:xfrm>
            <a:off x="3638207" y="4211969"/>
            <a:ext cx="4915586" cy="17147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27870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6A9EC-DB2F-4E38-B8ED-4FEECC2CCB03}"/>
              </a:ext>
            </a:extLst>
          </p:cNvPr>
          <p:cNvSpPr>
            <a:spLocks noGrp="1"/>
          </p:cNvSpPr>
          <p:nvPr>
            <p:ph type="title"/>
          </p:nvPr>
        </p:nvSpPr>
        <p:spPr>
          <a:xfrm>
            <a:off x="1484310" y="123739"/>
            <a:ext cx="10018713" cy="381000"/>
          </a:xfrm>
        </p:spPr>
        <p:txBody>
          <a:bodyPr>
            <a:normAutofit fontScale="90000"/>
          </a:bodyPr>
          <a:lstStyle/>
          <a:p>
            <a:pPr marL="342900" indent="-342900">
              <a:buFont typeface="Wingdings" panose="05000000000000000000" pitchFamily="2" charset="2"/>
              <a:buChar char="q"/>
            </a:pPr>
            <a:r>
              <a:rPr lang="en-US" sz="2200" b="1" dirty="0">
                <a:solidFill>
                  <a:schemeClr val="accent6">
                    <a:lumMod val="50000"/>
                  </a:schemeClr>
                </a:solidFill>
                <a:latin typeface="Calibri" panose="020F0502020204030204" pitchFamily="34" charset="0"/>
                <a:cs typeface="Calibri" panose="020F0502020204030204" pitchFamily="34" charset="0"/>
              </a:rPr>
              <a:t>Are there correlations between staff performance and customer satisfaction?</a:t>
            </a:r>
          </a:p>
        </p:txBody>
      </p:sp>
      <p:pic>
        <p:nvPicPr>
          <p:cNvPr id="5" name="Content Placeholder 4">
            <a:extLst>
              <a:ext uri="{FF2B5EF4-FFF2-40B4-BE49-F238E27FC236}">
                <a16:creationId xmlns:a16="http://schemas.microsoft.com/office/drawing/2014/main" id="{D45B7005-478F-4EA5-B471-AA3E84D1C78C}"/>
              </a:ext>
            </a:extLst>
          </p:cNvPr>
          <p:cNvPicPr>
            <a:picLocks noGrp="1" noChangeAspect="1"/>
          </p:cNvPicPr>
          <p:nvPr>
            <p:ph idx="1"/>
          </p:nvPr>
        </p:nvPicPr>
        <p:blipFill>
          <a:blip r:embed="rId2"/>
          <a:stretch>
            <a:fillRect/>
          </a:stretch>
        </p:blipFill>
        <p:spPr>
          <a:xfrm>
            <a:off x="1390301" y="744762"/>
            <a:ext cx="3743324" cy="547143"/>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39326FBB-E034-4303-9413-27081B55BBBC}"/>
              </a:ext>
            </a:extLst>
          </p:cNvPr>
          <p:cNvPicPr>
            <a:picLocks noChangeAspect="1"/>
          </p:cNvPicPr>
          <p:nvPr/>
        </p:nvPicPr>
        <p:blipFill>
          <a:blip r:embed="rId3"/>
          <a:stretch>
            <a:fillRect/>
          </a:stretch>
        </p:blipFill>
        <p:spPr>
          <a:xfrm>
            <a:off x="6030163" y="744761"/>
            <a:ext cx="5723404" cy="547143"/>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C7C54CE7-4291-4D59-B5C2-6B97BED27EF9}"/>
              </a:ext>
            </a:extLst>
          </p:cNvPr>
          <p:cNvPicPr>
            <a:picLocks noChangeAspect="1"/>
          </p:cNvPicPr>
          <p:nvPr/>
        </p:nvPicPr>
        <p:blipFill>
          <a:blip r:embed="rId4"/>
          <a:stretch>
            <a:fillRect/>
          </a:stretch>
        </p:blipFill>
        <p:spPr>
          <a:xfrm>
            <a:off x="1390301" y="2072081"/>
            <a:ext cx="4800774" cy="2189525"/>
          </a:xfrm>
          <a:prstGeom prst="rect">
            <a:avLst/>
          </a:prstGeom>
          <a:ln>
            <a:noFill/>
          </a:ln>
          <a:effectLst>
            <a:outerShdw blurRad="292100" dist="139700" dir="2700000" algn="tl" rotWithShape="0">
              <a:srgbClr val="333333">
                <a:alpha val="65000"/>
              </a:srgbClr>
            </a:outerShdw>
          </a:effectLst>
        </p:spPr>
      </p:pic>
      <p:pic>
        <p:nvPicPr>
          <p:cNvPr id="16" name="Picture 15">
            <a:extLst>
              <a:ext uri="{FF2B5EF4-FFF2-40B4-BE49-F238E27FC236}">
                <a16:creationId xmlns:a16="http://schemas.microsoft.com/office/drawing/2014/main" id="{5C838BDF-3AB0-4BE1-83DF-6EDE1E706673}"/>
              </a:ext>
            </a:extLst>
          </p:cNvPr>
          <p:cNvPicPr>
            <a:picLocks noChangeAspect="1"/>
          </p:cNvPicPr>
          <p:nvPr/>
        </p:nvPicPr>
        <p:blipFill>
          <a:blip r:embed="rId5"/>
          <a:stretch>
            <a:fillRect/>
          </a:stretch>
        </p:blipFill>
        <p:spPr>
          <a:xfrm>
            <a:off x="2520303" y="4594883"/>
            <a:ext cx="7693882" cy="1572580"/>
          </a:xfrm>
          <a:prstGeom prst="rect">
            <a:avLst/>
          </a:prstGeom>
          <a:ln>
            <a:noFill/>
          </a:ln>
          <a:effectLst>
            <a:outerShdw blurRad="292100" dist="139700" dir="2700000" algn="tl" rotWithShape="0">
              <a:srgbClr val="333333">
                <a:alpha val="65000"/>
              </a:srgbClr>
            </a:outerShdw>
          </a:effectLst>
        </p:spPr>
      </p:pic>
      <p:pic>
        <p:nvPicPr>
          <p:cNvPr id="18" name="Picture 17">
            <a:extLst>
              <a:ext uri="{FF2B5EF4-FFF2-40B4-BE49-F238E27FC236}">
                <a16:creationId xmlns:a16="http://schemas.microsoft.com/office/drawing/2014/main" id="{C72612AB-9F2D-402C-80C3-B514EB70C06F}"/>
              </a:ext>
            </a:extLst>
          </p:cNvPr>
          <p:cNvPicPr>
            <a:picLocks noChangeAspect="1"/>
          </p:cNvPicPr>
          <p:nvPr/>
        </p:nvPicPr>
        <p:blipFill>
          <a:blip r:embed="rId6"/>
          <a:stretch>
            <a:fillRect/>
          </a:stretch>
        </p:blipFill>
        <p:spPr>
          <a:xfrm>
            <a:off x="6518941" y="1716054"/>
            <a:ext cx="5234626" cy="25455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52319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8074</TotalTime>
  <Words>689</Words>
  <Application>Microsoft Office PowerPoint</Application>
  <PresentationFormat>Widescreen</PresentationFormat>
  <Paragraphs>81</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Corbel</vt:lpstr>
      <vt:lpstr>Plus Jakarta Sans</vt:lpstr>
      <vt:lpstr>Söhne</vt:lpstr>
      <vt:lpstr>Wingdings</vt:lpstr>
      <vt:lpstr>Parallax</vt:lpstr>
      <vt:lpstr>CAPSTONE PROJECT</vt:lpstr>
      <vt:lpstr>TOPICS</vt:lpstr>
      <vt:lpstr>Project Overview</vt:lpstr>
      <vt:lpstr>Information about Dataset tables</vt:lpstr>
      <vt:lpstr>Data cleaning and MECE-Breakdown</vt:lpstr>
      <vt:lpstr>Solving EDA and Power BI Questions</vt:lpstr>
      <vt:lpstr>What are the purchasing patterns of new customers versus repeat customers?</vt:lpstr>
      <vt:lpstr>Which films have the highest rental rates and are most in demand?</vt:lpstr>
      <vt:lpstr>Are there correlations between staff performance and customer satisfaction?</vt:lpstr>
      <vt:lpstr>Are there seasonal trends in customer behavior across different locations?</vt:lpstr>
      <vt:lpstr>How does customer loyalty impact sales revenue over time?</vt:lpstr>
      <vt:lpstr>Are certain film categories more popular in specific locations?</vt:lpstr>
      <vt:lpstr>Do specific film categories attract different age groups of customers?</vt:lpstr>
      <vt:lpstr>What are the demographics and preferences of the highest-spending customers?</vt:lpstr>
      <vt:lpstr>What are the busiest hours or days for each store location, and how does it impact staffing requirements?</vt:lpstr>
      <vt:lpstr>What are the cultural or demographic factors that influence customer preferences in different locations?</vt:lpstr>
      <vt:lpstr>Solving EDA and Power BI Questions</vt:lpstr>
      <vt:lpstr>How does the sales revenue vary by month?</vt:lpstr>
      <vt:lpstr>What is the distribution of films by rental duration?</vt:lpstr>
      <vt:lpstr>How does the inventory vary by film rating?</vt:lpstr>
      <vt:lpstr>What is the breakdown of film categories in the inventory?</vt:lpstr>
      <vt:lpstr>How does the store performance vary by location?</vt:lpstr>
      <vt:lpstr>What is the average rental duration by staff member?</vt:lpstr>
      <vt:lpstr>What is the distribution of customers across different cities?</vt:lpstr>
      <vt:lpstr>How does the rental revenue vary by country?</vt:lpstr>
      <vt:lpstr>What is the distribution of films by language?</vt:lpstr>
      <vt:lpstr>Which film categories have the highest rental rates?</vt:lpstr>
      <vt:lpstr>How does the average rental duration vary by film category?</vt:lpstr>
      <vt:lpstr>Dashboard Analysis</vt:lpstr>
      <vt:lpstr>Dashboard Analysis</vt:lpstr>
      <vt:lpstr>Dashboard Analysis</vt:lpstr>
      <vt:lpstr>Dashboard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Soumyadeep Das</dc:creator>
  <cp:lastModifiedBy>Abir Ghosh</cp:lastModifiedBy>
  <cp:revision>2</cp:revision>
  <dcterms:created xsi:type="dcterms:W3CDTF">2024-02-09T17:10:07Z</dcterms:created>
  <dcterms:modified xsi:type="dcterms:W3CDTF">2024-11-07T06:07:10Z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