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3" r:id="rId7"/>
    <p:sldId id="264" r:id="rId8"/>
    <p:sldId id="272" r:id="rId9"/>
    <p:sldId id="265" r:id="rId10"/>
    <p:sldId id="266"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plotArea>
      <c:layout>
        <c:manualLayout>
          <c:layoutTarget val="inner"/>
          <c:xMode val="edge"/>
          <c:yMode val="edge"/>
          <c:x val="0.155670847019011"/>
          <c:y val="0.00437796374356577"/>
          <c:w val="0.741053921568627"/>
          <c:h val="0.663553371399786"/>
        </c:manualLayout>
      </c:layout>
      <c:pie3DChart>
        <c:varyColors val="1"/>
        <c:ser>
          <c:idx val="0"/>
          <c:order val="0"/>
          <c:tx>
            <c:strRef>
              <c:f>Sheet1!$B$1</c:f>
              <c:strCache>
                <c:ptCount val="1"/>
                <c:pt idx="0">
                  <c:v>Sales</c:v>
                </c:pt>
              </c:strCache>
            </c:strRef>
          </c:tx>
          <c:spPr>
            <a:scene3d>
              <a:camera prst="orthographicFront"/>
              <a:lightRig rig="threePt" dir="t"/>
            </a:scene3d>
            <a:sp3d contourW="25400"/>
          </c:spPr>
          <c:explosion val="0"/>
          <c:dPt>
            <c:idx val="0"/>
            <c:bubble3D val="0"/>
            <c:spPr>
              <a:solidFill>
                <a:schemeClr val="accent1"/>
              </a:solidFill>
              <a:ln w="25400">
                <a:solidFill>
                  <a:schemeClr val="lt1"/>
                </a:solidFill>
              </a:ln>
              <a:effectLst/>
              <a:scene3d>
                <a:camera prst="orthographicFront"/>
                <a:lightRig rig="threePt" dir="t"/>
              </a:scene3d>
              <a:sp3d contourW="25400"/>
            </c:spPr>
          </c:dPt>
          <c:dPt>
            <c:idx val="1"/>
            <c:bubble3D val="0"/>
            <c:spPr>
              <a:solidFill>
                <a:schemeClr val="accent2"/>
              </a:solidFill>
              <a:ln w="25400">
                <a:solidFill>
                  <a:schemeClr val="lt1"/>
                </a:solidFill>
              </a:ln>
              <a:effectLst/>
              <a:scene3d>
                <a:camera prst="orthographicFront"/>
                <a:lightRig rig="threePt" dir="t"/>
              </a:scene3d>
              <a:sp3d contourW="25400"/>
            </c:spPr>
          </c:dPt>
          <c:dPt>
            <c:idx val="2"/>
            <c:bubble3D val="0"/>
            <c:spPr>
              <a:solidFill>
                <a:schemeClr val="accent3"/>
              </a:solidFill>
              <a:ln w="25400">
                <a:solidFill>
                  <a:schemeClr val="lt1"/>
                </a:solidFill>
              </a:ln>
              <a:effectLst/>
              <a:scene3d>
                <a:camera prst="orthographicFront"/>
                <a:lightRig rig="threePt" dir="t"/>
              </a:scene3d>
              <a:sp3d contourW="25400"/>
            </c:spPr>
          </c:dPt>
          <c:dPt>
            <c:idx val="3"/>
            <c:bubble3D val="0"/>
            <c:spPr>
              <a:solidFill>
                <a:schemeClr val="accent4"/>
              </a:solidFill>
              <a:ln w="25400">
                <a:solidFill>
                  <a:schemeClr val="lt1"/>
                </a:solidFill>
              </a:ln>
              <a:effectLst/>
              <a:scene3d>
                <a:camera prst="orthographicFront"/>
                <a:lightRig rig="threePt" dir="t"/>
              </a:scene3d>
              <a:sp3d contourW="25400"/>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dLbls>
      </c:pie3D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065" y="433070"/>
            <a:ext cx="11527155" cy="1653540"/>
          </a:xfrm>
        </p:spPr>
        <p:txBody>
          <a:bodyPr>
            <a:normAutofit/>
            <a:scene3d>
              <a:camera prst="orthographicFront"/>
              <a:lightRig rig="threePt" dir="t"/>
            </a:scene3d>
          </a:bodyPr>
          <a:lstStyle/>
          <a:p>
            <a:r>
              <a:rPr lang="en-IN" altLang="en-US" sz="4445" b="1" dirty="0">
                <a:ln w="22225">
                  <a:solidFill>
                    <a:schemeClr val="accent2"/>
                  </a:solidFill>
                  <a:prstDash val="solid"/>
                </a:ln>
                <a:solidFill>
                  <a:schemeClr val="accent2">
                    <a:lumMod val="40000"/>
                    <a:lumOff val="60000"/>
                  </a:schemeClr>
                </a:solidFill>
                <a:effectLst/>
                <a:latin typeface="Montserrat SemiBold" charset="0"/>
                <a:cs typeface="Montserrat SemiBold" charset="0"/>
              </a:rPr>
              <a:t>PARKINSON’S DISEASE PREDICTION</a:t>
            </a:r>
            <a:br>
              <a:rPr lang="en-IN" altLang="en-US" sz="4445" b="1" dirty="0">
                <a:ln w="22225">
                  <a:solidFill>
                    <a:schemeClr val="accent2"/>
                  </a:solidFill>
                  <a:prstDash val="solid"/>
                </a:ln>
                <a:solidFill>
                  <a:schemeClr val="accent2">
                    <a:lumMod val="40000"/>
                    <a:lumOff val="60000"/>
                  </a:schemeClr>
                </a:solidFill>
                <a:effectLst/>
                <a:latin typeface="Montserrat SemiBold" charset="0"/>
                <a:cs typeface="Montserrat SemiBold" charset="0"/>
              </a:rPr>
            </a:br>
            <a:r>
              <a:rPr lang="en-IN" altLang="en-US" sz="4445" b="1" dirty="0">
                <a:ln w="22225">
                  <a:solidFill>
                    <a:schemeClr val="accent2"/>
                  </a:solidFill>
                  <a:prstDash val="solid"/>
                </a:ln>
                <a:solidFill>
                  <a:schemeClr val="accent2">
                    <a:lumMod val="40000"/>
                    <a:lumOff val="60000"/>
                  </a:schemeClr>
                </a:solidFill>
                <a:effectLst/>
                <a:latin typeface="Montserrat SemiBold" charset="0"/>
                <a:cs typeface="Montserrat SemiBold" charset="0"/>
              </a:rPr>
              <a:t>AND ANALYSIS</a:t>
            </a:r>
            <a:endParaRPr lang="en-IN" altLang="en-US" sz="4445" b="1" dirty="0">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Subtitle 2"/>
          <p:cNvSpPr>
            <a:spLocks noGrp="1"/>
          </p:cNvSpPr>
          <p:nvPr>
            <p:ph type="subTitle" idx="1"/>
          </p:nvPr>
        </p:nvSpPr>
        <p:spPr>
          <a:xfrm>
            <a:off x="1711960" y="2614930"/>
            <a:ext cx="9144000" cy="1384935"/>
          </a:xfrm>
        </p:spPr>
        <p:txBody>
          <a:bodyPr/>
          <a:lstStyle/>
          <a:p>
            <a:r>
              <a:rPr lang="en-IN" altLang="en-US" b="1">
                <a:solidFill>
                  <a:srgbClr val="C00000"/>
                </a:solidFill>
                <a:latin typeface="Courier New" panose="02070309020205020404" charset="0"/>
                <a:cs typeface="Courier New" panose="02070309020205020404" charset="0"/>
              </a:rPr>
              <a:t>“Using Machine Learning"</a:t>
            </a:r>
            <a:endParaRPr lang="en-IN" altLang="en-US" b="1">
              <a:solidFill>
                <a:srgbClr val="C00000"/>
              </a:solidFill>
              <a:latin typeface="Courier New" panose="02070309020205020404" charset="0"/>
              <a:cs typeface="Courier New" panose="02070309020205020404" charset="0"/>
            </a:endParaRPr>
          </a:p>
          <a:p>
            <a:r>
              <a:rPr lang="en-IN" altLang="en-US" b="1">
                <a:solidFill>
                  <a:srgbClr val="C00000"/>
                </a:solidFill>
                <a:latin typeface="Courier New" panose="02070309020205020404" charset="0"/>
                <a:cs typeface="Courier New" panose="02070309020205020404" charset="0"/>
              </a:rPr>
              <a:t>"Logistic Regression, SVM, and KNN Approach"</a:t>
            </a:r>
            <a:endParaRPr lang="en-IN" altLang="en-US" b="1">
              <a:solidFill>
                <a:srgbClr val="C00000"/>
              </a:solidFill>
              <a:latin typeface="Courier New" panose="02070309020205020404" charset="0"/>
              <a:cs typeface="Courier New" panose="02070309020205020404" charset="0"/>
            </a:endParaRPr>
          </a:p>
        </p:txBody>
      </p:sp>
      <p:sp>
        <p:nvSpPr>
          <p:cNvPr id="4" name="Text Box 3"/>
          <p:cNvSpPr txBox="1"/>
          <p:nvPr/>
        </p:nvSpPr>
        <p:spPr>
          <a:xfrm>
            <a:off x="4614545" y="4138930"/>
            <a:ext cx="5243830" cy="1198880"/>
          </a:xfrm>
          <a:prstGeom prst="rect">
            <a:avLst/>
          </a:prstGeom>
          <a:noFill/>
        </p:spPr>
        <p:txBody>
          <a:bodyPr wrap="square" rtlCol="0">
            <a:spAutoFit/>
          </a:bodyPr>
          <a:p>
            <a:r>
              <a:rPr lang="en-US" b="1" dirty="0">
                <a:sym typeface="+mn-ea"/>
              </a:rPr>
              <a:t>Name – </a:t>
            </a:r>
            <a:r>
              <a:rPr lang="en-IN" altLang="en-US" b="1" dirty="0">
                <a:sym typeface="+mn-ea"/>
              </a:rPr>
              <a:t>Abir Ghosh</a:t>
            </a:r>
            <a:endParaRPr lang="en-US" b="1" dirty="0"/>
          </a:p>
          <a:p>
            <a:r>
              <a:rPr lang="en-US" b="1" dirty="0">
                <a:sym typeface="+mn-ea"/>
              </a:rPr>
              <a:t>Roll - 12022001015</a:t>
            </a:r>
            <a:r>
              <a:rPr lang="en-IN" altLang="en-US" b="1" dirty="0">
                <a:sym typeface="+mn-ea"/>
              </a:rPr>
              <a:t>005</a:t>
            </a:r>
            <a:endParaRPr lang="en-IN" altLang="en-US" b="1" dirty="0">
              <a:sym typeface="+mn-ea"/>
            </a:endParaRPr>
          </a:p>
          <a:p>
            <a:r>
              <a:rPr lang="en-US" b="1" dirty="0">
                <a:sym typeface="+mn-ea"/>
              </a:rPr>
              <a:t>R</a:t>
            </a:r>
            <a:r>
              <a:rPr lang="en-IN" altLang="en-US" b="1" dirty="0">
                <a:sym typeface="+mn-ea"/>
              </a:rPr>
              <a:t>eg. No.</a:t>
            </a:r>
            <a:r>
              <a:rPr lang="en-US" b="1" dirty="0">
                <a:sym typeface="+mn-ea"/>
              </a:rPr>
              <a:t>- </a:t>
            </a:r>
            <a:r>
              <a:rPr lang="en-IN" altLang="en-US" b="1" dirty="0">
                <a:sym typeface="+mn-ea"/>
              </a:rPr>
              <a:t>221040710005</a:t>
            </a:r>
            <a:endParaRPr lang="en-US" b="1" dirty="0"/>
          </a:p>
          <a:p>
            <a:r>
              <a:rPr lang="en-US" b="1" dirty="0">
                <a:sym typeface="+mn-ea"/>
              </a:rPr>
              <a:t>Stream – MBA(Business Analytics)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00965" y="246380"/>
            <a:ext cx="10515600" cy="960755"/>
          </a:xfrm>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F</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UTURE WORK</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Content Placeholder 2"/>
          <p:cNvSpPr>
            <a:spLocks noGrp="1"/>
          </p:cNvSpPr>
          <p:nvPr>
            <p:ph sz="half" idx="1"/>
          </p:nvPr>
        </p:nvSpPr>
        <p:spPr>
          <a:xfrm>
            <a:off x="963930" y="2727325"/>
            <a:ext cx="10263505" cy="3965575"/>
          </a:xfrm>
        </p:spPr>
        <p:txBody>
          <a:bodyPr>
            <a:normAutofit fontScale="60000"/>
          </a:bodyPr>
          <a:p>
            <a:r>
              <a:rPr lang="en-US" b="1"/>
              <a:t>Model Enhancement:</a:t>
            </a:r>
            <a:endParaRPr lang="en-US" b="1"/>
          </a:p>
          <a:p>
            <a:pPr lvl="1"/>
            <a:r>
              <a:rPr lang="en-US"/>
              <a:t>  Investigate advanced features for improved predictions.</a:t>
            </a:r>
            <a:endParaRPr lang="en-US"/>
          </a:p>
          <a:p>
            <a:pPr lvl="1"/>
            <a:r>
              <a:rPr lang="en-US"/>
              <a:t>  Explore ensemble methods for model combination.</a:t>
            </a:r>
            <a:endParaRPr lang="en-US"/>
          </a:p>
          <a:p>
            <a:r>
              <a:rPr lang="en-US" b="1"/>
              <a:t>Data Expansion:</a:t>
            </a:r>
            <a:endParaRPr lang="en-US" b="1"/>
          </a:p>
          <a:p>
            <a:pPr lvl="1"/>
            <a:r>
              <a:rPr lang="en-US"/>
              <a:t> Acquire a larger and more diverse dataset for robust modeling.</a:t>
            </a:r>
            <a:endParaRPr lang="en-US"/>
          </a:p>
          <a:p>
            <a:pPr lvl="1"/>
            <a:r>
              <a:rPr lang="en-US"/>
              <a:t> Consider incorporating real-world data variations.</a:t>
            </a:r>
            <a:endParaRPr lang="en-US"/>
          </a:p>
          <a:p>
            <a:r>
              <a:rPr lang="en-US" b="1"/>
              <a:t>Algorithm Optimization:</a:t>
            </a:r>
            <a:endParaRPr lang="en-US" b="1"/>
          </a:p>
          <a:p>
            <a:pPr lvl="1"/>
            <a:r>
              <a:rPr lang="en-US"/>
              <a:t> Fine-tune hyperparameters for each model.</a:t>
            </a:r>
            <a:endParaRPr lang="en-US"/>
          </a:p>
          <a:p>
            <a:pPr lvl="1"/>
            <a:r>
              <a:rPr lang="en-US"/>
              <a:t> Explore other machine learning algorithms for comparison.</a:t>
            </a:r>
            <a:endParaRPr lang="en-US"/>
          </a:p>
          <a:p>
            <a:r>
              <a:rPr lang="en-US" b="1"/>
              <a:t>Longitudinal Study:</a:t>
            </a:r>
            <a:endParaRPr lang="en-US" b="1"/>
          </a:p>
          <a:p>
            <a:pPr lvl="1"/>
            <a:r>
              <a:rPr lang="en-US"/>
              <a:t> Collect data over time to observe disease progression.</a:t>
            </a:r>
            <a:endParaRPr lang="en-US"/>
          </a:p>
          <a:p>
            <a:pPr lvl="1"/>
            <a:r>
              <a:rPr lang="en-US"/>
              <a:t> Assess model performance across different stages of Parkinson's.</a:t>
            </a:r>
            <a:endParaRPr lang="en-US"/>
          </a:p>
        </p:txBody>
      </p:sp>
      <p:sp>
        <p:nvSpPr>
          <p:cNvPr id="4" name="Text Box 3"/>
          <p:cNvSpPr txBox="1"/>
          <p:nvPr/>
        </p:nvSpPr>
        <p:spPr>
          <a:xfrm>
            <a:off x="100965" y="1207135"/>
            <a:ext cx="12011025" cy="2461260"/>
          </a:xfrm>
          <a:prstGeom prst="rect">
            <a:avLst/>
          </a:prstGeom>
          <a:noFill/>
        </p:spPr>
        <p:txBody>
          <a:bodyPr wrap="square" rtlCol="0">
            <a:spAutoFit/>
          </a:bodyPr>
          <a:p>
            <a:pPr algn="just"/>
            <a:r>
              <a:rPr lang="en-US" sz="1400" i="1"/>
              <a:t>Future work in this field could focus on enhancing the interpretability of machine learning models for Parkinson's disease prediction. Developing methods to explain the rationale behind model decisions will not only build trust among healthcare professionals but also facilitate the integration of these models into clinical practice. Additionally, exploring the integration of other emerging technologies, such as deep learning, and incorporating multi-modal data sources could further improve the accuracy and robustness of predictive models. Collaborative efforts to gather larger and more diverse datasets will be crucial for refining and validating the performance of these models across different patient populations. Finally, addressing ethical considerations, such as privacy and bias, will be essential for the responsible and equitable deployment of machine learning algorithms in the context of Parkinson's disease analysis and prediction.</a:t>
            </a:r>
            <a:endParaRPr lang="en-US" sz="1400" i="1"/>
          </a:p>
          <a:p>
            <a:pPr algn="just"/>
            <a:endParaRPr lang="en-US" sz="1400" i="1"/>
          </a:p>
          <a:p>
            <a:pPr algn="just"/>
            <a:endParaRPr lang="en-US" sz="1400" i="1"/>
          </a:p>
          <a:p>
            <a:pPr algn="just"/>
            <a:endParaRPr lang="en-US" sz="1400" i="1"/>
          </a:p>
          <a:p>
            <a:pPr algn="just"/>
            <a:endParaRPr lang="en-US" sz="1400" i="1"/>
          </a:p>
          <a:p>
            <a:pPr algn="just"/>
            <a:endParaRPr lang="en-US" sz="14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76000"/>
          </a:blip>
          <a:stretch>
            <a:fillRect/>
          </a:stretch>
        </a:blipFill>
        <a:effectLst/>
      </p:bgPr>
    </p:bg>
    <p:spTree>
      <p:nvGrpSpPr>
        <p:cNvPr id="1" name=""/>
        <p:cNvGrpSpPr/>
        <p:nvPr/>
      </p:nvGrpSpPr>
      <p:grpSpPr/>
      <p:sp>
        <p:nvSpPr>
          <p:cNvPr id="2" name="Title 1"/>
          <p:cNvSpPr>
            <a:spLocks noGrp="1"/>
          </p:cNvSpPr>
          <p:nvPr>
            <p:ph type="title"/>
          </p:nvPr>
        </p:nvSpPr>
        <p:spPr>
          <a:xfrm>
            <a:off x="554990" y="0"/>
            <a:ext cx="10515600" cy="1002030"/>
          </a:xfrm>
        </p:spPr>
        <p:txBody>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C</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ONCLUSION</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Content Placeholder 2"/>
          <p:cNvSpPr>
            <a:spLocks noGrp="1"/>
          </p:cNvSpPr>
          <p:nvPr>
            <p:ph sz="half" idx="1"/>
          </p:nvPr>
        </p:nvSpPr>
        <p:spPr>
          <a:xfrm>
            <a:off x="838200" y="2763520"/>
            <a:ext cx="10232390" cy="3723005"/>
          </a:xfrm>
        </p:spPr>
        <p:txBody>
          <a:bodyPr>
            <a:normAutofit fontScale="80000"/>
          </a:bodyPr>
          <a:p>
            <a:r>
              <a:rPr lang="en-US" sz="3500" b="1"/>
              <a:t>Key Findings:</a:t>
            </a:r>
            <a:endParaRPr lang="en-US" sz="3500" b="1"/>
          </a:p>
          <a:p>
            <a:pPr lvl="1"/>
            <a:r>
              <a:rPr lang="en-US"/>
              <a:t> </a:t>
            </a:r>
            <a:r>
              <a:rPr lang="en-IN" altLang="en-US"/>
              <a:t> </a:t>
            </a:r>
            <a:r>
              <a:rPr lang="en-US" sz="2225"/>
              <a:t>SVM demonstrated superior performance.</a:t>
            </a:r>
            <a:endParaRPr lang="en-US" sz="2225"/>
          </a:p>
          <a:p>
            <a:pPr lvl="1"/>
            <a:r>
              <a:rPr lang="en-US" sz="2225"/>
              <a:t>  Logistic Regression and KNN showed competitive results.</a:t>
            </a:r>
            <a:endParaRPr lang="en-US"/>
          </a:p>
          <a:p>
            <a:r>
              <a:rPr lang="en-US" sz="3500" b="1"/>
              <a:t>Significance:</a:t>
            </a:r>
            <a:endParaRPr lang="en-US" sz="3600" b="1"/>
          </a:p>
          <a:p>
            <a:pPr lvl="1"/>
            <a:r>
              <a:rPr lang="en-US"/>
              <a:t> </a:t>
            </a:r>
            <a:r>
              <a:rPr lang="en-IN" altLang="en-US" sz="2225"/>
              <a:t> </a:t>
            </a:r>
            <a:r>
              <a:rPr lang="en-US" sz="2225"/>
              <a:t>Successful identification of Parkinson's cases.</a:t>
            </a:r>
            <a:endParaRPr lang="en-US" sz="2225"/>
          </a:p>
          <a:p>
            <a:pPr lvl="1"/>
            <a:r>
              <a:rPr lang="en-US" sz="2225"/>
              <a:t>  SVM's effectiveness in high-dimensional spaces highlighted.</a:t>
            </a:r>
            <a:endParaRPr lang="en-US"/>
          </a:p>
          <a:p>
            <a:r>
              <a:rPr lang="en-US" sz="3500" b="1"/>
              <a:t>Implications:</a:t>
            </a:r>
            <a:endParaRPr lang="en-US" sz="3500" b="1"/>
          </a:p>
          <a:p>
            <a:pPr lvl="1"/>
            <a:r>
              <a:rPr lang="en-US"/>
              <a:t>  </a:t>
            </a:r>
            <a:r>
              <a:rPr lang="en-US" sz="2225"/>
              <a:t>Potential for early disease detection.</a:t>
            </a:r>
            <a:endParaRPr lang="en-US" sz="2225"/>
          </a:p>
          <a:p>
            <a:pPr lvl="1"/>
            <a:r>
              <a:rPr lang="en-US" sz="2225"/>
              <a:t>  Need for ongoing model refinement and data expansion.</a:t>
            </a:r>
            <a:endParaRPr lang="en-US" sz="2225"/>
          </a:p>
        </p:txBody>
      </p:sp>
      <p:sp>
        <p:nvSpPr>
          <p:cNvPr id="4" name="Text Box 3"/>
          <p:cNvSpPr txBox="1"/>
          <p:nvPr/>
        </p:nvSpPr>
        <p:spPr>
          <a:xfrm>
            <a:off x="324485" y="1298575"/>
            <a:ext cx="11522075" cy="1168400"/>
          </a:xfrm>
          <a:prstGeom prst="rect">
            <a:avLst/>
          </a:prstGeom>
          <a:noFill/>
        </p:spPr>
        <p:txBody>
          <a:bodyPr wrap="square" rtlCol="0">
            <a:spAutoFit/>
          </a:bodyPr>
          <a:p>
            <a:pPr algn="just"/>
            <a:r>
              <a:rPr lang="en-US" sz="1400" i="1"/>
              <a:t>In conclusion, the utilization of machine learning algorithms like SVM and KNN in the analysis and prediction of Parkinson's disease presents a promising frontier for early detection and improved patient care. These algorithms enable the discernment of subtle patterns in diverse datasets, enhancing diagnostic accuracy. By forecasting disease progression, they empower healthcare professionals with timely intervention strategies. Ongoing advancements and collaborative efforts are essential for refining these models, ensuring their responsible deployment in healthcare for enhanced diagnosis, treatment, and understanding of Parkinson's disease.</a:t>
            </a:r>
            <a:endParaRPr lang="en-US" sz="14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544195" y="323850"/>
            <a:ext cx="10515600" cy="1280160"/>
          </a:xfrm>
        </p:spPr>
        <p:txBody>
          <a:bodyPr>
            <a:normAutofit fontScale="90000"/>
          </a:bodyPr>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en-US">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I</a:t>
            </a:r>
            <a:r>
              <a:rPr lang="en-IN" altLang="en-US">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NTRODUCTION</a:t>
            </a:r>
            <a:br>
              <a:rPr lang="en-IN" dirty="0">
                <a:ln w="22225">
                  <a:solidFill>
                    <a:schemeClr val="accent2"/>
                  </a:solidFill>
                  <a:prstDash val="solid"/>
                </a:ln>
                <a:solidFill>
                  <a:schemeClr val="accent2">
                    <a:lumMod val="40000"/>
                    <a:lumOff val="60000"/>
                  </a:schemeClr>
                </a:solidFill>
                <a:effectLst/>
                <a:latin typeface="Montserrat SemiBold" charset="0"/>
                <a:cs typeface="Montserrat SemiBold" charset="0"/>
              </a:rPr>
            </a:br>
            <a:endParaRPr lang="en-IN" dirty="0">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Content Placeholder 2"/>
          <p:cNvSpPr>
            <a:spLocks noGrp="1"/>
          </p:cNvSpPr>
          <p:nvPr>
            <p:ph idx="1"/>
          </p:nvPr>
        </p:nvSpPr>
        <p:spPr>
          <a:xfrm>
            <a:off x="838200" y="1164590"/>
            <a:ext cx="10515600" cy="5614035"/>
          </a:xfrm>
        </p:spPr>
        <p:txBody>
          <a:bodyPr>
            <a:normAutofit fontScale="25000"/>
          </a:bodyPr>
          <a:p>
            <a:pPr marL="0" indent="0">
              <a:buNone/>
            </a:pPr>
            <a:r>
              <a:rPr lang="en-US" sz="7200"/>
              <a:t>This project focuses on using Python and Machine Learning (ML) to analyze and predict Parkinson's Disease. By leveraging datasets containing clinical and demographic information, the goal is to develop a predictive model for early detection and intervention.</a:t>
            </a:r>
            <a:endParaRPr lang="en-US" sz="7200"/>
          </a:p>
          <a:p>
            <a:pPr marL="0" indent="0">
              <a:buNone/>
            </a:pPr>
            <a:endParaRPr lang="en-US"/>
          </a:p>
          <a:p>
            <a:r>
              <a:rPr lang="en-US" sz="7200" b="1"/>
              <a:t>Objectives:</a:t>
            </a:r>
            <a:endParaRPr lang="en-US" sz="7200" b="1"/>
          </a:p>
          <a:p>
            <a:pPr lvl="1"/>
            <a:r>
              <a:rPr lang="en-US" sz="6600" b="1"/>
              <a:t>Data Collection:</a:t>
            </a:r>
            <a:endParaRPr lang="en-US" sz="6400" b="1"/>
          </a:p>
          <a:p>
            <a:pPr lvl="2"/>
            <a:r>
              <a:rPr lang="en-US" sz="6400"/>
              <a:t>Gather comprehensive Parkinson's Disease-related datasets.</a:t>
            </a:r>
            <a:endParaRPr lang="en-US" sz="6400"/>
          </a:p>
          <a:p>
            <a:pPr lvl="1"/>
            <a:r>
              <a:rPr lang="en-US" sz="6600" b="1"/>
              <a:t>Data Preprocessing:</a:t>
            </a:r>
            <a:endParaRPr lang="en-US" sz="6600" b="1"/>
          </a:p>
          <a:p>
            <a:pPr lvl="2"/>
            <a:r>
              <a:rPr lang="en-US" sz="6400"/>
              <a:t>Clean and preprocess data, handling missing values and outliers.</a:t>
            </a:r>
            <a:endParaRPr lang="en-US" sz="6400"/>
          </a:p>
          <a:p>
            <a:pPr lvl="1"/>
            <a:r>
              <a:rPr lang="en-US" sz="6600" b="1"/>
              <a:t>ML Model Development:</a:t>
            </a:r>
            <a:endParaRPr lang="en-US" sz="6600" b="1"/>
          </a:p>
          <a:p>
            <a:pPr lvl="2"/>
            <a:r>
              <a:rPr lang="en-US" sz="6400"/>
              <a:t>Implement ML algorithms (e.g., SVM, Random Forest) for classification.</a:t>
            </a:r>
            <a:endParaRPr lang="en-US" sz="6400"/>
          </a:p>
          <a:p>
            <a:pPr lvl="1"/>
            <a:r>
              <a:rPr lang="en-US" sz="6600" b="1"/>
              <a:t>Model Training and Evaluation</a:t>
            </a:r>
            <a:r>
              <a:rPr lang="en-US" sz="5485" b="1"/>
              <a:t>:</a:t>
            </a:r>
            <a:endParaRPr lang="en-US" sz="5485" b="1"/>
          </a:p>
          <a:p>
            <a:pPr lvl="2"/>
            <a:r>
              <a:rPr lang="en-US" sz="6400"/>
              <a:t>Split data, train models, and assess performance using metrics like accuracy.</a:t>
            </a:r>
            <a:endParaRPr lang="en-US" sz="6400"/>
          </a:p>
          <a:p>
            <a:pPr lvl="1"/>
            <a:r>
              <a:rPr lang="en-US" sz="6600" b="1"/>
              <a:t>Deployment:</a:t>
            </a:r>
            <a:endParaRPr lang="en-US" sz="6600" b="1"/>
          </a:p>
          <a:p>
            <a:pPr lvl="2"/>
            <a:r>
              <a:rPr lang="en-US" sz="6400"/>
              <a:t>Create a user-friendly interface for predictions.</a:t>
            </a:r>
            <a:endParaRPr lang="en-US" sz="6400"/>
          </a:p>
          <a:p>
            <a:r>
              <a:rPr lang="en-US" sz="7200" b="1"/>
              <a:t>Conclusion:</a:t>
            </a:r>
            <a:endParaRPr lang="en-US" sz="7200" b="1"/>
          </a:p>
          <a:p>
            <a:pPr lvl="1"/>
            <a:r>
              <a:rPr lang="en-US" sz="6400"/>
              <a:t>This project aims to contribute to early Parkinson's Disease prediction, providing a practical tool for healthcare professionals and researchers. Continuous improvement and staying updated on advancements ensure the model's effectiveness.</a:t>
            </a:r>
            <a:endParaRPr lang="en-US" sz="6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88595" y="154940"/>
            <a:ext cx="10515600" cy="1164590"/>
          </a:xfrm>
        </p:spPr>
        <p:txBody>
          <a:bodyPr>
            <a:normAutofit/>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                 COMPANY OVERVIEW</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pic>
        <p:nvPicPr>
          <p:cNvPr id="5" name="Content Placeholder 4"/>
          <p:cNvPicPr>
            <a:picLocks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6235" y="1200150"/>
            <a:ext cx="1742440" cy="1743710"/>
          </a:xfrm>
          <a:prstGeom prst="rect">
            <a:avLst/>
          </a:prstGeom>
        </p:spPr>
      </p:pic>
      <p:sp>
        <p:nvSpPr>
          <p:cNvPr id="4" name="Text Box 3"/>
          <p:cNvSpPr txBox="1"/>
          <p:nvPr/>
        </p:nvSpPr>
        <p:spPr>
          <a:xfrm>
            <a:off x="1547495" y="2944495"/>
            <a:ext cx="9806305" cy="3476625"/>
          </a:xfrm>
          <a:prstGeom prst="rect">
            <a:avLst/>
          </a:prstGeom>
          <a:noFill/>
        </p:spPr>
        <p:txBody>
          <a:bodyPr wrap="square" rtlCol="0">
            <a:spAutoFit/>
          </a:bodyPr>
          <a:p>
            <a:pPr algn="l">
              <a:buClr>
                <a:srgbClr val="F4B183"/>
              </a:buClr>
              <a:buFont typeface="Arial" panose="020B0604020202020204" pitchFamily="34" charset="0"/>
              <a:buChar char="•"/>
            </a:pPr>
            <a:r>
              <a:rPr lang="en-US" sz="2000" b="1" i="1" dirty="0">
                <a:sym typeface="+mn-ea"/>
              </a:rPr>
              <a:t>Company Name: </a:t>
            </a:r>
            <a:r>
              <a:rPr lang="en-IN" altLang="en-US" sz="2000" b="1" i="1" dirty="0">
                <a:sym typeface="+mn-ea"/>
              </a:rPr>
              <a:t> </a:t>
            </a:r>
            <a:r>
              <a:rPr lang="en-US" dirty="0" err="1">
                <a:sym typeface="+mn-ea"/>
              </a:rPr>
              <a:t>Acmegrade</a:t>
            </a:r>
            <a:r>
              <a:rPr lang="en-US" b="1" i="1" dirty="0">
                <a:sym typeface="+mn-ea"/>
              </a:rPr>
              <a:t> </a:t>
            </a:r>
            <a:endParaRPr lang="en-US" b="1" i="1" dirty="0">
              <a:sym typeface="+mn-ea"/>
            </a:endParaRPr>
          </a:p>
          <a:p>
            <a:pPr algn="l">
              <a:buClr>
                <a:srgbClr val="F4B183"/>
              </a:buClr>
              <a:buFont typeface="Arial" panose="020B0604020202020204" pitchFamily="34" charset="0"/>
              <a:buChar char="•"/>
            </a:pPr>
            <a:r>
              <a:rPr lang="en-US" sz="2000" b="1" i="1" dirty="0">
                <a:sym typeface="+mn-ea"/>
              </a:rPr>
              <a:t>Industry: </a:t>
            </a:r>
            <a:r>
              <a:rPr lang="en-IN" altLang="en-US" sz="2000" b="1" i="1" dirty="0">
                <a:sym typeface="+mn-ea"/>
              </a:rPr>
              <a:t> </a:t>
            </a:r>
            <a:r>
              <a:rPr lang="en-US" dirty="0">
                <a:sym typeface="+mn-ea"/>
              </a:rPr>
              <a:t>Educational Technology </a:t>
            </a:r>
            <a:endParaRPr lang="en-US" sz="2000" dirty="0"/>
          </a:p>
          <a:p>
            <a:pPr algn="l">
              <a:buClr>
                <a:srgbClr val="F4B183"/>
              </a:buClr>
              <a:buFont typeface="Arial" panose="020B0604020202020204" pitchFamily="34" charset="0"/>
              <a:buChar char="•"/>
            </a:pPr>
            <a:r>
              <a:rPr lang="en-US" sz="2000" b="1" i="1" dirty="0">
                <a:sym typeface="+mn-ea"/>
              </a:rPr>
              <a:t>Focus: </a:t>
            </a:r>
            <a:r>
              <a:rPr lang="en-IN" altLang="en-US" sz="2000" b="1" i="1" dirty="0">
                <a:sym typeface="+mn-ea"/>
              </a:rPr>
              <a:t> </a:t>
            </a:r>
            <a:r>
              <a:rPr lang="en-US" dirty="0">
                <a:sym typeface="+mn-ea"/>
              </a:rPr>
              <a:t>Hands-on Learning through Real-Life Projects</a:t>
            </a:r>
            <a:endParaRPr lang="en-US" sz="2000" dirty="0"/>
          </a:p>
          <a:p>
            <a:pPr algn="l">
              <a:buClr>
                <a:srgbClr val="F4B183"/>
              </a:buClr>
              <a:buFont typeface="Arial" panose="020B0604020202020204" pitchFamily="34" charset="0"/>
              <a:buChar char="•"/>
            </a:pPr>
            <a:r>
              <a:rPr lang="en-US" sz="2000" b="1" i="1" dirty="0">
                <a:sym typeface="+mn-ea"/>
              </a:rPr>
              <a:t>Mission: </a:t>
            </a:r>
            <a:r>
              <a:rPr lang="en-IN" altLang="en-US" sz="2000" b="1" i="1" dirty="0">
                <a:sym typeface="+mn-ea"/>
              </a:rPr>
              <a:t>  </a:t>
            </a:r>
            <a:r>
              <a:rPr lang="en-US" dirty="0">
                <a:sym typeface="+mn-ea"/>
              </a:rPr>
              <a:t>Fostering practical skills and industry-relevant knowledge</a:t>
            </a:r>
            <a:endParaRPr lang="en-US" sz="2000" b="1" i="1" dirty="0">
              <a:sym typeface="+mn-ea"/>
            </a:endParaRPr>
          </a:p>
          <a:p>
            <a:pPr algn="l">
              <a:buClr>
                <a:srgbClr val="F4B183"/>
              </a:buClr>
              <a:buFont typeface="Arial" panose="020B0604020202020204" pitchFamily="34" charset="0"/>
              <a:buChar char="•"/>
            </a:pPr>
            <a:r>
              <a:rPr lang="en-US" sz="2000" b="1" i="1" dirty="0">
                <a:sym typeface="+mn-ea"/>
              </a:rPr>
              <a:t>Approach: </a:t>
            </a:r>
            <a:r>
              <a:rPr lang="en-IN" altLang="en-US" sz="2000" b="1" i="1" dirty="0">
                <a:sym typeface="+mn-ea"/>
              </a:rPr>
              <a:t> </a:t>
            </a:r>
            <a:r>
              <a:rPr lang="en-US" dirty="0">
                <a:sym typeface="+mn-ea"/>
              </a:rPr>
              <a:t>Beyond traditional education, emphasizing application of concepts</a:t>
            </a:r>
            <a:endParaRPr lang="en-US" sz="2000" dirty="0"/>
          </a:p>
          <a:p>
            <a:pPr algn="l">
              <a:buClr>
                <a:srgbClr val="F4B183"/>
              </a:buClr>
              <a:buFont typeface="Arial" panose="020B0604020202020204" pitchFamily="34" charset="0"/>
              <a:buChar char="•"/>
            </a:pPr>
            <a:r>
              <a:rPr lang="en-US" sz="2000" b="1" i="1" dirty="0">
                <a:sym typeface="+mn-ea"/>
              </a:rPr>
              <a:t>Methodology: </a:t>
            </a:r>
            <a:r>
              <a:rPr lang="en-IN" altLang="en-US" b="1" i="1" dirty="0">
                <a:sym typeface="+mn-ea"/>
              </a:rPr>
              <a:t> </a:t>
            </a:r>
            <a:r>
              <a:rPr lang="en-US" dirty="0">
                <a:sym typeface="+mn-ea"/>
              </a:rPr>
              <a:t>Engaging participants in real-world projects</a:t>
            </a:r>
            <a:endParaRPr lang="en-US" sz="2000" b="1" i="1" dirty="0">
              <a:sym typeface="+mn-ea"/>
            </a:endParaRPr>
          </a:p>
          <a:p>
            <a:pPr algn="l">
              <a:buClr>
                <a:srgbClr val="F4B183"/>
              </a:buClr>
              <a:buFont typeface="Arial" panose="020B0604020202020204" pitchFamily="34" charset="0"/>
              <a:buChar char="•"/>
            </a:pPr>
            <a:r>
              <a:rPr lang="en-US" sz="2000" b="1" i="1" dirty="0">
                <a:sym typeface="+mn-ea"/>
              </a:rPr>
              <a:t>Learning Experience: </a:t>
            </a:r>
            <a:r>
              <a:rPr lang="en-IN" altLang="en-US" sz="2000" b="1" i="1" dirty="0">
                <a:sym typeface="+mn-ea"/>
              </a:rPr>
              <a:t> </a:t>
            </a:r>
            <a:r>
              <a:rPr lang="en-US" dirty="0">
                <a:sym typeface="+mn-ea"/>
              </a:rPr>
              <a:t>Comprehensive and practical</a:t>
            </a:r>
            <a:endParaRPr lang="en-US" b="1" i="1" dirty="0">
              <a:sym typeface="+mn-ea"/>
            </a:endParaRPr>
          </a:p>
          <a:p>
            <a:pPr algn="l">
              <a:buClr>
                <a:srgbClr val="F4B183"/>
              </a:buClr>
              <a:buFont typeface="Arial" panose="020B0604020202020204" pitchFamily="34" charset="0"/>
              <a:buChar char="•"/>
            </a:pPr>
            <a:r>
              <a:rPr lang="en-US" sz="2000" b="1" i="1" dirty="0">
                <a:sym typeface="+mn-ea"/>
              </a:rPr>
              <a:t>Specialization: </a:t>
            </a:r>
            <a:r>
              <a:rPr lang="en-IN" altLang="en-US" sz="2000" b="1" i="1" dirty="0">
                <a:sym typeface="+mn-ea"/>
              </a:rPr>
              <a:t> </a:t>
            </a:r>
            <a:r>
              <a:rPr lang="en-US" dirty="0">
                <a:sym typeface="+mn-ea"/>
              </a:rPr>
              <a:t>Educational assistance for practical skill development</a:t>
            </a:r>
            <a:endParaRPr lang="en-US" b="1" i="1" dirty="0">
              <a:sym typeface="+mn-ea"/>
            </a:endParaRPr>
          </a:p>
          <a:p>
            <a:pPr algn="l">
              <a:buClr>
                <a:srgbClr val="F4B183"/>
              </a:buClr>
              <a:buFont typeface="Arial" panose="020B0604020202020204" pitchFamily="34" charset="0"/>
              <a:buChar char="•"/>
            </a:pPr>
            <a:r>
              <a:rPr lang="en-US" sz="2000" b="1" i="1" dirty="0">
                <a:sym typeface="+mn-ea"/>
              </a:rPr>
              <a:t>Innovation: </a:t>
            </a:r>
            <a:r>
              <a:rPr lang="en-IN" altLang="en-US" sz="2000" b="1" i="1" dirty="0">
                <a:sym typeface="+mn-ea"/>
              </a:rPr>
              <a:t> </a:t>
            </a:r>
            <a:r>
              <a:rPr lang="en-US" dirty="0">
                <a:sym typeface="+mn-ea"/>
              </a:rPr>
              <a:t>Utilizing technology to enhance learning outcomes</a:t>
            </a:r>
            <a:endParaRPr lang="en-US" sz="2000" b="1" i="1" dirty="0">
              <a:sym typeface="+mn-ea"/>
            </a:endParaRPr>
          </a:p>
          <a:p>
            <a:pPr algn="l">
              <a:buClr>
                <a:srgbClr val="F4B183"/>
              </a:buClr>
              <a:buFont typeface="Arial" panose="020B0604020202020204" pitchFamily="34" charset="0"/>
              <a:buChar char="•"/>
            </a:pPr>
            <a:r>
              <a:rPr lang="en-US" sz="2000" b="1" i="1" dirty="0">
                <a:sym typeface="+mn-ea"/>
              </a:rPr>
              <a:t>Commitment: </a:t>
            </a:r>
            <a:r>
              <a:rPr lang="en-IN" altLang="en-US" sz="2000" b="1" i="1" dirty="0">
                <a:sym typeface="+mn-ea"/>
              </a:rPr>
              <a:t> </a:t>
            </a:r>
            <a:r>
              <a:rPr lang="en-US" dirty="0">
                <a:sym typeface="+mn-ea"/>
              </a:rPr>
              <a:t>Supporting individuals in gaining valuable, real-world experience</a:t>
            </a:r>
            <a:endParaRPr lang="en-US" sz="2000" b="1" i="1" dirty="0">
              <a:sym typeface="+mn-ea"/>
            </a:endParaRPr>
          </a:p>
          <a:p>
            <a:pPr algn="l">
              <a:buClr>
                <a:srgbClr val="F4B183"/>
              </a:buClr>
              <a:buFont typeface="Arial" panose="020B0604020202020204" pitchFamily="34" charset="0"/>
              <a:buChar char="•"/>
            </a:pPr>
            <a:r>
              <a:rPr lang="en-US" sz="2000" b="1" i="1" dirty="0">
                <a:sym typeface="+mn-ea"/>
              </a:rPr>
              <a:t>Vision: </a:t>
            </a:r>
            <a:r>
              <a:rPr lang="en-IN" altLang="en-US" sz="2000" b="1" i="1" dirty="0">
                <a:sym typeface="+mn-ea"/>
              </a:rPr>
              <a:t> </a:t>
            </a:r>
            <a:r>
              <a:rPr lang="en-US" dirty="0">
                <a:sym typeface="+mn-ea"/>
              </a:rPr>
              <a:t>Empowering learners for success in their chosen fields.</a:t>
            </a:r>
            <a:endParaRPr lang="en-US"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18745" y="213995"/>
            <a:ext cx="10515600" cy="774700"/>
          </a:xfrm>
        </p:spPr>
        <p:txBody>
          <a:bodyPr>
            <a:normAutofit/>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D</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ATASET INTRODUCTION</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Content Placeholder 2"/>
          <p:cNvSpPr>
            <a:spLocks noGrp="1"/>
          </p:cNvSpPr>
          <p:nvPr>
            <p:ph idx="1"/>
          </p:nvPr>
        </p:nvSpPr>
        <p:spPr>
          <a:xfrm>
            <a:off x="838200" y="1158875"/>
            <a:ext cx="10515600" cy="5699125"/>
          </a:xfrm>
        </p:spPr>
        <p:txBody>
          <a:bodyPr>
            <a:normAutofit fontScale="25000"/>
          </a:bodyPr>
          <a:p>
            <a:r>
              <a:rPr lang="en-US" sz="7600" b="1"/>
              <a:t>Dataset Overview:</a:t>
            </a:r>
            <a:endParaRPr lang="en-US" sz="7600" b="1"/>
          </a:p>
          <a:p>
            <a:pPr lvl="1"/>
            <a:r>
              <a:rPr lang="en-US" sz="6800"/>
              <a:t> Source: Medical Research Institute</a:t>
            </a:r>
            <a:endParaRPr lang="en-US" sz="6800"/>
          </a:p>
          <a:p>
            <a:pPr lvl="1"/>
            <a:r>
              <a:rPr lang="en-US" sz="6800"/>
              <a:t> Size: 500 instances</a:t>
            </a:r>
            <a:endParaRPr lang="en-US" sz="6800"/>
          </a:p>
          <a:p>
            <a:r>
              <a:rPr lang="en-US" sz="7600" b="1"/>
              <a:t>Features:</a:t>
            </a:r>
            <a:endParaRPr lang="en-US" sz="7600"/>
          </a:p>
          <a:p>
            <a:pPr lvl="1"/>
            <a:r>
              <a:rPr lang="en-US" sz="6400"/>
              <a:t>  </a:t>
            </a:r>
            <a:r>
              <a:rPr lang="en-US" sz="6800"/>
              <a:t>Age: Patient's age in years</a:t>
            </a:r>
            <a:endParaRPr lang="en-US" sz="6800"/>
          </a:p>
          <a:p>
            <a:pPr lvl="1"/>
            <a:r>
              <a:rPr lang="en-US" sz="6800"/>
              <a:t>  Tremor Severity: Scale of 1 to 10 measuring tremor intensity</a:t>
            </a:r>
            <a:r>
              <a:rPr lang="en-IN" altLang="en-US" sz="6800"/>
              <a:t>.</a:t>
            </a:r>
            <a:endParaRPr lang="en-US" sz="6800"/>
          </a:p>
          <a:p>
            <a:pPr lvl="1"/>
            <a:r>
              <a:rPr lang="en-US" sz="6800"/>
              <a:t>  Reaction Time: Time taken to respond to a stimulus in milliseconds</a:t>
            </a:r>
            <a:r>
              <a:rPr lang="en-IN" altLang="en-US" sz="6800"/>
              <a:t>.</a:t>
            </a:r>
            <a:endParaRPr lang="en-US" sz="6800"/>
          </a:p>
          <a:p>
            <a:pPr lvl="1"/>
            <a:r>
              <a:rPr lang="en-US" sz="6800"/>
              <a:t>  Family History: Presence (1) or absence (0) of Parkinson's in family</a:t>
            </a:r>
            <a:r>
              <a:rPr lang="en-IN" altLang="en-US" sz="6800"/>
              <a:t>.</a:t>
            </a:r>
            <a:endParaRPr lang="en-US" sz="6800"/>
          </a:p>
          <a:p>
            <a:r>
              <a:rPr lang="en-US" sz="7600" b="1"/>
              <a:t>Target Variable:</a:t>
            </a:r>
            <a:endParaRPr lang="en-US" sz="7600"/>
          </a:p>
          <a:p>
            <a:pPr lvl="1"/>
            <a:r>
              <a:rPr lang="en-US" sz="6400"/>
              <a:t>  </a:t>
            </a:r>
            <a:r>
              <a:rPr lang="en-US" sz="6800"/>
              <a:t>Parkinson's Diagnosis: Binary (1 for presence, 0 for absence)</a:t>
            </a:r>
            <a:endParaRPr lang="en-US" sz="6800"/>
          </a:p>
          <a:p>
            <a:r>
              <a:rPr lang="en-US" sz="7600" b="1"/>
              <a:t>Data Characteristics:</a:t>
            </a:r>
            <a:endParaRPr lang="en-US" sz="7600" b="1"/>
          </a:p>
          <a:p>
            <a:pPr lvl="1"/>
            <a:r>
              <a:rPr lang="en-US" sz="6400"/>
              <a:t>  </a:t>
            </a:r>
            <a:r>
              <a:rPr lang="en-US" sz="6800"/>
              <a:t>Types: Age (numerical), Tremor Severity (numerical), Reaction Time (numerical), Family History (categorical)</a:t>
            </a:r>
            <a:r>
              <a:rPr lang="en-IN" altLang="en-US" sz="6800"/>
              <a:t>.</a:t>
            </a:r>
            <a:endParaRPr lang="en-US" sz="6800"/>
          </a:p>
          <a:p>
            <a:pPr lvl="1"/>
            <a:r>
              <a:rPr lang="en-US" sz="6800"/>
              <a:t>  Preprocessing: Handled missing values by imputation</a:t>
            </a:r>
            <a:r>
              <a:rPr lang="en-IN" altLang="en-US" sz="6800"/>
              <a:t>.</a:t>
            </a:r>
            <a:endParaRPr lang="en-US" sz="6800"/>
          </a:p>
          <a:p>
            <a:r>
              <a:rPr lang="en-US" sz="7600" b="1"/>
              <a:t>Relevance:</a:t>
            </a:r>
            <a:endParaRPr lang="en-US" sz="7600" b="1"/>
          </a:p>
          <a:p>
            <a:pPr lvl="1"/>
            <a:r>
              <a:rPr lang="en-US" sz="6800">
                <a:solidFill>
                  <a:schemeClr val="tx1"/>
                </a:solidFill>
              </a:rPr>
              <a:t>  Age and tremor severity are known indicators of Parkinson's.</a:t>
            </a:r>
            <a:endParaRPr lang="en-US" sz="6800">
              <a:solidFill>
                <a:schemeClr val="tx1"/>
              </a:solidFill>
            </a:endParaRPr>
          </a:p>
          <a:p>
            <a:pPr lvl="1"/>
            <a:r>
              <a:rPr lang="en-US" sz="6800">
                <a:solidFill>
                  <a:schemeClr val="tx1"/>
                </a:solidFill>
              </a:rPr>
              <a:t>  Reaction time may reflect neurological function.</a:t>
            </a:r>
            <a:endParaRPr lang="en-US" sz="6800">
              <a:solidFill>
                <a:schemeClr val="tx1"/>
              </a:solidFill>
            </a:endParaRPr>
          </a:p>
          <a:p>
            <a:pPr lvl="1"/>
            <a:r>
              <a:rPr lang="en-US" sz="6800">
                <a:solidFill>
                  <a:schemeClr val="tx1"/>
                </a:solidFill>
              </a:rPr>
              <a:t>  Family history is considered as a potential genetic factor.</a:t>
            </a:r>
            <a:endParaRPr lang="en-US" sz="68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76000"/>
          </a:blip>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727710"/>
          </a:xfrm>
        </p:spPr>
        <p:txBody>
          <a:bodyPr>
            <a:normAutofit fontScale="90000"/>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M</a:t>
            </a:r>
            <a:r>
              <a:rPr lang="en-IN" b="1">
                <a:ln w="22225">
                  <a:solidFill>
                    <a:schemeClr val="accent2"/>
                  </a:solidFill>
                  <a:prstDash val="solid"/>
                </a:ln>
                <a:solidFill>
                  <a:schemeClr val="accent2">
                    <a:lumMod val="40000"/>
                    <a:lumOff val="60000"/>
                  </a:schemeClr>
                </a:solidFill>
                <a:effectLst/>
                <a:latin typeface="Montserrat SemiBold" charset="0"/>
                <a:cs typeface="Montserrat SemiBold" charset="0"/>
              </a:rPr>
              <a:t>ETHODOLOGY</a:t>
            </a:r>
            <a:endParaRPr lang="en-IN"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3" name="Content Placeholder 2"/>
          <p:cNvSpPr>
            <a:spLocks noGrp="1"/>
          </p:cNvSpPr>
          <p:nvPr>
            <p:ph sz="half" idx="1"/>
          </p:nvPr>
        </p:nvSpPr>
        <p:spPr>
          <a:xfrm>
            <a:off x="1283970" y="1409700"/>
            <a:ext cx="7582535" cy="4726940"/>
          </a:xfrm>
        </p:spPr>
        <p:txBody>
          <a:bodyPr>
            <a:normAutofit fontScale="25000"/>
          </a:bodyPr>
          <a:p>
            <a:r>
              <a:rPr lang="en-US" sz="7600" b="1"/>
              <a:t>Machine Learning Methods:</a:t>
            </a:r>
            <a:endParaRPr lang="en-US" sz="7600" b="1"/>
          </a:p>
          <a:p>
            <a:pPr lvl="1"/>
            <a:r>
              <a:rPr lang="en-US" sz="4500"/>
              <a:t> </a:t>
            </a:r>
            <a:r>
              <a:rPr lang="en-US" sz="5665"/>
              <a:t> </a:t>
            </a:r>
            <a:r>
              <a:rPr lang="en-US" sz="6800"/>
              <a:t>- Logistic Regression</a:t>
            </a:r>
            <a:endParaRPr lang="en-US" sz="6800"/>
          </a:p>
          <a:p>
            <a:pPr lvl="1"/>
            <a:r>
              <a:rPr lang="en-US" sz="6800"/>
              <a:t>  - Support Vector Machine (SVM)</a:t>
            </a:r>
            <a:endParaRPr lang="en-US" sz="6800"/>
          </a:p>
          <a:p>
            <a:pPr lvl="1"/>
            <a:r>
              <a:rPr lang="en-US" sz="6800"/>
              <a:t>  - K-Nearest Neighbors (KNN)</a:t>
            </a:r>
            <a:endParaRPr lang="en-US" sz="6800"/>
          </a:p>
          <a:p>
            <a:r>
              <a:rPr lang="en-US" sz="7600" b="1"/>
              <a:t>Brief Description:</a:t>
            </a:r>
            <a:endParaRPr lang="en-US" sz="7600" b="1"/>
          </a:p>
          <a:p>
            <a:pPr lvl="1"/>
            <a:r>
              <a:rPr lang="en-US" sz="6800"/>
              <a:t>  - Logistic Regression: Linear model for binary classification.</a:t>
            </a:r>
            <a:endParaRPr lang="en-US" sz="6800"/>
          </a:p>
          <a:p>
            <a:pPr lvl="1"/>
            <a:r>
              <a:rPr lang="en-US" sz="6800"/>
              <a:t>  - SVM: Classifies by finding the hyperplane with maximum margin.</a:t>
            </a:r>
            <a:endParaRPr lang="en-US" sz="6800"/>
          </a:p>
          <a:p>
            <a:pPr lvl="1"/>
            <a:r>
              <a:rPr lang="en-US" sz="6800"/>
              <a:t>  - KNN: Classifies based on the majority class among k-nearest neighbors.</a:t>
            </a:r>
            <a:endParaRPr lang="en-US" sz="6800"/>
          </a:p>
          <a:p>
            <a:r>
              <a:rPr lang="en-US" sz="7600" b="1"/>
              <a:t>Advantages:</a:t>
            </a:r>
            <a:endParaRPr lang="en-US" sz="7600" b="1"/>
          </a:p>
          <a:p>
            <a:pPr lvl="1"/>
            <a:r>
              <a:rPr lang="en-US" sz="5665"/>
              <a:t> </a:t>
            </a:r>
            <a:r>
              <a:rPr lang="en-US" sz="6800"/>
              <a:t> - Logistic Regression: Simple, interpretable.</a:t>
            </a:r>
            <a:endParaRPr lang="en-US" sz="6800"/>
          </a:p>
          <a:p>
            <a:pPr lvl="1"/>
            <a:r>
              <a:rPr lang="en-US" sz="6800"/>
              <a:t>  - SVM: Effective in high-dimensional spaces.</a:t>
            </a:r>
            <a:endParaRPr lang="en-US" sz="6800"/>
          </a:p>
          <a:p>
            <a:pPr lvl="1"/>
            <a:r>
              <a:rPr lang="en-US" sz="6800"/>
              <a:t>  - KNN: Non-parametric, adapts to different patterns.</a:t>
            </a:r>
            <a:endParaRPr lang="en-US" sz="6800"/>
          </a:p>
          <a:p>
            <a:r>
              <a:rPr lang="en-US" sz="7600" b="1"/>
              <a:t>Considerations:</a:t>
            </a:r>
            <a:endParaRPr lang="en-US" sz="7600" b="1"/>
          </a:p>
          <a:p>
            <a:pPr lvl="1"/>
            <a:r>
              <a:rPr lang="en-US" sz="6800"/>
              <a:t>  - Logistic Regression: Assumes linear relationship.</a:t>
            </a:r>
            <a:endParaRPr lang="en-US" sz="6800"/>
          </a:p>
          <a:p>
            <a:pPr lvl="1"/>
            <a:r>
              <a:rPr lang="en-US" sz="6800"/>
              <a:t>  - SVM: Choice of kernel impacts performance.</a:t>
            </a:r>
            <a:endParaRPr lang="en-US" sz="6800"/>
          </a:p>
          <a:p>
            <a:pPr lvl="1"/>
            <a:r>
              <a:rPr lang="en-US" sz="6800"/>
              <a:t>  - KNN: Sensitive to outliers, choice of k matter</a:t>
            </a:r>
            <a:endParaRPr lang="en-US" sz="6800"/>
          </a:p>
        </p:txBody>
      </p:sp>
      <p:pic>
        <p:nvPicPr>
          <p:cNvPr id="5" name="Picture 4" descr="IMSL What is Regression Model Blog Feature"/>
          <p:cNvPicPr>
            <a:picLocks noChangeAspect="1"/>
          </p:cNvPicPr>
          <p:nvPr/>
        </p:nvPicPr>
        <p:blipFill>
          <a:blip r:embed="rId3"/>
          <a:stretch>
            <a:fillRect/>
          </a:stretch>
        </p:blipFill>
        <p:spPr>
          <a:xfrm>
            <a:off x="7877175" y="4032250"/>
            <a:ext cx="4223385" cy="2754630"/>
          </a:xfrm>
          <a:prstGeom prst="rect">
            <a:avLst/>
          </a:prstGeom>
        </p:spPr>
      </p:pic>
      <p:graphicFrame>
        <p:nvGraphicFramePr>
          <p:cNvPr id="6" name="Content Placeholder 5"/>
          <p:cNvGraphicFramePr/>
          <p:nvPr>
            <p:ph sz="half" idx="2"/>
          </p:nvPr>
        </p:nvGraphicFramePr>
        <p:xfrm>
          <a:off x="8112760" y="1092835"/>
          <a:ext cx="3752850" cy="43516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626485" y="198755"/>
            <a:ext cx="5263515" cy="939165"/>
          </a:xfrm>
        </p:spPr>
        <p:txBody>
          <a:bodyPr>
            <a:normAutofit fontScale="90000"/>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I</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MPLEMENTATION</a:t>
            </a:r>
            <a:br>
              <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US"/>
          </a:p>
        </p:txBody>
      </p:sp>
      <p:sp>
        <p:nvSpPr>
          <p:cNvPr id="3" name="Content Placeholder 2"/>
          <p:cNvSpPr>
            <a:spLocks noGrp="1"/>
          </p:cNvSpPr>
          <p:nvPr>
            <p:ph idx="1"/>
          </p:nvPr>
        </p:nvSpPr>
        <p:spPr>
          <a:xfrm>
            <a:off x="128905" y="1861185"/>
            <a:ext cx="4136390" cy="4655820"/>
          </a:xfrm>
        </p:spPr>
        <p:txBody>
          <a:bodyPr>
            <a:normAutofit fontScale="50000"/>
          </a:bodyPr>
          <a:p>
            <a:r>
              <a:rPr lang="en-US" sz="2800" b="1">
                <a:sym typeface="+mn-ea"/>
              </a:rPr>
              <a:t>Library:</a:t>
            </a:r>
            <a:endParaRPr lang="en-US" sz="2800" b="1"/>
          </a:p>
          <a:p>
            <a:pPr lvl="1"/>
            <a:r>
              <a:rPr lang="en-US" sz="2800">
                <a:sym typeface="+mn-ea"/>
              </a:rPr>
              <a:t>  Use scikit-learn library in Python.</a:t>
            </a:r>
            <a:endParaRPr lang="en-US" sz="2800"/>
          </a:p>
          <a:p>
            <a:r>
              <a:rPr lang="en-US" sz="2800" b="1">
                <a:sym typeface="+mn-ea"/>
              </a:rPr>
              <a:t>Code Snippet:</a:t>
            </a:r>
            <a:endParaRPr lang="en-US" sz="2800" b="1"/>
          </a:p>
          <a:p>
            <a:pPr lvl="1"/>
            <a:r>
              <a:rPr lang="en-US" sz="2800">
                <a:sym typeface="+mn-ea"/>
              </a:rPr>
              <a:t> </a:t>
            </a:r>
            <a:r>
              <a:rPr lang="en-US" sz="2800">
                <a:highlight>
                  <a:srgbClr val="00FFFF"/>
                </a:highlight>
                <a:sym typeface="+mn-ea"/>
              </a:rPr>
              <a:t>from sklearn.linear_model import LogisticRegression</a:t>
            </a:r>
            <a:endParaRPr lang="en-US" sz="2800">
              <a:highlight>
                <a:srgbClr val="00FFFF"/>
              </a:highlight>
            </a:endParaRPr>
          </a:p>
          <a:p>
            <a:r>
              <a:rPr lang="en-US" sz="2800" b="1">
                <a:sym typeface="+mn-ea"/>
              </a:rPr>
              <a:t>Model Initialization:</a:t>
            </a:r>
            <a:endParaRPr lang="en-US" sz="2800" b="1"/>
          </a:p>
          <a:p>
            <a:pPr lvl="1"/>
            <a:r>
              <a:rPr lang="en-US" sz="2800">
                <a:sym typeface="+mn-ea"/>
              </a:rPr>
              <a:t> </a:t>
            </a:r>
            <a:r>
              <a:rPr lang="en-US" sz="2800">
                <a:highlight>
                  <a:srgbClr val="00FFFF"/>
                </a:highlight>
                <a:sym typeface="+mn-ea"/>
              </a:rPr>
              <a:t>logreg_model = LogisticRegression()</a:t>
            </a:r>
            <a:endParaRPr lang="en-US" sz="2800">
              <a:highlight>
                <a:srgbClr val="00FFFF"/>
              </a:highlight>
            </a:endParaRPr>
          </a:p>
          <a:p>
            <a:r>
              <a:rPr lang="en-US" sz="2800" b="1">
                <a:sym typeface="+mn-ea"/>
              </a:rPr>
              <a:t>Training:</a:t>
            </a:r>
            <a:endParaRPr lang="en-US" sz="2800" b="1"/>
          </a:p>
          <a:p>
            <a:pPr lvl="1"/>
            <a:r>
              <a:rPr lang="en-US" sz="2800">
                <a:sym typeface="+mn-ea"/>
              </a:rPr>
              <a:t>  Fit the model using training data.</a:t>
            </a:r>
            <a:endParaRPr lang="en-US" sz="2800"/>
          </a:p>
          <a:p>
            <a:pPr lvl="1"/>
            <a:r>
              <a:rPr lang="en-US" sz="2800">
                <a:highlight>
                  <a:srgbClr val="00FFFF"/>
                </a:highlight>
                <a:sym typeface="+mn-ea"/>
              </a:rPr>
              <a:t> </a:t>
            </a:r>
            <a:r>
              <a:rPr lang="en-IN" altLang="en-US" sz="2800">
                <a:highlight>
                  <a:srgbClr val="00FFFF"/>
                </a:highlight>
                <a:sym typeface="+mn-ea"/>
              </a:rPr>
              <a:t> l</a:t>
            </a:r>
            <a:r>
              <a:rPr lang="en-US" sz="2800">
                <a:highlight>
                  <a:srgbClr val="00FFFF"/>
                </a:highlight>
                <a:sym typeface="+mn-ea"/>
              </a:rPr>
              <a:t>ogreg_model.fit(X_train, y_train)</a:t>
            </a:r>
            <a:endParaRPr lang="en-US" sz="2800">
              <a:highlight>
                <a:srgbClr val="00FFFF"/>
              </a:highlight>
            </a:endParaRPr>
          </a:p>
          <a:p>
            <a:r>
              <a:rPr lang="en-US" sz="2800" b="1">
                <a:sym typeface="+mn-ea"/>
              </a:rPr>
              <a:t>Prediction:</a:t>
            </a:r>
            <a:endParaRPr lang="en-US" sz="2800" b="1"/>
          </a:p>
          <a:p>
            <a:pPr lvl="1"/>
            <a:r>
              <a:rPr lang="en-US" sz="2800">
                <a:sym typeface="+mn-ea"/>
              </a:rPr>
              <a:t>  Make predictions on new data.</a:t>
            </a:r>
            <a:endParaRPr lang="en-US" sz="2800"/>
          </a:p>
          <a:p>
            <a:pPr lvl="1"/>
            <a:r>
              <a:rPr lang="en-US" sz="2800">
                <a:highlight>
                  <a:srgbClr val="00FFFF"/>
                </a:highlight>
                <a:sym typeface="+mn-ea"/>
              </a:rPr>
              <a:t>  predictions = logreg_model.predict(X_test)</a:t>
            </a:r>
            <a:endParaRPr lang="en-US" sz="2800">
              <a:highlight>
                <a:srgbClr val="00FFFF"/>
              </a:highlight>
            </a:endParaRPr>
          </a:p>
          <a:p>
            <a:r>
              <a:rPr lang="en-US" sz="2800" b="1">
                <a:sym typeface="+mn-ea"/>
              </a:rPr>
              <a:t>Evaluation:</a:t>
            </a:r>
            <a:endParaRPr lang="en-US" sz="2800" b="1"/>
          </a:p>
          <a:p>
            <a:pPr lvl="1"/>
            <a:r>
              <a:rPr lang="en-US" sz="2800">
                <a:sym typeface="+mn-ea"/>
              </a:rPr>
              <a:t>  Assess model performance using metrics like accuracy, recall, and F1 score</a:t>
            </a:r>
            <a:endParaRPr lang="en-US" sz="2800"/>
          </a:p>
          <a:p>
            <a:endParaRPr lang="en-US"/>
          </a:p>
        </p:txBody>
      </p:sp>
      <p:sp>
        <p:nvSpPr>
          <p:cNvPr id="10" name="Text Box 9"/>
          <p:cNvSpPr txBox="1"/>
          <p:nvPr/>
        </p:nvSpPr>
        <p:spPr>
          <a:xfrm>
            <a:off x="4265295" y="1760220"/>
            <a:ext cx="3985895" cy="3538220"/>
          </a:xfrm>
          <a:prstGeom prst="rect">
            <a:avLst/>
          </a:prstGeom>
          <a:noFill/>
        </p:spPr>
        <p:txBody>
          <a:bodyPr wrap="square" rtlCol="0">
            <a:spAutoFit/>
          </a:bodyPr>
          <a:p>
            <a:pPr marL="285750" indent="-285750">
              <a:buFont typeface="Arial" panose="020B0604020202020204" pitchFamily="34" charset="0"/>
              <a:buChar char="•"/>
            </a:pPr>
            <a:r>
              <a:rPr lang="en-US" sz="1400" b="1">
                <a:sym typeface="+mn-ea"/>
              </a:rPr>
              <a:t>Library:</a:t>
            </a:r>
            <a:endParaRPr lang="en-US" sz="1400" b="1"/>
          </a:p>
          <a:p>
            <a:pPr marL="742950" lvl="1" indent="-285750">
              <a:buFont typeface="Arial" panose="020B0604020202020204" pitchFamily="34" charset="0"/>
              <a:buChar char="•"/>
            </a:pPr>
            <a:r>
              <a:rPr lang="en-US" sz="1400">
                <a:sym typeface="+mn-ea"/>
              </a:rPr>
              <a:t>  Implement using scikit-learn library in Python.</a:t>
            </a:r>
            <a:endParaRPr lang="en-US" sz="1400"/>
          </a:p>
          <a:p>
            <a:pPr marL="285750" indent="-285750">
              <a:buFont typeface="Arial" panose="020B0604020202020204" pitchFamily="34" charset="0"/>
              <a:buChar char="•"/>
            </a:pPr>
            <a:r>
              <a:rPr lang="en-US" sz="1400" b="1">
                <a:sym typeface="+mn-ea"/>
              </a:rPr>
              <a:t>Code Snippet:</a:t>
            </a:r>
            <a:endParaRPr lang="en-US" sz="1400" b="1"/>
          </a:p>
          <a:p>
            <a:pPr marL="742950" lvl="1" indent="-285750">
              <a:buFont typeface="Arial" panose="020B0604020202020204" pitchFamily="34" charset="0"/>
              <a:buChar char="•"/>
            </a:pPr>
            <a:r>
              <a:rPr lang="en-US" sz="1400">
                <a:highlight>
                  <a:srgbClr val="00FFFF"/>
                </a:highlight>
                <a:sym typeface="+mn-ea"/>
              </a:rPr>
              <a:t>  from sklearn.svm import SVC</a:t>
            </a:r>
            <a:endParaRPr lang="en-US" sz="1400">
              <a:highlight>
                <a:srgbClr val="00FFFF"/>
              </a:highlight>
            </a:endParaRPr>
          </a:p>
          <a:p>
            <a:pPr marL="285750" indent="-285750">
              <a:buFont typeface="Arial" panose="020B0604020202020204" pitchFamily="34" charset="0"/>
              <a:buChar char="•"/>
            </a:pPr>
            <a:r>
              <a:rPr lang="en-US" sz="1400" b="1">
                <a:sym typeface="+mn-ea"/>
              </a:rPr>
              <a:t>Model Initialization:</a:t>
            </a:r>
            <a:endParaRPr lang="en-US" sz="1400" b="1"/>
          </a:p>
          <a:p>
            <a:pPr marL="742950" lvl="1" indent="-285750">
              <a:buFont typeface="Arial" panose="020B0604020202020204" pitchFamily="34" charset="0"/>
              <a:buChar char="•"/>
            </a:pPr>
            <a:r>
              <a:rPr lang="en-US" sz="1400">
                <a:sym typeface="+mn-ea"/>
              </a:rPr>
              <a:t>  </a:t>
            </a:r>
            <a:r>
              <a:rPr lang="en-US" sz="1400">
                <a:highlight>
                  <a:srgbClr val="00FFFF"/>
                </a:highlight>
                <a:sym typeface="+mn-ea"/>
              </a:rPr>
              <a:t>svm_model = SVC(kernel='linear', C=1.0)</a:t>
            </a:r>
            <a:endParaRPr lang="en-US" sz="1400"/>
          </a:p>
          <a:p>
            <a:pPr marL="285750" indent="-285750">
              <a:buFont typeface="Arial" panose="020B0604020202020204" pitchFamily="34" charset="0"/>
              <a:buChar char="•"/>
            </a:pPr>
            <a:r>
              <a:rPr lang="en-US" sz="1400" b="1">
                <a:sym typeface="+mn-ea"/>
              </a:rPr>
              <a:t>Training:</a:t>
            </a:r>
            <a:endParaRPr lang="en-US" sz="1400" b="1"/>
          </a:p>
          <a:p>
            <a:pPr marL="742950" lvl="1" indent="-285750">
              <a:buFont typeface="Arial" panose="020B0604020202020204" pitchFamily="34" charset="0"/>
              <a:buChar char="•"/>
            </a:pPr>
            <a:r>
              <a:rPr lang="en-US" sz="1400">
                <a:sym typeface="+mn-ea"/>
              </a:rPr>
              <a:t>  Fit the model using training data.</a:t>
            </a:r>
            <a:endParaRPr lang="en-US" sz="1400"/>
          </a:p>
          <a:p>
            <a:pPr marL="742950" lvl="1" indent="-285750">
              <a:buFont typeface="Arial" panose="020B0604020202020204" pitchFamily="34" charset="0"/>
              <a:buChar char="•"/>
            </a:pPr>
            <a:r>
              <a:rPr lang="en-US" sz="1400">
                <a:sym typeface="+mn-ea"/>
              </a:rPr>
              <a:t>  </a:t>
            </a:r>
            <a:r>
              <a:rPr lang="en-US" sz="1400">
                <a:highlight>
                  <a:srgbClr val="00FFFF"/>
                </a:highlight>
                <a:sym typeface="+mn-ea"/>
              </a:rPr>
              <a:t>svm_model.fit(X_train, y_train)</a:t>
            </a:r>
            <a:endParaRPr lang="en-US" sz="1400">
              <a:highlight>
                <a:srgbClr val="00FFFF"/>
              </a:highlight>
            </a:endParaRPr>
          </a:p>
          <a:p>
            <a:pPr marL="285750" indent="-285750">
              <a:buFont typeface="Arial" panose="020B0604020202020204" pitchFamily="34" charset="0"/>
              <a:buChar char="•"/>
            </a:pPr>
            <a:r>
              <a:rPr lang="en-US" sz="1400" b="1">
                <a:sym typeface="+mn-ea"/>
              </a:rPr>
              <a:t>Prediction</a:t>
            </a:r>
            <a:r>
              <a:rPr lang="en-US" sz="1400">
                <a:sym typeface="+mn-ea"/>
              </a:rPr>
              <a:t>:</a:t>
            </a:r>
            <a:endParaRPr lang="en-US" sz="1400"/>
          </a:p>
          <a:p>
            <a:pPr marL="742950" lvl="1" indent="-285750">
              <a:buFont typeface="Arial" panose="020B0604020202020204" pitchFamily="34" charset="0"/>
              <a:buChar char="•"/>
            </a:pPr>
            <a:r>
              <a:rPr lang="en-US" sz="1400">
                <a:sym typeface="+mn-ea"/>
              </a:rPr>
              <a:t>  Make predictions on new data.</a:t>
            </a:r>
            <a:endParaRPr lang="en-US" sz="1400"/>
          </a:p>
          <a:p>
            <a:pPr marL="742950" lvl="1" indent="-285750">
              <a:buFont typeface="Arial" panose="020B0604020202020204" pitchFamily="34" charset="0"/>
              <a:buChar char="•"/>
            </a:pPr>
            <a:r>
              <a:rPr lang="en-US" sz="1400">
                <a:sym typeface="+mn-ea"/>
              </a:rPr>
              <a:t>  </a:t>
            </a:r>
            <a:r>
              <a:rPr lang="en-US" sz="1400">
                <a:highlight>
                  <a:srgbClr val="00FFFF"/>
                </a:highlight>
                <a:sym typeface="+mn-ea"/>
              </a:rPr>
              <a:t>predictions = svm_model.predict(X_test)</a:t>
            </a:r>
            <a:endParaRPr lang="en-US" sz="1400">
              <a:highlight>
                <a:srgbClr val="00FFFF"/>
              </a:highlight>
            </a:endParaRPr>
          </a:p>
          <a:p>
            <a:pPr marL="285750" indent="-285750">
              <a:buFont typeface="Arial" panose="020B0604020202020204" pitchFamily="34" charset="0"/>
              <a:buChar char="•"/>
            </a:pPr>
            <a:r>
              <a:rPr lang="en-US" sz="1400" b="1">
                <a:sym typeface="+mn-ea"/>
              </a:rPr>
              <a:t>Evaluation:</a:t>
            </a:r>
            <a:endParaRPr lang="en-US" sz="1400" b="1"/>
          </a:p>
          <a:p>
            <a:pPr marL="742950" lvl="1" indent="-285750">
              <a:buFont typeface="Arial" panose="020B0604020202020204" pitchFamily="34" charset="0"/>
              <a:buChar char="•"/>
            </a:pPr>
            <a:r>
              <a:rPr lang="en-US" sz="1400">
                <a:sym typeface="+mn-ea"/>
              </a:rPr>
              <a:t>Assess model performance using metrics like accuracy, recall, and F1 score.</a:t>
            </a:r>
            <a:endParaRPr lang="en-US" sz="1400"/>
          </a:p>
        </p:txBody>
      </p:sp>
      <p:sp>
        <p:nvSpPr>
          <p:cNvPr id="11" name="Text Box 10"/>
          <p:cNvSpPr txBox="1"/>
          <p:nvPr/>
        </p:nvSpPr>
        <p:spPr>
          <a:xfrm>
            <a:off x="8398510" y="1861185"/>
            <a:ext cx="3793490" cy="3969385"/>
          </a:xfrm>
          <a:prstGeom prst="rect">
            <a:avLst/>
          </a:prstGeom>
          <a:noFill/>
        </p:spPr>
        <p:txBody>
          <a:bodyPr wrap="square" rtlCol="0">
            <a:spAutoFit/>
          </a:bodyPr>
          <a:p>
            <a:pPr marL="285750" indent="-285750">
              <a:buFont typeface="Arial" panose="020B0604020202020204" pitchFamily="34" charset="0"/>
              <a:buChar char="•"/>
            </a:pPr>
            <a:r>
              <a:rPr lang="en-US" sz="1400" b="1">
                <a:sym typeface="+mn-ea"/>
              </a:rPr>
              <a:t>Library:</a:t>
            </a:r>
            <a:endParaRPr lang="en-US" sz="1400" b="1"/>
          </a:p>
          <a:p>
            <a:pPr marL="742950" lvl="1" indent="-285750">
              <a:buFont typeface="Arial" panose="020B0604020202020204" pitchFamily="34" charset="0"/>
              <a:buChar char="•"/>
            </a:pPr>
            <a:r>
              <a:rPr lang="en-US" sz="1400">
                <a:sym typeface="+mn-ea"/>
              </a:rPr>
              <a:t>Utilize scikit-learn library in Python.</a:t>
            </a:r>
            <a:endParaRPr lang="en-US" sz="1400"/>
          </a:p>
          <a:p>
            <a:pPr marL="285750" indent="-285750">
              <a:buFont typeface="Arial" panose="020B0604020202020204" pitchFamily="34" charset="0"/>
              <a:buChar char="•"/>
            </a:pPr>
            <a:r>
              <a:rPr lang="en-US" sz="1400">
                <a:sym typeface="+mn-ea"/>
              </a:rPr>
              <a:t>C</a:t>
            </a:r>
            <a:r>
              <a:rPr lang="en-US" sz="1400" b="1">
                <a:sym typeface="+mn-ea"/>
              </a:rPr>
              <a:t>ode Snippet:</a:t>
            </a:r>
            <a:endParaRPr lang="en-US" sz="1400" b="1"/>
          </a:p>
          <a:p>
            <a:pPr marL="742950" lvl="1" indent="-285750">
              <a:buFont typeface="Arial" panose="020B0604020202020204" pitchFamily="34" charset="0"/>
              <a:buChar char="•"/>
            </a:pPr>
            <a:r>
              <a:rPr lang="en-US" sz="1400">
                <a:highlight>
                  <a:srgbClr val="00FFFF"/>
                </a:highlight>
                <a:sym typeface="+mn-ea"/>
              </a:rPr>
              <a:t>from sklearn.neighbors import KNeighborsClassifier</a:t>
            </a:r>
            <a:endParaRPr lang="en-US" sz="1400">
              <a:highlight>
                <a:srgbClr val="00FFFF"/>
              </a:highlight>
            </a:endParaRPr>
          </a:p>
          <a:p>
            <a:pPr marL="285750" indent="-285750">
              <a:buFont typeface="Arial" panose="020B0604020202020204" pitchFamily="34" charset="0"/>
              <a:buChar char="•"/>
            </a:pPr>
            <a:r>
              <a:rPr lang="en-US" sz="1400" b="1">
                <a:sym typeface="+mn-ea"/>
              </a:rPr>
              <a:t>Model Initialization:</a:t>
            </a:r>
            <a:endParaRPr lang="en-US" sz="1400" b="1"/>
          </a:p>
          <a:p>
            <a:pPr marL="742950" lvl="1" indent="-285750">
              <a:buFont typeface="Arial" panose="020B0604020202020204" pitchFamily="34" charset="0"/>
              <a:buChar char="•"/>
            </a:pPr>
            <a:r>
              <a:rPr lang="en-US" sz="1400">
                <a:highlight>
                  <a:srgbClr val="00FFFF"/>
                </a:highlight>
                <a:sym typeface="+mn-ea"/>
              </a:rPr>
              <a:t>knn_model = KNeighborsClassifier(n_neighbors=5)</a:t>
            </a:r>
            <a:endParaRPr lang="en-US" sz="1400"/>
          </a:p>
          <a:p>
            <a:pPr marL="285750" indent="-285750">
              <a:buFont typeface="Arial" panose="020B0604020202020204" pitchFamily="34" charset="0"/>
              <a:buChar char="•"/>
            </a:pPr>
            <a:r>
              <a:rPr lang="en-US" sz="1400" b="1">
                <a:sym typeface="+mn-ea"/>
              </a:rPr>
              <a:t>Training:</a:t>
            </a:r>
            <a:endParaRPr lang="en-US" sz="1400" b="1"/>
          </a:p>
          <a:p>
            <a:pPr marL="742950" lvl="1" indent="-285750">
              <a:buFont typeface="Arial" panose="020B0604020202020204" pitchFamily="34" charset="0"/>
              <a:buChar char="•"/>
            </a:pPr>
            <a:r>
              <a:rPr lang="en-US" sz="1400">
                <a:sym typeface="+mn-ea"/>
              </a:rPr>
              <a:t> Fit the model using training data.</a:t>
            </a:r>
            <a:endParaRPr lang="en-US" sz="1400"/>
          </a:p>
          <a:p>
            <a:pPr marL="742950" lvl="1" indent="-285750">
              <a:buFont typeface="Arial" panose="020B0604020202020204" pitchFamily="34" charset="0"/>
              <a:buChar char="•"/>
            </a:pPr>
            <a:r>
              <a:rPr lang="en-US" sz="1400">
                <a:highlight>
                  <a:srgbClr val="00FFFF"/>
                </a:highlight>
                <a:sym typeface="+mn-ea"/>
              </a:rPr>
              <a:t>knn_model.fit(X_train, y_train)</a:t>
            </a:r>
            <a:endParaRPr lang="en-US" sz="1400">
              <a:highlight>
                <a:srgbClr val="00FFFF"/>
              </a:highlight>
            </a:endParaRPr>
          </a:p>
          <a:p>
            <a:pPr marL="285750" indent="-285750">
              <a:buFont typeface="Arial" panose="020B0604020202020204" pitchFamily="34" charset="0"/>
              <a:buChar char="•"/>
            </a:pPr>
            <a:r>
              <a:rPr lang="en-US" sz="1400" b="1">
                <a:sym typeface="+mn-ea"/>
              </a:rPr>
              <a:t>Prediction:</a:t>
            </a:r>
            <a:endParaRPr lang="en-US" sz="1400" b="1"/>
          </a:p>
          <a:p>
            <a:pPr marL="742950" lvl="1" indent="-285750">
              <a:buFont typeface="Arial" panose="020B0604020202020204" pitchFamily="34" charset="0"/>
              <a:buChar char="•"/>
            </a:pPr>
            <a:r>
              <a:rPr lang="en-US" sz="1400">
                <a:sym typeface="+mn-ea"/>
              </a:rPr>
              <a:t>  Make predictions on new data.</a:t>
            </a:r>
            <a:endParaRPr lang="en-US" sz="1400"/>
          </a:p>
          <a:p>
            <a:pPr marL="742950" lvl="1" indent="-285750">
              <a:buFont typeface="Arial" panose="020B0604020202020204" pitchFamily="34" charset="0"/>
              <a:buChar char="•"/>
            </a:pPr>
            <a:r>
              <a:rPr lang="en-US" sz="1400">
                <a:highlight>
                  <a:srgbClr val="00FFFF"/>
                </a:highlight>
                <a:sym typeface="+mn-ea"/>
              </a:rPr>
              <a:t> predictions</a:t>
            </a:r>
            <a:r>
              <a:rPr lang="en-IN" altLang="en-US" sz="1400">
                <a:highlight>
                  <a:srgbClr val="00FFFF"/>
                </a:highlight>
                <a:sym typeface="+mn-ea"/>
              </a:rPr>
              <a:t>=</a:t>
            </a:r>
            <a:r>
              <a:rPr lang="en-US" sz="1400">
                <a:highlight>
                  <a:srgbClr val="00FFFF"/>
                </a:highlight>
                <a:sym typeface="+mn-ea"/>
              </a:rPr>
              <a:t>knn_model.predict(X_test)</a:t>
            </a:r>
            <a:endParaRPr lang="en-US" sz="1400">
              <a:highlight>
                <a:srgbClr val="00FFFF"/>
              </a:highlight>
            </a:endParaRPr>
          </a:p>
          <a:p>
            <a:pPr marL="285750" indent="-285750">
              <a:buFont typeface="Arial" panose="020B0604020202020204" pitchFamily="34" charset="0"/>
              <a:buChar char="•"/>
            </a:pPr>
            <a:r>
              <a:rPr lang="en-US" sz="1400" b="1">
                <a:sym typeface="+mn-ea"/>
              </a:rPr>
              <a:t>Evaluation:</a:t>
            </a:r>
            <a:endParaRPr lang="en-US" sz="1400" b="1"/>
          </a:p>
          <a:p>
            <a:pPr marL="742950" lvl="1" indent="-285750">
              <a:buFont typeface="Arial" panose="020B0604020202020204" pitchFamily="34" charset="0"/>
              <a:buChar char="•"/>
            </a:pPr>
            <a:r>
              <a:rPr lang="en-US" sz="1400">
                <a:sym typeface="+mn-ea"/>
              </a:rPr>
              <a:t> Assess model performance using metrics like accuracy, recall, and F1 score.</a:t>
            </a:r>
            <a:endParaRPr lang="en-US" sz="1400"/>
          </a:p>
        </p:txBody>
      </p:sp>
      <p:sp>
        <p:nvSpPr>
          <p:cNvPr id="12" name="Text Box 11"/>
          <p:cNvSpPr txBox="1"/>
          <p:nvPr/>
        </p:nvSpPr>
        <p:spPr>
          <a:xfrm>
            <a:off x="272415" y="1137920"/>
            <a:ext cx="4352290" cy="398780"/>
          </a:xfrm>
          <a:prstGeom prst="rect">
            <a:avLst/>
          </a:prstGeom>
          <a:noFill/>
        </p:spPr>
        <p:txBody>
          <a:bodyPr wrap="square" rtlCol="0">
            <a:spAutoFit/>
          </a:bodyPr>
          <a:p>
            <a:r>
              <a:rPr lang="en-US" sz="2000" b="1">
                <a:ln w="22225">
                  <a:solidFill>
                    <a:schemeClr val="accent2"/>
                  </a:solidFill>
                  <a:prstDash val="solid"/>
                </a:ln>
                <a:solidFill>
                  <a:schemeClr val="accent2">
                    <a:lumMod val="40000"/>
                    <a:lumOff val="60000"/>
                  </a:schemeClr>
                </a:solidFill>
                <a:effectLst/>
                <a:sym typeface="+mn-ea"/>
              </a:rPr>
              <a:t>Logistic Regression Implementation</a:t>
            </a:r>
            <a:endParaRPr lang="en-US" sz="2000" b="1">
              <a:ln w="22225">
                <a:solidFill>
                  <a:schemeClr val="accent2"/>
                </a:solidFill>
                <a:prstDash val="solid"/>
              </a:ln>
              <a:solidFill>
                <a:schemeClr val="accent2">
                  <a:lumMod val="40000"/>
                  <a:lumOff val="60000"/>
                </a:schemeClr>
              </a:solidFill>
              <a:effectLst/>
              <a:sym typeface="+mn-ea"/>
            </a:endParaRPr>
          </a:p>
        </p:txBody>
      </p:sp>
      <p:sp>
        <p:nvSpPr>
          <p:cNvPr id="14" name="Text Box 13"/>
          <p:cNvSpPr txBox="1"/>
          <p:nvPr/>
        </p:nvSpPr>
        <p:spPr>
          <a:xfrm>
            <a:off x="4820920" y="1137920"/>
            <a:ext cx="2550795" cy="398780"/>
          </a:xfrm>
          <a:prstGeom prst="rect">
            <a:avLst/>
          </a:prstGeom>
          <a:noFill/>
        </p:spPr>
        <p:txBody>
          <a:bodyPr wrap="square" rtlCol="0">
            <a:spAutoFit/>
          </a:bodyPr>
          <a:p>
            <a:r>
              <a:rPr lang="en-US" sz="2000" b="1">
                <a:ln w="22225">
                  <a:solidFill>
                    <a:schemeClr val="accent2"/>
                  </a:solidFill>
                  <a:prstDash val="solid"/>
                </a:ln>
                <a:solidFill>
                  <a:schemeClr val="accent2">
                    <a:lumMod val="40000"/>
                    <a:lumOff val="60000"/>
                  </a:schemeClr>
                </a:solidFill>
                <a:effectLst/>
                <a:sym typeface="+mn-ea"/>
              </a:rPr>
              <a:t>SVM Implementation</a:t>
            </a:r>
            <a:endParaRPr lang="en-US" sz="2000" b="1">
              <a:ln w="22225">
                <a:solidFill>
                  <a:schemeClr val="accent2"/>
                </a:solidFill>
                <a:prstDash val="solid"/>
              </a:ln>
              <a:solidFill>
                <a:schemeClr val="accent2">
                  <a:lumMod val="40000"/>
                  <a:lumOff val="60000"/>
                </a:schemeClr>
              </a:solidFill>
              <a:effectLst/>
              <a:sym typeface="+mn-ea"/>
            </a:endParaRPr>
          </a:p>
        </p:txBody>
      </p:sp>
      <p:sp>
        <p:nvSpPr>
          <p:cNvPr id="15" name="Text Box 14"/>
          <p:cNvSpPr txBox="1"/>
          <p:nvPr/>
        </p:nvSpPr>
        <p:spPr>
          <a:xfrm>
            <a:off x="8807450" y="1137920"/>
            <a:ext cx="2975610" cy="398780"/>
          </a:xfrm>
          <a:prstGeom prst="rect">
            <a:avLst/>
          </a:prstGeom>
          <a:noFill/>
        </p:spPr>
        <p:txBody>
          <a:bodyPr wrap="square" rtlCol="0">
            <a:spAutoFit/>
          </a:bodyPr>
          <a:p>
            <a:r>
              <a:rPr lang="en-US" sz="2000" b="1">
                <a:ln w="22225">
                  <a:solidFill>
                    <a:schemeClr val="accent2"/>
                  </a:solidFill>
                  <a:prstDash val="solid"/>
                </a:ln>
                <a:solidFill>
                  <a:schemeClr val="accent2">
                    <a:lumMod val="40000"/>
                    <a:lumOff val="60000"/>
                  </a:schemeClr>
                </a:solidFill>
                <a:effectLst/>
                <a:sym typeface="+mn-ea"/>
              </a:rPr>
              <a:t>KNN Implementation</a:t>
            </a:r>
            <a:endParaRPr lang="en-US" sz="2000" b="1">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43205"/>
            <a:ext cx="10515600" cy="842010"/>
          </a:xfrm>
        </p:spPr>
        <p:txBody>
          <a:bodyPr>
            <a:scene3d>
              <a:camera prst="orthographicFront"/>
              <a:lightRig rig="threePt" dir="t"/>
            </a:scene3d>
          </a:bodyPr>
          <a:p>
            <a:pPr algn="ct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rPr>
              <a:t>Parameters for Prediction</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endParaRPr>
          </a:p>
        </p:txBody>
      </p:sp>
      <p:sp>
        <p:nvSpPr>
          <p:cNvPr id="4" name="Content Placeholder 2"/>
          <p:cNvSpPr>
            <a:spLocks noGrp="1"/>
          </p:cNvSpPr>
          <p:nvPr/>
        </p:nvSpPr>
        <p:spPr>
          <a:xfrm>
            <a:off x="351790" y="2026920"/>
            <a:ext cx="10322560" cy="4371975"/>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400" b="1">
                <a:sym typeface="+mn-ea"/>
              </a:rPr>
              <a:t>Accuracy:</a:t>
            </a:r>
            <a:endParaRPr lang="en-US" sz="6400" b="1"/>
          </a:p>
          <a:p>
            <a:pPr lvl="1"/>
            <a:r>
              <a:rPr lang="en-US" sz="6000">
                <a:sym typeface="+mn-ea"/>
              </a:rPr>
              <a:t> Formula: (TP + TN) / (TP + FP + TN + FN)</a:t>
            </a:r>
            <a:endParaRPr lang="en-US" sz="6000"/>
          </a:p>
          <a:p>
            <a:pPr lvl="1"/>
            <a:r>
              <a:rPr lang="en-US" sz="6000">
                <a:sym typeface="+mn-ea"/>
              </a:rPr>
              <a:t> Importance: Overall correctness of predictions.</a:t>
            </a:r>
            <a:endParaRPr lang="en-US" sz="6000"/>
          </a:p>
          <a:p>
            <a:r>
              <a:rPr lang="en-US" sz="6400" b="1">
                <a:sym typeface="+mn-ea"/>
              </a:rPr>
              <a:t>Recall (Sensitivity):</a:t>
            </a:r>
            <a:endParaRPr lang="en-US" sz="6400" b="1"/>
          </a:p>
          <a:p>
            <a:pPr lvl="1"/>
            <a:r>
              <a:rPr lang="en-US" sz="6000">
                <a:sym typeface="+mn-ea"/>
              </a:rPr>
              <a:t>Formula: TP / (TP + FN)</a:t>
            </a:r>
            <a:endParaRPr lang="en-US" sz="6000"/>
          </a:p>
          <a:p>
            <a:pPr lvl="1"/>
            <a:r>
              <a:rPr lang="en-US" sz="6000">
                <a:sym typeface="+mn-ea"/>
              </a:rPr>
              <a:t>Importance: Identifying actual positive cases, crucial for early detection.</a:t>
            </a:r>
            <a:endParaRPr lang="en-US" sz="4000"/>
          </a:p>
          <a:p>
            <a:r>
              <a:rPr lang="en-US" sz="6400" b="1">
                <a:sym typeface="+mn-ea"/>
              </a:rPr>
              <a:t>F1 Score:</a:t>
            </a:r>
            <a:endParaRPr lang="en-US" sz="6400" b="1"/>
          </a:p>
          <a:p>
            <a:pPr lvl="1"/>
            <a:r>
              <a:rPr lang="en-US" sz="6000">
                <a:sym typeface="+mn-ea"/>
              </a:rPr>
              <a:t>Formula: 2 * (Recall * Precision) / (Recall + Precision)</a:t>
            </a:r>
            <a:endParaRPr lang="en-US" sz="6000"/>
          </a:p>
          <a:p>
            <a:pPr lvl="1"/>
            <a:r>
              <a:rPr lang="en-US" sz="6000">
                <a:sym typeface="+mn-ea"/>
              </a:rPr>
              <a:t>Importance: Balances precision and recall, especially important when false positives and false negatives have different consequences.</a:t>
            </a:r>
            <a:endParaRPr lang="en-US" sz="6000"/>
          </a:p>
          <a:p>
            <a:r>
              <a:rPr lang="en-US" sz="6400">
                <a:sym typeface="+mn-ea"/>
              </a:rPr>
              <a:t>I</a:t>
            </a:r>
            <a:r>
              <a:rPr lang="en-US" sz="6400" b="1">
                <a:sym typeface="+mn-ea"/>
              </a:rPr>
              <a:t>mportance in Parkinson's Prediction:</a:t>
            </a:r>
            <a:endParaRPr lang="en-US" sz="6400"/>
          </a:p>
          <a:p>
            <a:pPr lvl="1"/>
            <a:r>
              <a:rPr lang="en-US" sz="5165">
                <a:sym typeface="+mn-ea"/>
              </a:rPr>
              <a:t> </a:t>
            </a:r>
            <a:r>
              <a:rPr lang="en-US" sz="6000">
                <a:sym typeface="+mn-ea"/>
              </a:rPr>
              <a:t>Accuracy: Overall model correctness.</a:t>
            </a:r>
            <a:endParaRPr lang="en-US" sz="6000"/>
          </a:p>
          <a:p>
            <a:pPr lvl="1"/>
            <a:r>
              <a:rPr lang="en-US" sz="6000">
                <a:sym typeface="+mn-ea"/>
              </a:rPr>
              <a:t> Recall: Identifying actual Parkinson's cases for timely intervention.</a:t>
            </a:r>
            <a:endParaRPr lang="en-US" sz="6000"/>
          </a:p>
          <a:p>
            <a:pPr lvl="1"/>
            <a:r>
              <a:rPr lang="en-US" sz="6000">
                <a:sym typeface="+mn-ea"/>
              </a:rPr>
              <a:t> F1 Score: Balancing precision and recall for comprehensive evaluation.</a:t>
            </a:r>
            <a:endParaRPr lang="en-US" sz="6000"/>
          </a:p>
          <a:p>
            <a:endParaRPr lang="en-US" sz="6000"/>
          </a:p>
        </p:txBody>
      </p:sp>
      <p:pic>
        <p:nvPicPr>
          <p:cNvPr id="12" name="Picture 12" descr="Screenshot (34)"/>
          <p:cNvPicPr>
            <a:picLocks noChangeAspect="1"/>
          </p:cNvPicPr>
          <p:nvPr>
            <p:ph idx="1"/>
          </p:nvPr>
        </p:nvPicPr>
        <p:blipFill>
          <a:blip r:embed="rId2"/>
          <a:stretch>
            <a:fillRect/>
          </a:stretch>
        </p:blipFill>
        <p:spPr>
          <a:xfrm>
            <a:off x="6769735" y="1085215"/>
            <a:ext cx="5173345" cy="3068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399790" y="-134620"/>
            <a:ext cx="5393690" cy="447040"/>
          </a:xfrm>
        </p:spPr>
        <p:txBody>
          <a:bodyPr>
            <a:normAutofit fontScale="90000"/>
          </a:bodyPr>
          <a:p>
            <a:pPr algn="ct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A</a:t>
            </a:r>
            <a:r>
              <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NALYSIS</a:t>
            </a:r>
            <a:endParaRPr lang="en-IN" altLang="en-US"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endParaRPr>
          </a:p>
        </p:txBody>
      </p:sp>
      <p:sp>
        <p:nvSpPr>
          <p:cNvPr id="12" name="Text Box 11"/>
          <p:cNvSpPr txBox="1"/>
          <p:nvPr/>
        </p:nvSpPr>
        <p:spPr>
          <a:xfrm>
            <a:off x="104140" y="3234690"/>
            <a:ext cx="4299585" cy="1168400"/>
          </a:xfrm>
          <a:prstGeom prst="rect">
            <a:avLst/>
          </a:prstGeom>
          <a:noFill/>
        </p:spPr>
        <p:txBody>
          <a:bodyPr wrap="square" rtlCol="0">
            <a:spAutoFit/>
          </a:bodyPr>
          <a:p>
            <a:pPr marL="171450" indent="-171450">
              <a:buFont typeface="Arial" panose="020B0604020202020204" pitchFamily="34" charset="0"/>
              <a:buChar char="•"/>
            </a:pPr>
            <a:r>
              <a:rPr lang="en-US" sz="1000" b="1">
                <a:sym typeface="+mn-ea"/>
              </a:rPr>
              <a:t>Metrics:</a:t>
            </a:r>
            <a:endParaRPr lang="en-US" sz="1000" b="1"/>
          </a:p>
          <a:p>
            <a:pPr marL="628650" lvl="1" indent="-171450">
              <a:buFont typeface="Arial" panose="020B0604020202020204" pitchFamily="34" charset="0"/>
              <a:buChar char="•"/>
            </a:pPr>
            <a:r>
              <a:rPr lang="en-US" sz="1000">
                <a:sym typeface="+mn-ea"/>
              </a:rPr>
              <a:t> Accuracy: 0.8</a:t>
            </a:r>
            <a:r>
              <a:rPr lang="en-IN" altLang="en-US" sz="1000">
                <a:sym typeface="+mn-ea"/>
              </a:rPr>
              <a:t>5</a:t>
            </a:r>
            <a:endParaRPr lang="en-IN" altLang="en-US" sz="1000">
              <a:sym typeface="+mn-ea"/>
            </a:endParaRPr>
          </a:p>
          <a:p>
            <a:pPr marL="628650" lvl="1" indent="-171450">
              <a:buFont typeface="Arial" panose="020B0604020202020204" pitchFamily="34" charset="0"/>
              <a:buChar char="•"/>
            </a:pPr>
            <a:r>
              <a:rPr lang="en-US" sz="1000">
                <a:sym typeface="+mn-ea"/>
              </a:rPr>
              <a:t> Recall: 0.7</a:t>
            </a:r>
            <a:r>
              <a:rPr lang="en-IN" altLang="en-US" sz="1000">
                <a:sym typeface="+mn-ea"/>
              </a:rPr>
              <a:t>8</a:t>
            </a:r>
            <a:endParaRPr lang="en-US" sz="1000"/>
          </a:p>
          <a:p>
            <a:pPr marL="628650" lvl="1" indent="-171450">
              <a:buFont typeface="Arial" panose="020B0604020202020204" pitchFamily="34" charset="0"/>
              <a:buChar char="•"/>
            </a:pPr>
            <a:r>
              <a:rPr lang="en-US" sz="1000">
                <a:sym typeface="+mn-ea"/>
              </a:rPr>
              <a:t> F1 Score: 0.</a:t>
            </a:r>
            <a:r>
              <a:rPr lang="en-IN" altLang="en-US" sz="1000">
                <a:sym typeface="+mn-ea"/>
              </a:rPr>
              <a:t>81</a:t>
            </a:r>
            <a:endParaRPr lang="en-US" sz="1000" b="1"/>
          </a:p>
          <a:p>
            <a:pPr marL="171450" indent="-171450">
              <a:buFont typeface="Arial" panose="020B0604020202020204" pitchFamily="34" charset="0"/>
              <a:buChar char="•"/>
            </a:pPr>
            <a:r>
              <a:rPr lang="en-US" sz="1000" b="1">
                <a:sym typeface="+mn-ea"/>
              </a:rPr>
              <a:t>Interpretation:</a:t>
            </a:r>
            <a:endParaRPr lang="en-US" sz="1000" b="1"/>
          </a:p>
          <a:p>
            <a:pPr marL="628650" lvl="1" indent="-171450">
              <a:buFont typeface="Arial" panose="020B0604020202020204" pitchFamily="34" charset="0"/>
              <a:buChar char="•"/>
            </a:pPr>
            <a:r>
              <a:rPr lang="en-US" sz="1000">
                <a:sym typeface="+mn-ea"/>
              </a:rPr>
              <a:t> </a:t>
            </a:r>
            <a:r>
              <a:rPr lang="en-IN" altLang="en-US" sz="1000">
                <a:sym typeface="+mn-ea"/>
              </a:rPr>
              <a:t>LR</a:t>
            </a:r>
            <a:r>
              <a:rPr lang="en-US" sz="1000">
                <a:sym typeface="+mn-ea"/>
              </a:rPr>
              <a:t> shows performance with 8</a:t>
            </a:r>
            <a:r>
              <a:rPr lang="en-IN" altLang="en-US" sz="1000">
                <a:sym typeface="+mn-ea"/>
              </a:rPr>
              <a:t>5</a:t>
            </a:r>
            <a:r>
              <a:rPr lang="en-US" sz="1000">
                <a:sym typeface="+mn-ea"/>
              </a:rPr>
              <a:t>% accuracy.</a:t>
            </a:r>
            <a:endParaRPr lang="en-US" sz="1000"/>
          </a:p>
          <a:p>
            <a:pPr marL="628650" lvl="1" indent="-171450">
              <a:buFont typeface="Arial" panose="020B0604020202020204" pitchFamily="34" charset="0"/>
              <a:buChar char="•"/>
            </a:pPr>
            <a:r>
              <a:rPr lang="en-US" sz="1000">
                <a:sym typeface="+mn-ea"/>
              </a:rPr>
              <a:t> Recall of 7</a:t>
            </a:r>
            <a:r>
              <a:rPr lang="en-IN" altLang="en-US" sz="1000">
                <a:sym typeface="+mn-ea"/>
              </a:rPr>
              <a:t>8</a:t>
            </a:r>
            <a:r>
              <a:rPr lang="en-US" sz="1000">
                <a:sym typeface="+mn-ea"/>
              </a:rPr>
              <a:t>% indicates effective identification of positive cases</a:t>
            </a:r>
            <a:r>
              <a:rPr lang="en-IN" altLang="en-US" sz="1000">
                <a:sym typeface="+mn-ea"/>
              </a:rPr>
              <a:t>.</a:t>
            </a:r>
            <a:endParaRPr lang="en-US" sz="1000"/>
          </a:p>
        </p:txBody>
      </p:sp>
      <p:sp>
        <p:nvSpPr>
          <p:cNvPr id="14" name="Text Box 13"/>
          <p:cNvSpPr txBox="1"/>
          <p:nvPr/>
        </p:nvSpPr>
        <p:spPr>
          <a:xfrm>
            <a:off x="8164830" y="3009900"/>
            <a:ext cx="3810000" cy="1276350"/>
          </a:xfrm>
          <a:prstGeom prst="rect">
            <a:avLst/>
          </a:prstGeom>
          <a:noFill/>
        </p:spPr>
        <p:txBody>
          <a:bodyPr wrap="square" rtlCol="0">
            <a:spAutoFit/>
          </a:bodyPr>
          <a:p>
            <a:pPr marL="171450" indent="-171450">
              <a:buFont typeface="Arial" panose="020B0604020202020204" pitchFamily="34" charset="0"/>
              <a:buChar char="•"/>
            </a:pPr>
            <a:r>
              <a:rPr lang="en-US" sz="1100" b="1">
                <a:sym typeface="+mn-ea"/>
              </a:rPr>
              <a:t>Metrics:</a:t>
            </a:r>
            <a:endParaRPr lang="en-US" sz="1100" b="1"/>
          </a:p>
          <a:p>
            <a:pPr marL="628650" lvl="1" indent="-171450">
              <a:buFont typeface="Arial" panose="020B0604020202020204" pitchFamily="34" charset="0"/>
              <a:buChar char="•"/>
            </a:pPr>
            <a:r>
              <a:rPr lang="en-US" sz="1100">
                <a:sym typeface="+mn-ea"/>
              </a:rPr>
              <a:t>Accuracy: 0.89</a:t>
            </a:r>
            <a:endParaRPr lang="en-US" sz="1100"/>
          </a:p>
          <a:p>
            <a:pPr marL="628650" lvl="1" indent="-171450">
              <a:buFont typeface="Arial" panose="020B0604020202020204" pitchFamily="34" charset="0"/>
              <a:buChar char="•"/>
            </a:pPr>
            <a:r>
              <a:rPr lang="en-US" sz="1100">
                <a:sym typeface="+mn-ea"/>
              </a:rPr>
              <a:t>Recall: 0.82</a:t>
            </a:r>
            <a:endParaRPr lang="en-US" sz="1100"/>
          </a:p>
          <a:p>
            <a:pPr marL="628650" lvl="1" indent="-171450">
              <a:buFont typeface="Arial" panose="020B0604020202020204" pitchFamily="34" charset="0"/>
              <a:buChar char="•"/>
            </a:pPr>
            <a:r>
              <a:rPr lang="en-US" sz="1100">
                <a:sym typeface="+mn-ea"/>
              </a:rPr>
              <a:t>F1 Score: 0.86</a:t>
            </a:r>
            <a:endParaRPr lang="en-US" sz="1100" b="1"/>
          </a:p>
          <a:p>
            <a:pPr marL="171450" indent="-171450">
              <a:buFont typeface="Arial" panose="020B0604020202020204" pitchFamily="34" charset="0"/>
              <a:buChar char="•"/>
            </a:pPr>
            <a:r>
              <a:rPr lang="en-US" sz="1100" b="1">
                <a:sym typeface="+mn-ea"/>
              </a:rPr>
              <a:t>Interpretation:</a:t>
            </a:r>
            <a:endParaRPr lang="en-US" sz="1100" b="1"/>
          </a:p>
          <a:p>
            <a:pPr marL="628650" lvl="1" indent="-171450">
              <a:buFont typeface="Arial" panose="020B0604020202020204" pitchFamily="34" charset="0"/>
              <a:buChar char="•"/>
            </a:pPr>
            <a:r>
              <a:rPr lang="en-US" sz="1100">
                <a:sym typeface="+mn-ea"/>
              </a:rPr>
              <a:t>SVM achieved high accuracy (89%) and recall (82%).</a:t>
            </a:r>
            <a:endParaRPr lang="en-US" sz="1100"/>
          </a:p>
          <a:p>
            <a:pPr marL="628650" lvl="1" indent="-171450">
              <a:buFont typeface="Arial" panose="020B0604020202020204" pitchFamily="34" charset="0"/>
              <a:buChar char="•"/>
            </a:pPr>
            <a:r>
              <a:rPr lang="en-US" sz="1100">
                <a:sym typeface="+mn-ea"/>
              </a:rPr>
              <a:t>F1 Score of 0.86 suggests a balanced performance.</a:t>
            </a:r>
            <a:endParaRPr lang="en-US" sz="1100"/>
          </a:p>
        </p:txBody>
      </p:sp>
      <p:sp>
        <p:nvSpPr>
          <p:cNvPr id="15" name="Text Box 14"/>
          <p:cNvSpPr txBox="1"/>
          <p:nvPr/>
        </p:nvSpPr>
        <p:spPr>
          <a:xfrm>
            <a:off x="4150360" y="3096260"/>
            <a:ext cx="4306570" cy="1445260"/>
          </a:xfrm>
          <a:prstGeom prst="rect">
            <a:avLst/>
          </a:prstGeom>
          <a:noFill/>
        </p:spPr>
        <p:txBody>
          <a:bodyPr wrap="square" rtlCol="0">
            <a:spAutoFit/>
          </a:bodyPr>
          <a:p>
            <a:pPr marL="171450" indent="-171450">
              <a:buFont typeface="Arial" panose="020B0604020202020204" pitchFamily="34" charset="0"/>
              <a:buChar char="•"/>
            </a:pPr>
            <a:r>
              <a:rPr lang="en-US" sz="1100" b="1">
                <a:sym typeface="+mn-ea"/>
              </a:rPr>
              <a:t>Metrics:</a:t>
            </a:r>
            <a:endParaRPr lang="en-US" sz="1100" b="1"/>
          </a:p>
          <a:p>
            <a:pPr marL="628650" lvl="1" indent="-171450">
              <a:buFont typeface="Arial" panose="020B0604020202020204" pitchFamily="34" charset="0"/>
              <a:buChar char="•"/>
            </a:pPr>
            <a:r>
              <a:rPr lang="en-US" sz="1100">
                <a:sym typeface="+mn-ea"/>
              </a:rPr>
              <a:t> Accuracy: 0.82</a:t>
            </a:r>
            <a:endParaRPr lang="en-US" sz="1100"/>
          </a:p>
          <a:p>
            <a:pPr marL="628650" lvl="1" indent="-171450">
              <a:buFont typeface="Arial" panose="020B0604020202020204" pitchFamily="34" charset="0"/>
              <a:buChar char="•"/>
            </a:pPr>
            <a:r>
              <a:rPr lang="en-US" sz="1100">
                <a:sym typeface="+mn-ea"/>
              </a:rPr>
              <a:t> Recall: 0.75</a:t>
            </a:r>
            <a:endParaRPr lang="en-US" sz="1100"/>
          </a:p>
          <a:p>
            <a:pPr marL="628650" lvl="1" indent="-171450">
              <a:buFont typeface="Arial" panose="020B0604020202020204" pitchFamily="34" charset="0"/>
              <a:buChar char="•"/>
            </a:pPr>
            <a:r>
              <a:rPr lang="en-US" sz="1100">
                <a:sym typeface="+mn-ea"/>
              </a:rPr>
              <a:t> F1 Score: 0.78</a:t>
            </a:r>
            <a:endParaRPr lang="en-US" sz="1100" b="1"/>
          </a:p>
          <a:p>
            <a:pPr marL="171450" indent="-171450">
              <a:buFont typeface="Arial" panose="020B0604020202020204" pitchFamily="34" charset="0"/>
              <a:buChar char="•"/>
            </a:pPr>
            <a:r>
              <a:rPr lang="en-US" sz="1100" b="1">
                <a:sym typeface="+mn-ea"/>
              </a:rPr>
              <a:t>Interpretation:</a:t>
            </a:r>
            <a:endParaRPr lang="en-US" sz="1100" b="1"/>
          </a:p>
          <a:p>
            <a:pPr marL="628650" lvl="1" indent="-171450">
              <a:buFont typeface="Arial" panose="020B0604020202020204" pitchFamily="34" charset="0"/>
              <a:buChar char="•"/>
            </a:pPr>
            <a:r>
              <a:rPr lang="en-US" sz="1100">
                <a:sym typeface="+mn-ea"/>
              </a:rPr>
              <a:t> KNN shows solid performance with 82% accuracy.</a:t>
            </a:r>
            <a:endParaRPr lang="en-US" sz="1100"/>
          </a:p>
          <a:p>
            <a:pPr marL="628650" lvl="1" indent="-171450">
              <a:buFont typeface="Arial" panose="020B0604020202020204" pitchFamily="34" charset="0"/>
              <a:buChar char="•"/>
            </a:pPr>
            <a:r>
              <a:rPr lang="en-US" sz="1100">
                <a:sym typeface="+mn-ea"/>
              </a:rPr>
              <a:t> Recall of 75% indicates effective identification of positive cases</a:t>
            </a:r>
            <a:r>
              <a:rPr lang="en-IN" altLang="en-US" sz="1100">
                <a:sym typeface="+mn-ea"/>
              </a:rPr>
              <a:t>.</a:t>
            </a:r>
            <a:endParaRPr lang="en-US" sz="1100"/>
          </a:p>
        </p:txBody>
      </p:sp>
      <p:pic>
        <p:nvPicPr>
          <p:cNvPr id="7" name="Content Placeholder 6" descr="Screenshot (36)"/>
          <p:cNvPicPr>
            <a:picLocks noChangeAspect="1"/>
          </p:cNvPicPr>
          <p:nvPr>
            <p:ph sz="half" idx="1"/>
          </p:nvPr>
        </p:nvPicPr>
        <p:blipFill>
          <a:blip r:embed="rId2"/>
          <a:srcRect t="6407"/>
          <a:stretch>
            <a:fillRect/>
          </a:stretch>
        </p:blipFill>
        <p:spPr>
          <a:xfrm>
            <a:off x="559435" y="1105535"/>
            <a:ext cx="2758440" cy="1989455"/>
          </a:xfrm>
          <a:prstGeom prst="rect">
            <a:avLst/>
          </a:prstGeom>
        </p:spPr>
      </p:pic>
      <p:sp>
        <p:nvSpPr>
          <p:cNvPr id="4" name="Content Placeholder 2"/>
          <p:cNvSpPr>
            <a:spLocks noGrp="1"/>
          </p:cNvSpPr>
          <p:nvPr/>
        </p:nvSpPr>
        <p:spPr>
          <a:xfrm>
            <a:off x="169545" y="768350"/>
            <a:ext cx="3538220" cy="337185"/>
          </a:xfrm>
          <a:prstGeom prst="rect">
            <a:avLst/>
          </a:prstGeom>
        </p:spPr>
        <p:txBody>
          <a:bodyPr vert="horz" lIns="91440" tIns="45720" rIns="91440" bIns="45720" rtlCol="0">
            <a:normAutofit fontScale="90000"/>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1800">
                <a:ln w="22225">
                  <a:solidFill>
                    <a:schemeClr val="accent2"/>
                  </a:solidFill>
                  <a:prstDash val="solid"/>
                </a:ln>
                <a:solidFill>
                  <a:schemeClr val="accent2">
                    <a:lumMod val="40000"/>
                    <a:lumOff val="60000"/>
                  </a:schemeClr>
                </a:solidFill>
                <a:effectLst/>
              </a:rPr>
              <a:t>Logistics Regression Results Graph</a:t>
            </a:r>
            <a:endParaRPr lang="en-IN" altLang="en-US" sz="2200">
              <a:ln w="22225">
                <a:solidFill>
                  <a:schemeClr val="accent2"/>
                </a:solidFill>
                <a:prstDash val="solid"/>
              </a:ln>
              <a:solidFill>
                <a:schemeClr val="accent2">
                  <a:lumMod val="40000"/>
                  <a:lumOff val="60000"/>
                </a:schemeClr>
              </a:solidFill>
              <a:effectLst/>
            </a:endParaRPr>
          </a:p>
          <a:p>
            <a:endParaRPr lang="en-IN" altLang="en-US" sz="2200">
              <a:ln w="22225">
                <a:solidFill>
                  <a:schemeClr val="accent2"/>
                </a:solidFill>
                <a:prstDash val="solid"/>
              </a:ln>
              <a:solidFill>
                <a:schemeClr val="accent2">
                  <a:lumMod val="40000"/>
                  <a:lumOff val="60000"/>
                </a:schemeClr>
              </a:solidFill>
              <a:effectLst/>
            </a:endParaRPr>
          </a:p>
        </p:txBody>
      </p:sp>
      <p:pic>
        <p:nvPicPr>
          <p:cNvPr id="8" name="Content Placeholder 4" descr="E:\Final year ppt\Screenshot (37).pngScreenshot (37)"/>
          <p:cNvPicPr>
            <a:picLocks noChangeAspect="1"/>
          </p:cNvPicPr>
          <p:nvPr/>
        </p:nvPicPr>
        <p:blipFill>
          <a:blip r:embed="rId3"/>
          <a:srcRect/>
          <a:stretch>
            <a:fillRect/>
          </a:stretch>
        </p:blipFill>
        <p:spPr>
          <a:xfrm>
            <a:off x="9017000" y="1092835"/>
            <a:ext cx="2957830" cy="1898650"/>
          </a:xfrm>
          <a:prstGeom prst="rect">
            <a:avLst/>
          </a:prstGeom>
        </p:spPr>
      </p:pic>
      <p:sp>
        <p:nvSpPr>
          <p:cNvPr id="5" name="Text Box 4"/>
          <p:cNvSpPr txBox="1"/>
          <p:nvPr/>
        </p:nvSpPr>
        <p:spPr>
          <a:xfrm>
            <a:off x="9404350" y="706120"/>
            <a:ext cx="2570480" cy="368300"/>
          </a:xfrm>
          <a:prstGeom prst="rect">
            <a:avLst/>
          </a:prstGeom>
          <a:noFill/>
        </p:spPr>
        <p:txBody>
          <a:bodyPr wrap="square" rtlCol="0">
            <a:spAutoFit/>
          </a:bodyPr>
          <a:p>
            <a:pPr marL="285750" indent="-285750">
              <a:buFont typeface="Arial" panose="020B0604020202020204" pitchFamily="34" charset="0"/>
              <a:buChar char="•"/>
            </a:pPr>
            <a:r>
              <a:rPr lang="en-IN" altLang="en-US">
                <a:ln w="22225">
                  <a:solidFill>
                    <a:schemeClr val="accent2"/>
                  </a:solidFill>
                  <a:prstDash val="solid"/>
                </a:ln>
                <a:solidFill>
                  <a:schemeClr val="accent2">
                    <a:lumMod val="40000"/>
                    <a:lumOff val="60000"/>
                  </a:schemeClr>
                </a:solidFill>
                <a:effectLst/>
              </a:rPr>
              <a:t>SVM Results Graph</a:t>
            </a:r>
            <a:endParaRPr lang="en-IN" altLang="en-US">
              <a:ln w="22225">
                <a:solidFill>
                  <a:schemeClr val="accent2"/>
                </a:solidFill>
                <a:prstDash val="solid"/>
              </a:ln>
              <a:solidFill>
                <a:schemeClr val="accent2">
                  <a:lumMod val="40000"/>
                  <a:lumOff val="60000"/>
                </a:schemeClr>
              </a:solidFill>
              <a:effectLst/>
            </a:endParaRPr>
          </a:p>
        </p:txBody>
      </p:sp>
      <p:pic>
        <p:nvPicPr>
          <p:cNvPr id="6" name="Content Placeholder 4" descr="E:\Final year ppt\Screenshot (38).pngScreenshot (38)"/>
          <p:cNvPicPr>
            <a:picLocks noChangeAspect="1"/>
          </p:cNvPicPr>
          <p:nvPr/>
        </p:nvPicPr>
        <p:blipFill>
          <a:blip r:embed="rId4"/>
          <a:srcRect/>
          <a:stretch>
            <a:fillRect/>
          </a:stretch>
        </p:blipFill>
        <p:spPr>
          <a:xfrm>
            <a:off x="4636135" y="1074420"/>
            <a:ext cx="2920365" cy="1862455"/>
          </a:xfrm>
          <a:prstGeom prst="rect">
            <a:avLst/>
          </a:prstGeom>
        </p:spPr>
      </p:pic>
      <p:sp>
        <p:nvSpPr>
          <p:cNvPr id="13" name="Text Box 12"/>
          <p:cNvSpPr txBox="1"/>
          <p:nvPr/>
        </p:nvSpPr>
        <p:spPr>
          <a:xfrm>
            <a:off x="4851400" y="737235"/>
            <a:ext cx="2489835" cy="368300"/>
          </a:xfrm>
          <a:prstGeom prst="rect">
            <a:avLst/>
          </a:prstGeom>
          <a:noFill/>
        </p:spPr>
        <p:txBody>
          <a:bodyPr wrap="square" rtlCol="0">
            <a:spAutoFit/>
          </a:bodyPr>
          <a:p>
            <a:pPr marL="285750" indent="-285750">
              <a:buFont typeface="Arial" panose="020B0604020202020204" pitchFamily="34" charset="0"/>
              <a:buChar char="•"/>
            </a:pPr>
            <a:r>
              <a:rPr lang="en-IN" altLang="en-US">
                <a:ln w="22225">
                  <a:solidFill>
                    <a:schemeClr val="accent2"/>
                  </a:solidFill>
                  <a:prstDash val="solid"/>
                </a:ln>
                <a:solidFill>
                  <a:schemeClr val="accent2">
                    <a:lumMod val="40000"/>
                    <a:lumOff val="60000"/>
                  </a:schemeClr>
                </a:solidFill>
                <a:effectLst/>
                <a:sym typeface="+mn-ea"/>
              </a:rPr>
              <a:t>KNN Results Graph</a:t>
            </a:r>
            <a:endParaRPr lang="en-US"/>
          </a:p>
        </p:txBody>
      </p:sp>
      <p:graphicFrame>
        <p:nvGraphicFramePr>
          <p:cNvPr id="18" name="Content Placeholder 17"/>
          <p:cNvGraphicFramePr/>
          <p:nvPr>
            <p:ph sz="half" idx="2"/>
          </p:nvPr>
        </p:nvGraphicFramePr>
        <p:xfrm>
          <a:off x="1816100" y="4570730"/>
          <a:ext cx="8415655" cy="2286000"/>
        </p:xfrm>
        <a:graphic>
          <a:graphicData uri="http://schemas.openxmlformats.org/drawingml/2006/table">
            <a:tbl>
              <a:tblPr firstRow="1" bandRow="1">
                <a:tableStyleId>{5C22544A-7EE6-4342-B048-85BDC9FD1C3A}</a:tableStyleId>
              </a:tblPr>
              <a:tblGrid>
                <a:gridCol w="4322445"/>
                <a:gridCol w="1531620"/>
                <a:gridCol w="1409065"/>
                <a:gridCol w="1152525"/>
              </a:tblGrid>
              <a:tr h="365760">
                <a:tc>
                  <a:txBody>
                    <a:bodyPr/>
                    <a:p>
                      <a:pPr algn="ctr">
                        <a:buNone/>
                      </a:pPr>
                      <a:r>
                        <a:rPr lang="en-IN" altLang="en-US" sz="1800" dirty="0">
                          <a:sym typeface="+mn-ea"/>
                        </a:rPr>
                        <a:t>Regression M</a:t>
                      </a:r>
                      <a:r>
                        <a:rPr lang="en-US" sz="1800" dirty="0">
                          <a:sym typeface="+mn-ea"/>
                        </a:rPr>
                        <a:t>odel</a:t>
                      </a:r>
                      <a:r>
                        <a:rPr lang="en-IN" altLang="en-US" sz="1800" dirty="0">
                          <a:sym typeface="+mn-ea"/>
                        </a:rPr>
                        <a:t>s</a:t>
                      </a:r>
                      <a:r>
                        <a:rPr lang="en-US" sz="1800" dirty="0">
                          <a:sym typeface="+mn-ea"/>
                        </a:rPr>
                        <a:t>:</a:t>
                      </a:r>
                      <a:endParaRPr lang="en-US"/>
                    </a:p>
                  </a:txBody>
                  <a:tcPr/>
                </a:tc>
                <a:tc>
                  <a:txBody>
                    <a:bodyPr/>
                    <a:p>
                      <a:pPr algn="ctr">
                        <a:buNone/>
                      </a:pPr>
                      <a:r>
                        <a:rPr lang="en-US" sz="1800">
                          <a:sym typeface="+mn-ea"/>
                        </a:rPr>
                        <a:t>Accuracy</a:t>
                      </a:r>
                      <a:endParaRPr lang="en-US"/>
                    </a:p>
                  </a:txBody>
                  <a:tcPr/>
                </a:tc>
                <a:tc>
                  <a:txBody>
                    <a:bodyPr/>
                    <a:p>
                      <a:pPr algn="ctr">
                        <a:buNone/>
                      </a:pPr>
                      <a:r>
                        <a:rPr lang="en-US" sz="1800">
                          <a:sym typeface="+mn-ea"/>
                        </a:rPr>
                        <a:t>Recall</a:t>
                      </a:r>
                      <a:endParaRPr lang="en-US"/>
                    </a:p>
                  </a:txBody>
                  <a:tcPr/>
                </a:tc>
                <a:tc>
                  <a:txBody>
                    <a:bodyPr/>
                    <a:p>
                      <a:pPr algn="ctr">
                        <a:buNone/>
                      </a:pPr>
                      <a:r>
                        <a:rPr lang="en-US" sz="1800">
                          <a:sym typeface="+mn-ea"/>
                        </a:rPr>
                        <a:t>F1 Score</a:t>
                      </a:r>
                      <a:endParaRPr lang="en-US"/>
                    </a:p>
                  </a:txBody>
                  <a:tcPr/>
                </a:tc>
              </a:tr>
              <a:tr h="732155">
                <a:tc>
                  <a:txBody>
                    <a:bodyPr/>
                    <a:p>
                      <a:pPr algn="ctr">
                        <a:buNone/>
                      </a:pPr>
                      <a:r>
                        <a:rPr lang="en-US" sz="1800" b="1">
                          <a:sym typeface="+mn-ea"/>
                        </a:rPr>
                        <a:t>Logistic Regression</a:t>
                      </a:r>
                      <a:endParaRPr lang="en-US"/>
                    </a:p>
                  </a:txBody>
                  <a:tcPr/>
                </a:tc>
                <a:tc>
                  <a:txBody>
                    <a:bodyPr/>
                    <a:p>
                      <a:pPr marL="0" lvl="1" algn="ctr">
                        <a:buNone/>
                      </a:pPr>
                      <a:r>
                        <a:rPr lang="en-IN" altLang="en-US" sz="1800">
                          <a:sym typeface="+mn-ea"/>
                        </a:rPr>
                        <a:t>       </a:t>
                      </a:r>
                      <a:r>
                        <a:rPr lang="en-US" sz="1800">
                          <a:sym typeface="+mn-ea"/>
                        </a:rPr>
                        <a:t>85%</a:t>
                      </a:r>
                      <a:endParaRPr lang="en-US"/>
                    </a:p>
                  </a:txBody>
                  <a:tcPr/>
                </a:tc>
                <a:tc>
                  <a:txBody>
                    <a:bodyPr/>
                    <a:p>
                      <a:pPr marL="0" lvl="1" algn="ctr"/>
                      <a:r>
                        <a:rPr lang="en-IN" altLang="en-US" sz="1800">
                          <a:sym typeface="+mn-ea"/>
                        </a:rPr>
                        <a:t>      </a:t>
                      </a:r>
                      <a:r>
                        <a:rPr lang="en-US" sz="1800">
                          <a:sym typeface="+mn-ea"/>
                        </a:rPr>
                        <a:t>78%</a:t>
                      </a:r>
                      <a:endParaRPr lang="en-US"/>
                    </a:p>
                  </a:txBody>
                  <a:tcPr/>
                </a:tc>
                <a:tc>
                  <a:txBody>
                    <a:bodyPr/>
                    <a:p>
                      <a:pPr marL="0" lvl="1" algn="ctr">
                        <a:buNone/>
                      </a:pPr>
                      <a:r>
                        <a:rPr lang="en-IN" altLang="en-US" sz="1800">
                          <a:sym typeface="+mn-ea"/>
                        </a:rPr>
                        <a:t>      </a:t>
                      </a:r>
                      <a:r>
                        <a:rPr lang="en-US" sz="1800">
                          <a:sym typeface="+mn-ea"/>
                        </a:rPr>
                        <a:t>81%</a:t>
                      </a:r>
                      <a:endParaRPr lang="en-US"/>
                    </a:p>
                  </a:txBody>
                  <a:tcPr/>
                </a:tc>
              </a:tr>
              <a:tr h="640080">
                <a:tc>
                  <a:txBody>
                    <a:bodyPr/>
                    <a:p>
                      <a:pPr algn="ctr">
                        <a:buNone/>
                      </a:pPr>
                      <a:r>
                        <a:rPr lang="en-US" sz="1800" b="1">
                          <a:sym typeface="+mn-ea"/>
                        </a:rPr>
                        <a:t>SVM</a:t>
                      </a:r>
                      <a:r>
                        <a:rPr lang="en-IN" altLang="en-US" sz="1800" b="1">
                          <a:sym typeface="+mn-ea"/>
                        </a:rPr>
                        <a:t> </a:t>
                      </a:r>
                      <a:endParaRPr lang="en-IN" altLang="en-US" sz="1800" b="1">
                        <a:sym typeface="+mn-ea"/>
                      </a:endParaRPr>
                    </a:p>
                  </a:txBody>
                  <a:tcPr/>
                </a:tc>
                <a:tc>
                  <a:txBody>
                    <a:bodyPr/>
                    <a:p>
                      <a:pPr marL="0" lvl="1" algn="ctr">
                        <a:buNone/>
                      </a:pPr>
                      <a:r>
                        <a:rPr lang="en-US" sz="1800">
                          <a:sym typeface="+mn-ea"/>
                        </a:rPr>
                        <a:t> </a:t>
                      </a:r>
                      <a:r>
                        <a:rPr lang="en-IN" altLang="en-US" sz="1800">
                          <a:sym typeface="+mn-ea"/>
                        </a:rPr>
                        <a:t>      </a:t>
                      </a:r>
                      <a:r>
                        <a:rPr lang="en-US" sz="1800">
                          <a:sym typeface="+mn-ea"/>
                        </a:rPr>
                        <a:t>89%</a:t>
                      </a:r>
                      <a:endParaRPr lang="en-US"/>
                    </a:p>
                  </a:txBody>
                  <a:tcPr/>
                </a:tc>
                <a:tc>
                  <a:txBody>
                    <a:bodyPr/>
                    <a:p>
                      <a:pPr lvl="1" algn="ctr"/>
                      <a:r>
                        <a:rPr lang="en-IN" altLang="en-US"/>
                        <a:t>82%</a:t>
                      </a:r>
                      <a:endParaRPr lang="en-IN" altLang="en-US"/>
                    </a:p>
                  </a:txBody>
                  <a:tcPr/>
                </a:tc>
                <a:tc>
                  <a:txBody>
                    <a:bodyPr/>
                    <a:p>
                      <a:pPr lvl="1" algn="ctr"/>
                      <a:r>
                        <a:rPr lang="en-IN" altLang="en-US"/>
                        <a:t>86%</a:t>
                      </a:r>
                      <a:endParaRPr lang="en-IN" altLang="en-US"/>
                    </a:p>
                  </a:txBody>
                  <a:tcPr/>
                </a:tc>
              </a:tr>
              <a:tr h="365760">
                <a:tc>
                  <a:txBody>
                    <a:bodyPr/>
                    <a:p>
                      <a:pPr algn="ctr">
                        <a:buNone/>
                      </a:pPr>
                      <a:r>
                        <a:rPr lang="en-US" sz="1800" b="1">
                          <a:sym typeface="+mn-ea"/>
                        </a:rPr>
                        <a:t>KNN</a:t>
                      </a:r>
                      <a:r>
                        <a:rPr lang="en-IN" altLang="en-US" sz="1800" b="1">
                          <a:sym typeface="+mn-ea"/>
                        </a:rPr>
                        <a:t> </a:t>
                      </a:r>
                      <a:endParaRPr lang="en-IN" altLang="en-US" sz="1800" b="1">
                        <a:sym typeface="+mn-ea"/>
                      </a:endParaRPr>
                    </a:p>
                  </a:txBody>
                  <a:tcPr/>
                </a:tc>
                <a:tc>
                  <a:txBody>
                    <a:bodyPr/>
                    <a:p>
                      <a:pPr algn="ctr">
                        <a:buNone/>
                      </a:pPr>
                      <a:r>
                        <a:rPr lang="en-IN" altLang="en-US" sz="1800">
                          <a:sym typeface="+mn-ea"/>
                        </a:rPr>
                        <a:t>       </a:t>
                      </a:r>
                      <a:r>
                        <a:rPr lang="en-US" sz="1800">
                          <a:sym typeface="+mn-ea"/>
                        </a:rPr>
                        <a:t>82%</a:t>
                      </a:r>
                      <a:endParaRPr lang="en-US"/>
                    </a:p>
                  </a:txBody>
                  <a:tcPr/>
                </a:tc>
                <a:tc>
                  <a:txBody>
                    <a:bodyPr/>
                    <a:p>
                      <a:pPr lvl="1" algn="ctr"/>
                      <a:r>
                        <a:rPr lang="en-IN" altLang="en-US"/>
                        <a:t>75%</a:t>
                      </a:r>
                      <a:endParaRPr lang="en-IN" altLang="en-US"/>
                    </a:p>
                  </a:txBody>
                  <a:tcPr/>
                </a:tc>
                <a:tc>
                  <a:txBody>
                    <a:bodyPr/>
                    <a:p>
                      <a:pPr lvl="1" algn="ctr"/>
                      <a:r>
                        <a:rPr lang="en-IN" altLang="en-US"/>
                        <a:t>78%</a:t>
                      </a:r>
                      <a:endParaRPr lang="en-I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10515" y="372745"/>
            <a:ext cx="10515600" cy="716915"/>
          </a:xfrm>
        </p:spPr>
        <p:txBody>
          <a:bodyPr>
            <a:normAutofit fontScale="90000"/>
          </a:bodyPr>
          <a:p>
            <a:r>
              <a:rPr lang="en-IN" alt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r>
              <a:rPr lang="en-US" sz="4900"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F</a:t>
            </a:r>
            <a:r>
              <a:rPr lang="en-IN" altLang="en-US" sz="4900" b="1">
                <a:ln w="22225">
                  <a:solidFill>
                    <a:schemeClr val="accent2"/>
                  </a:solidFill>
                  <a:prstDash val="solid"/>
                </a:ln>
                <a:solidFill>
                  <a:schemeClr val="accent2">
                    <a:lumMod val="40000"/>
                    <a:lumOff val="60000"/>
                  </a:schemeClr>
                </a:solidFill>
                <a:effectLst/>
                <a:latin typeface="Montserrat SemiBold" charset="0"/>
                <a:cs typeface="Montserrat SemiBold" charset="0"/>
                <a:sym typeface="+mn-ea"/>
              </a:rPr>
              <a:t>INDINGS</a:t>
            </a:r>
            <a:b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US"/>
          </a:p>
        </p:txBody>
      </p:sp>
      <p:sp>
        <p:nvSpPr>
          <p:cNvPr id="6" name="Text Box 5"/>
          <p:cNvSpPr txBox="1"/>
          <p:nvPr/>
        </p:nvSpPr>
        <p:spPr>
          <a:xfrm>
            <a:off x="580390" y="723900"/>
            <a:ext cx="3938270" cy="368300"/>
          </a:xfrm>
          <a:prstGeom prst="rect">
            <a:avLst/>
          </a:prstGeom>
          <a:noFill/>
        </p:spPr>
        <p:txBody>
          <a:bodyPr wrap="square" rtlCol="0">
            <a:spAutoFit/>
          </a:bodyPr>
          <a:p>
            <a:pPr marL="285750" indent="-285750">
              <a:buFont typeface="Arial" panose="020B0604020202020204" pitchFamily="34" charset="0"/>
              <a:buChar char="•"/>
            </a:pPr>
            <a:r>
              <a:rPr lang="en-IN" altLang="en-US">
                <a:ln w="22225">
                  <a:solidFill>
                    <a:schemeClr val="accent2"/>
                  </a:solidFill>
                  <a:prstDash val="solid"/>
                </a:ln>
                <a:solidFill>
                  <a:schemeClr val="accent2">
                    <a:lumMod val="40000"/>
                    <a:lumOff val="60000"/>
                  </a:schemeClr>
                </a:solidFill>
                <a:effectLst/>
                <a:sym typeface="+mn-ea"/>
              </a:rPr>
              <a:t>Comparative Analysis Results Graph</a:t>
            </a:r>
            <a:endParaRPr lang="en-US"/>
          </a:p>
        </p:txBody>
      </p:sp>
      <p:pic>
        <p:nvPicPr>
          <p:cNvPr id="10" name="Content Placeholder 5" descr="Screenshot (39)"/>
          <p:cNvPicPr>
            <a:picLocks noChangeAspect="1"/>
          </p:cNvPicPr>
          <p:nvPr/>
        </p:nvPicPr>
        <p:blipFill>
          <a:blip r:embed="rId2"/>
          <a:stretch>
            <a:fillRect/>
          </a:stretch>
        </p:blipFill>
        <p:spPr>
          <a:xfrm>
            <a:off x="210185" y="1264920"/>
            <a:ext cx="4552950" cy="3341370"/>
          </a:xfrm>
          <a:prstGeom prst="rect">
            <a:avLst/>
          </a:prstGeom>
        </p:spPr>
      </p:pic>
      <p:sp>
        <p:nvSpPr>
          <p:cNvPr id="14" name="Text Box 13"/>
          <p:cNvSpPr txBox="1"/>
          <p:nvPr/>
        </p:nvSpPr>
        <p:spPr>
          <a:xfrm>
            <a:off x="310515" y="4781550"/>
            <a:ext cx="4614545" cy="1753235"/>
          </a:xfrm>
          <a:prstGeom prst="rect">
            <a:avLst/>
          </a:prstGeom>
          <a:noFill/>
        </p:spPr>
        <p:txBody>
          <a:bodyPr wrap="square" rtlCol="0">
            <a:spAutoFit/>
          </a:bodyPr>
          <a:p>
            <a:pPr marL="285750" indent="-285750">
              <a:buFont typeface="Arial" panose="020B0604020202020204" pitchFamily="34" charset="0"/>
              <a:buChar char="•"/>
            </a:pPr>
            <a:r>
              <a:rPr lang="en-US" b="1">
                <a:sym typeface="+mn-ea"/>
              </a:rPr>
              <a:t>Discussion:</a:t>
            </a:r>
            <a:endParaRPr lang="en-US" b="1"/>
          </a:p>
          <a:p>
            <a:pPr marL="742950" lvl="1" indent="-285750">
              <a:buFont typeface="Arial" panose="020B0604020202020204" pitchFamily="34" charset="0"/>
              <a:buChar char="•"/>
            </a:pPr>
            <a:r>
              <a:rPr lang="en-US">
                <a:sym typeface="+mn-ea"/>
              </a:rPr>
              <a:t>SVM outperforms others with higher accuracy, recall, and F1 Score.</a:t>
            </a:r>
            <a:endParaRPr lang="en-US"/>
          </a:p>
          <a:p>
            <a:pPr marL="742950" lvl="1" indent="-285750">
              <a:buFont typeface="Arial" panose="020B0604020202020204" pitchFamily="34" charset="0"/>
              <a:buChar char="•"/>
            </a:pPr>
            <a:r>
              <a:rPr lang="en-US">
                <a:sym typeface="+mn-ea"/>
              </a:rPr>
              <a:t>SVM's effectiveness in high-dimensional spaces might contribute to its superior performance.</a:t>
            </a:r>
            <a:endParaRPr lang="en-US"/>
          </a:p>
        </p:txBody>
      </p:sp>
      <p:pic>
        <p:nvPicPr>
          <p:cNvPr id="12" name="Picture 3" descr="diagnostics-13-01924-g007"/>
          <p:cNvPicPr>
            <a:picLocks noChangeAspect="1"/>
          </p:cNvPicPr>
          <p:nvPr>
            <p:ph idx="1"/>
          </p:nvPr>
        </p:nvPicPr>
        <p:blipFill>
          <a:blip r:embed="rId3"/>
          <a:stretch>
            <a:fillRect/>
          </a:stretch>
        </p:blipFill>
        <p:spPr>
          <a:xfrm>
            <a:off x="4852670" y="1264920"/>
            <a:ext cx="7339965" cy="3397250"/>
          </a:xfrm>
          <a:prstGeom prst="rect">
            <a:avLst/>
          </a:prstGeom>
        </p:spPr>
      </p:pic>
      <p:sp>
        <p:nvSpPr>
          <p:cNvPr id="15" name="Text Box 14"/>
          <p:cNvSpPr txBox="1"/>
          <p:nvPr/>
        </p:nvSpPr>
        <p:spPr>
          <a:xfrm>
            <a:off x="6245860" y="777240"/>
            <a:ext cx="5053965" cy="368300"/>
          </a:xfrm>
          <a:prstGeom prst="rect">
            <a:avLst/>
          </a:prstGeom>
          <a:noFill/>
        </p:spPr>
        <p:txBody>
          <a:bodyPr wrap="square" rtlCol="0">
            <a:spAutoFit/>
          </a:bodyPr>
          <a:p>
            <a:pPr marL="285750" indent="-285750">
              <a:buFont typeface="Arial" panose="020B0604020202020204" pitchFamily="34" charset="0"/>
              <a:buChar char="•"/>
            </a:pPr>
            <a:r>
              <a:rPr lang="en-IN" altLang="en-US">
                <a:ln w="22225">
                  <a:solidFill>
                    <a:schemeClr val="accent2"/>
                  </a:solidFill>
                  <a:prstDash val="solid"/>
                </a:ln>
                <a:solidFill>
                  <a:schemeClr val="accent2">
                    <a:lumMod val="40000"/>
                    <a:lumOff val="60000"/>
                  </a:schemeClr>
                </a:solidFill>
                <a:effectLst/>
                <a:sym typeface="+mn-ea"/>
              </a:rPr>
              <a:t>Accuracy and Recall of different Instances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8935</Words>
  <Application>WPS Presentation</Application>
  <PresentationFormat>Widescreen</PresentationFormat>
  <Paragraphs>263</Paragraphs>
  <Slides>11</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SimSun</vt:lpstr>
      <vt:lpstr>Wingdings</vt:lpstr>
      <vt:lpstr>Courier New</vt:lpstr>
      <vt:lpstr>Montserrat Black</vt:lpstr>
      <vt:lpstr>Calibri Light</vt:lpstr>
      <vt:lpstr>Calibri</vt:lpstr>
      <vt:lpstr>Microsoft YaHei</vt:lpstr>
      <vt:lpstr>Arial Unicode MS</vt:lpstr>
      <vt:lpstr>Arial Black</vt:lpstr>
      <vt:lpstr>Arial Narrow</vt:lpstr>
      <vt:lpstr>Magneto</vt:lpstr>
      <vt:lpstr>OCR A Extended</vt:lpstr>
      <vt:lpstr>Niagara Engraved</vt:lpstr>
      <vt:lpstr>Nirmala UI Semilight</vt:lpstr>
      <vt:lpstr>Sans Serif Collection</vt:lpstr>
      <vt:lpstr>Segoe Fluent Icons</vt:lpstr>
      <vt:lpstr>Bahnschrift Condensed</vt:lpstr>
      <vt:lpstr>Bahnschrift Light Condensed</vt:lpstr>
      <vt:lpstr>Montserrat SemiBold</vt:lpstr>
      <vt:lpstr>Montserrat Medium</vt:lpstr>
      <vt:lpstr>Montserrat ExtraBold</vt:lpstr>
      <vt:lpstr>Office Theme</vt:lpstr>
      <vt:lpstr>PARKINSON’S DISEASE PREDICTION AND ANALYSIS</vt:lpstr>
      <vt:lpstr>                                 Introduction </vt:lpstr>
      <vt:lpstr>                         Company Overview</vt:lpstr>
      <vt:lpstr>                       Dataset Introduction</vt:lpstr>
      <vt:lpstr>                           Methodology</vt:lpstr>
      <vt:lpstr>                              Implementation </vt:lpstr>
      <vt:lpstr>PowerPoint 演示文稿</vt:lpstr>
      <vt:lpstr>                                       Analysis</vt:lpstr>
      <vt:lpstr>                                      Findings </vt:lpstr>
      <vt:lpstr>                              Future Work</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 AND ANALYSIS</dc:title>
  <dc:creator/>
  <cp:lastModifiedBy>Monisha</cp:lastModifiedBy>
  <cp:revision>13</cp:revision>
  <dcterms:created xsi:type="dcterms:W3CDTF">2023-11-27T08:20:00Z</dcterms:created>
  <dcterms:modified xsi:type="dcterms:W3CDTF">2023-11-27T16:16:17Z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8EB6A6F1E28C47E58B1302801C5FBDC3</vt:lpwstr>
  </property>
  <property fmtid="{D5CDD505-2E9C-101B-9397-08002B2CF9AE}" pid="3" name="KSOProductBuildVer">
    <vt:lpwstr>1033-11.2.0.11225</vt:lpwstr>
  </property>
</Properties>
</file>