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4"/>
  </p:sldMasterIdLst>
  <p:sldIdLst>
    <p:sldId id="290" r:id="rId5"/>
    <p:sldId id="281" r:id="rId6"/>
    <p:sldId id="282" r:id="rId7"/>
    <p:sldId id="283" r:id="rId8"/>
    <p:sldId id="284" r:id="rId9"/>
    <p:sldId id="285" r:id="rId10"/>
    <p:sldId id="286" r:id="rId11"/>
    <p:sldId id="287" r:id="rId12"/>
    <p:sldId id="288" r:id="rId13"/>
    <p:sldId id="28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latin typeface="Arial" panose="020B0604020202020204" pitchFamily="34" charset="0"/>
              <a:cs typeface="Arial" panose="020B0604020202020204" pitchFamily="34" charset="0"/>
            </a:rPr>
            <a:t>Introduction</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custT="1"/>
      <dgm:spPr/>
      <dgm:t>
        <a:bodyPr/>
        <a:lstStyle/>
        <a:p>
          <a:pPr>
            <a:lnSpc>
              <a:spcPct val="100000"/>
            </a:lnSpc>
          </a:pPr>
          <a:r>
            <a:rPr lang="en-US" sz="2000" dirty="0">
              <a:latin typeface="Arial" panose="020B0604020202020204" pitchFamily="34" charset="0"/>
              <a:cs typeface="Arial" panose="020B0604020202020204" pitchFamily="34" charset="0"/>
            </a:rPr>
            <a:t>Famous Casino Game</a:t>
          </a:r>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latin typeface="Arial" panose="020B0604020202020204" pitchFamily="34" charset="0"/>
              <a:cs typeface="Arial" panose="020B0604020202020204" pitchFamily="34" charset="0"/>
            </a:rPr>
            <a:t>Existing  Systems</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custT="1"/>
      <dgm:spPr/>
      <dgm:t>
        <a:bodyPr/>
        <a:lstStyle/>
        <a:p>
          <a:pPr>
            <a:lnSpc>
              <a:spcPct val="100000"/>
            </a:lnSpc>
          </a:pPr>
          <a:r>
            <a:rPr lang="en-US" sz="2000" dirty="0">
              <a:latin typeface="Arial" panose="020B0604020202020204" pitchFamily="34" charset="0"/>
              <a:cs typeface="Arial" panose="020B0604020202020204" pitchFamily="34" charset="0"/>
            </a:rPr>
            <a:t>Brief explanation</a:t>
          </a:r>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a:latin typeface="Arial" panose="020B0604020202020204" pitchFamily="34" charset="0"/>
              <a:cs typeface="Arial" panose="020B0604020202020204" pitchFamily="34" charset="0"/>
            </a:rPr>
            <a:t>Proposed System</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custT="1"/>
      <dgm:spPr/>
      <dgm:t>
        <a:bodyPr/>
        <a:lstStyle/>
        <a:p>
          <a:pPr>
            <a:lnSpc>
              <a:spcPct val="100000"/>
            </a:lnSpc>
          </a:pPr>
          <a:r>
            <a:rPr lang="en-US" sz="2000" dirty="0">
              <a:latin typeface="Arial" panose="020B0604020202020204" pitchFamily="34" charset="0"/>
              <a:cs typeface="Arial" panose="020B0604020202020204" pitchFamily="34" charset="0"/>
            </a:rPr>
            <a:t>Working</a:t>
          </a:r>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E73E8133-584D-4C45-99EA-6F2691A17A73}">
      <dgm:prSet custT="1"/>
      <dgm:spPr/>
      <dgm:t>
        <a:bodyPr/>
        <a:lstStyle/>
        <a:p>
          <a:pPr>
            <a:lnSpc>
              <a:spcPct val="100000"/>
            </a:lnSpc>
          </a:pPr>
          <a:r>
            <a:rPr lang="en-US" sz="2000" dirty="0">
              <a:latin typeface="Arial" panose="020B0604020202020204" pitchFamily="34" charset="0"/>
              <a:cs typeface="Arial" panose="020B0604020202020204" pitchFamily="34" charset="0"/>
            </a:rPr>
            <a:t>Rules and Gameplay</a:t>
          </a:r>
        </a:p>
      </dgm:t>
    </dgm:pt>
    <dgm:pt modelId="{19366B0E-517E-41A1-A871-4D800CF4D2F7}" type="parTrans" cxnId="{CE13601D-E1A5-42B4-9435-EF16045E60FA}">
      <dgm:prSet/>
      <dgm:spPr/>
      <dgm:t>
        <a:bodyPr/>
        <a:lstStyle/>
        <a:p>
          <a:endParaRPr lang="en-US"/>
        </a:p>
      </dgm:t>
    </dgm:pt>
    <dgm:pt modelId="{C09243AF-AD07-4CBF-84F7-E2CD9DD2CEF1}" type="sibTrans" cxnId="{CE13601D-E1A5-42B4-9435-EF16045E60FA}">
      <dgm:prSet/>
      <dgm:spPr/>
      <dgm:t>
        <a:bodyPr/>
        <a:lstStyle/>
        <a:p>
          <a:endParaRPr lang="en-US"/>
        </a:p>
      </dgm:t>
    </dgm:pt>
    <dgm:pt modelId="{6BF509EE-1E1E-4BF7-84F4-158CD8D2DC09}">
      <dgm:prSet custT="1"/>
      <dgm:spPr/>
      <dgm:t>
        <a:bodyPr/>
        <a:lstStyle/>
        <a:p>
          <a:pPr>
            <a:lnSpc>
              <a:spcPct val="100000"/>
            </a:lnSpc>
          </a:pPr>
          <a:r>
            <a:rPr lang="en-US" sz="2000" dirty="0">
              <a:latin typeface="Arial" panose="020B0604020202020204" pitchFamily="34" charset="0"/>
              <a:cs typeface="Arial" panose="020B0604020202020204" pitchFamily="34" charset="0"/>
            </a:rPr>
            <a:t>Drawbacks</a:t>
          </a:r>
        </a:p>
      </dgm:t>
    </dgm:pt>
    <dgm:pt modelId="{A66C651E-305C-49C9-A282-1069A4617E85}" type="parTrans" cxnId="{E40A96C6-DC5F-42A1-9307-3B282B7BE6C8}">
      <dgm:prSet/>
      <dgm:spPr/>
      <dgm:t>
        <a:bodyPr/>
        <a:lstStyle/>
        <a:p>
          <a:endParaRPr lang="en-US"/>
        </a:p>
      </dgm:t>
    </dgm:pt>
    <dgm:pt modelId="{20224668-7462-4C4B-BD92-AE4512D3930F}" type="sibTrans" cxnId="{E40A96C6-DC5F-42A1-9307-3B282B7BE6C8}">
      <dgm:prSet/>
      <dgm:spPr/>
      <dgm:t>
        <a:bodyPr/>
        <a:lstStyle/>
        <a:p>
          <a:endParaRPr lang="en-US"/>
        </a:p>
      </dgm:t>
    </dgm:pt>
    <dgm:pt modelId="{80308036-41FA-49DF-BC56-8BE1223C877B}">
      <dgm:prSet custT="1"/>
      <dgm:spPr/>
      <dgm:t>
        <a:bodyPr/>
        <a:lstStyle/>
        <a:p>
          <a:pPr>
            <a:lnSpc>
              <a:spcPct val="100000"/>
            </a:lnSpc>
          </a:pPr>
          <a:r>
            <a:rPr lang="en-US" sz="2000" dirty="0">
              <a:latin typeface="Arial" panose="020B0604020202020204" pitchFamily="34" charset="0"/>
              <a:cs typeface="Arial" panose="020B0604020202020204" pitchFamily="34" charset="0"/>
            </a:rPr>
            <a:t>Current usage</a:t>
          </a:r>
        </a:p>
      </dgm:t>
    </dgm:pt>
    <dgm:pt modelId="{CB4C8DF6-8671-4F14-9BD6-68E721D7CBE8}" type="parTrans" cxnId="{D1B32484-28F0-428A-9520-8334A2F3F0B1}">
      <dgm:prSet/>
      <dgm:spPr/>
      <dgm:t>
        <a:bodyPr/>
        <a:lstStyle/>
        <a:p>
          <a:endParaRPr lang="en-US"/>
        </a:p>
      </dgm:t>
    </dgm:pt>
    <dgm:pt modelId="{1F052CFC-B532-468F-8AAE-C7C381ADE52A}" type="sibTrans" cxnId="{D1B32484-28F0-428A-9520-8334A2F3F0B1}">
      <dgm:prSet/>
      <dgm:spPr/>
      <dgm:t>
        <a:bodyPr/>
        <a:lstStyle/>
        <a:p>
          <a:endParaRPr lang="en-US"/>
        </a:p>
      </dgm:t>
    </dgm:pt>
    <dgm:pt modelId="{C1BC2591-8C91-4D2E-838F-26D0C0073985}">
      <dgm:prSet custT="1"/>
      <dgm:spPr/>
      <dgm:t>
        <a:bodyPr/>
        <a:lstStyle/>
        <a:p>
          <a:pPr>
            <a:lnSpc>
              <a:spcPct val="100000"/>
            </a:lnSpc>
          </a:pPr>
          <a:r>
            <a:rPr lang="en-US" sz="2000" dirty="0">
              <a:latin typeface="Arial" panose="020B0604020202020204" pitchFamily="34" charset="0"/>
              <a:cs typeface="Arial" panose="020B0604020202020204" pitchFamily="34" charset="0"/>
            </a:rPr>
            <a:t>Advantages</a:t>
          </a:r>
        </a:p>
      </dgm:t>
    </dgm:pt>
    <dgm:pt modelId="{7DCA0393-C91B-458E-9602-70CA0004F5AA}" type="parTrans" cxnId="{D20E76FA-21CC-446B-8735-8A5FCDFC9E0E}">
      <dgm:prSet/>
      <dgm:spPr/>
      <dgm:t>
        <a:bodyPr/>
        <a:lstStyle/>
        <a:p>
          <a:endParaRPr lang="en-US"/>
        </a:p>
      </dgm:t>
    </dgm:pt>
    <dgm:pt modelId="{472A1DB7-924E-4E35-8E55-E1EE1C624B51}" type="sibTrans" cxnId="{D20E76FA-21CC-446B-8735-8A5FCDFC9E0E}">
      <dgm:prSet/>
      <dgm:spPr/>
      <dgm:t>
        <a:bodyPr/>
        <a:lstStyle/>
        <a:p>
          <a:endParaRPr lang="en-US"/>
        </a:p>
      </dgm:t>
    </dgm:pt>
    <dgm:pt modelId="{F74BC01B-5E1E-4ADD-9515-00356B79D176}">
      <dgm:prSet custT="1"/>
      <dgm:spPr/>
      <dgm:t>
        <a:bodyPr/>
        <a:lstStyle/>
        <a:p>
          <a:pPr>
            <a:lnSpc>
              <a:spcPct val="100000"/>
            </a:lnSpc>
          </a:pPr>
          <a:r>
            <a:rPr lang="en-US" sz="2000" dirty="0">
              <a:latin typeface="Arial" panose="020B0604020202020204" pitchFamily="34" charset="0"/>
              <a:cs typeface="Arial" panose="020B0604020202020204" pitchFamily="34" charset="0"/>
            </a:rPr>
            <a:t>Requirements and modules</a:t>
          </a:r>
        </a:p>
      </dgm:t>
    </dgm:pt>
    <dgm:pt modelId="{E80B95A6-581A-4BC4-B523-74C273FD8287}" type="parTrans" cxnId="{8778ABD9-C262-4DF9-8C1E-BF1D063BB5C9}">
      <dgm:prSet/>
      <dgm:spPr/>
      <dgm:t>
        <a:bodyPr/>
        <a:lstStyle/>
        <a:p>
          <a:endParaRPr lang="en-US"/>
        </a:p>
      </dgm:t>
    </dgm:pt>
    <dgm:pt modelId="{FD8ABA08-9D28-4DE1-846B-EF07372F5BF8}" type="sibTrans" cxnId="{8778ABD9-C262-4DF9-8C1E-BF1D063BB5C9}">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CE13601D-E1A5-42B4-9435-EF16045E60FA}" srcId="{E754A2A0-41CE-428B-9DDC-DCD1FD12D16A}" destId="{E73E8133-584D-4C45-99EA-6F2691A17A73}" srcOrd="1" destOrd="0" parTransId="{19366B0E-517E-41A1-A871-4D800CF4D2F7}" sibTransId="{C09243AF-AD07-4CBF-84F7-E2CD9DD2CEF1}"/>
    <dgm:cxn modelId="{6D4CB933-1DF3-4BC1-A454-546CC5034B5C}" type="presOf" srcId="{C1BC2591-8C91-4D2E-838F-26D0C0073985}" destId="{6418EBED-F111-425B-8EE2-06B8B2297A68}" srcOrd="0" destOrd="1"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E3ED426D-0ED9-435E-9A9A-1B437DA49D3E}" type="presOf" srcId="{80308036-41FA-49DF-BC56-8BE1223C877B}" destId="{7CD40649-A74C-4AD8-B9D0-2573A1955C91}" srcOrd="0" destOrd="2"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BE03A87C-50F2-49E6-B8EB-2219D8A5E4BF}" type="presOf" srcId="{E73E8133-584D-4C45-99EA-6F2691A17A73}" destId="{DD091D0A-5A25-4241-91F3-18D32B0BDD4F}" srcOrd="0" destOrd="1" presId="urn:microsoft.com/office/officeart/2018/5/layout/CenteredIconLabelDescriptionList"/>
    <dgm:cxn modelId="{9C9F8283-EF4B-46ED-B123-7152942A1C38}" type="presOf" srcId="{F74BC01B-5E1E-4ADD-9515-00356B79D176}" destId="{6418EBED-F111-425B-8EE2-06B8B2297A68}" srcOrd="0" destOrd="2" presId="urn:microsoft.com/office/officeart/2018/5/layout/CenteredIconLabelDescriptionList"/>
    <dgm:cxn modelId="{D1B32484-28F0-428A-9520-8334A2F3F0B1}" srcId="{DCCE571A-4D30-4294-ABAF-6885F619D2D9}" destId="{80308036-41FA-49DF-BC56-8BE1223C877B}" srcOrd="2" destOrd="0" parTransId="{CB4C8DF6-8671-4F14-9BD6-68E721D7CBE8}" sibTransId="{1F052CFC-B532-468F-8AAE-C7C381ADE52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E40A96C6-DC5F-42A1-9307-3B282B7BE6C8}" srcId="{DCCE571A-4D30-4294-ABAF-6885F619D2D9}" destId="{6BF509EE-1E1E-4BF7-84F4-158CD8D2DC09}" srcOrd="1" destOrd="0" parTransId="{A66C651E-305C-49C9-A282-1069A4617E85}" sibTransId="{20224668-7462-4C4B-BD92-AE4512D3930F}"/>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8778ABD9-C262-4DF9-8C1E-BF1D063BB5C9}" srcId="{1C1B28B7-2609-4BAA-AAAB-5801EDFD334C}" destId="{F74BC01B-5E1E-4ADD-9515-00356B79D176}" srcOrd="2" destOrd="0" parTransId="{E80B95A6-581A-4BC4-B523-74C273FD8287}" sibTransId="{FD8ABA08-9D28-4DE1-846B-EF07372F5BF8}"/>
    <dgm:cxn modelId="{E70347E4-4461-4B80-8927-4CA0AEBFAAF8}" srcId="{E817CCF5-DA3F-4E5F-BE7C-D8111B2BFEBA}" destId="{DCCE571A-4D30-4294-ABAF-6885F619D2D9}" srcOrd="1" destOrd="0" parTransId="{3AD83C96-5A95-4337-BF2D-97454AF7F108}" sibTransId="{2C1DF6EC-6090-4926-A556-3D2417B7F2AA}"/>
    <dgm:cxn modelId="{3DA7E7F0-5057-42E1-BFDF-4C763F4C13E6}" type="presOf" srcId="{6BF509EE-1E1E-4BF7-84F4-158CD8D2DC09}" destId="{7CD40649-A74C-4AD8-B9D0-2573A1955C91}" srcOrd="0" destOrd="1" presId="urn:microsoft.com/office/officeart/2018/5/layout/CenteredIconLabelDescriptionList"/>
    <dgm:cxn modelId="{55A931F7-B2A3-4173-A574-A80CB726BAE2}" type="presOf" srcId="{C2F66EED-74C3-4F36-A1D4-8AFCBB009938}" destId="{DD091D0A-5A25-4241-91F3-18D32B0BDD4F}" srcOrd="0" destOrd="0" presId="urn:microsoft.com/office/officeart/2018/5/layout/CenteredIconLabelDescriptionList"/>
    <dgm:cxn modelId="{D20E76FA-21CC-446B-8735-8A5FCDFC9E0E}" srcId="{1C1B28B7-2609-4BAA-AAAB-5801EDFD334C}" destId="{C1BC2591-8C91-4D2E-838F-26D0C0073985}" srcOrd="1" destOrd="0" parTransId="{7DCA0393-C91B-458E-9602-70CA0004F5AA}" sibTransId="{472A1DB7-924E-4E35-8E55-E1EE1C624B51}"/>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869653" y="439515"/>
          <a:ext cx="930234" cy="9302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5864" y="1494416"/>
          <a:ext cx="2657812" cy="39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dirty="0">
              <a:latin typeface="Arial" panose="020B0604020202020204" pitchFamily="34" charset="0"/>
              <a:cs typeface="Arial" panose="020B0604020202020204" pitchFamily="34" charset="0"/>
            </a:rPr>
            <a:t>Introduction</a:t>
          </a:r>
        </a:p>
      </dsp:txBody>
      <dsp:txXfrm>
        <a:off x="5864" y="1494416"/>
        <a:ext cx="2657812" cy="398671"/>
      </dsp:txXfrm>
    </dsp:sp>
    <dsp:sp modelId="{DD091D0A-5A25-4241-91F3-18D32B0BDD4F}">
      <dsp:nvSpPr>
        <dsp:cNvPr id="0" name=""/>
        <dsp:cNvSpPr/>
      </dsp:nvSpPr>
      <dsp:spPr>
        <a:xfrm>
          <a:off x="5864" y="1951072"/>
          <a:ext cx="2657812" cy="1387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latin typeface="Arial" panose="020B0604020202020204" pitchFamily="34" charset="0"/>
              <a:cs typeface="Arial" panose="020B0604020202020204" pitchFamily="34" charset="0"/>
            </a:rPr>
            <a:t>Famous Casino Game</a:t>
          </a:r>
        </a:p>
        <a:p>
          <a:pPr marL="0" lvl="0" indent="0" algn="ctr" defTabSz="889000">
            <a:lnSpc>
              <a:spcPct val="100000"/>
            </a:lnSpc>
            <a:spcBef>
              <a:spcPct val="0"/>
            </a:spcBef>
            <a:spcAft>
              <a:spcPct val="35000"/>
            </a:spcAft>
            <a:buNone/>
          </a:pPr>
          <a:r>
            <a:rPr lang="en-US" sz="2000" kern="1200" dirty="0">
              <a:latin typeface="Arial" panose="020B0604020202020204" pitchFamily="34" charset="0"/>
              <a:cs typeface="Arial" panose="020B0604020202020204" pitchFamily="34" charset="0"/>
            </a:rPr>
            <a:t>Rules and Gameplay</a:t>
          </a:r>
        </a:p>
      </dsp:txBody>
      <dsp:txXfrm>
        <a:off x="5864" y="1951072"/>
        <a:ext cx="2657812" cy="1387661"/>
      </dsp:txXfrm>
    </dsp:sp>
    <dsp:sp modelId="{210823F6-AC1A-46E3-9D99-A319DF497539}">
      <dsp:nvSpPr>
        <dsp:cNvPr id="0" name=""/>
        <dsp:cNvSpPr/>
      </dsp:nvSpPr>
      <dsp:spPr>
        <a:xfrm>
          <a:off x="3992582" y="439515"/>
          <a:ext cx="930234" cy="9302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128793" y="1494416"/>
          <a:ext cx="2657812" cy="39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dirty="0">
              <a:latin typeface="Arial" panose="020B0604020202020204" pitchFamily="34" charset="0"/>
              <a:cs typeface="Arial" panose="020B0604020202020204" pitchFamily="34" charset="0"/>
            </a:rPr>
            <a:t>Existing  Systems</a:t>
          </a:r>
        </a:p>
      </dsp:txBody>
      <dsp:txXfrm>
        <a:off x="3128793" y="1494416"/>
        <a:ext cx="2657812" cy="398671"/>
      </dsp:txXfrm>
    </dsp:sp>
    <dsp:sp modelId="{7CD40649-A74C-4AD8-B9D0-2573A1955C91}">
      <dsp:nvSpPr>
        <dsp:cNvPr id="0" name=""/>
        <dsp:cNvSpPr/>
      </dsp:nvSpPr>
      <dsp:spPr>
        <a:xfrm>
          <a:off x="3128793" y="1951072"/>
          <a:ext cx="2657812" cy="1387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latin typeface="Arial" panose="020B0604020202020204" pitchFamily="34" charset="0"/>
              <a:cs typeface="Arial" panose="020B0604020202020204" pitchFamily="34" charset="0"/>
            </a:rPr>
            <a:t>Brief explanation</a:t>
          </a:r>
        </a:p>
        <a:p>
          <a:pPr marL="0" lvl="0" indent="0" algn="ctr" defTabSz="889000">
            <a:lnSpc>
              <a:spcPct val="100000"/>
            </a:lnSpc>
            <a:spcBef>
              <a:spcPct val="0"/>
            </a:spcBef>
            <a:spcAft>
              <a:spcPct val="35000"/>
            </a:spcAft>
            <a:buNone/>
          </a:pPr>
          <a:r>
            <a:rPr lang="en-US" sz="2000" kern="1200" dirty="0">
              <a:latin typeface="Arial" panose="020B0604020202020204" pitchFamily="34" charset="0"/>
              <a:cs typeface="Arial" panose="020B0604020202020204" pitchFamily="34" charset="0"/>
            </a:rPr>
            <a:t>Drawbacks</a:t>
          </a:r>
        </a:p>
        <a:p>
          <a:pPr marL="0" lvl="0" indent="0" algn="ctr" defTabSz="889000">
            <a:lnSpc>
              <a:spcPct val="100000"/>
            </a:lnSpc>
            <a:spcBef>
              <a:spcPct val="0"/>
            </a:spcBef>
            <a:spcAft>
              <a:spcPct val="35000"/>
            </a:spcAft>
            <a:buNone/>
          </a:pPr>
          <a:r>
            <a:rPr lang="en-US" sz="2000" kern="1200" dirty="0">
              <a:latin typeface="Arial" panose="020B0604020202020204" pitchFamily="34" charset="0"/>
              <a:cs typeface="Arial" panose="020B0604020202020204" pitchFamily="34" charset="0"/>
            </a:rPr>
            <a:t>Current usage</a:t>
          </a:r>
        </a:p>
      </dsp:txBody>
      <dsp:txXfrm>
        <a:off x="3128793" y="1951072"/>
        <a:ext cx="2657812" cy="1387661"/>
      </dsp:txXfrm>
    </dsp:sp>
    <dsp:sp modelId="{B0A3ABD2-C471-4A21-8AEF-3843C86919E1}">
      <dsp:nvSpPr>
        <dsp:cNvPr id="0" name=""/>
        <dsp:cNvSpPr/>
      </dsp:nvSpPr>
      <dsp:spPr>
        <a:xfrm>
          <a:off x="7115512" y="439515"/>
          <a:ext cx="930234" cy="9302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6251723" y="1494416"/>
          <a:ext cx="2657812" cy="39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dirty="0">
              <a:latin typeface="Arial" panose="020B0604020202020204" pitchFamily="34" charset="0"/>
              <a:cs typeface="Arial" panose="020B0604020202020204" pitchFamily="34" charset="0"/>
            </a:rPr>
            <a:t>Proposed System</a:t>
          </a:r>
        </a:p>
      </dsp:txBody>
      <dsp:txXfrm>
        <a:off x="6251723" y="1494416"/>
        <a:ext cx="2657812" cy="398671"/>
      </dsp:txXfrm>
    </dsp:sp>
    <dsp:sp modelId="{6418EBED-F111-425B-8EE2-06B8B2297A68}">
      <dsp:nvSpPr>
        <dsp:cNvPr id="0" name=""/>
        <dsp:cNvSpPr/>
      </dsp:nvSpPr>
      <dsp:spPr>
        <a:xfrm>
          <a:off x="6251723" y="1951072"/>
          <a:ext cx="2657812" cy="1387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latin typeface="Arial" panose="020B0604020202020204" pitchFamily="34" charset="0"/>
              <a:cs typeface="Arial" panose="020B0604020202020204" pitchFamily="34" charset="0"/>
            </a:rPr>
            <a:t>Working</a:t>
          </a:r>
        </a:p>
        <a:p>
          <a:pPr marL="0" lvl="0" indent="0" algn="ctr" defTabSz="889000">
            <a:lnSpc>
              <a:spcPct val="100000"/>
            </a:lnSpc>
            <a:spcBef>
              <a:spcPct val="0"/>
            </a:spcBef>
            <a:spcAft>
              <a:spcPct val="35000"/>
            </a:spcAft>
            <a:buNone/>
          </a:pPr>
          <a:r>
            <a:rPr lang="en-US" sz="2000" kern="1200" dirty="0">
              <a:latin typeface="Arial" panose="020B0604020202020204" pitchFamily="34" charset="0"/>
              <a:cs typeface="Arial" panose="020B0604020202020204" pitchFamily="34" charset="0"/>
            </a:rPr>
            <a:t>Advantages</a:t>
          </a:r>
        </a:p>
        <a:p>
          <a:pPr marL="0" lvl="0" indent="0" algn="ctr" defTabSz="889000">
            <a:lnSpc>
              <a:spcPct val="100000"/>
            </a:lnSpc>
            <a:spcBef>
              <a:spcPct val="0"/>
            </a:spcBef>
            <a:spcAft>
              <a:spcPct val="35000"/>
            </a:spcAft>
            <a:buNone/>
          </a:pPr>
          <a:r>
            <a:rPr lang="en-US" sz="2000" kern="1200" dirty="0">
              <a:latin typeface="Arial" panose="020B0604020202020204" pitchFamily="34" charset="0"/>
              <a:cs typeface="Arial" panose="020B0604020202020204" pitchFamily="34" charset="0"/>
            </a:rPr>
            <a:t>Requirements and modules</a:t>
          </a:r>
        </a:p>
      </dsp:txBody>
      <dsp:txXfrm>
        <a:off x="6251723" y="1951072"/>
        <a:ext cx="2657812" cy="138766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8259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95358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84222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3430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12364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52819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4750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62620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208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433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418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105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638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948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8527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944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73ED0CC-082F-4160-86E5-0D6041F12778}" type="datetime1">
              <a:rPr lang="en-US" smtClean="0"/>
              <a:t>2/7/2021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2999873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F25E-B6A4-4391-8F12-E5BC4484CD2C}"/>
              </a:ext>
            </a:extLst>
          </p:cNvPr>
          <p:cNvSpPr>
            <a:spLocks noGrp="1"/>
          </p:cNvSpPr>
          <p:nvPr>
            <p:ph type="title"/>
          </p:nvPr>
        </p:nvSpPr>
        <p:spPr>
          <a:xfrm>
            <a:off x="2135724" y="414560"/>
            <a:ext cx="8911687" cy="1280890"/>
          </a:xfrm>
        </p:spPr>
        <p:txBody>
          <a:bodyPr/>
          <a:lstStyle/>
          <a:p>
            <a:pPr algn="just"/>
            <a:r>
              <a:rPr lang="en-US" dirty="0"/>
              <a:t>Vidya Jyothi Institute of Technology</a:t>
            </a:r>
            <a:br>
              <a:rPr lang="en-US" dirty="0"/>
            </a:br>
            <a:r>
              <a:rPr lang="en-US" dirty="0"/>
              <a:t>				(CSE Department)</a:t>
            </a:r>
          </a:p>
        </p:txBody>
      </p:sp>
      <p:sp>
        <p:nvSpPr>
          <p:cNvPr id="3" name="Content Placeholder 2">
            <a:extLst>
              <a:ext uri="{FF2B5EF4-FFF2-40B4-BE49-F238E27FC236}">
                <a16:creationId xmlns:a16="http://schemas.microsoft.com/office/drawing/2014/main" id="{C3BF4D6F-FD8A-46AA-975D-088C8020D2C9}"/>
              </a:ext>
            </a:extLst>
          </p:cNvPr>
          <p:cNvSpPr>
            <a:spLocks noGrp="1"/>
          </p:cNvSpPr>
          <p:nvPr>
            <p:ph sz="half" idx="1"/>
          </p:nvPr>
        </p:nvSpPr>
        <p:spPr/>
        <p:txBody>
          <a:bodyPr/>
          <a:lstStyle/>
          <a:p>
            <a:r>
              <a:rPr lang="en-US" sz="3200"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Mini Project :</a:t>
            </a:r>
          </a:p>
          <a:p>
            <a:r>
              <a:rPr lang="en-US" sz="3200" dirty="0">
                <a:latin typeface="Arial" panose="020B0604020202020204" pitchFamily="34" charset="0"/>
                <a:cs typeface="Arial" panose="020B0604020202020204" pitchFamily="34" charset="0"/>
              </a:rPr>
              <a:t> Blackjack with Python</a:t>
            </a:r>
          </a:p>
        </p:txBody>
      </p:sp>
      <p:sp>
        <p:nvSpPr>
          <p:cNvPr id="4" name="Content Placeholder 3">
            <a:extLst>
              <a:ext uri="{FF2B5EF4-FFF2-40B4-BE49-F238E27FC236}">
                <a16:creationId xmlns:a16="http://schemas.microsoft.com/office/drawing/2014/main" id="{ADF03DBE-6217-4BA9-8465-98AAD1B392AB}"/>
              </a:ext>
            </a:extLst>
          </p:cNvPr>
          <p:cNvSpPr>
            <a:spLocks noGrp="1"/>
          </p:cNvSpPr>
          <p:nvPr>
            <p:ph sz="half" idx="2"/>
          </p:nvPr>
        </p:nvSpPr>
        <p:spPr/>
        <p:txBody>
          <a:bodyPr/>
          <a:lstStyle/>
          <a:p>
            <a:pPr algn="l"/>
            <a:r>
              <a:rPr lang="en-US" b="1" dirty="0">
                <a:solidFill>
                  <a:srgbClr val="5792BA"/>
                </a:solidFill>
                <a:latin typeface="Arial" panose="020B0604020202020204" pitchFamily="34" charset="0"/>
                <a:cs typeface="Arial" panose="020B0604020202020204" pitchFamily="34" charset="0"/>
              </a:rPr>
              <a:t>Group Members :</a:t>
            </a:r>
          </a:p>
          <a:p>
            <a:pPr algn="l"/>
            <a:r>
              <a:rPr lang="en-US" dirty="0">
                <a:solidFill>
                  <a:srgbClr val="5792BA"/>
                </a:solidFill>
                <a:latin typeface="Arial" panose="020B0604020202020204" pitchFamily="34" charset="0"/>
                <a:cs typeface="Arial" panose="020B0604020202020204" pitchFamily="34" charset="0"/>
              </a:rPr>
              <a:t> 17911A05J4 (A. Aditya)</a:t>
            </a:r>
          </a:p>
          <a:p>
            <a:pPr algn="l"/>
            <a:r>
              <a:rPr lang="en-US" b="1" dirty="0">
                <a:solidFill>
                  <a:srgbClr val="5792BA"/>
                </a:solidFill>
                <a:latin typeface="Arial" panose="020B0604020202020204" pitchFamily="34" charset="0"/>
                <a:cs typeface="Arial" panose="020B0604020202020204" pitchFamily="34" charset="0"/>
              </a:rPr>
              <a:t>Internal Project Guide :</a:t>
            </a:r>
          </a:p>
          <a:p>
            <a:pPr algn="l"/>
            <a:r>
              <a:rPr lang="en-US" dirty="0">
                <a:solidFill>
                  <a:srgbClr val="5792BA"/>
                </a:solidFill>
                <a:latin typeface="Arial" panose="020B0604020202020204" pitchFamily="34" charset="0"/>
                <a:cs typeface="Arial" panose="020B0604020202020204" pitchFamily="34" charset="0"/>
              </a:rPr>
              <a:t> M Venkateshwarulu</a:t>
            </a:r>
          </a:p>
          <a:p>
            <a:pPr algn="l"/>
            <a:r>
              <a:rPr lang="en-US" b="1" dirty="0">
                <a:solidFill>
                  <a:srgbClr val="5792BA"/>
                </a:solidFill>
                <a:latin typeface="Arial" panose="020B0604020202020204" pitchFamily="34" charset="0"/>
                <a:cs typeface="Arial" panose="020B0604020202020204" pitchFamily="34" charset="0"/>
              </a:rPr>
              <a:t>Project InCharge :</a:t>
            </a:r>
          </a:p>
          <a:p>
            <a:pPr algn="l"/>
            <a:r>
              <a:rPr lang="en-US" dirty="0">
                <a:solidFill>
                  <a:srgbClr val="5792BA"/>
                </a:solidFill>
                <a:latin typeface="Arial" panose="020B0604020202020204" pitchFamily="34" charset="0"/>
                <a:cs typeface="Arial" panose="020B0604020202020204" pitchFamily="34" charset="0"/>
              </a:rPr>
              <a:t> Abdul Majeed</a:t>
            </a:r>
          </a:p>
          <a:p>
            <a:endParaRPr lang="en-US" dirty="0"/>
          </a:p>
        </p:txBody>
      </p:sp>
    </p:spTree>
    <p:extLst>
      <p:ext uri="{BB962C8B-B14F-4D97-AF65-F5344CB8AC3E}">
        <p14:creationId xmlns:p14="http://schemas.microsoft.com/office/powerpoint/2010/main" val="4171683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080F7-80EA-48E2-9B6C-8475AE732DF0}"/>
              </a:ext>
            </a:extLst>
          </p:cNvPr>
          <p:cNvSpPr>
            <a:spLocks noGrp="1"/>
          </p:cNvSpPr>
          <p:nvPr>
            <p:ph type="title"/>
          </p:nvPr>
        </p:nvSpPr>
        <p:spPr>
          <a:xfrm>
            <a:off x="8086120" y="2261132"/>
            <a:ext cx="3706889" cy="1821918"/>
          </a:xfrm>
        </p:spPr>
        <p:txBody>
          <a:bodyPr>
            <a:normAutofit/>
          </a:bodyPr>
          <a:lstStyle/>
          <a:p>
            <a:r>
              <a:rPr lang="en-US" sz="5400" dirty="0">
                <a:latin typeface="Calibri" panose="020F0502020204030204" pitchFamily="34" charset="0"/>
                <a:cs typeface="Calibri" panose="020F0502020204030204" pitchFamily="34" charset="0"/>
              </a:rPr>
              <a:t>Any Questions?</a:t>
            </a:r>
          </a:p>
        </p:txBody>
      </p:sp>
      <p:pic>
        <p:nvPicPr>
          <p:cNvPr id="6" name="Content Placeholder 5">
            <a:extLst>
              <a:ext uri="{FF2B5EF4-FFF2-40B4-BE49-F238E27FC236}">
                <a16:creationId xmlns:a16="http://schemas.microsoft.com/office/drawing/2014/main" id="{AD107129-9A33-47D9-8BB4-A20F50989931}"/>
              </a:ext>
            </a:extLst>
          </p:cNvPr>
          <p:cNvPicPr>
            <a:picLocks noGrp="1" noChangeAspect="1"/>
          </p:cNvPicPr>
          <p:nvPr>
            <p:ph idx="1"/>
          </p:nvPr>
        </p:nvPicPr>
        <p:blipFill>
          <a:blip r:embed="rId2"/>
          <a:stretch>
            <a:fillRect/>
          </a:stretch>
        </p:blipFill>
        <p:spPr>
          <a:xfrm>
            <a:off x="673246" y="1314450"/>
            <a:ext cx="6641954" cy="5314950"/>
          </a:xfrm>
        </p:spPr>
      </p:pic>
    </p:spTree>
    <p:extLst>
      <p:ext uri="{BB962C8B-B14F-4D97-AF65-F5344CB8AC3E}">
        <p14:creationId xmlns:p14="http://schemas.microsoft.com/office/powerpoint/2010/main" val="182306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p:txBody>
          <a:bodyPr>
            <a:normAutofit/>
          </a:bodyPr>
          <a:lstStyle/>
          <a:p>
            <a:r>
              <a:rPr lang="en-US" dirty="0"/>
              <a:t>Agenda</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3432874180"/>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5CE1-8967-4E71-AE53-4A4097992E1D}"/>
              </a:ext>
            </a:extLst>
          </p:cNvPr>
          <p:cNvSpPr>
            <a:spLocks noGrp="1"/>
          </p:cNvSpPr>
          <p:nvPr>
            <p:ph type="title"/>
          </p:nvPr>
        </p:nvSpPr>
        <p:spPr/>
        <p:txBody>
          <a:bodyPr>
            <a:normAutofit/>
          </a:bodyPr>
          <a:lstStyle/>
          <a:p>
            <a:r>
              <a:rPr lang="en-US" sz="4800"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516EC343-0C15-420F-A879-AE9C5B44ACD0}"/>
              </a:ext>
            </a:extLst>
          </p:cNvPr>
          <p:cNvSpPr>
            <a:spLocks noGrp="1"/>
          </p:cNvSpPr>
          <p:nvPr>
            <p:ph idx="1"/>
          </p:nvPr>
        </p:nvSpPr>
        <p:spPr/>
        <p:txBody>
          <a:bodyPr/>
          <a:lstStyle/>
          <a:p>
            <a:r>
              <a:rPr lang="en-US" sz="2400" dirty="0">
                <a:effectLst/>
                <a:latin typeface="Arial" panose="020B0604020202020204" pitchFamily="34" charset="0"/>
                <a:ea typeface="Calibri" panose="020F0502020204030204" pitchFamily="34" charset="0"/>
                <a:cs typeface="Arial" panose="020B0604020202020204" pitchFamily="34" charset="0"/>
              </a:rPr>
              <a:t>Blackjack is played in such a way that both the dealer(computer) and player(user )are given two cards each and out of all these cards only a single card of the dealer is visible to everyone. </a:t>
            </a:r>
          </a:p>
          <a:p>
            <a:r>
              <a:rPr lang="en-US" sz="2400" dirty="0">
                <a:effectLst/>
                <a:latin typeface="Arial" panose="020B0604020202020204" pitchFamily="34" charset="0"/>
                <a:ea typeface="Calibri" panose="020F0502020204030204" pitchFamily="34" charset="0"/>
                <a:cs typeface="Arial" panose="020B0604020202020204" pitchFamily="34" charset="0"/>
              </a:rPr>
              <a:t>Based on this, the goal of the player is to determine whether to take another card so that he could he could get a total score that would be greater than that of the dealer but less than 21 and ultimately win the game. </a:t>
            </a:r>
          </a:p>
          <a:p>
            <a:endParaRPr lang="en-US" dirty="0"/>
          </a:p>
        </p:txBody>
      </p:sp>
    </p:spTree>
    <p:extLst>
      <p:ext uri="{BB962C8B-B14F-4D97-AF65-F5344CB8AC3E}">
        <p14:creationId xmlns:p14="http://schemas.microsoft.com/office/powerpoint/2010/main" val="1832866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1642-063C-43BC-82A2-EED675871E28}"/>
              </a:ext>
            </a:extLst>
          </p:cNvPr>
          <p:cNvSpPr>
            <a:spLocks noGrp="1"/>
          </p:cNvSpPr>
          <p:nvPr>
            <p:ph type="title"/>
          </p:nvPr>
        </p:nvSpPr>
        <p:spPr/>
        <p:txBody>
          <a:bodyPr>
            <a:normAutofit/>
          </a:bodyPr>
          <a:lstStyle/>
          <a:p>
            <a:r>
              <a:rPr lang="en-US" sz="4800" dirty="0">
                <a:latin typeface="Calibri" panose="020F0502020204030204" pitchFamily="34" charset="0"/>
                <a:cs typeface="Calibri" panose="020F0502020204030204" pitchFamily="34" charset="0"/>
              </a:rPr>
              <a:t>Rules and Gameplay</a:t>
            </a:r>
          </a:p>
        </p:txBody>
      </p:sp>
      <p:sp>
        <p:nvSpPr>
          <p:cNvPr id="7" name="Content Placeholder 6">
            <a:extLst>
              <a:ext uri="{FF2B5EF4-FFF2-40B4-BE49-F238E27FC236}">
                <a16:creationId xmlns:a16="http://schemas.microsoft.com/office/drawing/2014/main" id="{F98DE61F-BC65-4DDE-A948-329C9F17D57B}"/>
              </a:ext>
            </a:extLst>
          </p:cNvPr>
          <p:cNvSpPr>
            <a:spLocks noGrp="1"/>
          </p:cNvSpPr>
          <p:nvPr>
            <p:ph idx="1"/>
          </p:nvPr>
        </p:nvSpPr>
        <p:spPr/>
        <p:txBody>
          <a:bodyPr>
            <a:noAutofit/>
          </a:bodyPr>
          <a:lstStyle/>
          <a:p>
            <a:r>
              <a:rPr lang="en-US" sz="2400" dirty="0">
                <a:latin typeface="Arial" panose="020B0604020202020204" pitchFamily="34" charset="0"/>
                <a:cs typeface="Arial" panose="020B0604020202020204" pitchFamily="34" charset="0"/>
              </a:rPr>
              <a:t>Hit : Take another card from the dealer.</a:t>
            </a:r>
          </a:p>
          <a:p>
            <a:r>
              <a:rPr lang="en-US" sz="2400" dirty="0">
                <a:latin typeface="Arial" panose="020B0604020202020204" pitchFamily="34" charset="0"/>
                <a:cs typeface="Arial" panose="020B0604020202020204" pitchFamily="34" charset="0"/>
              </a:rPr>
              <a:t>Stand : Take no more cards also known as “stay”.</a:t>
            </a:r>
          </a:p>
          <a:p>
            <a:r>
              <a:rPr lang="en-US" sz="2400" dirty="0">
                <a:latin typeface="Arial" panose="020B0604020202020204" pitchFamily="34" charset="0"/>
                <a:cs typeface="Arial" panose="020B0604020202020204" pitchFamily="34" charset="0"/>
              </a:rPr>
              <a:t>The deck is unlimited in size.</a:t>
            </a:r>
          </a:p>
          <a:p>
            <a:r>
              <a:rPr lang="en-US" sz="2400" dirty="0">
                <a:latin typeface="Arial" panose="020B0604020202020204" pitchFamily="34" charset="0"/>
                <a:cs typeface="Arial" panose="020B0604020202020204" pitchFamily="34" charset="0"/>
              </a:rPr>
              <a:t>As a result, cards are not removed from the deck as they are drawn.</a:t>
            </a:r>
          </a:p>
          <a:p>
            <a:r>
              <a:rPr lang="en-US" sz="2400" dirty="0">
                <a:latin typeface="Arial" panose="020B0604020202020204" pitchFamily="34" charset="0"/>
                <a:cs typeface="Arial" panose="020B0604020202020204" pitchFamily="34" charset="0"/>
              </a:rPr>
              <a:t>There are no jokers and Jack/Queen/King all count as 10.</a:t>
            </a:r>
          </a:p>
          <a:p>
            <a:r>
              <a:rPr lang="en-US" sz="2400" dirty="0">
                <a:latin typeface="Arial" panose="020B0604020202020204" pitchFamily="34" charset="0"/>
                <a:cs typeface="Arial" panose="020B0604020202020204" pitchFamily="34" charset="0"/>
              </a:rPr>
              <a:t>The Ace can count as 11 or 1. This is done automatically based on user's hand.</a:t>
            </a:r>
          </a:p>
          <a:p>
            <a:r>
              <a:rPr lang="en-US" sz="2400" dirty="0">
                <a:latin typeface="Arial" panose="020B0604020202020204" pitchFamily="34" charset="0"/>
                <a:cs typeface="Arial" panose="020B0604020202020204" pitchFamily="34" charset="0"/>
              </a:rPr>
              <a:t>We use the following list as the deck of cards:</a:t>
            </a:r>
          </a:p>
        </p:txBody>
      </p:sp>
    </p:spTree>
    <p:extLst>
      <p:ext uri="{BB962C8B-B14F-4D97-AF65-F5344CB8AC3E}">
        <p14:creationId xmlns:p14="http://schemas.microsoft.com/office/powerpoint/2010/main" val="4203346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6182BC-61A7-4C0E-9515-E99BCFE1C07D}"/>
              </a:ext>
            </a:extLst>
          </p:cNvPr>
          <p:cNvPicPr>
            <a:picLocks noChangeAspect="1"/>
          </p:cNvPicPr>
          <p:nvPr/>
        </p:nvPicPr>
        <p:blipFill>
          <a:blip r:embed="rId2"/>
          <a:stretch>
            <a:fillRect/>
          </a:stretch>
        </p:blipFill>
        <p:spPr>
          <a:xfrm>
            <a:off x="1676400" y="947737"/>
            <a:ext cx="8839200" cy="4962525"/>
          </a:xfrm>
          <a:prstGeom prst="rect">
            <a:avLst/>
          </a:prstGeom>
        </p:spPr>
      </p:pic>
    </p:spTree>
    <p:extLst>
      <p:ext uri="{BB962C8B-B14F-4D97-AF65-F5344CB8AC3E}">
        <p14:creationId xmlns:p14="http://schemas.microsoft.com/office/powerpoint/2010/main" val="1120539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B926-ACDC-45AF-9AE3-318C0ED778AF}"/>
              </a:ext>
            </a:extLst>
          </p:cNvPr>
          <p:cNvSpPr>
            <a:spLocks noGrp="1"/>
          </p:cNvSpPr>
          <p:nvPr>
            <p:ph type="title"/>
          </p:nvPr>
        </p:nvSpPr>
        <p:spPr/>
        <p:txBody>
          <a:bodyPr>
            <a:normAutofit/>
          </a:bodyPr>
          <a:lstStyle/>
          <a:p>
            <a:r>
              <a:rPr lang="en-US" sz="4800" dirty="0">
                <a:latin typeface="Calibri" panose="020F0502020204030204" pitchFamily="34" charset="0"/>
                <a:cs typeface="Calibri" panose="020F0502020204030204" pitchFamily="34" charset="0"/>
              </a:rPr>
              <a:t>Existing Systems</a:t>
            </a:r>
          </a:p>
        </p:txBody>
      </p:sp>
      <p:sp>
        <p:nvSpPr>
          <p:cNvPr id="3" name="Content Placeholder 2">
            <a:extLst>
              <a:ext uri="{FF2B5EF4-FFF2-40B4-BE49-F238E27FC236}">
                <a16:creationId xmlns:a16="http://schemas.microsoft.com/office/drawing/2014/main" id="{190658B7-4C4A-4DCF-868A-FCAC5BBA7555}"/>
              </a:ext>
            </a:extLst>
          </p:cNvPr>
          <p:cNvSpPr>
            <a:spLocks noGrp="1"/>
          </p:cNvSpPr>
          <p:nvPr>
            <p:ph idx="1"/>
          </p:nvPr>
        </p:nvSpPr>
        <p:spPr/>
        <p:txBody>
          <a:bodyPr>
            <a:normAutofit lnSpcReduction="10000"/>
          </a:bodyPr>
          <a:lstStyle/>
          <a:p>
            <a:r>
              <a:rPr lang="en-US" sz="2400" dirty="0">
                <a:latin typeface="Arial" panose="020B0604020202020204" pitchFamily="34" charset="0"/>
                <a:cs typeface="Arial" panose="020B0604020202020204" pitchFamily="34" charset="0"/>
              </a:rPr>
              <a:t>There are many Blackjack simulation games online, of which, the most popular is the one by Washington Post on their games website.</a:t>
            </a:r>
          </a:p>
          <a:p>
            <a:r>
              <a:rPr lang="en-US" sz="2400" b="1" dirty="0">
                <a:latin typeface="Arial" panose="020B0604020202020204" pitchFamily="34" charset="0"/>
                <a:cs typeface="Arial" panose="020B0604020202020204" pitchFamily="34" charset="0"/>
              </a:rPr>
              <a:t>Disadvantages</a:t>
            </a:r>
            <a:r>
              <a:rPr lang="en-US" sz="2400" dirty="0">
                <a:latin typeface="Arial" panose="020B0604020202020204" pitchFamily="34" charset="0"/>
                <a:cs typeface="Arial" panose="020B0604020202020204" pitchFamily="34" charset="0"/>
              </a:rPr>
              <a:t> : But all these simulations are animation based and do not help to curb addiction but instead increase it towards these kind of activities by promoting things like betting by giving fake money from the start and using psychological addiction triggers.</a:t>
            </a:r>
          </a:p>
          <a:p>
            <a:r>
              <a:rPr lang="en-US" sz="2400" dirty="0">
                <a:latin typeface="Arial" panose="020B0604020202020204" pitchFamily="34" charset="0"/>
                <a:cs typeface="Arial" panose="020B0604020202020204" pitchFamily="34" charset="0"/>
              </a:rPr>
              <a:t>These systems are mainly used for entertainment but may also result in chronic addiction to casino games.</a:t>
            </a:r>
          </a:p>
          <a:p>
            <a:endParaRPr lang="en-US" dirty="0"/>
          </a:p>
        </p:txBody>
      </p:sp>
    </p:spTree>
    <p:extLst>
      <p:ext uri="{BB962C8B-B14F-4D97-AF65-F5344CB8AC3E}">
        <p14:creationId xmlns:p14="http://schemas.microsoft.com/office/powerpoint/2010/main" val="54989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3BE9-BB0F-47BC-B1B8-7774905E7F3B}"/>
              </a:ext>
            </a:extLst>
          </p:cNvPr>
          <p:cNvSpPr>
            <a:spLocks noGrp="1"/>
          </p:cNvSpPr>
          <p:nvPr>
            <p:ph type="title"/>
          </p:nvPr>
        </p:nvSpPr>
        <p:spPr/>
        <p:txBody>
          <a:bodyPr>
            <a:normAutofit/>
          </a:bodyPr>
          <a:lstStyle/>
          <a:p>
            <a:r>
              <a:rPr lang="en-US" sz="4800" dirty="0">
                <a:latin typeface="Calibri" panose="020F0502020204030204" pitchFamily="34" charset="0"/>
                <a:cs typeface="Calibri" panose="020F0502020204030204" pitchFamily="34" charset="0"/>
              </a:rPr>
              <a:t>Proposed System</a:t>
            </a:r>
          </a:p>
        </p:txBody>
      </p:sp>
      <p:sp>
        <p:nvSpPr>
          <p:cNvPr id="3" name="Content Placeholder 2">
            <a:extLst>
              <a:ext uri="{FF2B5EF4-FFF2-40B4-BE49-F238E27FC236}">
                <a16:creationId xmlns:a16="http://schemas.microsoft.com/office/drawing/2014/main" id="{A95FF109-44EC-4209-BC07-74B9F50F62F2}"/>
              </a:ext>
            </a:extLst>
          </p:cNvPr>
          <p:cNvSpPr>
            <a:spLocks noGrp="1"/>
          </p:cNvSpPr>
          <p:nvPr>
            <p:ph idx="1"/>
          </p:nvPr>
        </p:nvSpPr>
        <p:spPr/>
        <p:txBody>
          <a:bodyPr>
            <a:normAutofit lnSpcReduction="10000"/>
          </a:bodyPr>
          <a:lstStyle/>
          <a:p>
            <a:r>
              <a:rPr lang="en-US" sz="2400" dirty="0">
                <a:latin typeface="Arial" panose="020B0604020202020204" pitchFamily="34" charset="0"/>
                <a:cs typeface="Arial" panose="020B0604020202020204" pitchFamily="34" charset="0"/>
              </a:rPr>
              <a:t>My application is completely text based and as a result, it is not too appealing but also interesting enough to start playing the game.</a:t>
            </a:r>
          </a:p>
          <a:p>
            <a:r>
              <a:rPr lang="en-US" sz="2400" b="1" dirty="0">
                <a:latin typeface="Arial" panose="020B0604020202020204" pitchFamily="34" charset="0"/>
                <a:cs typeface="Arial" panose="020B0604020202020204" pitchFamily="34" charset="0"/>
              </a:rPr>
              <a:t>Advantages</a:t>
            </a:r>
            <a:r>
              <a:rPr lang="en-US" sz="2400" dirty="0">
                <a:latin typeface="Arial" panose="020B0604020202020204" pitchFamily="34" charset="0"/>
                <a:cs typeface="Arial" panose="020B0604020202020204" pitchFamily="34" charset="0"/>
              </a:rPr>
              <a:t> : This system does not promote addictive actions but instead encourages logical thinking by prompting the users to make precise calculations and make decisions to win the game ultimately.</a:t>
            </a:r>
          </a:p>
          <a:p>
            <a:r>
              <a:rPr lang="en-US" sz="2400" dirty="0">
                <a:latin typeface="Arial" panose="020B0604020202020204" pitchFamily="34" charset="0"/>
                <a:cs typeface="Arial" panose="020B0604020202020204" pitchFamily="34" charset="0"/>
              </a:rPr>
              <a:t>It is proven by many research establishments that these kind of watered down casino game experience is effective in treating addiction towards casino games like Blackjack.</a:t>
            </a:r>
          </a:p>
        </p:txBody>
      </p:sp>
    </p:spTree>
    <p:extLst>
      <p:ext uri="{BB962C8B-B14F-4D97-AF65-F5344CB8AC3E}">
        <p14:creationId xmlns:p14="http://schemas.microsoft.com/office/powerpoint/2010/main" val="429096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261-40C7-4A93-89E7-C72B86381B65}"/>
              </a:ext>
            </a:extLst>
          </p:cNvPr>
          <p:cNvSpPr>
            <a:spLocks noGrp="1"/>
          </p:cNvSpPr>
          <p:nvPr>
            <p:ph type="title"/>
          </p:nvPr>
        </p:nvSpPr>
        <p:spPr/>
        <p:txBody>
          <a:bodyPr>
            <a:normAutofit/>
          </a:bodyPr>
          <a:lstStyle/>
          <a:p>
            <a:r>
              <a:rPr lang="en-US" sz="4800" dirty="0">
                <a:latin typeface="Calibri" panose="020F0502020204030204" pitchFamily="34" charset="0"/>
                <a:cs typeface="Calibri" panose="020F0502020204030204" pitchFamily="34" charset="0"/>
              </a:rPr>
              <a:t>Requirements</a:t>
            </a:r>
          </a:p>
        </p:txBody>
      </p:sp>
      <p:sp>
        <p:nvSpPr>
          <p:cNvPr id="3" name="Content Placeholder 2">
            <a:extLst>
              <a:ext uri="{FF2B5EF4-FFF2-40B4-BE49-F238E27FC236}">
                <a16:creationId xmlns:a16="http://schemas.microsoft.com/office/drawing/2014/main" id="{897F88F2-159B-483F-A88C-4CDF2E5CEDE8}"/>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Software – Any Python IDE, preferably Repl.it</a:t>
            </a:r>
          </a:p>
          <a:p>
            <a:r>
              <a:rPr lang="en-US" sz="2400" dirty="0">
                <a:latin typeface="Arial" panose="020B0604020202020204" pitchFamily="34" charset="0"/>
                <a:cs typeface="Arial" panose="020B0604020202020204" pitchFamily="34" charset="0"/>
              </a:rPr>
              <a:t>PyCharm for editing the code.</a:t>
            </a:r>
          </a:p>
          <a:p>
            <a:r>
              <a:rPr lang="en-US" sz="2400" dirty="0">
                <a:latin typeface="Arial" panose="020B0604020202020204" pitchFamily="34" charset="0"/>
                <a:cs typeface="Arial" panose="020B0604020202020204" pitchFamily="34" charset="0"/>
              </a:rPr>
              <a:t>Hardware – This application is designed to run on even the most basic hardware components found on smartphones.</a:t>
            </a:r>
          </a:p>
        </p:txBody>
      </p:sp>
    </p:spTree>
    <p:extLst>
      <p:ext uri="{BB962C8B-B14F-4D97-AF65-F5344CB8AC3E}">
        <p14:creationId xmlns:p14="http://schemas.microsoft.com/office/powerpoint/2010/main" val="1664324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080D-76E9-4BFF-AE5E-201EF16873FE}"/>
              </a:ext>
            </a:extLst>
          </p:cNvPr>
          <p:cNvSpPr>
            <a:spLocks noGrp="1"/>
          </p:cNvSpPr>
          <p:nvPr>
            <p:ph type="title"/>
          </p:nvPr>
        </p:nvSpPr>
        <p:spPr/>
        <p:txBody>
          <a:bodyPr>
            <a:normAutofit/>
          </a:bodyPr>
          <a:lstStyle/>
          <a:p>
            <a:r>
              <a:rPr lang="en-US" sz="4800" dirty="0">
                <a:latin typeface="Calibri" panose="020F0502020204030204" pitchFamily="34" charset="0"/>
                <a:cs typeface="Calibri" panose="020F0502020204030204" pitchFamily="34" charset="0"/>
              </a:rPr>
              <a:t>Modules</a:t>
            </a:r>
          </a:p>
        </p:txBody>
      </p:sp>
      <p:sp>
        <p:nvSpPr>
          <p:cNvPr id="3" name="Content Placeholder 2">
            <a:extLst>
              <a:ext uri="{FF2B5EF4-FFF2-40B4-BE49-F238E27FC236}">
                <a16:creationId xmlns:a16="http://schemas.microsoft.com/office/drawing/2014/main" id="{404DD7BD-A54C-4702-AC85-CF103961B1DE}"/>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Card Dealing Module</a:t>
            </a:r>
          </a:p>
          <a:p>
            <a:r>
              <a:rPr lang="en-US" sz="2400" dirty="0">
                <a:latin typeface="Arial" panose="020B0604020202020204" pitchFamily="34" charset="0"/>
                <a:cs typeface="Arial" panose="020B0604020202020204" pitchFamily="34" charset="0"/>
              </a:rPr>
              <a:t>Player Module</a:t>
            </a:r>
          </a:p>
          <a:p>
            <a:r>
              <a:rPr lang="en-US" sz="2400" dirty="0">
                <a:latin typeface="Arial" panose="020B0604020202020204" pitchFamily="34" charset="0"/>
                <a:cs typeface="Arial" panose="020B0604020202020204" pitchFamily="34" charset="0"/>
              </a:rPr>
              <a:t>Dealer Module</a:t>
            </a:r>
          </a:p>
          <a:p>
            <a:r>
              <a:rPr lang="en-US" sz="2400" dirty="0">
                <a:latin typeface="Arial" panose="020B0604020202020204" pitchFamily="34" charset="0"/>
                <a:cs typeface="Arial" panose="020B0604020202020204" pitchFamily="34" charset="0"/>
              </a:rPr>
              <a:t>Game Module</a:t>
            </a:r>
          </a:p>
          <a:p>
            <a:r>
              <a:rPr lang="en-US" sz="2400" dirty="0">
                <a:latin typeface="Arial" panose="020B0604020202020204" pitchFamily="34" charset="0"/>
                <a:cs typeface="Arial" panose="020B0604020202020204" pitchFamily="34" charset="0"/>
              </a:rPr>
              <a:t>User Interaction Module</a:t>
            </a:r>
          </a:p>
          <a:p>
            <a:r>
              <a:rPr lang="en-US" sz="2400" dirty="0">
                <a:latin typeface="Arial" panose="020B0604020202020204" pitchFamily="34" charset="0"/>
                <a:cs typeface="Arial" panose="020B0604020202020204" pitchFamily="34" charset="0"/>
              </a:rPr>
              <a:t>Main Display Module</a:t>
            </a:r>
          </a:p>
        </p:txBody>
      </p:sp>
    </p:spTree>
    <p:extLst>
      <p:ext uri="{BB962C8B-B14F-4D97-AF65-F5344CB8AC3E}">
        <p14:creationId xmlns:p14="http://schemas.microsoft.com/office/powerpoint/2010/main" val="31705736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476</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Vidya Jyothi Institute of Technology     (CSE Department)</vt:lpstr>
      <vt:lpstr>Agenda</vt:lpstr>
      <vt:lpstr>Introduction</vt:lpstr>
      <vt:lpstr>Rules and Gameplay</vt:lpstr>
      <vt:lpstr>PowerPoint Presentation</vt:lpstr>
      <vt:lpstr>Existing Systems</vt:lpstr>
      <vt:lpstr>Proposed System</vt:lpstr>
      <vt:lpstr>Requirements</vt:lpstr>
      <vt:lpstr>Modules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2021-02-06T14:53:58Z</dcterms:created>
  <dcterms:modified xsi:type="dcterms:W3CDTF">2021-02-07T06:46:51Z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