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9" r:id="rId5"/>
    <p:sldId id="260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62" r:id="rId16"/>
    <p:sldId id="263" r:id="rId17"/>
    <p:sldId id="319" r:id="rId18"/>
    <p:sldId id="264" r:id="rId19"/>
    <p:sldId id="290" r:id="rId20"/>
    <p:sldId id="292" r:id="rId21"/>
    <p:sldId id="294" r:id="rId22"/>
    <p:sldId id="266" r:id="rId23"/>
    <p:sldId id="293" r:id="rId24"/>
    <p:sldId id="297" r:id="rId25"/>
    <p:sldId id="265" r:id="rId26"/>
    <p:sldId id="291" r:id="rId27"/>
    <p:sldId id="296" r:id="rId28"/>
    <p:sldId id="267" r:id="rId29"/>
    <p:sldId id="295" r:id="rId30"/>
    <p:sldId id="298" r:id="rId31"/>
    <p:sldId id="268" r:id="rId32"/>
    <p:sldId id="305" r:id="rId33"/>
    <p:sldId id="306" r:id="rId34"/>
    <p:sldId id="316" r:id="rId35"/>
    <p:sldId id="315" r:id="rId36"/>
    <p:sldId id="269" r:id="rId37"/>
    <p:sldId id="302" r:id="rId38"/>
    <p:sldId id="309" r:id="rId39"/>
    <p:sldId id="312" r:id="rId40"/>
    <p:sldId id="310" r:id="rId41"/>
    <p:sldId id="313" r:id="rId42"/>
    <p:sldId id="311" r:id="rId43"/>
    <p:sldId id="314" r:id="rId44"/>
    <p:sldId id="318" r:id="rId45"/>
    <p:sldId id="270" r:id="rId46"/>
    <p:sldId id="320" r:id="rId47"/>
    <p:sldId id="321" r:id="rId48"/>
    <p:sldId id="322" r:id="rId49"/>
    <p:sldId id="323" r:id="rId50"/>
    <p:sldId id="324" r:id="rId51"/>
    <p:sldId id="317" r:id="rId52"/>
    <p:sldId id="307" r:id="rId53"/>
    <p:sldId id="273" r:id="rId54"/>
    <p:sldId id="299" r:id="rId55"/>
    <p:sldId id="300" r:id="rId56"/>
    <p:sldId id="301" r:id="rId57"/>
    <p:sldId id="272" r:id="rId58"/>
    <p:sldId id="303" r:id="rId59"/>
    <p:sldId id="304" r:id="rId60"/>
    <p:sldId id="277" r:id="rId61"/>
    <p:sldId id="276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AA8FE0-A8D9-4038-A5B8-56ADE5A6E667}">
          <p14:sldIdLst>
            <p14:sldId id="256"/>
            <p14:sldId id="258"/>
            <p14:sldId id="278"/>
            <p14:sldId id="259"/>
            <p14:sldId id="26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62"/>
            <p14:sldId id="263"/>
            <p14:sldId id="319"/>
            <p14:sldId id="264"/>
            <p14:sldId id="290"/>
            <p14:sldId id="292"/>
            <p14:sldId id="294"/>
            <p14:sldId id="266"/>
            <p14:sldId id="293"/>
            <p14:sldId id="297"/>
            <p14:sldId id="265"/>
            <p14:sldId id="291"/>
            <p14:sldId id="296"/>
            <p14:sldId id="267"/>
            <p14:sldId id="295"/>
            <p14:sldId id="298"/>
            <p14:sldId id="268"/>
            <p14:sldId id="305"/>
            <p14:sldId id="306"/>
            <p14:sldId id="316"/>
            <p14:sldId id="315"/>
            <p14:sldId id="269"/>
            <p14:sldId id="302"/>
            <p14:sldId id="309"/>
            <p14:sldId id="312"/>
            <p14:sldId id="310"/>
            <p14:sldId id="313"/>
            <p14:sldId id="311"/>
            <p14:sldId id="314"/>
            <p14:sldId id="318"/>
            <p14:sldId id="270"/>
            <p14:sldId id="320"/>
            <p14:sldId id="321"/>
            <p14:sldId id="322"/>
            <p14:sldId id="323"/>
            <p14:sldId id="324"/>
            <p14:sldId id="317"/>
            <p14:sldId id="307"/>
            <p14:sldId id="273"/>
            <p14:sldId id="299"/>
            <p14:sldId id="300"/>
            <p14:sldId id="301"/>
            <p14:sldId id="272"/>
            <p14:sldId id="303"/>
            <p14:sldId id="30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4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otherik/3a4432f26eea1224cee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AGanyushkin/teraflop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32754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brahabr.ru/post/32754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High-performance code in Browser &amp; </a:t>
            </a:r>
            <a:r>
              <a:rPr lang="en-US" b="1" dirty="0" err="1" smtClean="0"/>
              <a:t>NodeJS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Andrey Ganyushkin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6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6" y="2461079"/>
            <a:ext cx="8868508" cy="3566844"/>
          </a:xfrm>
        </p:spPr>
      </p:pic>
    </p:spTree>
    <p:extLst>
      <p:ext uri="{BB962C8B-B14F-4D97-AF65-F5344CB8AC3E}">
        <p14:creationId xmlns:p14="http://schemas.microsoft.com/office/powerpoint/2010/main" val="12182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1026" name="Picture 2" descr="&gt; &#10;-1 &#10;4 &#10;&gt; &#10;4 &#10;&gt; &#10;4 &#10;&gt; &#10;4 &#10;&gt; &#10;4 &#10;const SIZE &#10;undefined &#10;let a - &#10;C]; &#10;67108863 &#10;2 26 &#10;a . length &#10;= SIZE &#10;let i &#10;= a. length &#10;undefined &#10;i &#10;67108863 &#10;while (i--) { &#10;al i] = Math. random() &#10;e. 9346449403276056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57" y="1690688"/>
            <a:ext cx="5121085" cy="485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2050" name="Picture 2" descr="new Int8Array(2 ** &#10;let al = &#10;undefined &#10;new Int8Array(2 ** &#10;let a2 &#10;&gt; Uncaught RangeError: Array &#10;failed &#10;30 &#10;30 &#10;1) &#10;1) &#10;buffer allocation &#10;at new ArrayBuffer (&lt;anonymous&gt;) &#10;at new Int8Array (native) &#10;at &lt;anonymous&gt;:1:10 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27417"/>
            <a:ext cx="5181600" cy="23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&gt; &#10;4 &#10;&gt; &#10;4 &#10;&gt; &#10;4 &#10;&gt; &#10;4 &#10;&gt; &#10;2 ** 29 &#10;536870912 &#10;let al = &#10;new Int8Array(2 ** 29 &#10;undefined &#10;let a2 = &#10;new Int8Array(2 ** 29 &#10;undefined &#10;let a3 = &#10;new Int8Array(2 ** 29 &#10;undefined &#10;let a4 = new Int8Array(2 ** 29 &#10;YUncaught RangeError: Array buffer allocation failed &#10;at new ArrayBuffer (&lt;anonymous&gt;) &#10;at new Int8Array (native) &#10;at &lt;anonymous&gt;:1:10 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30172"/>
            <a:ext cx="5181600" cy="33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2000" y="1690688"/>
            <a:ext cx="10515600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ECMAScript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6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does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not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specify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any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mechanism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of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memory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allocation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Engines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are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free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implement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what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they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want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I'd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expect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them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to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be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allocated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heap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default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for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all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objects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,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but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might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well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go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stack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frame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for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optimisation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purposes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or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a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dedicated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"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heap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"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segment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with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special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garbage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collection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semantics</a:t>
            </a:r>
            <a:r>
              <a:rPr lang="ru-RU" sz="1200" dirty="0" smtClean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sz="1200" dirty="0" smtClean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b="1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dirty="0" smtClean="0"/>
              <a:t>Browser: 1 </a:t>
            </a:r>
            <a:r>
              <a:rPr lang="en-US" b="1" dirty="0" err="1"/>
              <a:t>gb</a:t>
            </a:r>
            <a:r>
              <a:rPr lang="en-US" b="1" dirty="0"/>
              <a:t> or </a:t>
            </a:r>
            <a:r>
              <a:rPr lang="ru-RU" b="1" dirty="0"/>
              <a:t> 512mb + 512mb + </a:t>
            </a:r>
            <a:r>
              <a:rPr lang="ru-RU" b="1" dirty="0" smtClean="0"/>
              <a:t>512mb</a:t>
            </a:r>
            <a:endParaRPr lang="en-US" b="1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dirty="0"/>
              <a:t>Node: </a:t>
            </a:r>
            <a:r>
              <a:rPr lang="ru-RU" b="1" dirty="0" err="1"/>
              <a:t>host</a:t>
            </a:r>
            <a:r>
              <a:rPr lang="ru-RU" b="1" dirty="0"/>
              <a:t> 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limit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539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window.performance.memory</a:t>
            </a:r>
            <a:endParaRPr lang="ru-RU" dirty="0"/>
          </a:p>
          <a:p>
            <a:endParaRPr lang="x-none" dirty="0"/>
          </a:p>
          <a:p>
            <a:pPr marL="0" indent="0">
              <a:buNone/>
            </a:pPr>
            <a:r>
              <a:rPr lang="ru-RU" sz="2000" dirty="0"/>
              <a:t>jsHeapSizeLimit:1136000000</a:t>
            </a:r>
          </a:p>
          <a:p>
            <a:pPr marL="0" indent="0">
              <a:buNone/>
            </a:pPr>
            <a:r>
              <a:rPr lang="ru-RU" sz="2000" dirty="0"/>
              <a:t>totalJSHeapSize:15200000</a:t>
            </a:r>
          </a:p>
          <a:p>
            <a:pPr marL="0" indent="0">
              <a:buNone/>
            </a:pPr>
            <a:r>
              <a:rPr lang="ru-RU" sz="2000" dirty="0"/>
              <a:t>usedJSHeapSize:11900000</a:t>
            </a:r>
          </a:p>
          <a:p>
            <a:endParaRPr lang="ru-RU" dirty="0"/>
          </a:p>
        </p:txBody>
      </p:sp>
      <p:pic>
        <p:nvPicPr>
          <p:cNvPr id="3074" name="Picture 2" descr="&gt; &#10;4 &#10;const SIZE &#10;let arr &#10;25 - &#10;1 &#10;for (let p = 0; p &lt; 3; &#10;let a - &#10;C]; a. length &#10;= SIZE &#10;arr. push(a) &#10;let i &#10;= a. length &#10;while (i--) { &#10;al i] = Math. random() &#10;let yl = &#10;new Int8Array(2 ** &#10;let Y2 = &#10;new Int8Array(2 ** &#10;e. 3534119124217392 &#10;29 - &#10;29 - &#10;1) &#10;1) 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14" y="2213907"/>
            <a:ext cx="4293963" cy="418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603023" y="1310403"/>
            <a:ext cx="4319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400" dirty="0">
                <a:latin typeface="Calibri" panose="020F0502020204030204" pitchFamily="34" charset="0"/>
              </a:rPr>
              <a:t>Max chrome memory allocation. ~1.8GB was allocated</a:t>
            </a:r>
          </a:p>
          <a:p>
            <a:r>
              <a:rPr lang="x-none" sz="1400" dirty="0">
                <a:latin typeface="Calibri" panose="020F0502020204030204" pitchFamily="34" charset="0"/>
              </a:rPr>
              <a:t>repo: </a:t>
            </a:r>
            <a:r>
              <a:rPr lang="ru-RU" sz="1400" dirty="0">
                <a:latin typeface="Calibri" panose="020F0502020204030204" pitchFamily="34" charset="0"/>
              </a:rPr>
              <a:t>chrome_max_array_size_limit.js</a:t>
            </a:r>
          </a:p>
        </p:txBody>
      </p:sp>
    </p:spTree>
    <p:extLst>
      <p:ext uri="{BB962C8B-B14F-4D97-AF65-F5344CB8AC3E}">
        <p14:creationId xmlns:p14="http://schemas.microsoft.com/office/powerpoint/2010/main" val="3040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21391"/>
          </a:xfrm>
        </p:spPr>
        <p:txBody>
          <a:bodyPr/>
          <a:lstStyle/>
          <a:p>
            <a:r>
              <a:rPr lang="en-US" dirty="0"/>
              <a:t>JS/V8 Features &amp; Optimizations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5861538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style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92769" y="5158154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Polymorphism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73262" y="478882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classes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4554" y="5723038"/>
            <a:ext cx="374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V8 versions, let optimization example,</a:t>
            </a:r>
          </a:p>
          <a:p>
            <a:r>
              <a:rPr lang="en-US" dirty="0" smtClean="0"/>
              <a:t>Chrome vs Edge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1876" y="4516287"/>
            <a:ext cx="367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 </a:t>
            </a:r>
            <a:r>
              <a:rPr lang="en-US" dirty="0" smtClean="0"/>
              <a:t>compiler and data types</a:t>
            </a:r>
          </a:p>
          <a:p>
            <a:r>
              <a:rPr lang="en-US" dirty="0" err="1" smtClean="0"/>
              <a:t>deoptimizations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06154" y="4516287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optimizations instability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97953" y="5984687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39" y="1825625"/>
            <a:ext cx="9705522" cy="4351338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56" y="3305872"/>
            <a:ext cx="67636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IRHydra^2 &amp; Chrome </a:t>
            </a:r>
            <a:r>
              <a:rPr lang="en-US" dirty="0" err="1" smtClean="0"/>
              <a:t>DevTools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node 	--</a:t>
            </a:r>
            <a:r>
              <a:rPr lang="en-US" sz="1600" dirty="0"/>
              <a:t>trace-hydrogen \</a:t>
            </a:r>
          </a:p>
          <a:p>
            <a:pPr marL="0" indent="0">
              <a:buNone/>
            </a:pPr>
            <a:r>
              <a:rPr lang="en-US" sz="1600" dirty="0"/>
              <a:t>	--trace-phase=Z \</a:t>
            </a:r>
          </a:p>
          <a:p>
            <a:pPr marL="0" indent="0">
              <a:buNone/>
            </a:pPr>
            <a:r>
              <a:rPr lang="en-US" sz="1600" dirty="0"/>
              <a:t>	--trace-</a:t>
            </a:r>
            <a:r>
              <a:rPr lang="en-US" sz="1600" dirty="0" err="1"/>
              <a:t>deopt</a:t>
            </a:r>
            <a:r>
              <a:rPr lang="en-US" sz="1600" dirty="0"/>
              <a:t> \</a:t>
            </a:r>
          </a:p>
          <a:p>
            <a:pPr marL="0" indent="0">
              <a:buNone/>
            </a:pPr>
            <a:r>
              <a:rPr lang="en-US" sz="1600" dirty="0"/>
              <a:t>	--code-comments \</a:t>
            </a:r>
          </a:p>
          <a:p>
            <a:pPr marL="0" indent="0">
              <a:buNone/>
            </a:pPr>
            <a:r>
              <a:rPr lang="en-US" sz="1600" dirty="0"/>
              <a:t>	--hydrogen-track-positions \</a:t>
            </a:r>
          </a:p>
          <a:p>
            <a:pPr marL="0" indent="0">
              <a:buNone/>
            </a:pPr>
            <a:r>
              <a:rPr lang="en-US" sz="1600" dirty="0"/>
              <a:t>	--redirect-code-traces \</a:t>
            </a:r>
          </a:p>
          <a:p>
            <a:pPr marL="0" indent="0">
              <a:buNone/>
            </a:pPr>
            <a:r>
              <a:rPr lang="en-US" sz="1600" dirty="0"/>
              <a:t>	--redirect-code-traces-to=code.asm \</a:t>
            </a:r>
          </a:p>
          <a:p>
            <a:pPr marL="0" indent="0">
              <a:buNone/>
            </a:pPr>
            <a:r>
              <a:rPr lang="en-US" sz="1600" dirty="0"/>
              <a:t>	--</a:t>
            </a:r>
            <a:r>
              <a:rPr lang="en-US" sz="1600" dirty="0" err="1"/>
              <a:t>trace_hydrogen_file</a:t>
            </a:r>
            <a:r>
              <a:rPr lang="en-US" sz="1600" dirty="0"/>
              <a:t>=</a:t>
            </a:r>
            <a:r>
              <a:rPr lang="en-US" sz="1600" dirty="0" err="1"/>
              <a:t>code.cfg</a:t>
            </a:r>
            <a:r>
              <a:rPr lang="en-US" sz="1600" dirty="0"/>
              <a:t> \</a:t>
            </a:r>
          </a:p>
          <a:p>
            <a:pPr marL="0" indent="0">
              <a:buNone/>
            </a:pPr>
            <a:r>
              <a:rPr lang="en-US" sz="1600" dirty="0"/>
              <a:t>	--print-opt-code \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try1.js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-&gt; code.asm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-&gt; </a:t>
            </a:r>
            <a:r>
              <a:rPr lang="en-US" sz="1600" dirty="0" err="1" smtClean="0"/>
              <a:t>code.cfg</a:t>
            </a:r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IRHydra2 is deprecated</a:t>
            </a:r>
            <a:r>
              <a:rPr lang="en-US" sz="2400" dirty="0"/>
              <a:t>. Supporting various V8 related features in </a:t>
            </a:r>
            <a:r>
              <a:rPr lang="en-US" sz="2400" dirty="0" err="1"/>
              <a:t>IRHydra</a:t>
            </a:r>
            <a:r>
              <a:rPr lang="en-US" sz="2400" dirty="0"/>
              <a:t> was always a race against the clock. </a:t>
            </a:r>
            <a:r>
              <a:rPr lang="en-US" sz="2400" dirty="0">
                <a:solidFill>
                  <a:srgbClr val="FF0000"/>
                </a:solidFill>
              </a:rPr>
              <a:t>V8 5.9 has switched to a new execution pipeline (</a:t>
            </a:r>
            <a:r>
              <a:rPr lang="en-US" sz="2400" dirty="0" err="1">
                <a:solidFill>
                  <a:srgbClr val="FF0000"/>
                </a:solidFill>
              </a:rPr>
              <a:t>TurboFan+Ignition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and modernizing </a:t>
            </a:r>
            <a:r>
              <a:rPr lang="en-US" sz="2400" dirty="0" err="1"/>
              <a:t>IRHydra</a:t>
            </a:r>
            <a:r>
              <a:rPr lang="en-US" sz="2400" dirty="0"/>
              <a:t> to properly work with it would be too much of a time investment for me, given that I don't need to dig into JavaScript performance anymore.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33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x-none" dirty="0" smtClean="0"/>
              <a:t>atives</a:t>
            </a:r>
            <a:r>
              <a:rPr lang="en-US" dirty="0" smtClean="0"/>
              <a:t> S</a:t>
            </a:r>
            <a:r>
              <a:rPr lang="x-none" dirty="0" smtClean="0"/>
              <a:t>yntax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v8 --allow-natives-syntax </a:t>
            </a:r>
            <a:r>
              <a:rPr lang="en-US" dirty="0" err="1"/>
              <a:t>RuntimeFunctions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%</a:t>
            </a:r>
            <a:r>
              <a:rPr lang="x-none" b="1" dirty="0" smtClean="0"/>
              <a:t>NeverOptimizeFunction</a:t>
            </a:r>
            <a:r>
              <a:rPr lang="en-US" b="1" dirty="0" smtClean="0"/>
              <a:t>(</a:t>
            </a:r>
            <a:r>
              <a:rPr lang="en-US" b="1" dirty="0" err="1" smtClean="0"/>
              <a:t>myFunctionName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unction </a:t>
            </a:r>
            <a:r>
              <a:rPr lang="en-US" b="1" dirty="0" err="1" smtClean="0"/>
              <a:t>myFunctionName</a:t>
            </a:r>
            <a:r>
              <a:rPr lang="en-US" b="1" dirty="0" smtClean="0"/>
              <a:t>()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gist.github.com/totherik/3a4432f26eea1224ceeb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RuntimeFunctions</a:t>
            </a:r>
            <a:r>
              <a:rPr lang="en-US" sz="2000" dirty="0" smtClean="0"/>
              <a:t>  &gt;  330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686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math model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3" y="2696308"/>
            <a:ext cx="4294252" cy="2251743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04283"/>
            <a:ext cx="5181600" cy="1994022"/>
          </a:xfrm>
        </p:spPr>
      </p:pic>
      <p:sp>
        <p:nvSpPr>
          <p:cNvPr id="9" name="Прямоугольник 8"/>
          <p:cNvSpPr/>
          <p:nvPr/>
        </p:nvSpPr>
        <p:spPr>
          <a:xfrm>
            <a:off x="6595451" y="5413104"/>
            <a:ext cx="4335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Метод Рунге — Кутты четвёртого порядка </a:t>
            </a:r>
          </a:p>
        </p:txBody>
      </p:sp>
    </p:spTree>
    <p:extLst>
      <p:ext uri="{BB962C8B-B14F-4D97-AF65-F5344CB8AC3E}">
        <p14:creationId xmlns:p14="http://schemas.microsoft.com/office/powerpoint/2010/main" val="413708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math model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Нормальная математика</a:t>
            </a:r>
          </a:p>
          <a:p>
            <a:r>
              <a:rPr lang="ru-RU" dirty="0" smtClean="0"/>
              <a:t>Достаточно простая задача</a:t>
            </a:r>
          </a:p>
          <a:p>
            <a:r>
              <a:rPr lang="ru-RU" dirty="0" smtClean="0"/>
              <a:t>Не имеет аналитического решения для </a:t>
            </a:r>
            <a:r>
              <a:rPr lang="en-US" dirty="0" smtClean="0"/>
              <a:t>n &gt; 2*</a:t>
            </a:r>
            <a:endParaRPr lang="ru-RU" dirty="0" smtClean="0"/>
          </a:p>
          <a:p>
            <a:r>
              <a:rPr lang="ru-RU" dirty="0" smtClean="0"/>
              <a:t>Требует синхронизации данных каждую итерацию</a:t>
            </a:r>
          </a:p>
          <a:p>
            <a:r>
              <a:rPr lang="ru-RU" dirty="0" smtClean="0"/>
              <a:t>Хорошо </a:t>
            </a:r>
            <a:r>
              <a:rPr lang="ru-RU" dirty="0" err="1" smtClean="0"/>
              <a:t>параллелится</a:t>
            </a:r>
            <a:endParaRPr lang="ru-RU" dirty="0" smtClean="0"/>
          </a:p>
          <a:p>
            <a:r>
              <a:rPr lang="ru-RU" dirty="0" smtClean="0"/>
              <a:t>Красивый результат!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#</a:t>
            </a:r>
            <a:r>
              <a:rPr lang="en-US" dirty="0" err="1"/>
              <a:t>notforenterprisedevelopers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не для </a:t>
            </a:r>
            <a:r>
              <a:rPr lang="ru-RU" dirty="0" err="1" smtClean="0"/>
              <a:t>энтерпрайз</a:t>
            </a:r>
            <a:endParaRPr lang="ru-RU" dirty="0"/>
          </a:p>
          <a:p>
            <a:r>
              <a:rPr lang="ru-RU" dirty="0" smtClean="0"/>
              <a:t>Это </a:t>
            </a:r>
            <a:r>
              <a:rPr lang="ru-RU" dirty="0"/>
              <a:t>не </a:t>
            </a:r>
            <a:r>
              <a:rPr lang="ru-RU" dirty="0" smtClean="0"/>
              <a:t>точно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уже </a:t>
            </a:r>
            <a:r>
              <a:rPr lang="ru-RU" dirty="0" smtClean="0"/>
              <a:t>изменилось</a:t>
            </a:r>
            <a:endParaRPr lang="ru-RU" dirty="0"/>
          </a:p>
          <a:p>
            <a:r>
              <a:rPr lang="ru-RU" dirty="0" smtClean="0"/>
              <a:t>Горячее сырым не бывает</a:t>
            </a:r>
            <a:endParaRPr lang="en-US" dirty="0" smtClean="0"/>
          </a:p>
          <a:p>
            <a:r>
              <a:rPr lang="ru-RU" dirty="0" smtClean="0"/>
              <a:t>Вам это не нужно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2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math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6435"/>
            <a:ext cx="4972100" cy="494437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1" y="1626435"/>
            <a:ext cx="4530969" cy="5004177"/>
          </a:xfrm>
        </p:spPr>
      </p:pic>
    </p:spTree>
    <p:extLst>
      <p:ext uri="{BB962C8B-B14F-4D97-AF65-F5344CB8AC3E}">
        <p14:creationId xmlns:p14="http://schemas.microsoft.com/office/powerpoint/2010/main" val="396108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optimization in v8 vs edge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PS</a:t>
            </a:r>
            <a:r>
              <a:rPr lang="en-US" sz="1600" dirty="0"/>
              <a:t>&gt; </a:t>
            </a:r>
            <a:r>
              <a:rPr lang="en-US" sz="1600" dirty="0" err="1"/>
              <a:t>nvm</a:t>
            </a:r>
            <a:r>
              <a:rPr lang="en-US" sz="1600" dirty="0"/>
              <a:t> use 8.4.0</a:t>
            </a:r>
          </a:p>
          <a:p>
            <a:pPr marL="0" indent="0">
              <a:buNone/>
            </a:pPr>
            <a:r>
              <a:rPr lang="en-US" sz="1600" dirty="0"/>
              <a:t> Now using node v8.4.0 (64-bit)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PS&gt; node -e 'console.log(process.versions.v8);'</a:t>
            </a:r>
          </a:p>
          <a:p>
            <a:pPr marL="0" indent="0">
              <a:buNone/>
            </a:pPr>
            <a:r>
              <a:rPr lang="en-US" sz="1600" dirty="0"/>
              <a:t> 6.0.286.52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PS&gt; node .\try1.js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computeStep</a:t>
            </a:r>
            <a:r>
              <a:rPr lang="en-US" sz="1600" dirty="0"/>
              <a:t> 2 x 0.69 ops/sec ±0.62% (6 runs sampled)</a:t>
            </a:r>
          </a:p>
          <a:p>
            <a:pPr marL="0" indent="0">
              <a:buNone/>
            </a:pPr>
            <a:r>
              <a:rPr lang="en-US" sz="1600" dirty="0"/>
              <a:t> Fastest is </a:t>
            </a:r>
            <a:r>
              <a:rPr lang="en-US" sz="1600" dirty="0" err="1"/>
              <a:t>computeStep</a:t>
            </a:r>
            <a:r>
              <a:rPr lang="en-US" sz="1600" dirty="0"/>
              <a:t> 2</a:t>
            </a:r>
            <a:endParaRPr lang="ru-RU" sz="16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PS&gt; </a:t>
            </a:r>
            <a:r>
              <a:rPr lang="en-US" sz="1500" dirty="0" err="1"/>
              <a:t>nvm</a:t>
            </a:r>
            <a:r>
              <a:rPr lang="en-US" sz="1500" dirty="0"/>
              <a:t> use 8.1.4</a:t>
            </a:r>
          </a:p>
          <a:p>
            <a:pPr marL="0" indent="0">
              <a:buNone/>
            </a:pPr>
            <a:r>
              <a:rPr lang="en-US" sz="1500" dirty="0"/>
              <a:t> Now using node v8.1.4 (64-bit)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PS&gt; node -e 'console.log(process.versions.v8);'</a:t>
            </a:r>
          </a:p>
          <a:p>
            <a:pPr marL="0" indent="0">
              <a:buNone/>
            </a:pPr>
            <a:r>
              <a:rPr lang="en-US" sz="1500" dirty="0"/>
              <a:t> 5.8.283.41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PS&gt; node .\try1.js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err="1"/>
              <a:t>computeStep</a:t>
            </a:r>
            <a:r>
              <a:rPr lang="en-US" sz="1500" dirty="0"/>
              <a:t> 2 x 0.18 ops/sec ±0.90% (5 runs sampled)</a:t>
            </a:r>
          </a:p>
          <a:p>
            <a:pPr marL="0" indent="0">
              <a:buNone/>
            </a:pPr>
            <a:r>
              <a:rPr lang="en-US" sz="1500" dirty="0"/>
              <a:t> Fastest is </a:t>
            </a:r>
            <a:r>
              <a:rPr lang="en-US" sz="1500" dirty="0" err="1"/>
              <a:t>computeStep</a:t>
            </a:r>
            <a:r>
              <a:rPr lang="en-US" sz="1500" dirty="0"/>
              <a:t> 2</a:t>
            </a:r>
            <a:endParaRPr lang="ru-RU" sz="15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08905" y="6311900"/>
            <a:ext cx="2397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repo: </a:t>
            </a:r>
            <a:r>
              <a:rPr lang="ru-RU" sz="1400" dirty="0" smtClean="0"/>
              <a:t>20_nodejs_benchmarkjs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82605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если не помогло?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?</a:t>
            </a:r>
            <a:endParaRPr lang="ru-RU" sz="3200" dirty="0" smtClean="0"/>
          </a:p>
          <a:p>
            <a:r>
              <a:rPr lang="en-US" sz="3200" dirty="0" smtClean="0"/>
              <a:t>?</a:t>
            </a:r>
          </a:p>
          <a:p>
            <a:r>
              <a:rPr lang="en-US" sz="3200" dirty="0" smtClean="0"/>
              <a:t>?</a:t>
            </a:r>
          </a:p>
          <a:p>
            <a:r>
              <a:rPr lang="en-US" sz="3200" dirty="0" smtClean="0"/>
              <a:t>?</a:t>
            </a:r>
            <a:endParaRPr lang="ru-RU" sz="32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29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если не помогло?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Писать на </a:t>
            </a:r>
            <a:r>
              <a:rPr lang="en-US" sz="3200" dirty="0" smtClean="0"/>
              <a:t>JS </a:t>
            </a:r>
            <a:r>
              <a:rPr lang="ru-RU" sz="3200" dirty="0" smtClean="0"/>
              <a:t>как на </a:t>
            </a:r>
            <a:r>
              <a:rPr lang="en-US" sz="3200" dirty="0" smtClean="0"/>
              <a:t>C++</a:t>
            </a:r>
            <a:endParaRPr lang="ru-RU" sz="3200" dirty="0" smtClean="0"/>
          </a:p>
          <a:p>
            <a:r>
              <a:rPr lang="ru-RU" sz="3200" dirty="0" smtClean="0"/>
              <a:t>Потоки </a:t>
            </a:r>
            <a:r>
              <a:rPr lang="en-US" sz="3200" dirty="0" smtClean="0"/>
              <a:t>CPU</a:t>
            </a:r>
          </a:p>
          <a:p>
            <a:r>
              <a:rPr lang="ru-RU" sz="3200" dirty="0" smtClean="0"/>
              <a:t>Потоки </a:t>
            </a:r>
            <a:r>
              <a:rPr lang="en-US" sz="3200" dirty="0" smtClean="0"/>
              <a:t>GPU</a:t>
            </a:r>
          </a:p>
          <a:p>
            <a:r>
              <a:rPr lang="ru-RU" sz="3200" dirty="0" smtClean="0"/>
              <a:t>Не писать на </a:t>
            </a:r>
            <a:r>
              <a:rPr lang="en-US" sz="3200" dirty="0" smtClean="0"/>
              <a:t>JS</a:t>
            </a:r>
            <a:endParaRPr lang="ru-RU" sz="32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78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style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46055"/>
            <a:ext cx="5951241" cy="137501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7" y="4815604"/>
            <a:ext cx="10114078" cy="125695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968"/>
            <a:ext cx="2033954" cy="3188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7" y="4398616"/>
            <a:ext cx="6805248" cy="2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style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26" y="1825625"/>
            <a:ext cx="6567547" cy="4351338"/>
          </a:xfrm>
        </p:spPr>
      </p:pic>
    </p:spTree>
    <p:extLst>
      <p:ext uri="{BB962C8B-B14F-4D97-AF65-F5344CB8AC3E}">
        <p14:creationId xmlns:p14="http://schemas.microsoft.com/office/powerpoint/2010/main" val="211811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WebWorkers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8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7" y="1690688"/>
            <a:ext cx="6392167" cy="291505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82" y="4758145"/>
            <a:ext cx="7668695" cy="1943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2677" y="2528187"/>
            <a:ext cx="30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 трансфер владения?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Работает!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ru-RU" dirty="0" smtClean="0"/>
              <a:t> в </a:t>
            </a:r>
            <a:r>
              <a:rPr lang="en-US" dirty="0" smtClean="0"/>
              <a:t>n – 1 </a:t>
            </a:r>
            <a:r>
              <a:rPr lang="ru-RU" dirty="0" smtClean="0"/>
              <a:t>раз быстрее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</a:t>
            </a:r>
            <a:r>
              <a:rPr lang="ru-RU" dirty="0" err="1" smtClean="0"/>
              <a:t>воркеров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repo</a:t>
            </a:r>
            <a:r>
              <a:rPr lang="en-US" dirty="0"/>
              <a:t>: </a:t>
            </a:r>
            <a:r>
              <a:rPr lang="en-US" dirty="0" smtClean="0"/>
              <a:t>40_browser_math_webworkers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3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53508" y="4771291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gpu.js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48247" y="454855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turbo.js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2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Matrix </a:t>
            </a:r>
            <a:r>
              <a:rPr lang="en-US" b="1" dirty="0"/>
              <a:t>Multiplication</a:t>
            </a:r>
          </a:p>
          <a:p>
            <a:pPr marL="0" indent="0">
              <a:buNone/>
            </a:pPr>
            <a:r>
              <a:rPr lang="en-US" dirty="0"/>
              <a:t>Create the GPU accelerated function from a kernel function that computes a single element in the 512 x 512 matrix (2D array). The kernel function is run in a parallel manner in the GPU resulting in very fast computations! (...sometimes)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44" y="1825625"/>
            <a:ext cx="4115374" cy="68589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98" y="3515718"/>
            <a:ext cx="544510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4792"/>
            <a:ext cx="4743559" cy="180869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28" y="2281104"/>
            <a:ext cx="4717072" cy="3200870"/>
          </a:xfrm>
        </p:spPr>
      </p:pic>
    </p:spTree>
    <p:extLst>
      <p:ext uri="{BB962C8B-B14F-4D97-AF65-F5344CB8AC3E}">
        <p14:creationId xmlns:p14="http://schemas.microsoft.com/office/powerpoint/2010/main" val="327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755"/>
            <a:ext cx="5527250" cy="5618091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6" y="1825624"/>
            <a:ext cx="3793092" cy="4691227"/>
          </a:xfrm>
        </p:spPr>
      </p:pic>
    </p:spTree>
    <p:extLst>
      <p:ext uri="{BB962C8B-B14F-4D97-AF65-F5344CB8AC3E}">
        <p14:creationId xmlns:p14="http://schemas.microsoft.com/office/powerpoint/2010/main" val="21428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14"/>
            <a:ext cx="10515600" cy="3399359"/>
          </a:xfrm>
        </p:spPr>
      </p:pic>
    </p:spTree>
    <p:extLst>
      <p:ext uri="{BB962C8B-B14F-4D97-AF65-F5344CB8AC3E}">
        <p14:creationId xmlns:p14="http://schemas.microsoft.com/office/powerpoint/2010/main" val="31977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specification defines </a:t>
            </a:r>
            <a:r>
              <a:rPr lang="en-US" b="1" dirty="0"/>
              <a:t>asm.js</a:t>
            </a:r>
            <a:r>
              <a:rPr lang="en-US" dirty="0"/>
              <a:t>, a strict </a:t>
            </a:r>
            <a:r>
              <a:rPr lang="en-US" dirty="0">
                <a:solidFill>
                  <a:srgbClr val="FF0000"/>
                </a:solidFill>
              </a:rPr>
              <a:t>subset of JavaScript</a:t>
            </a:r>
            <a:r>
              <a:rPr lang="en-US" dirty="0"/>
              <a:t> that can be used as a </a:t>
            </a:r>
            <a:r>
              <a:rPr lang="en-US" dirty="0">
                <a:solidFill>
                  <a:srgbClr val="FF0000"/>
                </a:solidFill>
              </a:rPr>
              <a:t>low-level, efficient target language for compilers</a:t>
            </a:r>
            <a:r>
              <a:rPr lang="en-US" dirty="0"/>
              <a:t>. This sublanguage effectively describes a sandboxed virtual machine </a:t>
            </a:r>
            <a:r>
              <a:rPr lang="en-US" dirty="0">
                <a:solidFill>
                  <a:srgbClr val="FF0000"/>
                </a:solidFill>
              </a:rPr>
              <a:t>for memory-unsafe languages like C or C++</a:t>
            </a:r>
            <a:r>
              <a:rPr lang="en-US" dirty="0"/>
              <a:t>. A combination of static and dynamic validation allows JavaScript engines to employ an </a:t>
            </a:r>
            <a:r>
              <a:rPr lang="en-US" dirty="0">
                <a:solidFill>
                  <a:srgbClr val="FF0000"/>
                </a:solidFill>
              </a:rPr>
              <a:t>ahead-of-time (AOT) </a:t>
            </a:r>
            <a:r>
              <a:rPr lang="en-US" dirty="0"/>
              <a:t>optimizing compilation strategy for valid asm.js code.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31269" y="843240"/>
            <a:ext cx="292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http://asmjs.org/spec/latest/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0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x = </a:t>
            </a:r>
            <a:r>
              <a:rPr lang="en-US" dirty="0" err="1" smtClean="0"/>
              <a:t>inputValue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 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inputValue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970585" y="4243754"/>
            <a:ext cx="1980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x: </a:t>
            </a:r>
            <a:r>
              <a:rPr lang="en-US" sz="4000" dirty="0" err="1" smtClean="0"/>
              <a:t>int</a:t>
            </a:r>
            <a:r>
              <a:rPr lang="en-US" sz="4000" dirty="0" smtClean="0"/>
              <a:t> ?</a:t>
            </a:r>
          </a:p>
          <a:p>
            <a:r>
              <a:rPr lang="en-US" sz="4000" dirty="0" smtClean="0"/>
              <a:t>y: float </a:t>
            </a:r>
            <a:r>
              <a:rPr lang="en-US" sz="4000" dirty="0"/>
              <a:t>?</a:t>
            </a:r>
            <a:endParaRPr lang="ru-RU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645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x = </a:t>
            </a:r>
            <a:r>
              <a:rPr lang="en-US" dirty="0" err="1" smtClean="0"/>
              <a:t>inputValue</a:t>
            </a:r>
            <a:r>
              <a:rPr lang="en-US" dirty="0" smtClean="0"/>
              <a:t> </a:t>
            </a:r>
            <a:r>
              <a:rPr lang="en-US" dirty="0"/>
              <a:t>| 0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+</a:t>
            </a:r>
            <a:r>
              <a:rPr lang="en-US" dirty="0" err="1" smtClean="0"/>
              <a:t>inputValue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970585" y="4243754"/>
            <a:ext cx="214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очему 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816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let </a:t>
            </a:r>
            <a:r>
              <a:rPr lang="en-US" sz="4400" dirty="0"/>
              <a:t>heap = new </a:t>
            </a:r>
            <a:r>
              <a:rPr lang="en-US" sz="4400" dirty="0" err="1" smtClean="0"/>
              <a:t>ArrayBuffer</a:t>
            </a:r>
            <a:r>
              <a:rPr lang="en-US" sz="4400" dirty="0" smtClean="0"/>
              <a:t>(0x10000);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610287" y="4314092"/>
            <a:ext cx="497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access</a:t>
            </a:r>
            <a:r>
              <a:rPr lang="en-US" sz="3200" dirty="0"/>
              <a:t>: </a:t>
            </a:r>
            <a:r>
              <a:rPr lang="en-US" sz="3200" dirty="0" smtClean="0"/>
              <a:t>    values[pointer&gt;&gt;</a:t>
            </a:r>
            <a:r>
              <a:rPr lang="en-US" sz="3200" dirty="0"/>
              <a:t>3]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8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what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Игры</a:t>
            </a:r>
            <a:endParaRPr lang="en-US" dirty="0"/>
          </a:p>
          <a:p>
            <a:r>
              <a:rPr lang="ru-RU" dirty="0" smtClean="0"/>
              <a:t>Интерполяция графиков</a:t>
            </a:r>
          </a:p>
          <a:p>
            <a:r>
              <a:rPr lang="ru-RU" dirty="0" smtClean="0"/>
              <a:t>Библиотеки</a:t>
            </a:r>
            <a:endParaRPr lang="en-US" dirty="0" smtClean="0"/>
          </a:p>
          <a:p>
            <a:r>
              <a:rPr lang="en-US" dirty="0" smtClean="0"/>
              <a:t>Machine Learning</a:t>
            </a:r>
          </a:p>
          <a:p>
            <a:r>
              <a:rPr lang="ru-RU" dirty="0" err="1" smtClean="0"/>
              <a:t>Переиспользовать</a:t>
            </a:r>
            <a:r>
              <a:rPr lang="ru-RU" dirty="0" smtClean="0"/>
              <a:t> С++ библиотеки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89" y="2125019"/>
            <a:ext cx="6720621" cy="3956887"/>
          </a:xfrm>
        </p:spPr>
      </p:pic>
    </p:spTree>
    <p:extLst>
      <p:ext uri="{BB962C8B-B14F-4D97-AF65-F5344CB8AC3E}">
        <p14:creationId xmlns:p14="http://schemas.microsoft.com/office/powerpoint/2010/main" val="21935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4" y="1374165"/>
            <a:ext cx="7427860" cy="473929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54" y="5369955"/>
            <a:ext cx="8100646" cy="14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2936"/>
            <a:ext cx="10515600" cy="2636716"/>
          </a:xfrm>
        </p:spPr>
      </p:pic>
    </p:spTree>
    <p:extLst>
      <p:ext uri="{BB962C8B-B14F-4D97-AF65-F5344CB8AC3E}">
        <p14:creationId xmlns:p14="http://schemas.microsoft.com/office/powerpoint/2010/main" val="13183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ru-RU" dirty="0" smtClean="0"/>
              <a:t> </a:t>
            </a:r>
            <a:r>
              <a:rPr lang="en-US" dirty="0" smtClean="0"/>
              <a:t>of asm.js code</a:t>
            </a:r>
            <a:r>
              <a:rPr lang="ru-RU" dirty="0" smtClean="0"/>
              <a:t> </a:t>
            </a:r>
            <a:r>
              <a:rPr lang="en-US" dirty="0" smtClean="0"/>
              <a:t>in pass flow ~ fail flow</a:t>
            </a:r>
            <a:endParaRPr lang="ru-RU" dirty="0" smtClean="0"/>
          </a:p>
          <a:p>
            <a:r>
              <a:rPr lang="en-US" dirty="0"/>
              <a:t>Performance</a:t>
            </a:r>
            <a:r>
              <a:rPr lang="ru-RU" dirty="0"/>
              <a:t> </a:t>
            </a:r>
            <a:r>
              <a:rPr lang="en-US" dirty="0"/>
              <a:t>of </a:t>
            </a:r>
            <a:r>
              <a:rPr lang="en-US" dirty="0" smtClean="0"/>
              <a:t>asm.js </a:t>
            </a:r>
            <a:r>
              <a:rPr lang="en-US" dirty="0"/>
              <a:t>code</a:t>
            </a:r>
            <a:r>
              <a:rPr lang="ru-RU" dirty="0"/>
              <a:t> </a:t>
            </a:r>
            <a:r>
              <a:rPr lang="en-US" dirty="0" smtClean="0"/>
              <a:t>&lt; origin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</a:p>
          <a:p>
            <a:r>
              <a:rPr lang="ru-RU" dirty="0" smtClean="0"/>
              <a:t>Примера нет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3409469"/>
            <a:ext cx="1077427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r>
              <a:rPr lang="en-US" dirty="0" smtClean="0"/>
              <a:t> </a:t>
            </a:r>
            <a:r>
              <a:rPr lang="en-US" b="1" dirty="0"/>
              <a:t>Minimum Viable </a:t>
            </a:r>
            <a:r>
              <a:rPr lang="en-US" b="1" dirty="0" smtClean="0"/>
              <a:t>Product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distributable, loadable and executable unit of code in </a:t>
            </a:r>
            <a:r>
              <a:rPr lang="en-US" dirty="0" err="1"/>
              <a:t>WebAssembly</a:t>
            </a:r>
            <a:r>
              <a:rPr lang="en-US" dirty="0"/>
              <a:t> is called a 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behavior of </a:t>
            </a:r>
            <a:r>
              <a:rPr lang="en-US" dirty="0" err="1"/>
              <a:t>WebAssembly</a:t>
            </a:r>
            <a:r>
              <a:rPr lang="en-US" dirty="0"/>
              <a:t> code in a module is specified in terms of instructions for a structured stack machine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WebAssembly</a:t>
            </a:r>
            <a:r>
              <a:rPr lang="en-US" dirty="0"/>
              <a:t> binary format, which is designed to be natively decoded by </a:t>
            </a:r>
            <a:r>
              <a:rPr lang="en-US" dirty="0" err="1"/>
              <a:t>WebAssembly</a:t>
            </a:r>
            <a:r>
              <a:rPr lang="en-US" dirty="0"/>
              <a:t> implementations, is specified as a binary encoding of a module’s structure and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WebAssembly</a:t>
            </a:r>
            <a:r>
              <a:rPr lang="en-US" dirty="0"/>
              <a:t> text format, which is designed to be read and written when using tools (e.g., assemblers, debuggers, profilers), is specified as a textual projection of a module’s structure and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WebAssembly</a:t>
            </a:r>
            <a:r>
              <a:rPr lang="en-US" dirty="0"/>
              <a:t> is designed to be implemented both by web browsers and completely different execution environments.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9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r>
              <a:rPr lang="en-US" dirty="0" smtClean="0"/>
              <a:t> </a:t>
            </a:r>
            <a:r>
              <a:rPr lang="en-US" b="1" dirty="0"/>
              <a:t>Features to add after the </a:t>
            </a:r>
            <a:r>
              <a:rPr lang="en-US" b="1" dirty="0" smtClean="0"/>
              <a:t>MVP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19" y="2330793"/>
            <a:ext cx="6096362" cy="3776607"/>
          </a:xfrm>
        </p:spPr>
      </p:pic>
    </p:spTree>
    <p:extLst>
      <p:ext uri="{BB962C8B-B14F-4D97-AF65-F5344CB8AC3E}">
        <p14:creationId xmlns:p14="http://schemas.microsoft.com/office/powerpoint/2010/main" val="1908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r>
              <a:rPr lang="en-US" dirty="0" smtClean="0"/>
              <a:t> </a:t>
            </a:r>
            <a:r>
              <a:rPr lang="en-US" b="1" dirty="0"/>
              <a:t>High-Level </a:t>
            </a:r>
            <a:r>
              <a:rPr lang="en-US" b="1" dirty="0" smtClean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 portable, size- and load-time-efficient binary </a:t>
            </a:r>
            <a:r>
              <a:rPr lang="en-US" dirty="0" smtClean="0"/>
              <a:t>format…</a:t>
            </a:r>
          </a:p>
          <a:p>
            <a:r>
              <a:rPr lang="en-US" dirty="0"/>
              <a:t>Specify and implement </a:t>
            </a:r>
            <a:r>
              <a:rPr lang="en-US" dirty="0" smtClean="0"/>
              <a:t>incrementally</a:t>
            </a:r>
          </a:p>
          <a:p>
            <a:r>
              <a:rPr lang="en-US" dirty="0"/>
              <a:t>Design to execute within and integrate well with the </a:t>
            </a:r>
            <a:r>
              <a:rPr lang="en-US" i="1" dirty="0"/>
              <a:t>existing</a:t>
            </a:r>
            <a:r>
              <a:rPr lang="en-US" dirty="0"/>
              <a:t> Web </a:t>
            </a:r>
            <a:r>
              <a:rPr lang="en-US" dirty="0" smtClean="0"/>
              <a:t>platform</a:t>
            </a:r>
          </a:p>
          <a:p>
            <a:r>
              <a:rPr lang="en-US" dirty="0"/>
              <a:t>Design to support non-browser </a:t>
            </a:r>
            <a:r>
              <a:rPr lang="en-US" dirty="0" err="1"/>
              <a:t>embeddings</a:t>
            </a:r>
            <a:r>
              <a:rPr lang="en-US" dirty="0"/>
              <a:t> as </a:t>
            </a:r>
            <a:r>
              <a:rPr lang="en-US" dirty="0" smtClean="0"/>
              <a:t>well</a:t>
            </a:r>
            <a:endParaRPr lang="en-US" dirty="0"/>
          </a:p>
          <a:p>
            <a:r>
              <a:rPr lang="en-US" dirty="0"/>
              <a:t>Make a great </a:t>
            </a:r>
            <a:r>
              <a:rPr lang="en-US" dirty="0" smtClean="0"/>
              <a:t>platform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0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0"/>
            <a:ext cx="9472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51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33" y="1825625"/>
            <a:ext cx="6777734" cy="4351338"/>
          </a:xfrm>
        </p:spPr>
      </p:pic>
    </p:spTree>
    <p:extLst>
      <p:ext uri="{BB962C8B-B14F-4D97-AF65-F5344CB8AC3E}">
        <p14:creationId xmlns:p14="http://schemas.microsoft.com/office/powerpoint/2010/main" val="297349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umber</a:t>
            </a:r>
            <a:endParaRPr lang="en-US" dirty="0"/>
          </a:p>
          <a:p>
            <a:r>
              <a:rPr lang="en-US" dirty="0" smtClean="0"/>
              <a:t>String</a:t>
            </a:r>
            <a:endParaRPr lang="en-US" dirty="0"/>
          </a:p>
          <a:p>
            <a:r>
              <a:rPr lang="en-US" dirty="0" smtClean="0"/>
              <a:t>Boolean</a:t>
            </a:r>
            <a:endParaRPr lang="en-US" dirty="0"/>
          </a:p>
          <a:p>
            <a:r>
              <a:rPr lang="en-US" dirty="0" smtClean="0"/>
              <a:t>Null</a:t>
            </a:r>
            <a:endParaRPr lang="en-US" dirty="0"/>
          </a:p>
          <a:p>
            <a:r>
              <a:rPr lang="en-US" dirty="0" smtClean="0"/>
              <a:t>Undefined</a:t>
            </a:r>
            <a:endParaRPr lang="en-US" dirty="0"/>
          </a:p>
          <a:p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Array (object)</a:t>
            </a:r>
          </a:p>
          <a:p>
            <a:r>
              <a:rPr lang="ru-RU" dirty="0" err="1"/>
              <a:t>RegExp</a:t>
            </a:r>
            <a:r>
              <a:rPr lang="en-US" dirty="0"/>
              <a:t> (object/</a:t>
            </a:r>
            <a:r>
              <a:rPr lang="ru-RU" dirty="0" err="1"/>
              <a:t>function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smtClean="0"/>
              <a:t>Function</a:t>
            </a:r>
            <a:endParaRPr lang="en-US" dirty="0"/>
          </a:p>
          <a:p>
            <a:r>
              <a:rPr lang="ru-RU" dirty="0" err="1"/>
              <a:t>Symbol</a:t>
            </a:r>
            <a:endParaRPr lang="ru-RU" dirty="0"/>
          </a:p>
          <a:p>
            <a:r>
              <a:rPr lang="en-US" dirty="0"/>
              <a:t>Map</a:t>
            </a:r>
          </a:p>
          <a:p>
            <a:r>
              <a:rPr lang="en-US" dirty="0"/>
              <a:t>Set</a:t>
            </a:r>
          </a:p>
          <a:p>
            <a:r>
              <a:rPr lang="en-US" dirty="0" err="1"/>
              <a:t>WeakMap</a:t>
            </a:r>
            <a:endParaRPr lang="en-US" dirty="0"/>
          </a:p>
          <a:p>
            <a:r>
              <a:rPr lang="en-US" dirty="0" err="1"/>
              <a:t>WeakSet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Int8Array</a:t>
            </a:r>
          </a:p>
          <a:p>
            <a:r>
              <a:rPr lang="ru-RU" dirty="0"/>
              <a:t>Uint8Array</a:t>
            </a:r>
          </a:p>
          <a:p>
            <a:r>
              <a:rPr lang="ru-RU" dirty="0"/>
              <a:t>Uint8ClampedArray</a:t>
            </a:r>
          </a:p>
          <a:p>
            <a:r>
              <a:rPr lang="ru-RU" dirty="0"/>
              <a:t>Int16Array</a:t>
            </a:r>
          </a:p>
          <a:p>
            <a:r>
              <a:rPr lang="ru-RU" dirty="0"/>
              <a:t>Uint16Array</a:t>
            </a:r>
          </a:p>
          <a:p>
            <a:r>
              <a:rPr lang="ru-RU" dirty="0"/>
              <a:t>Int32Array</a:t>
            </a:r>
          </a:p>
          <a:p>
            <a:r>
              <a:rPr lang="ru-RU" dirty="0"/>
              <a:t>Uint32Array</a:t>
            </a:r>
          </a:p>
          <a:p>
            <a:r>
              <a:rPr lang="ru-RU" dirty="0"/>
              <a:t>Float32Array</a:t>
            </a:r>
          </a:p>
          <a:p>
            <a:r>
              <a:rPr lang="ru-RU" dirty="0"/>
              <a:t>Float64Array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2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en-US" sz="4000" dirty="0" smtClean="0"/>
              <a:t>Q: </a:t>
            </a:r>
            <a:r>
              <a:rPr lang="ru-RU" sz="4000" dirty="0" smtClean="0"/>
              <a:t>Как использовать?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A: </a:t>
            </a:r>
            <a:r>
              <a:rPr lang="ru-RU" sz="4000" dirty="0" smtClean="0"/>
              <a:t>Никак.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9971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8590"/>
            <a:ext cx="10515600" cy="3405408"/>
          </a:xfrm>
        </p:spPr>
      </p:pic>
    </p:spTree>
    <p:extLst>
      <p:ext uri="{BB962C8B-B14F-4D97-AF65-F5344CB8AC3E}">
        <p14:creationId xmlns:p14="http://schemas.microsoft.com/office/powerpoint/2010/main" val="15497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&amp; C++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247292" y="4337538"/>
            <a:ext cx="101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binaryen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40029" y="5349779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emscripten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85538" y="6295292"/>
            <a:ext cx="4389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repo: 60_rust_asm_wasm_install_simple_example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81447" y="4533295"/>
            <a:ext cx="14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vs_buildtools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0953" y="6018293"/>
            <a:ext cx="4300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rustc</a:t>
            </a:r>
            <a:r>
              <a:rPr lang="en-US" sz="1200" dirty="0"/>
              <a:t> --target=wasm32-unknown-emscripten hello.rs -o hello.html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756072" y="3683075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AssemblyScript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3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Addons</a:t>
            </a:r>
            <a:endParaRPr lang="en-US" dirty="0" smtClean="0"/>
          </a:p>
          <a:p>
            <a:r>
              <a:rPr lang="en-US" dirty="0" err="1" smtClean="0"/>
              <a:t>WebAssembly</a:t>
            </a:r>
            <a:endParaRPr lang="en-US" dirty="0"/>
          </a:p>
          <a:p>
            <a:r>
              <a:rPr lang="en-US" dirty="0"/>
              <a:t>foreign function interface (FFI)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3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3071245"/>
            <a:ext cx="5658640" cy="2896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30425"/>
            <a:ext cx="732713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smtClean="0"/>
              <a:t>gist.github.com/kanaka/3c9caf38bc4da2ecec38f41ba24b77df</a:t>
            </a:r>
          </a:p>
          <a:p>
            <a:r>
              <a:rPr lang="en-US" sz="1400" dirty="0"/>
              <a:t>http://</a:t>
            </a:r>
            <a:r>
              <a:rPr lang="en-US" sz="1400" dirty="0" smtClean="0"/>
              <a:t>thecodebarbarian.com/getting-started-with-webassembly-in-node.js.html</a:t>
            </a:r>
          </a:p>
          <a:p>
            <a:r>
              <a:rPr lang="en-US" sz="1400" dirty="0"/>
              <a:t>https://www.reddit.com/r/javascript/comments/5lcgus/will_future_versions_of_nodejs_support</a:t>
            </a:r>
            <a:r>
              <a:rPr lang="en-US" sz="1400" dirty="0" smtClean="0"/>
              <a:t>/</a:t>
            </a:r>
          </a:p>
          <a:p>
            <a:r>
              <a:rPr lang="en-US" sz="1400" dirty="0"/>
              <a:t>https://</a:t>
            </a:r>
            <a:r>
              <a:rPr lang="en-US" sz="1400" dirty="0" smtClean="0"/>
              <a:t>stackoverflow.com/questions/42852594/compile-hello-world-to-wasm-and-run-in-node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1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FFI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75" y="2761460"/>
            <a:ext cx="2737994" cy="22286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30" y="2194781"/>
            <a:ext cx="5092018" cy="33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FFI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46" y="2846226"/>
            <a:ext cx="4626308" cy="24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Math Libraries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algebra.js</a:t>
            </a:r>
          </a:p>
          <a:p>
            <a:pPr marL="0" indent="0">
              <a:buNone/>
            </a:pPr>
            <a:r>
              <a:rPr lang="en-US" dirty="0" err="1"/>
              <a:t>LALOLib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linear-algebra</a:t>
            </a:r>
          </a:p>
          <a:p>
            <a:pPr marL="0" indent="0">
              <a:buNone/>
            </a:pPr>
            <a:r>
              <a:rPr lang="en-US" dirty="0" err="1"/>
              <a:t>Algebrite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odex-js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graphlib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graphjs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jsgraph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random-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synaptic</a:t>
            </a:r>
          </a:p>
          <a:p>
            <a:pPr marL="0" indent="0">
              <a:buNone/>
            </a:pPr>
            <a:r>
              <a:rPr lang="en-US" dirty="0"/>
              <a:t>brain</a:t>
            </a:r>
          </a:p>
          <a:p>
            <a:pPr marL="0" indent="0">
              <a:buNone/>
            </a:pPr>
            <a:r>
              <a:rPr lang="en-US" dirty="0"/>
              <a:t>mind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311163" y="1825625"/>
            <a:ext cx="2971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Numeric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Bignumber.js</a:t>
            </a:r>
          </a:p>
          <a:p>
            <a:pPr marL="0" indent="0">
              <a:buNone/>
            </a:pPr>
            <a:r>
              <a:rPr lang="en-US" dirty="0" err="1"/>
              <a:t>javascript-biginteger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decimal.js</a:t>
            </a:r>
          </a:p>
          <a:p>
            <a:pPr marL="0" indent="0">
              <a:buNone/>
            </a:pPr>
            <a:r>
              <a:rPr lang="en-US" dirty="0"/>
              <a:t>Numeral-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numbers.js</a:t>
            </a:r>
          </a:p>
          <a:p>
            <a:pPr marL="0" indent="0">
              <a:buNone/>
            </a:pPr>
            <a:r>
              <a:rPr lang="en-US" dirty="0" err="1"/>
              <a:t>strint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victorjs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Sylvester</a:t>
            </a:r>
          </a:p>
          <a:p>
            <a:pPr marL="0" indent="0">
              <a:buNone/>
            </a:pPr>
            <a:r>
              <a:rPr lang="en-US" dirty="0"/>
              <a:t>Algebra</a:t>
            </a:r>
          </a:p>
          <a:p>
            <a:pPr marL="0" indent="0">
              <a:buNone/>
            </a:pPr>
            <a:r>
              <a:rPr lang="en-US" dirty="0"/>
              <a:t>MathLib.js</a:t>
            </a:r>
            <a:endParaRPr lang="ru-RU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7602416" y="1825625"/>
            <a:ext cx="297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0" y="182245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Sushi</a:t>
            </a:r>
            <a:endParaRPr lang="ru-RU" b="1" dirty="0"/>
          </a:p>
          <a:p>
            <a:r>
              <a:rPr lang="ru-RU" b="1" dirty="0"/>
              <a:t>Math.js</a:t>
            </a:r>
          </a:p>
          <a:p>
            <a:r>
              <a:rPr lang="ru-RU" b="1" dirty="0" err="1"/>
              <a:t>ConvNetJS</a:t>
            </a:r>
            <a:endParaRPr lang="ru-RU" b="1" dirty="0"/>
          </a:p>
          <a:p>
            <a:endParaRPr lang="en-US" dirty="0" smtClean="0"/>
          </a:p>
          <a:p>
            <a:r>
              <a:rPr lang="ru-RU" dirty="0" smtClean="0"/>
              <a:t>graph.js</a:t>
            </a:r>
            <a:endParaRPr lang="ru-RU" dirty="0"/>
          </a:p>
          <a:p>
            <a:r>
              <a:rPr lang="ru-RU" dirty="0"/>
              <a:t>big.js</a:t>
            </a:r>
          </a:p>
        </p:txBody>
      </p:sp>
    </p:spTree>
    <p:extLst>
      <p:ext uri="{BB962C8B-B14F-4D97-AF65-F5344CB8AC3E}">
        <p14:creationId xmlns:p14="http://schemas.microsoft.com/office/powerpoint/2010/main" val="20425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Browser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JS</a:t>
            </a:r>
          </a:p>
          <a:p>
            <a:r>
              <a:rPr lang="en-US" dirty="0" smtClean="0"/>
              <a:t>C++JS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Asm.js</a:t>
            </a:r>
          </a:p>
          <a:p>
            <a:r>
              <a:rPr lang="en-US" dirty="0" err="1" smtClean="0"/>
              <a:t>WebAssembly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Addon</a:t>
            </a:r>
            <a:endParaRPr lang="en-US" dirty="0" smtClean="0"/>
          </a:p>
          <a:p>
            <a:r>
              <a:rPr lang="en-US" dirty="0" err="1" smtClean="0"/>
              <a:t>WebAssembly</a:t>
            </a:r>
            <a:endParaRPr lang="en-US" dirty="0" smtClean="0"/>
          </a:p>
          <a:p>
            <a:r>
              <a:rPr lang="en-US" dirty="0" smtClean="0"/>
              <a:t>FFI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2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Browser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JS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C++JS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Workers</a:t>
            </a:r>
          </a:p>
          <a:p>
            <a:r>
              <a:rPr lang="en-US" dirty="0">
                <a:solidFill>
                  <a:schemeClr val="accent2"/>
                </a:solidFill>
              </a:rPr>
              <a:t>GPU</a:t>
            </a:r>
          </a:p>
          <a:p>
            <a:r>
              <a:rPr lang="en-US" dirty="0">
                <a:solidFill>
                  <a:schemeClr val="accent2"/>
                </a:solidFill>
              </a:rPr>
              <a:t>Asm.js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WebAssembly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Addon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WebAssembly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FFI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IEEE754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28" y="2559500"/>
            <a:ext cx="3343742" cy="1743318"/>
          </a:xfrm>
        </p:spPr>
      </p:pic>
      <p:sp>
        <p:nvSpPr>
          <p:cNvPr id="7" name="TextBox 6"/>
          <p:cNvSpPr txBox="1"/>
          <p:nvPr/>
        </p:nvSpPr>
        <p:spPr>
          <a:xfrm>
            <a:off x="7156939" y="1825625"/>
            <a:ext cx="34583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!== </a:t>
            </a:r>
            <a:r>
              <a:rPr lang="en-US" dirty="0" err="1" smtClean="0"/>
              <a:t>NaN</a:t>
            </a:r>
            <a:r>
              <a:rPr lang="en-US" dirty="0" smtClean="0"/>
              <a:t>   it is 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fontAlgn="ctr"/>
            <a:r>
              <a:rPr lang="x-IV_mathan" dirty="0"/>
              <a:t>∞+(- ∞)</a:t>
            </a:r>
          </a:p>
          <a:p>
            <a:pPr lvl="1" fontAlgn="ctr"/>
            <a:r>
              <a:rPr lang="ru-RU" dirty="0"/>
              <a:t>0 × </a:t>
            </a:r>
            <a:r>
              <a:rPr lang="x-IV_mathan" dirty="0"/>
              <a:t>∞</a:t>
            </a:r>
            <a:endParaRPr lang="ru-RU" dirty="0"/>
          </a:p>
          <a:p>
            <a:pPr lvl="1" fontAlgn="ctr"/>
            <a:r>
              <a:rPr lang="ru-RU" dirty="0"/>
              <a:t>0/0, </a:t>
            </a:r>
            <a:r>
              <a:rPr lang="x-IV_mathan" dirty="0"/>
              <a:t>∞/∞</a:t>
            </a:r>
            <a:endParaRPr lang="ru-RU" dirty="0"/>
          </a:p>
          <a:p>
            <a:pPr lvl="1" fontAlgn="ctr"/>
            <a:r>
              <a:rPr lang="ru-RU" dirty="0" err="1"/>
              <a:t>sqrt</a:t>
            </a:r>
            <a:r>
              <a:rPr lang="ru-RU" dirty="0"/>
              <a:t>(x), где x&lt;0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r>
              <a:rPr lang="en-US" dirty="0" smtClean="0"/>
              <a:t> check</a:t>
            </a:r>
          </a:p>
          <a:p>
            <a:r>
              <a:rPr lang="en-US" dirty="0"/>
              <a:t>	</a:t>
            </a:r>
            <a:r>
              <a:rPr lang="ru-RU" dirty="0" err="1" smtClean="0"/>
              <a:t>isNaN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x !== x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Infinity</a:t>
            </a:r>
            <a:endParaRPr lang="en-US" dirty="0" smtClean="0"/>
          </a:p>
          <a:p>
            <a:pPr lvl="1"/>
            <a:r>
              <a:rPr lang="ru-RU" dirty="0"/>
              <a:t>3 / 0  -&gt; </a:t>
            </a:r>
            <a:r>
              <a:rPr lang="ru-RU" dirty="0" err="1" smtClean="0"/>
              <a:t>Infinity</a:t>
            </a:r>
            <a:endParaRPr lang="x-none" dirty="0"/>
          </a:p>
          <a:p>
            <a:pPr lvl="1"/>
            <a:r>
              <a:rPr lang="ru-RU" dirty="0"/>
              <a:t>3 / -0 -&gt; -</a:t>
            </a:r>
            <a:r>
              <a:rPr lang="ru-RU" dirty="0" err="1" smtClean="0"/>
              <a:t>Infinity</a:t>
            </a:r>
            <a:r>
              <a:rPr lang="x-none" dirty="0"/>
              <a:t> </a:t>
            </a:r>
          </a:p>
          <a:p>
            <a:pPr lvl="1"/>
            <a:r>
              <a:rPr lang="ru-RU" dirty="0" err="1"/>
              <a:t>Infinity</a:t>
            </a:r>
            <a:r>
              <a:rPr lang="ru-RU" dirty="0"/>
              <a:t> === -</a:t>
            </a:r>
            <a:r>
              <a:rPr lang="ru-RU" dirty="0" err="1" smtClean="0"/>
              <a:t>Infinity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it is false</a:t>
            </a:r>
            <a:endParaRPr lang="ru-RU" dirty="0"/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29" y="5241945"/>
            <a:ext cx="3162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Присоединяйтесь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github.com/AGanyushkin/teraflops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352241"/>
            <a:ext cx="6133177" cy="649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3292" y="3124131"/>
            <a:ext cx="1019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</a:t>
            </a:r>
          </a:p>
          <a:p>
            <a:r>
              <a:rPr lang="en-US" sz="3600" dirty="0" smtClean="0"/>
              <a:t>C++</a:t>
            </a:r>
          </a:p>
          <a:p>
            <a:r>
              <a:rPr lang="en-US" sz="3600" dirty="0" smtClean="0"/>
              <a:t>Rust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02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Factorial: 70!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>
                <a:hlinkClick r:id="rId2"/>
              </a:rPr>
              <a:t>https://habrahabr.ru/post/327544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Мы </a:t>
            </a:r>
            <a:r>
              <a:rPr lang="ru-RU" dirty="0"/>
              <a:t>можем посчитать 70</a:t>
            </a:r>
            <a:r>
              <a:rPr lang="ru-RU" dirty="0" smtClean="0"/>
              <a:t>!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# </a:t>
            </a:r>
            <a:r>
              <a:rPr lang="ru-RU" dirty="0" err="1"/>
              <a:t>factorial</a:t>
            </a:r>
            <a:r>
              <a:rPr lang="ru-RU" dirty="0"/>
              <a:t>(70)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&gt; </a:t>
            </a:r>
            <a:r>
              <a:rPr lang="ru-RU" dirty="0"/>
              <a:t>1.1978571669969892e+100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05447" y="4646063"/>
            <a:ext cx="2159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Проблема?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80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Factorial: 70!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>
                <a:hlinkClick r:id="rId2"/>
              </a:rPr>
              <a:t>https://habrahabr.ru/post/327544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Мы </a:t>
            </a:r>
            <a:r>
              <a:rPr lang="ru-RU" dirty="0"/>
              <a:t>можем посчитать </a:t>
            </a:r>
            <a:r>
              <a:rPr lang="ru-RU" dirty="0" smtClean="0"/>
              <a:t>70!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# </a:t>
            </a:r>
            <a:r>
              <a:rPr lang="ru-RU" dirty="0" err="1"/>
              <a:t>factorial</a:t>
            </a:r>
            <a:r>
              <a:rPr lang="ru-RU" dirty="0"/>
              <a:t>(70)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&gt; </a:t>
            </a:r>
            <a:r>
              <a:rPr lang="ru-RU" dirty="0"/>
              <a:t>1.1978571669969892e+100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31016" y="4001294"/>
            <a:ext cx="365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---&gt; Float ? WTF?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18" y="4971884"/>
            <a:ext cx="416300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4" y="2967687"/>
            <a:ext cx="4563112" cy="2067213"/>
          </a:xfrm>
        </p:spPr>
      </p:pic>
    </p:spTree>
    <p:extLst>
      <p:ext uri="{BB962C8B-B14F-4D97-AF65-F5344CB8AC3E}">
        <p14:creationId xmlns:p14="http://schemas.microsoft.com/office/powerpoint/2010/main" val="35021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903</Words>
  <Application>Microsoft Office PowerPoint</Application>
  <PresentationFormat>Widescreen</PresentationFormat>
  <Paragraphs>321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Тема Office</vt:lpstr>
      <vt:lpstr>High-performance code in Browser &amp; NodeJS</vt:lpstr>
      <vt:lpstr> #notforenterprisedevelopers</vt:lpstr>
      <vt:lpstr>Performance</vt:lpstr>
      <vt:lpstr>For what?</vt:lpstr>
      <vt:lpstr>JS Data Types</vt:lpstr>
      <vt:lpstr>JS Data Types</vt:lpstr>
      <vt:lpstr>JS Data Types</vt:lpstr>
      <vt:lpstr>JS Data Types</vt:lpstr>
      <vt:lpstr>JS Data Types</vt:lpstr>
      <vt:lpstr>JS Data Types</vt:lpstr>
      <vt:lpstr>JS Data Types</vt:lpstr>
      <vt:lpstr>JS Data Types</vt:lpstr>
      <vt:lpstr>JS Data Types</vt:lpstr>
      <vt:lpstr>JS/V8 Features &amp; Optimizations</vt:lpstr>
      <vt:lpstr>Benchmark JS</vt:lpstr>
      <vt:lpstr>IRHydra^2 &amp; Chrome DevTools</vt:lpstr>
      <vt:lpstr>Natives Syntax</vt:lpstr>
      <vt:lpstr>Gravity math model</vt:lpstr>
      <vt:lpstr>Gravity math model</vt:lpstr>
      <vt:lpstr>Gravity math model</vt:lpstr>
      <vt:lpstr>let optimization in v8 vs edge</vt:lpstr>
      <vt:lpstr>Что делать если не помогло?</vt:lpstr>
      <vt:lpstr>Что делать если не помогло?</vt:lpstr>
      <vt:lpstr>C++ style</vt:lpstr>
      <vt:lpstr>C++ style</vt:lpstr>
      <vt:lpstr>C++ style</vt:lpstr>
      <vt:lpstr>WebWorkers</vt:lpstr>
      <vt:lpstr>WebWorkers</vt:lpstr>
      <vt:lpstr>WebWorkers</vt:lpstr>
      <vt:lpstr>GPU</vt:lpstr>
      <vt:lpstr>gpu.js</vt:lpstr>
      <vt:lpstr>gpu.js</vt:lpstr>
      <vt:lpstr>gpu.js</vt:lpstr>
      <vt:lpstr>gpu.js</vt:lpstr>
      <vt:lpstr>Asm.js</vt:lpstr>
      <vt:lpstr>Asm.js</vt:lpstr>
      <vt:lpstr>let x = inputValue let y = inputValue</vt:lpstr>
      <vt:lpstr>let x = inputValue | 0 let y = +inputValue</vt:lpstr>
      <vt:lpstr>let heap = new ArrayBuffer(0x10000);</vt:lpstr>
      <vt:lpstr>Asm.js</vt:lpstr>
      <vt:lpstr>Asm.js</vt:lpstr>
      <vt:lpstr>Asm.js</vt:lpstr>
      <vt:lpstr>Asm.js</vt:lpstr>
      <vt:lpstr>WebAssembly</vt:lpstr>
      <vt:lpstr>WebAssembly Minimum Viable Product</vt:lpstr>
      <vt:lpstr>WebAssembly Features to add after the MVP</vt:lpstr>
      <vt:lpstr>WebAssembly High-Level Goals</vt:lpstr>
      <vt:lpstr>PowerPoint Presentation</vt:lpstr>
      <vt:lpstr>WebAssembly</vt:lpstr>
      <vt:lpstr>WebAssembly</vt:lpstr>
      <vt:lpstr>WebAssembly</vt:lpstr>
      <vt:lpstr>Rust &amp; C++</vt:lpstr>
      <vt:lpstr>NodeJS</vt:lpstr>
      <vt:lpstr>NodeJS WebAssembly</vt:lpstr>
      <vt:lpstr>NodeJS FFI</vt:lpstr>
      <vt:lpstr>NodeJS FFI</vt:lpstr>
      <vt:lpstr>JS Math Libraries</vt:lpstr>
      <vt:lpstr>Вывод</vt:lpstr>
      <vt:lpstr>Вывод</vt:lpstr>
      <vt:lpstr>Присоединяйтесь</vt:lpstr>
      <vt:lpstr>Спасибо!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Ganyushkin</dc:creator>
  <cp:lastModifiedBy>Andrey Ganyushkin</cp:lastModifiedBy>
  <cp:revision>119</cp:revision>
  <dcterms:created xsi:type="dcterms:W3CDTF">2017-09-19T19:28:06Z</dcterms:created>
  <dcterms:modified xsi:type="dcterms:W3CDTF">2017-09-20T11:13:29Z</dcterms:modified>
</cp:coreProperties>
</file>