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80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87" r:id="rId22"/>
    <p:sldId id="279" r:id="rId23"/>
    <p:sldId id="281" r:id="rId24"/>
    <p:sldId id="282" r:id="rId25"/>
    <p:sldId id="284" r:id="rId26"/>
    <p:sldId id="285" r:id="rId27"/>
    <p:sldId id="286" r:id="rId28"/>
    <p:sldId id="283" r:id="rId29"/>
    <p:sldId id="277" r:id="rId30"/>
    <p:sldId id="27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5AA8FE0-A8D9-4038-A5B8-56ADE5A6E667}">
          <p14:sldIdLst>
            <p14:sldId id="256"/>
            <p14:sldId id="278"/>
            <p14:sldId id="259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80"/>
            <p14:sldId id="288"/>
            <p14:sldId id="289"/>
            <p14:sldId id="290"/>
            <p14:sldId id="291"/>
            <p14:sldId id="292"/>
            <p14:sldId id="293"/>
            <p14:sldId id="294"/>
            <p14:sldId id="287"/>
            <p14:sldId id="279"/>
            <p14:sldId id="281"/>
            <p14:sldId id="282"/>
            <p14:sldId id="284"/>
            <p14:sldId id="285"/>
            <p14:sldId id="286"/>
            <p14:sldId id="283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2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9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4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3AAB-D1E7-4678-A862-D262B7922D6B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7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325008/" TargetMode="External"/><Relationship Id="rId7" Type="http://schemas.openxmlformats.org/officeDocument/2006/relationships/hyperlink" Target="http://asquera.de/blog/2017-04-10/the-path-to-rust-on-the-web/" TargetMode="External"/><Relationship Id="rId2" Type="http://schemas.openxmlformats.org/officeDocument/2006/relationships/hyperlink" Target="https://github.com/AGanyushkin/teraflo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ianjsikes/get-started-with-rust-webassembly-and-webpack-58d28e219635" TargetMode="External"/><Relationship Id="rId5" Type="http://schemas.openxmlformats.org/officeDocument/2006/relationships/hyperlink" Target="https://hackernoon.com/compiling-rust-to-webassembly-guide-411066a69fde" TargetMode="External"/><Relationship Id="rId4" Type="http://schemas.openxmlformats.org/officeDocument/2006/relationships/hyperlink" Target="https://crate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Rust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61934"/>
            <a:ext cx="9144000" cy="895865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61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5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</a:t>
            </a:r>
            <a:r>
              <a:rPr lang="en-US" dirty="0" err="1" smtClean="0"/>
              <a:t>infractructure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61934"/>
            <a:ext cx="9144000" cy="895865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057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ustup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rustup</a:t>
            </a:r>
            <a:r>
              <a:rPr lang="en-US" dirty="0"/>
              <a:t> is a </a:t>
            </a:r>
            <a:r>
              <a:rPr lang="en-US" dirty="0" smtClean="0"/>
              <a:t>toolchain </a:t>
            </a:r>
            <a:r>
              <a:rPr lang="en-US" dirty="0"/>
              <a:t>(</a:t>
            </a:r>
            <a:r>
              <a:rPr lang="en-US" dirty="0" err="1"/>
              <a:t>rustc</a:t>
            </a:r>
            <a:r>
              <a:rPr lang="en-US" dirty="0"/>
              <a:t> &amp; </a:t>
            </a:r>
            <a:r>
              <a:rPr lang="en-US" dirty="0" smtClean="0"/>
              <a:t>cargo, etc.) multiplexer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 </a:t>
            </a:r>
            <a:r>
              <a:rPr lang="en-US" sz="1800" dirty="0">
                <a:latin typeface="Consolas" panose="020B0609020204030204" pitchFamily="49" charset="0"/>
              </a:rPr>
              <a:t>MSVC-based toolchain on Windows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install </a:t>
            </a:r>
            <a:r>
              <a:rPr lang="en-US" sz="1800" dirty="0" smtClean="0">
                <a:latin typeface="Consolas" panose="020B0609020204030204" pitchFamily="49" charset="0"/>
              </a:rPr>
              <a:t>stable-x86_64-pc-windows-msvc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 </a:t>
            </a:r>
            <a:r>
              <a:rPr lang="en-US" sz="1800" dirty="0">
                <a:latin typeface="Consolas" panose="020B0609020204030204" pitchFamily="49" charset="0"/>
              </a:rPr>
              <a:t>Cross-compilation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target add </a:t>
            </a:r>
            <a:r>
              <a:rPr lang="en-US" sz="1800" dirty="0" smtClean="0">
                <a:latin typeface="Consolas" panose="020B0609020204030204" pitchFamily="49" charset="0"/>
              </a:rPr>
              <a:t>arm-</a:t>
            </a:r>
            <a:r>
              <a:rPr lang="en-US" sz="1800" dirty="0" err="1" smtClean="0">
                <a:latin typeface="Consolas" panose="020B0609020204030204" pitchFamily="49" charset="0"/>
              </a:rPr>
              <a:t>linux</a:t>
            </a:r>
            <a:r>
              <a:rPr lang="en-US" sz="1800" dirty="0" smtClean="0">
                <a:latin typeface="Consolas" panose="020B0609020204030204" pitchFamily="49" charset="0"/>
              </a:rPr>
              <a:t>-</a:t>
            </a:r>
            <a:r>
              <a:rPr lang="en-US" sz="1800" dirty="0" err="1" smtClean="0">
                <a:latin typeface="Consolas" panose="020B0609020204030204" pitchFamily="49" charset="0"/>
              </a:rPr>
              <a:t>androideabi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target add x86_64-pc-windows-msvc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 manage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target </a:t>
            </a:r>
            <a:r>
              <a:rPr lang="en-US" sz="1800" dirty="0">
                <a:latin typeface="Consolas" panose="020B0609020204030204" pitchFamily="49" charset="0"/>
              </a:rPr>
              <a:t>list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rustup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update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…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Platform </a:t>
            </a:r>
            <a:r>
              <a:rPr lang="en-US" dirty="0" smtClean="0"/>
              <a:t>Support, </a:t>
            </a:r>
            <a:r>
              <a:rPr lang="en-US" dirty="0"/>
              <a:t>Tier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400" dirty="0" smtClean="0"/>
              <a:t>guaranteed </a:t>
            </a:r>
            <a:r>
              <a:rPr lang="en-US" sz="2400" dirty="0"/>
              <a:t>to work</a:t>
            </a:r>
            <a:endParaRPr lang="en-US" sz="4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25967" y="1825625"/>
          <a:ext cx="8340065" cy="4351337"/>
        </p:xfrm>
        <a:graphic>
          <a:graphicData uri="http://schemas.openxmlformats.org/drawingml/2006/table">
            <a:tbl>
              <a:tblPr/>
              <a:tblGrid>
                <a:gridCol w="1668013">
                  <a:extLst>
                    <a:ext uri="{9D8B030D-6E8A-4147-A177-3AD203B41FA5}">
                      <a16:colId xmlns:a16="http://schemas.microsoft.com/office/drawing/2014/main" val="2071921352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2871587857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90667861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291218735"/>
                    </a:ext>
                  </a:extLst>
                </a:gridCol>
                <a:gridCol w="1668013">
                  <a:extLst>
                    <a:ext uri="{9D8B030D-6E8A-4147-A177-3AD203B41FA5}">
                      <a16:colId xmlns:a16="http://schemas.microsoft.com/office/drawing/2014/main" val="60529078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Target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rustc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cargo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notes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182076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i686-apple-darwin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32-bit OSX (10.7+, Lion+)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111200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i686-pc-windows-gnu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32-bit MinGW (Windows 7+)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94851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i686-pc-windows-msvc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32-bit MSVC (Windows 7+)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44402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i686-unknown-linux-gnu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32-bit Linux (2.6.18+)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29365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x86_64-apple-darwin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64-bit OSX (10.7+, Lion+)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5498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x86_64-pc-windows-gnu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64-bit MinGW (Windows 7+)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890452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x86_64-pc-windows-msvc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64-bit MSVC (Windows 7+)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3580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x86_64-unknown-linux-gnu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✓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64-bit Linux (2.6.18+)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827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98625" y="1204159"/>
            <a:ext cx="48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https://forge.rust-lang.org/platform-support.html</a:t>
            </a:r>
          </a:p>
        </p:txBody>
      </p:sp>
    </p:spTree>
    <p:extLst>
      <p:ext uri="{BB962C8B-B14F-4D97-AF65-F5344CB8AC3E}">
        <p14:creationId xmlns:p14="http://schemas.microsoft.com/office/powerpoint/2010/main" val="298528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Platform </a:t>
            </a:r>
            <a:r>
              <a:rPr lang="en-US" dirty="0" smtClean="0"/>
              <a:t>Support, </a:t>
            </a:r>
            <a:r>
              <a:rPr lang="en-US" dirty="0"/>
              <a:t>Tier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2400" dirty="0" smtClean="0"/>
              <a:t>guaranteed </a:t>
            </a:r>
            <a:r>
              <a:rPr lang="en-US" sz="2400" dirty="0"/>
              <a:t>to </a:t>
            </a:r>
            <a:r>
              <a:rPr lang="en-US" sz="2400" dirty="0" smtClean="0"/>
              <a:t>build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06492" y="1825625"/>
          <a:ext cx="8779015" cy="4351339"/>
        </p:xfrm>
        <a:graphic>
          <a:graphicData uri="http://schemas.openxmlformats.org/drawingml/2006/table">
            <a:tbl>
              <a:tblPr/>
              <a:tblGrid>
                <a:gridCol w="1755803">
                  <a:extLst>
                    <a:ext uri="{9D8B030D-6E8A-4147-A177-3AD203B41FA5}">
                      <a16:colId xmlns:a16="http://schemas.microsoft.com/office/drawing/2014/main" val="2836016832"/>
                    </a:ext>
                  </a:extLst>
                </a:gridCol>
                <a:gridCol w="1755803">
                  <a:extLst>
                    <a:ext uri="{9D8B030D-6E8A-4147-A177-3AD203B41FA5}">
                      <a16:colId xmlns:a16="http://schemas.microsoft.com/office/drawing/2014/main" val="4101888711"/>
                    </a:ext>
                  </a:extLst>
                </a:gridCol>
                <a:gridCol w="1755803">
                  <a:extLst>
                    <a:ext uri="{9D8B030D-6E8A-4147-A177-3AD203B41FA5}">
                      <a16:colId xmlns:a16="http://schemas.microsoft.com/office/drawing/2014/main" val="3717018898"/>
                    </a:ext>
                  </a:extLst>
                </a:gridCol>
                <a:gridCol w="1755803">
                  <a:extLst>
                    <a:ext uri="{9D8B030D-6E8A-4147-A177-3AD203B41FA5}">
                      <a16:colId xmlns:a16="http://schemas.microsoft.com/office/drawing/2014/main" val="3981856457"/>
                    </a:ext>
                  </a:extLst>
                </a:gridCol>
                <a:gridCol w="1755803">
                  <a:extLst>
                    <a:ext uri="{9D8B030D-6E8A-4147-A177-3AD203B41FA5}">
                      <a16:colId xmlns:a16="http://schemas.microsoft.com/office/drawing/2014/main" val="1563358652"/>
                    </a:ext>
                  </a:extLst>
                </a:gridCol>
              </a:tblGrid>
              <a:tr h="305357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Target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std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rustc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cargo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notes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82805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aarch64-apple-ios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ARM64 iOS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9940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aarch64-linux-android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ARM64 Android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4265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aarch64-unknown-fuchsia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ARM64 Fuchsia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92084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aarch64-unknown-linux-gnu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ARM64 Linux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6054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arm-linux-androideabi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ARMv7 Android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399233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arm-unknown-linux-gnueabi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ARMv6 Linux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668739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arm-unknown-linux-gnueabihf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ARMv6 Linux, hardfloat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72726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arm-unknown-linux-musleabi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✓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ARMv6 Linux with MUSL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385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98625" y="1204159"/>
            <a:ext cx="48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https://forge.rust-lang.org/platform-support.html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6492" y="6176964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32 platforms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Platform </a:t>
            </a:r>
            <a:r>
              <a:rPr lang="en-US" dirty="0" smtClean="0"/>
              <a:t>Support, </a:t>
            </a:r>
            <a:r>
              <a:rPr lang="en-US" dirty="0"/>
              <a:t>Tier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sz="2000" dirty="0"/>
              <a:t>…</a:t>
            </a:r>
            <a:r>
              <a:rPr lang="en-US" sz="2000" dirty="0" smtClean="0"/>
              <a:t>which </a:t>
            </a:r>
            <a:r>
              <a:rPr lang="en-US" sz="2000" dirty="0"/>
              <a:t>are not built or tested automatically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62630" y="1687964"/>
          <a:ext cx="9266740" cy="4626660"/>
        </p:xfrm>
        <a:graphic>
          <a:graphicData uri="http://schemas.openxmlformats.org/drawingml/2006/table">
            <a:tbl>
              <a:tblPr/>
              <a:tblGrid>
                <a:gridCol w="1853348">
                  <a:extLst>
                    <a:ext uri="{9D8B030D-6E8A-4147-A177-3AD203B41FA5}">
                      <a16:colId xmlns:a16="http://schemas.microsoft.com/office/drawing/2014/main" val="4102189176"/>
                    </a:ext>
                  </a:extLst>
                </a:gridCol>
                <a:gridCol w="1853348">
                  <a:extLst>
                    <a:ext uri="{9D8B030D-6E8A-4147-A177-3AD203B41FA5}">
                      <a16:colId xmlns:a16="http://schemas.microsoft.com/office/drawing/2014/main" val="3306660517"/>
                    </a:ext>
                  </a:extLst>
                </a:gridCol>
                <a:gridCol w="1853348">
                  <a:extLst>
                    <a:ext uri="{9D8B030D-6E8A-4147-A177-3AD203B41FA5}">
                      <a16:colId xmlns:a16="http://schemas.microsoft.com/office/drawing/2014/main" val="4068582167"/>
                    </a:ext>
                  </a:extLst>
                </a:gridCol>
                <a:gridCol w="1853348">
                  <a:extLst>
                    <a:ext uri="{9D8B030D-6E8A-4147-A177-3AD203B41FA5}">
                      <a16:colId xmlns:a16="http://schemas.microsoft.com/office/drawing/2014/main" val="3305542506"/>
                    </a:ext>
                  </a:extLst>
                </a:gridCol>
                <a:gridCol w="1853348">
                  <a:extLst>
                    <a:ext uri="{9D8B030D-6E8A-4147-A177-3AD203B41FA5}">
                      <a16:colId xmlns:a16="http://schemas.microsoft.com/office/drawing/2014/main" val="1229146445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Target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std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rustc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cargo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notes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07372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armv5te-unknown-linux-gnueabi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ARMv5TE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45597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i686-pc-windows-msvc (XP)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Windows XP support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16467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i686-unknown-haiku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32-bit Haiku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64104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i686-unknown-netbsd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NetBSD/i386 with SSE2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575649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le32-unknown-nacl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PNaCl sandbox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62017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mips-unknown-linux-uclibc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MIPS Linux with uClibc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43638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mipsel-unknown-linux-uclibc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✓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MIPS (LE) Linux with uClibc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20186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msp430-none-elf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*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16-bit MSP430 microcontrollers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563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98625" y="1204159"/>
            <a:ext cx="48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https://forge.rust-lang.org/platform-support.html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6492" y="6244698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12 platforms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9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Rust package manager</a:t>
            </a:r>
          </a:p>
          <a:p>
            <a:pPr marL="0" indent="0">
              <a:lnSpc>
                <a:spcPct val="70000"/>
              </a:lnSpc>
              <a:buNone/>
            </a:pPr>
            <a:endParaRPr lang="en-US" sz="17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new </a:t>
            </a:r>
            <a:r>
              <a:rPr lang="en-US" sz="1700" dirty="0" err="1" smtClean="0">
                <a:latin typeface="Consolas" panose="020B0609020204030204" pitchFamily="49" charset="0"/>
              </a:rPr>
              <a:t>hello_world_library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new </a:t>
            </a:r>
            <a:r>
              <a:rPr lang="en-US" sz="1700" dirty="0" err="1">
                <a:latin typeface="Consolas" panose="020B0609020204030204" pitchFamily="49" charset="0"/>
              </a:rPr>
              <a:t>hello_world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</a:rPr>
              <a:t>–bin</a:t>
            </a:r>
          </a:p>
          <a:p>
            <a:pPr marL="0" indent="0">
              <a:lnSpc>
                <a:spcPct val="70000"/>
              </a:lnSpc>
              <a:buNone/>
            </a:pPr>
            <a:endParaRPr lang="en-US" sz="17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build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build --release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run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test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700" dirty="0">
                <a:latin typeface="Consolas" panose="020B0609020204030204" pitchFamily="49" charset="0"/>
              </a:rPr>
              <a:t>$ cargo </a:t>
            </a:r>
            <a:r>
              <a:rPr lang="en-US" sz="1700" dirty="0" smtClean="0">
                <a:latin typeface="Consolas" panose="020B0609020204030204" pitchFamily="49" charset="0"/>
              </a:rPr>
              <a:t>doc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700" dirty="0" smtClean="0">
              <a:latin typeface="Consolas" panose="020B0609020204030204" pitchFamily="49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9962"/>
            <a:ext cx="5181600" cy="2702664"/>
          </a:xfrm>
        </p:spPr>
      </p:pic>
      <p:sp>
        <p:nvSpPr>
          <p:cNvPr id="8" name="TextBox 7"/>
          <p:cNvSpPr txBox="1"/>
          <p:nvPr/>
        </p:nvSpPr>
        <p:spPr>
          <a:xfrm>
            <a:off x="6172200" y="1825625"/>
            <a:ext cx="3195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Cargo.toml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 err="1" smtClean="0"/>
              <a:t>Cargo.lock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837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https://crates.io/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72" y="1825625"/>
            <a:ext cx="6059055" cy="4351338"/>
          </a:xfrm>
        </p:spPr>
      </p:pic>
    </p:spTree>
    <p:extLst>
      <p:ext uri="{BB962C8B-B14F-4D97-AF65-F5344CB8AC3E}">
        <p14:creationId xmlns:p14="http://schemas.microsoft.com/office/powerpoint/2010/main" val="46132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#</a:t>
            </a:r>
            <a:r>
              <a:rPr lang="en-US" dirty="0" err="1"/>
              <a:t>notforenterprisedevelopers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https://crates.io/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webplatform</a:t>
            </a:r>
            <a:r>
              <a:rPr lang="en-US" dirty="0"/>
              <a:t> – 3 </a:t>
            </a:r>
            <a:r>
              <a:rPr lang="en-US" dirty="0" smtClean="0"/>
              <a:t>results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– 366 results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– 42 results</a:t>
            </a:r>
          </a:p>
          <a:p>
            <a:r>
              <a:rPr lang="en-US" dirty="0" err="1" smtClean="0"/>
              <a:t>mpi</a:t>
            </a:r>
            <a:r>
              <a:rPr lang="en-US" dirty="0" smtClean="0"/>
              <a:t> – 3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asm</a:t>
            </a:r>
            <a:r>
              <a:rPr lang="en-US" dirty="0" smtClean="0"/>
              <a:t> – 4 results</a:t>
            </a:r>
          </a:p>
          <a:p>
            <a:r>
              <a:rPr lang="en-US" dirty="0" smtClean="0"/>
              <a:t>xml – 78 results</a:t>
            </a:r>
          </a:p>
          <a:p>
            <a:r>
              <a:rPr lang="en-US" dirty="0"/>
              <a:t>rest – 171 results</a:t>
            </a:r>
          </a:p>
          <a:p>
            <a:r>
              <a:rPr lang="en-US" dirty="0"/>
              <a:t>http – 287 results</a:t>
            </a:r>
          </a:p>
          <a:p>
            <a:r>
              <a:rPr lang="en-US" dirty="0" smtClean="0"/>
              <a:t>mongo – 14 results</a:t>
            </a:r>
          </a:p>
          <a:p>
            <a:r>
              <a:rPr lang="en-US" dirty="0" err="1" smtClean="0"/>
              <a:t>rethinkdb</a:t>
            </a:r>
            <a:r>
              <a:rPr lang="en-US" dirty="0" smtClean="0"/>
              <a:t> – 5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for </a:t>
            </a:r>
            <a:r>
              <a:rPr lang="en-US" dirty="0" err="1"/>
              <a:t>webassembly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61934"/>
            <a:ext cx="9144000" cy="895865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776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 (</a:t>
            </a:r>
            <a:r>
              <a:rPr lang="en-US" i="1" dirty="0"/>
              <a:t>Low Level Virtual Machine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Representation, </a:t>
            </a:r>
            <a:r>
              <a:rPr lang="en-US" dirty="0" smtClean="0"/>
              <a:t>IR</a:t>
            </a:r>
          </a:p>
          <a:p>
            <a:r>
              <a:rPr lang="en-US" dirty="0"/>
              <a:t>front ends </a:t>
            </a:r>
            <a:r>
              <a:rPr lang="en-US" dirty="0" smtClean="0"/>
              <a:t>&amp;</a:t>
            </a:r>
            <a:r>
              <a:rPr lang="en-US" dirty="0"/>
              <a:t> back </a:t>
            </a:r>
            <a:r>
              <a:rPr lang="en-US" dirty="0" smtClean="0"/>
              <a:t>ends</a:t>
            </a:r>
          </a:p>
          <a:p>
            <a:r>
              <a:rPr lang="en-US" dirty="0"/>
              <a:t>The LLVM project started in 2000 at the University of </a:t>
            </a:r>
            <a:r>
              <a:rPr lang="en-US" dirty="0" smtClean="0"/>
              <a:t>Illinois</a:t>
            </a:r>
          </a:p>
          <a:p>
            <a:r>
              <a:rPr lang="en-US" dirty="0" smtClean="0"/>
              <a:t>Google &amp; Apple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47" y="3727605"/>
            <a:ext cx="7973850" cy="28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Emscripten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Emscripten</a:t>
            </a:r>
            <a:r>
              <a:rPr lang="en-US" dirty="0"/>
              <a:t> is a source-to-source compiler that runs as a back end to the LLVM compiler and produces a subset of JavaScript known as asm.js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Emscripten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Rust target</a:t>
            </a:r>
          </a:p>
          <a:p>
            <a:pPr lvl="1"/>
            <a:r>
              <a:rPr lang="en-US" dirty="0" smtClean="0"/>
              <a:t>wasm32-unknown-emscripten</a:t>
            </a:r>
          </a:p>
          <a:p>
            <a:pPr lvl="1"/>
            <a:r>
              <a:rPr lang="en-US" dirty="0" err="1" smtClean="0"/>
              <a:t>asmjs</a:t>
            </a:r>
            <a:r>
              <a:rPr lang="en-US" dirty="0" smtClean="0"/>
              <a:t>-unknown-</a:t>
            </a:r>
            <a:r>
              <a:rPr lang="en-US" dirty="0" err="1" smtClean="0"/>
              <a:t>emscripten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</a:rPr>
              <a:t>rustup</a:t>
            </a:r>
            <a:r>
              <a:rPr lang="en-US" sz="2000" dirty="0" smtClean="0">
                <a:latin typeface="Consolas" panose="020B0609020204030204" pitchFamily="49" charset="0"/>
              </a:rPr>
              <a:t> target </a:t>
            </a:r>
            <a:r>
              <a:rPr lang="en-US" sz="2000" dirty="0">
                <a:latin typeface="Consolas" panose="020B0609020204030204" pitchFamily="49" charset="0"/>
              </a:rPr>
              <a:t>add </a:t>
            </a:r>
            <a:r>
              <a:rPr lang="en-US" sz="2000" dirty="0" smtClean="0">
                <a:latin typeface="Consolas" panose="020B0609020204030204" pitchFamily="49" charset="0"/>
              </a:rPr>
              <a:t>wasm32-unknown-emscripten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curl https://s3.amazonaws.com/mozilla-games/emscripten/releases/emsdk-portable.tar.gz | tar -</a:t>
            </a:r>
            <a:r>
              <a:rPr lang="en-US" sz="2000" dirty="0" err="1">
                <a:latin typeface="Consolas" panose="020B0609020204030204" pitchFamily="49" charset="0"/>
              </a:rPr>
              <a:t>xf</a:t>
            </a:r>
            <a:r>
              <a:rPr lang="en-US" sz="2000" dirty="0">
                <a:latin typeface="Consolas" panose="020B0609020204030204" pitchFamily="49" charset="0"/>
              </a:rPr>
              <a:t> -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cd ~/</a:t>
            </a:r>
            <a:r>
              <a:rPr lang="en-US" sz="2000" dirty="0" err="1">
                <a:latin typeface="Consolas" panose="020B0609020204030204" pitchFamily="49" charset="0"/>
              </a:rPr>
              <a:t>emsdk</a:t>
            </a:r>
            <a:r>
              <a:rPr lang="en-US" sz="2000" dirty="0">
                <a:latin typeface="Consolas" panose="020B0609020204030204" pitchFamily="49" charset="0"/>
              </a:rPr>
              <a:t>-portable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./</a:t>
            </a:r>
            <a:r>
              <a:rPr lang="en-US" sz="2000" dirty="0" err="1">
                <a:latin typeface="Consolas" panose="020B0609020204030204" pitchFamily="49" charset="0"/>
              </a:rPr>
              <a:t>emsdk</a:t>
            </a:r>
            <a:r>
              <a:rPr lang="en-US" sz="2000" dirty="0">
                <a:latin typeface="Consolas" panose="020B0609020204030204" pitchFamily="49" charset="0"/>
              </a:rPr>
              <a:t> update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./</a:t>
            </a:r>
            <a:r>
              <a:rPr lang="en-US" sz="2000" dirty="0" err="1">
                <a:latin typeface="Consolas" panose="020B0609020204030204" pitchFamily="49" charset="0"/>
              </a:rPr>
              <a:t>emsdk</a:t>
            </a:r>
            <a:r>
              <a:rPr lang="en-US" sz="2000" dirty="0">
                <a:latin typeface="Consolas" panose="020B0609020204030204" pitchFamily="49" charset="0"/>
              </a:rPr>
              <a:t> install </a:t>
            </a:r>
            <a:r>
              <a:rPr lang="en-US" sz="2000" dirty="0" smtClean="0">
                <a:latin typeface="Consolas" panose="020B0609020204030204" pitchFamily="49" charset="0"/>
              </a:rPr>
              <a:t>latest 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./</a:t>
            </a:r>
            <a:r>
              <a:rPr lang="en-US" sz="2000" dirty="0" err="1">
                <a:latin typeface="Consolas" panose="020B0609020204030204" pitchFamily="49" charset="0"/>
              </a:rPr>
              <a:t>emsdk</a:t>
            </a:r>
            <a:r>
              <a:rPr lang="en-US" sz="2000" dirty="0">
                <a:latin typeface="Consolas" panose="020B0609020204030204" pitchFamily="49" charset="0"/>
              </a:rPr>
              <a:t> activate </a:t>
            </a:r>
            <a:r>
              <a:rPr lang="en-US" sz="2000" dirty="0" smtClean="0">
                <a:latin typeface="Consolas" panose="020B0609020204030204" pitchFamily="49" charset="0"/>
              </a:rPr>
              <a:t>latest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smtClean="0">
                <a:latin typeface="Consolas" panose="020B0609020204030204" pitchFamily="49" charset="0"/>
              </a:rPr>
              <a:t>source </a:t>
            </a:r>
            <a:r>
              <a:rPr lang="en-US" sz="2000" dirty="0">
                <a:latin typeface="Consolas" panose="020B0609020204030204" pitchFamily="49" charset="0"/>
              </a:rPr>
              <a:t>./emsdk_env.sh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 https://</a:t>
            </a:r>
            <a:r>
              <a:rPr lang="en-US" sz="1600" dirty="0" smtClean="0">
                <a:latin typeface="Consolas" panose="020B0609020204030204" pitchFamily="49" charset="0"/>
              </a:rPr>
              <a:t>kripken.github.io/emscripten-site/docs/getting_started/downloads.html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rustc</a:t>
            </a:r>
            <a:r>
              <a:rPr lang="en-US" sz="2000" dirty="0">
                <a:latin typeface="Consolas" panose="020B0609020204030204" pitchFamily="49" charset="0"/>
              </a:rPr>
              <a:t> --target=wasm32-unknown-emscripten hello.rs -o hello.html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</a:t>
            </a:r>
            <a:r>
              <a:rPr lang="en-US" sz="2000" dirty="0" err="1">
                <a:latin typeface="Consolas" panose="020B0609020204030204" pitchFamily="49" charset="0"/>
              </a:rPr>
              <a:t>file.wasm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file.js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file.html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$ cargo build --target=wasm32-unknown-emscripten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</a:t>
            </a:r>
            <a:r>
              <a:rPr lang="en-US" sz="2000" dirty="0" err="1">
                <a:latin typeface="Consolas" panose="020B0609020204030204" pitchFamily="49" charset="0"/>
              </a:rPr>
              <a:t>file.wasm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-&gt; file.js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 </a:t>
            </a:r>
            <a:r>
              <a:rPr lang="en-US" sz="1600" dirty="0" err="1">
                <a:latin typeface="Consolas" panose="020B0609020204030204" pitchFamily="49" charset="0"/>
              </a:rPr>
              <a:t>emcc</a:t>
            </a:r>
            <a:r>
              <a:rPr lang="en-US" sz="1600" dirty="0">
                <a:latin typeface="Consolas" panose="020B0609020204030204" pitchFamily="49" charset="0"/>
              </a:rPr>
              <a:t> bug - https://github.com/rust-lang/rust/issues/38588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Repo: 120_rust_wasm_integration/habrahabr_319834/index.html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527"/>
            <a:ext cx="5171737" cy="434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30" y="2951759"/>
            <a:ext cx="5813911" cy="2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Repo</a:t>
            </a:r>
            <a:r>
              <a:rPr lang="en-US" sz="1100" dirty="0"/>
              <a:t>: 120_rust_wasm_integration/</a:t>
            </a:r>
            <a:r>
              <a:rPr lang="en-US" sz="1100" dirty="0" err="1"/>
              <a:t>rust_wasm_integration</a:t>
            </a:r>
            <a:r>
              <a:rPr lang="en-US" sz="1100" dirty="0"/>
              <a:t>/site/index.html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8" y="2681373"/>
            <a:ext cx="5837105" cy="303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05" y="1027906"/>
            <a:ext cx="4999824" cy="55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</a:t>
            </a:r>
            <a:r>
              <a:rPr lang="en-US" dirty="0" err="1"/>
              <a:t>wasm</a:t>
            </a:r>
            <a:r>
              <a:rPr lang="en-US" dirty="0"/>
              <a:t>-loader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2910"/>
            <a:ext cx="5372850" cy="14861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57" y="1690688"/>
            <a:ext cx="461074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Присоединяйтесь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github.com/AGanyushkin/teraflops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https://habrahabr.ru/post/325008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https://crates.io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hackernoon.com/compiling-rust-to-webassembly-guide-411066a69fde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https://medium.com/@</a:t>
            </a:r>
            <a:r>
              <a:rPr lang="en-US" sz="1200" dirty="0" smtClean="0">
                <a:hlinkClick r:id="rId6"/>
              </a:rPr>
              <a:t>ianjsikes/get-started-with-rust-webassembly-and-webpack-58d28e219635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http://asquera.de/blog/2017-04-10/the-path-to-rust-on-the-web</a:t>
            </a:r>
            <a:r>
              <a:rPr lang="en-US" sz="1200" dirty="0">
                <a:hlinkClick r:id="rId7"/>
              </a:rPr>
              <a:t>/</a:t>
            </a:r>
            <a:endParaRPr lang="en-US" sz="1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what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of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about </a:t>
            </a:r>
            <a:r>
              <a:rPr lang="en-US" dirty="0"/>
              <a:t>rust language, why it is simple, convenient, </a:t>
            </a:r>
            <a:r>
              <a:rPr lang="en-US" dirty="0" smtClean="0"/>
              <a:t>safe</a:t>
            </a:r>
          </a:p>
          <a:p>
            <a:r>
              <a:rPr lang="en-US" dirty="0" smtClean="0"/>
              <a:t>rust infrastructure</a:t>
            </a:r>
          </a:p>
          <a:p>
            <a:r>
              <a:rPr lang="en-US" dirty="0" smtClean="0"/>
              <a:t>rust </a:t>
            </a:r>
            <a:r>
              <a:rPr lang="en-US" dirty="0"/>
              <a:t>for </a:t>
            </a:r>
            <a:r>
              <a:rPr lang="en-US" dirty="0" err="1"/>
              <a:t>webassembly</a:t>
            </a:r>
            <a:r>
              <a:rPr lang="en-US" dirty="0"/>
              <a:t>. </a:t>
            </a:r>
            <a:r>
              <a:rPr lang="en-US" dirty="0" err="1"/>
              <a:t>llvm</a:t>
            </a:r>
            <a:r>
              <a:rPr lang="en-US" dirty="0"/>
              <a:t>, safe web and so </a:t>
            </a:r>
            <a:r>
              <a:rPr lang="en-US" dirty="0" smtClean="0"/>
              <a:t>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7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2017 Survey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91" y="1825625"/>
            <a:ext cx="9355018" cy="4351338"/>
          </a:xfrm>
        </p:spPr>
      </p:pic>
      <p:sp>
        <p:nvSpPr>
          <p:cNvPr id="5" name="TextBox 4"/>
          <p:cNvSpPr txBox="1"/>
          <p:nvPr/>
        </p:nvSpPr>
        <p:spPr>
          <a:xfrm>
            <a:off x="2619022" y="6311900"/>
            <a:ext cx="601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https://blog.rust-lang.org/2017/09/05/Rust-2017-Survey-Results.html</a:t>
            </a:r>
          </a:p>
        </p:txBody>
      </p:sp>
    </p:spTree>
    <p:extLst>
      <p:ext uri="{BB962C8B-B14F-4D97-AF65-F5344CB8AC3E}">
        <p14:creationId xmlns:p14="http://schemas.microsoft.com/office/powerpoint/2010/main" val="180252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2017 Survey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24" y="1825625"/>
            <a:ext cx="9949152" cy="4351338"/>
          </a:xfrm>
        </p:spPr>
      </p:pic>
      <p:sp>
        <p:nvSpPr>
          <p:cNvPr id="6" name="TextBox 5"/>
          <p:cNvSpPr txBox="1"/>
          <p:nvPr/>
        </p:nvSpPr>
        <p:spPr>
          <a:xfrm>
            <a:off x="2619022" y="6311900"/>
            <a:ext cx="601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https://blog.rust-lang.org/2017/09/05/Rust-2017-Survey-Results.html</a:t>
            </a:r>
          </a:p>
        </p:txBody>
      </p:sp>
    </p:spTree>
    <p:extLst>
      <p:ext uri="{BB962C8B-B14F-4D97-AF65-F5344CB8AC3E}">
        <p14:creationId xmlns:p14="http://schemas.microsoft.com/office/powerpoint/2010/main" val="245405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2006 project started by </a:t>
            </a:r>
            <a:r>
              <a:rPr lang="en-US" dirty="0" err="1"/>
              <a:t>Graydon</a:t>
            </a:r>
            <a:r>
              <a:rPr lang="en-US" dirty="0"/>
              <a:t> Hoare</a:t>
            </a:r>
          </a:p>
          <a:p>
            <a:r>
              <a:rPr lang="en-US" dirty="0"/>
              <a:t>2009 Mozilla began sponsoring the project</a:t>
            </a:r>
          </a:p>
          <a:p>
            <a:r>
              <a:rPr lang="en-US" dirty="0"/>
              <a:t>2010 Mozilla announced it</a:t>
            </a:r>
          </a:p>
          <a:p>
            <a:r>
              <a:rPr lang="en-US" dirty="0"/>
              <a:t>2011 Rust successfully compiled itself</a:t>
            </a:r>
          </a:p>
          <a:p>
            <a:r>
              <a:rPr lang="en-US" dirty="0"/>
              <a:t>2012 pre-alpha release</a:t>
            </a:r>
          </a:p>
          <a:p>
            <a:r>
              <a:rPr lang="en-US" dirty="0"/>
              <a:t>2013 v0.6 &amp; Mozilla in Servo (Samsung project)</a:t>
            </a:r>
          </a:p>
          <a:p>
            <a:r>
              <a:rPr lang="en-US" dirty="0"/>
              <a:t>2015 - Rust 1.0</a:t>
            </a:r>
          </a:p>
          <a:p>
            <a:r>
              <a:rPr lang="en-US" dirty="0"/>
              <a:t>2017.09.31 - Rust v1.20</a:t>
            </a:r>
          </a:p>
        </p:txBody>
      </p:sp>
    </p:spTree>
    <p:extLst>
      <p:ext uri="{BB962C8B-B14F-4D97-AF65-F5344CB8AC3E}">
        <p14:creationId xmlns:p14="http://schemas.microsoft.com/office/powerpoint/2010/main" val="205534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</a:t>
            </a:r>
            <a:br>
              <a:rPr lang="en-US" dirty="0"/>
            </a:br>
            <a:r>
              <a:rPr lang="en-US" sz="1600" dirty="0"/>
              <a:t>https://en.wikipedia.org/wiki/Rust_(programming_language)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 – Mozilla's new parallel web browser engine[43] developed in collaboration with </a:t>
            </a:r>
            <a:r>
              <a:rPr lang="en-US" dirty="0" smtClean="0"/>
              <a:t>Samsung</a:t>
            </a:r>
          </a:p>
          <a:p>
            <a:endParaRPr lang="en-US" dirty="0"/>
          </a:p>
          <a:p>
            <a:r>
              <a:rPr lang="en-US" dirty="0"/>
              <a:t>Quantum – a project, composed of several sub-projects, to improve the Gecko web browser engine of Firefox, developed by Mozilla</a:t>
            </a:r>
          </a:p>
        </p:txBody>
      </p:sp>
    </p:spTree>
    <p:extLst>
      <p:ext uri="{BB962C8B-B14F-4D97-AF65-F5344CB8AC3E}">
        <p14:creationId xmlns:p14="http://schemas.microsoft.com/office/powerpoint/2010/main" val="40700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</a:t>
            </a:r>
            <a:br>
              <a:rPr lang="en-US" dirty="0"/>
            </a:br>
            <a:r>
              <a:rPr lang="en-US" sz="1600" dirty="0"/>
              <a:t>https://en.wikipedia.org/wiki/Rust_(programming_language)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CITA - a fast and scalable permissioned </a:t>
            </a:r>
            <a:r>
              <a:rPr lang="en-US" dirty="0" err="1"/>
              <a:t>blockchain</a:t>
            </a:r>
            <a:r>
              <a:rPr lang="en-US" dirty="0"/>
              <a:t> for production</a:t>
            </a:r>
          </a:p>
          <a:p>
            <a:r>
              <a:rPr lang="en-US" dirty="0"/>
              <a:t>Magic Pocket – Dropbox's file system that powers their </a:t>
            </a:r>
            <a:r>
              <a:rPr lang="en-US" dirty="0" err="1"/>
              <a:t>Diskotech</a:t>
            </a:r>
            <a:r>
              <a:rPr lang="en-US" dirty="0"/>
              <a:t> petabyte storage machines</a:t>
            </a:r>
          </a:p>
          <a:p>
            <a:r>
              <a:rPr lang="en-US" dirty="0" err="1"/>
              <a:t>OpenDNS</a:t>
            </a:r>
            <a:r>
              <a:rPr lang="en-US" dirty="0"/>
              <a:t> – used in two of its components</a:t>
            </a:r>
          </a:p>
          <a:p>
            <a:r>
              <a:rPr lang="en-US" dirty="0"/>
              <a:t>Redox – a microkernel operating system</a:t>
            </a:r>
          </a:p>
          <a:p>
            <a:r>
              <a:rPr lang="en-US" dirty="0"/>
              <a:t>Piston – a game engine</a:t>
            </a:r>
          </a:p>
          <a:p>
            <a:r>
              <a:rPr lang="en-US" dirty="0"/>
              <a:t>Amethyst – a data-oriented, data-driven game engine</a:t>
            </a:r>
          </a:p>
          <a:p>
            <a:r>
              <a:rPr lang="en-US" dirty="0" err="1"/>
              <a:t>OnePush</a:t>
            </a:r>
            <a:r>
              <a:rPr lang="en-US" dirty="0"/>
              <a:t> – a notification delivery system developed by </a:t>
            </a:r>
            <a:r>
              <a:rPr lang="en-US" dirty="0" err="1"/>
              <a:t>OneSignal</a:t>
            </a:r>
            <a:endParaRPr lang="en-US" dirty="0"/>
          </a:p>
          <a:p>
            <a:r>
              <a:rPr lang="en-US" dirty="0" err="1"/>
              <a:t>REmacs</a:t>
            </a:r>
            <a:r>
              <a:rPr lang="en-US" dirty="0"/>
              <a:t> – a port of </a:t>
            </a:r>
            <a:r>
              <a:rPr lang="en-US" dirty="0" err="1"/>
              <a:t>Emacs</a:t>
            </a:r>
            <a:r>
              <a:rPr lang="en-US" dirty="0"/>
              <a:t> to Rust</a:t>
            </a:r>
          </a:p>
          <a:p>
            <a:r>
              <a:rPr lang="en-US" dirty="0" err="1"/>
              <a:t>MAIDsafe</a:t>
            </a:r>
            <a:r>
              <a:rPr lang="en-US" dirty="0"/>
              <a:t> – a P2P Internet project currently being developed by a team in Troon, Scotland</a:t>
            </a:r>
          </a:p>
          <a:p>
            <a:r>
              <a:rPr lang="en-US" dirty="0" err="1"/>
              <a:t>Lucidscape</a:t>
            </a:r>
            <a:r>
              <a:rPr lang="en-US" dirty="0"/>
              <a:t> Mesh – a distributed real-time simulation engine for virtual reality</a:t>
            </a:r>
          </a:p>
          <a:p>
            <a:r>
              <a:rPr lang="en-US" dirty="0"/>
              <a:t>Tor – an anonymity network</a:t>
            </a:r>
          </a:p>
          <a:p>
            <a:r>
              <a:rPr lang="en-US" dirty="0"/>
              <a:t>IOTA – a distributed ledger cryptocurrency</a:t>
            </a:r>
          </a:p>
          <a:p>
            <a:r>
              <a:rPr lang="en-US" dirty="0" err="1"/>
              <a:t>Pijul</a:t>
            </a:r>
            <a:r>
              <a:rPr lang="en-US" dirty="0"/>
              <a:t> – a distributed version control system inspired by </a:t>
            </a:r>
            <a:r>
              <a:rPr lang="en-US" dirty="0" err="1"/>
              <a:t>Darcs</a:t>
            </a:r>
            <a:endParaRPr lang="en-US" dirty="0"/>
          </a:p>
          <a:p>
            <a:r>
              <a:rPr lang="en-US" dirty="0"/>
              <a:t>Railcar – a container runtime by Oracle</a:t>
            </a:r>
          </a:p>
          <a:p>
            <a:r>
              <a:rPr lang="en-US" dirty="0" err="1"/>
              <a:t>Rustation</a:t>
            </a:r>
            <a:r>
              <a:rPr lang="en-US" dirty="0"/>
              <a:t> - a PlayStation emulator</a:t>
            </a:r>
          </a:p>
          <a:p>
            <a:r>
              <a:rPr lang="en-US" dirty="0"/>
              <a:t>Parity - a </a:t>
            </a:r>
            <a:r>
              <a:rPr lang="en-US" dirty="0" err="1"/>
              <a:t>Ethereum</a:t>
            </a:r>
            <a:r>
              <a:rPr lang="en-US" dirty="0"/>
              <a:t> web browser and wallet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65354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703</Words>
  <Application>Microsoft Office PowerPoint</Application>
  <PresentationFormat>Widescreen</PresentationFormat>
  <Paragraphs>275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Тема Office</vt:lpstr>
      <vt:lpstr>Rust</vt:lpstr>
      <vt:lpstr> #notforenterprisedevelopers</vt:lpstr>
      <vt:lpstr>For what?</vt:lpstr>
      <vt:lpstr>Rust 2017 Survey Results</vt:lpstr>
      <vt:lpstr>Rust 2017 Survey Results</vt:lpstr>
      <vt:lpstr>History</vt:lpstr>
      <vt:lpstr>Projects https://en.wikipedia.org/wiki/Rust_(programming_language)</vt:lpstr>
      <vt:lpstr>Projects https://en.wikipedia.org/wiki/Rust_(programming_language)</vt:lpstr>
      <vt:lpstr>PowerPoint Presentation</vt:lpstr>
      <vt:lpstr>PowerPoint Presentation</vt:lpstr>
      <vt:lpstr>PowerPoint Presentation</vt:lpstr>
      <vt:lpstr>PowerPoint Presentation</vt:lpstr>
      <vt:lpstr>rust infractructure</vt:lpstr>
      <vt:lpstr>rustup </vt:lpstr>
      <vt:lpstr>Rust Platform Support, Tier 1 guaranteed to work</vt:lpstr>
      <vt:lpstr>Rust Platform Support, Tier 2 guaranteed to build</vt:lpstr>
      <vt:lpstr>Rust Platform Support, Tier 3 …which are not built or tested automatically</vt:lpstr>
      <vt:lpstr>Cargo</vt:lpstr>
      <vt:lpstr>https://crates.io/</vt:lpstr>
      <vt:lpstr>https://crates.io/</vt:lpstr>
      <vt:lpstr>rust for webassembly</vt:lpstr>
      <vt:lpstr>LLVM  (Low Level Virtual Machine)</vt:lpstr>
      <vt:lpstr>Emscripten</vt:lpstr>
      <vt:lpstr>Installation</vt:lpstr>
      <vt:lpstr>Compilation</vt:lpstr>
      <vt:lpstr>Usage</vt:lpstr>
      <vt:lpstr>Usage</vt:lpstr>
      <vt:lpstr>rust-wasm-loader </vt:lpstr>
      <vt:lpstr>Присоединяйтесь</vt:lpstr>
      <vt:lpstr>Спасибо!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Ganyushkin</dc:creator>
  <cp:lastModifiedBy>Andrey Ganyushkin</cp:lastModifiedBy>
  <cp:revision>152</cp:revision>
  <dcterms:created xsi:type="dcterms:W3CDTF">2017-09-19T19:28:06Z</dcterms:created>
  <dcterms:modified xsi:type="dcterms:W3CDTF">2017-10-10T14:02:39Z</dcterms:modified>
</cp:coreProperties>
</file>