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6" r:id="rId3"/>
    <p:sldId id="278" r:id="rId4"/>
    <p:sldId id="259" r:id="rId5"/>
    <p:sldId id="295" r:id="rId6"/>
    <p:sldId id="296" r:id="rId7"/>
    <p:sldId id="297" r:id="rId8"/>
    <p:sldId id="298" r:id="rId9"/>
    <p:sldId id="299" r:id="rId10"/>
    <p:sldId id="318" r:id="rId11"/>
    <p:sldId id="321" r:id="rId12"/>
    <p:sldId id="300" r:id="rId13"/>
    <p:sldId id="305" r:id="rId14"/>
    <p:sldId id="314" r:id="rId15"/>
    <p:sldId id="315" r:id="rId16"/>
    <p:sldId id="304" r:id="rId17"/>
    <p:sldId id="311" r:id="rId18"/>
    <p:sldId id="312" r:id="rId19"/>
    <p:sldId id="313" r:id="rId20"/>
    <p:sldId id="302" r:id="rId21"/>
    <p:sldId id="316" r:id="rId22"/>
    <p:sldId id="317" r:id="rId23"/>
    <p:sldId id="319" r:id="rId24"/>
    <p:sldId id="320" r:id="rId25"/>
    <p:sldId id="303" r:id="rId26"/>
    <p:sldId id="306" r:id="rId27"/>
    <p:sldId id="322" r:id="rId28"/>
    <p:sldId id="323" r:id="rId29"/>
    <p:sldId id="307" r:id="rId30"/>
    <p:sldId id="324" r:id="rId31"/>
    <p:sldId id="325" r:id="rId32"/>
    <p:sldId id="326" r:id="rId33"/>
    <p:sldId id="328" r:id="rId34"/>
    <p:sldId id="329" r:id="rId35"/>
    <p:sldId id="330" r:id="rId36"/>
    <p:sldId id="308" r:id="rId37"/>
    <p:sldId id="327" r:id="rId38"/>
    <p:sldId id="331" r:id="rId39"/>
    <p:sldId id="332" r:id="rId40"/>
    <p:sldId id="333" r:id="rId41"/>
    <p:sldId id="309" r:id="rId42"/>
    <p:sldId id="334" r:id="rId43"/>
    <p:sldId id="335" r:id="rId44"/>
    <p:sldId id="280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87" r:id="rId53"/>
    <p:sldId id="279" r:id="rId54"/>
    <p:sldId id="281" r:id="rId55"/>
    <p:sldId id="282" r:id="rId56"/>
    <p:sldId id="284" r:id="rId57"/>
    <p:sldId id="285" r:id="rId58"/>
    <p:sldId id="286" r:id="rId59"/>
    <p:sldId id="283" r:id="rId60"/>
    <p:sldId id="277" r:id="rId61"/>
    <p:sldId id="27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AA8FE0-A8D9-4038-A5B8-56ADE5A6E667}">
          <p14:sldIdLst>
            <p14:sldId id="310"/>
            <p14:sldId id="256"/>
            <p14:sldId id="278"/>
            <p14:sldId id="259"/>
            <p14:sldId id="295"/>
            <p14:sldId id="296"/>
            <p14:sldId id="297"/>
            <p14:sldId id="298"/>
            <p14:sldId id="299"/>
            <p14:sldId id="318"/>
            <p14:sldId id="321"/>
            <p14:sldId id="300"/>
            <p14:sldId id="305"/>
            <p14:sldId id="314"/>
            <p14:sldId id="315"/>
            <p14:sldId id="304"/>
            <p14:sldId id="311"/>
            <p14:sldId id="312"/>
            <p14:sldId id="313"/>
            <p14:sldId id="302"/>
            <p14:sldId id="316"/>
            <p14:sldId id="317"/>
            <p14:sldId id="319"/>
            <p14:sldId id="320"/>
            <p14:sldId id="303"/>
            <p14:sldId id="306"/>
            <p14:sldId id="322"/>
            <p14:sldId id="323"/>
            <p14:sldId id="307"/>
            <p14:sldId id="324"/>
            <p14:sldId id="325"/>
            <p14:sldId id="326"/>
            <p14:sldId id="328"/>
            <p14:sldId id="329"/>
            <p14:sldId id="330"/>
            <p14:sldId id="308"/>
            <p14:sldId id="327"/>
            <p14:sldId id="331"/>
            <p14:sldId id="332"/>
            <p14:sldId id="333"/>
            <p14:sldId id="309"/>
            <p14:sldId id="334"/>
            <p14:sldId id="335"/>
            <p14:sldId id="280"/>
            <p14:sldId id="288"/>
            <p14:sldId id="289"/>
            <p14:sldId id="290"/>
            <p14:sldId id="291"/>
            <p14:sldId id="292"/>
            <p14:sldId id="293"/>
            <p14:sldId id="294"/>
            <p14:sldId id="287"/>
            <p14:sldId id="279"/>
            <p14:sldId id="281"/>
            <p14:sldId id="282"/>
            <p14:sldId id="284"/>
            <p14:sldId id="285"/>
            <p14:sldId id="286"/>
            <p14:sldId id="283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3AAB-D1E7-4678-A862-D262B7922D6B}" type="datetimeFigureOut">
              <a:rPr lang="ru-RU" smtClean="0"/>
              <a:t>11.10.2017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78779/" TargetMode="External"/><Relationship Id="rId2" Type="http://schemas.openxmlformats.org/officeDocument/2006/relationships/hyperlink" Target="https://habrahabr.ru/post/32214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25008/" TargetMode="External"/><Relationship Id="rId7" Type="http://schemas.openxmlformats.org/officeDocument/2006/relationships/hyperlink" Target="http://asquera.de/blog/2017-04-10/the-path-to-rust-on-the-web/" TargetMode="External"/><Relationship Id="rId2" Type="http://schemas.openxmlformats.org/officeDocument/2006/relationships/hyperlink" Target="https://github.com/AGanyushkin/teraflo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ianjsikes/get-started-with-rust-webassembly-and-webpack-58d28e219635" TargetMode="External"/><Relationship Id="rId5" Type="http://schemas.openxmlformats.org/officeDocument/2006/relationships/hyperlink" Target="https://hackernoon.com/compiling-rust-to-webassembly-guide-411066a69fde" TargetMode="External"/><Relationship Id="rId4" Type="http://schemas.openxmlformats.org/officeDocument/2006/relationships/hyperlink" Target="https://crates.io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25" y="365125"/>
            <a:ext cx="8000149" cy="5818291"/>
          </a:xfrm>
        </p:spPr>
      </p:pic>
    </p:spTree>
    <p:extLst>
      <p:ext uri="{BB962C8B-B14F-4D97-AF65-F5344CB8AC3E}">
        <p14:creationId xmlns:p14="http://schemas.microsoft.com/office/powerpoint/2010/main" val="22928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Rust is more interesting than I described here!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3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5" y="3374478"/>
            <a:ext cx="5115949" cy="1319442"/>
          </a:xfrm>
        </p:spPr>
      </p:pic>
    </p:spTree>
    <p:extLst>
      <p:ext uri="{BB962C8B-B14F-4D97-AF65-F5344CB8AC3E}">
        <p14:creationId xmlns:p14="http://schemas.microsoft.com/office/powerpoint/2010/main" val="37248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Rust is a systems programming language </a:t>
            </a:r>
            <a:r>
              <a:rPr lang="en-US" dirty="0" smtClean="0"/>
              <a:t>sponsored by </a:t>
            </a:r>
            <a:r>
              <a:rPr lang="en-US" dirty="0"/>
              <a:t>Mozilla Research. </a:t>
            </a:r>
            <a:r>
              <a:rPr lang="en-US" dirty="0" smtClean="0"/>
              <a:t>It </a:t>
            </a:r>
            <a:r>
              <a:rPr lang="en-US" dirty="0"/>
              <a:t>is designed to be a "safe, concurrent, practical language", supporting </a:t>
            </a:r>
            <a:r>
              <a:rPr lang="en-US" dirty="0" smtClean="0"/>
              <a:t>functional and imperative-procedural paradigms.</a:t>
            </a:r>
          </a:p>
          <a:p>
            <a:pPr marL="0" indent="0">
              <a:buNone/>
            </a:pPr>
            <a:r>
              <a:rPr lang="en-US" dirty="0" smtClean="0"/>
              <a:t>Rust </a:t>
            </a:r>
            <a:r>
              <a:rPr lang="en-US" dirty="0"/>
              <a:t>is syntactically </a:t>
            </a:r>
            <a:r>
              <a:rPr lang="en-US" dirty="0" smtClean="0"/>
              <a:t>similar </a:t>
            </a:r>
            <a:r>
              <a:rPr lang="en-US" dirty="0"/>
              <a:t>to C++, but is designed for better memory safety while maintaining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://en.wikipedia.org/wiki/Rust_(programming_language)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4311" y="51195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OOP</a:t>
            </a:r>
            <a:endParaRPr lang="en-US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8844845" y="4721955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2934" y="4455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GC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8182900" y="5449459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zero-cost abstractions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0876" y="4639733"/>
            <a:ext cx="23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</a:t>
            </a:r>
            <a:r>
              <a:rPr lang="en-US" dirty="0"/>
              <a:t>static </a:t>
            </a:r>
            <a:r>
              <a:rPr lang="en-US" dirty="0" err="1"/>
              <a:t>typization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anywhere…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69" y="1825625"/>
            <a:ext cx="9519662" cy="4351338"/>
          </a:xfrm>
        </p:spPr>
      </p:pic>
    </p:spTree>
    <p:extLst>
      <p:ext uri="{BB962C8B-B14F-4D97-AF65-F5344CB8AC3E}">
        <p14:creationId xmlns:p14="http://schemas.microsoft.com/office/powerpoint/2010/main" val="5826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anywhere…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2" y="1479635"/>
            <a:ext cx="7908501" cy="51506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57" y="197220"/>
            <a:ext cx="8802328" cy="51537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43" y="1285688"/>
            <a:ext cx="8688012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Warnings!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4" y="1690688"/>
            <a:ext cx="9143551" cy="6125933"/>
          </a:xfrm>
        </p:spPr>
      </p:pic>
    </p:spTree>
    <p:extLst>
      <p:ext uri="{BB962C8B-B14F-4D97-AF65-F5344CB8AC3E}">
        <p14:creationId xmlns:p14="http://schemas.microsoft.com/office/powerpoint/2010/main" val="40776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paradigm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Higher-order functions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</a:rPr>
              <a:t>fn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add_one</a:t>
            </a:r>
            <a:r>
              <a:rPr lang="en-US" sz="1800" dirty="0">
                <a:latin typeface="Consolas" panose="020B0609020204030204" pitchFamily="49" charset="0"/>
              </a:rPr>
              <a:t>(x:i32)-&gt;i32 { </a:t>
            </a:r>
            <a:r>
              <a:rPr lang="en-US" sz="1800" dirty="0" smtClean="0">
                <a:latin typeface="Consolas" panose="020B0609020204030204" pitchFamily="49" charset="0"/>
              </a:rPr>
              <a:t>x + 1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let </a:t>
            </a: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higer_order_fn</a:t>
            </a:r>
            <a:r>
              <a:rPr lang="en-US" sz="1800" dirty="0">
                <a:latin typeface="Consolas" panose="020B0609020204030204" pitchFamily="49" charset="0"/>
              </a:rPr>
              <a:t>(20, </a:t>
            </a:r>
            <a:r>
              <a:rPr lang="en-US" sz="1800" dirty="0" err="1">
                <a:latin typeface="Consolas" panose="020B0609020204030204" pitchFamily="49" charset="0"/>
              </a:rPr>
              <a:t>add_one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let </a:t>
            </a:r>
            <a:r>
              <a:rPr lang="en-US" sz="1800" dirty="0"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latin typeface="Consolas" panose="020B0609020204030204" pitchFamily="49" charset="0"/>
              </a:rPr>
              <a:t>higer_order_fn</a:t>
            </a:r>
            <a:r>
              <a:rPr lang="en-US" sz="1800" dirty="0">
                <a:latin typeface="Consolas" panose="020B0609020204030204" pitchFamily="49" charset="0"/>
              </a:rPr>
              <a:t>(20, |x:i32| x </a:t>
            </a:r>
            <a:r>
              <a:rPr lang="en-US" sz="1800" dirty="0" smtClean="0">
                <a:latin typeface="Consolas" panose="020B0609020204030204" pitchFamily="49" charset="0"/>
              </a:rPr>
              <a:t>+ 1 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Closures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</a:t>
            </a:r>
            <a:r>
              <a:rPr lang="en-US" sz="1800" i="1" dirty="0" err="1" smtClean="0">
                <a:latin typeface="Consolas" panose="020B0609020204030204" pitchFamily="49" charset="0"/>
              </a:rPr>
              <a:t>fn</a:t>
            </a:r>
            <a:r>
              <a:rPr lang="en-US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add_one_v1 (x: i32) -&gt; i32 { x + 1 } </a:t>
            </a:r>
            <a:endParaRPr lang="en-US" sz="18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let </a:t>
            </a:r>
            <a:r>
              <a:rPr lang="en-US" sz="1800" dirty="0">
                <a:latin typeface="Consolas" panose="020B0609020204030204" pitchFamily="49" charset="0"/>
              </a:rPr>
              <a:t>add_one_v2 = |x: i32| -&gt; i32 { x + 1 };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let </a:t>
            </a:r>
            <a:r>
              <a:rPr lang="en-US" sz="1800" dirty="0">
                <a:latin typeface="Consolas" panose="020B0609020204030204" pitchFamily="49" charset="0"/>
              </a:rPr>
              <a:t>add_one_v3 = |x| { x + 1 };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let </a:t>
            </a:r>
            <a:r>
              <a:rPr lang="en-US" sz="1800" dirty="0">
                <a:latin typeface="Consolas" panose="020B0609020204030204" pitchFamily="49" charset="0"/>
              </a:rPr>
              <a:t>add_one_v4 = |x| x + 1 ;</a:t>
            </a:r>
          </a:p>
          <a:p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54" y="2617834"/>
            <a:ext cx="6905091" cy="3597745"/>
          </a:xfrm>
        </p:spPr>
      </p:pic>
    </p:spTree>
    <p:extLst>
      <p:ext uri="{BB962C8B-B14F-4D97-AF65-F5344CB8AC3E}">
        <p14:creationId xmlns:p14="http://schemas.microsoft.com/office/powerpoint/2010/main" val="40405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293" y="1690688"/>
            <a:ext cx="13458936" cy="7901053"/>
          </a:xfrm>
        </p:spPr>
      </p:pic>
    </p:spTree>
    <p:extLst>
      <p:ext uri="{BB962C8B-B14F-4D97-AF65-F5344CB8AC3E}">
        <p14:creationId xmlns:p14="http://schemas.microsoft.com/office/powerpoint/2010/main" val="1630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6" y="1388051"/>
            <a:ext cx="9317707" cy="5469949"/>
          </a:xfrm>
        </p:spPr>
      </p:pic>
    </p:spTree>
    <p:extLst>
      <p:ext uri="{BB962C8B-B14F-4D97-AF65-F5344CB8AC3E}">
        <p14:creationId xmlns:p14="http://schemas.microsoft.com/office/powerpoint/2010/main" val="633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6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Сильная</a:t>
            </a:r>
            <a:r>
              <a:rPr lang="en-US" dirty="0"/>
              <a:t> (</a:t>
            </a:r>
            <a:r>
              <a:rPr lang="ru-RU" dirty="0"/>
              <a:t>строгая</a:t>
            </a:r>
            <a:r>
              <a:rPr lang="en-US" dirty="0"/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статическая </a:t>
            </a:r>
          </a:p>
          <a:p>
            <a:pPr marL="0" indent="0">
              <a:buNone/>
            </a:pPr>
            <a:r>
              <a:rPr lang="ru-RU" dirty="0" smtClean="0"/>
              <a:t>типизация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2552"/>
            <a:ext cx="8077200" cy="66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Сильная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строгая</a:t>
            </a:r>
            <a:r>
              <a:rPr lang="en-US" dirty="0" smtClean="0"/>
              <a:t>)</a:t>
            </a:r>
            <a:r>
              <a:rPr lang="ru-RU" dirty="0" smtClean="0"/>
              <a:t> статическая</a:t>
            </a:r>
            <a:r>
              <a:rPr lang="en-US" dirty="0"/>
              <a:t> </a:t>
            </a:r>
            <a:r>
              <a:rPr lang="ru-RU" dirty="0" smtClean="0"/>
              <a:t>типизация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75" y="2369549"/>
            <a:ext cx="9558850" cy="44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true / 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</a:t>
            </a:r>
            <a:r>
              <a:rPr lang="pl-PL" sz="2000" dirty="0" smtClean="0">
                <a:latin typeface="Consolas" panose="020B0609020204030204" pitchFamily="49" charset="0"/>
              </a:rPr>
              <a:t>8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i16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i32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i64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u8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u16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u32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u64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isize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usize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f32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pl-PL" sz="2000" dirty="0" smtClean="0">
                <a:latin typeface="Consolas" panose="020B0609020204030204" pitchFamily="49" charset="0"/>
              </a:rPr>
              <a:t>f64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‘c’ &amp; “string”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a = [1, 2, 3</a:t>
            </a:r>
            <a:r>
              <a:rPr lang="en-US" sz="2000" dirty="0" smtClean="0">
                <a:latin typeface="Consolas" panose="020B0609020204030204" pitchFamily="49" charset="0"/>
              </a:rPr>
              <a:t>];	// </a:t>
            </a:r>
            <a:r>
              <a:rPr lang="en-US" sz="2000" dirty="0">
                <a:latin typeface="Consolas" panose="020B0609020204030204" pitchFamily="49" charset="0"/>
              </a:rPr>
              <a:t>a: [i32; 3]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a = [0, 1, 2, 3, 4];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complete = &amp;a[..];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middle = &amp;a[1..4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tuple = (1, 2, 3);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x = tuple.0;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y = tuple.1;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z = tuple.2;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!("x is {}", x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fn foo(x: i32) -&gt; i32 { x </a:t>
            </a:r>
            <a:r>
              <a:rPr lang="nn-NO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let </a:t>
            </a:r>
            <a:r>
              <a:rPr lang="nn-NO" sz="2000" dirty="0">
                <a:latin typeface="Consolas" panose="020B0609020204030204" pitchFamily="49" charset="0"/>
              </a:rPr>
              <a:t>x: fn(i32) -&gt; i32 = foo</a:t>
            </a:r>
            <a:r>
              <a:rPr lang="nn-NO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data types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41" y="2598504"/>
            <a:ext cx="7998517" cy="2727257"/>
          </a:xfrm>
        </p:spPr>
      </p:pic>
    </p:spTree>
    <p:extLst>
      <p:ext uri="{BB962C8B-B14F-4D97-AF65-F5344CB8AC3E}">
        <p14:creationId xmlns:p14="http://schemas.microsoft.com/office/powerpoint/2010/main" val="15969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data types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05" y="2037971"/>
            <a:ext cx="6679989" cy="4486395"/>
          </a:xfrm>
        </p:spPr>
      </p:pic>
    </p:spTree>
    <p:extLst>
      <p:ext uri="{BB962C8B-B14F-4D97-AF65-F5344CB8AC3E}">
        <p14:creationId xmlns:p14="http://schemas.microsoft.com/office/powerpoint/2010/main" val="17569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and </a:t>
            </a:r>
            <a:r>
              <a:rPr lang="en-US" b="1" dirty="0" smtClean="0"/>
              <a:t>Mutability</a:t>
            </a:r>
            <a:r>
              <a:rPr lang="en-US" b="1" dirty="0" smtClean="0"/>
              <a:t>, </a:t>
            </a:r>
            <a:r>
              <a:rPr lang="ru-RU" b="1" dirty="0" smtClean="0"/>
              <a:t>связывание имен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x: i32 = 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smtClean="0">
                <a:latin typeface="Consolas" panose="020B0609020204030204" pitchFamily="49" charset="0"/>
              </a:rPr>
              <a:t>x = 5f64;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let </a:t>
            </a:r>
            <a:r>
              <a:rPr lang="nn-NO" sz="2000" dirty="0">
                <a:latin typeface="Consolas" panose="020B0609020204030204" pitchFamily="49" charset="0"/>
              </a:rPr>
              <a:t>mut x = 5</a:t>
            </a:r>
            <a:r>
              <a:rPr lang="nn-NO" sz="2000" dirty="0" smtClean="0">
                <a:latin typeface="Consolas" panose="020B0609020204030204" pitchFamily="49" charset="0"/>
              </a:rPr>
              <a:t>;  // </a:t>
            </a:r>
            <a:r>
              <a:rPr lang="nn-NO" sz="2000" dirty="0">
                <a:latin typeface="Consolas" panose="020B0609020204030204" pitchFamily="49" charset="0"/>
              </a:rPr>
              <a:t>mut x: i32 </a:t>
            </a:r>
          </a:p>
          <a:p>
            <a:pPr marL="0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x = 10</a:t>
            </a:r>
            <a:r>
              <a:rPr lang="nn-NO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n-NO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let a = 1;</a:t>
            </a: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let mut a = a;</a:t>
            </a: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a = 2;</a:t>
            </a:r>
          </a:p>
          <a:p>
            <a:pPr marL="0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l</a:t>
            </a:r>
            <a:r>
              <a:rPr lang="nn-NO" sz="2000" dirty="0" smtClean="0">
                <a:latin typeface="Consolas" panose="020B0609020204030204" pitchFamily="49" charset="0"/>
              </a:rPr>
              <a:t>et a = a;</a:t>
            </a:r>
          </a:p>
          <a:p>
            <a:pPr marL="0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let a = 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nn-NO" sz="2000" dirty="0" smtClean="0">
                <a:latin typeface="Consolas" panose="020B0609020204030204" pitchFamily="49" charset="0"/>
              </a:rPr>
              <a:t>test string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nn-NO" sz="2000" dirty="0" smtClean="0">
                <a:latin typeface="Consolas" panose="020B0609020204030204" pitchFamily="49" charset="0"/>
              </a:rPr>
              <a:t>;</a:t>
            </a:r>
            <a:endParaRPr lang="nn-NO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71751" y="1825625"/>
            <a:ext cx="56820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x: i32 = 8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!("{}", x); // </a:t>
            </a:r>
            <a:r>
              <a:rPr lang="ru-RU" sz="2000" dirty="0">
                <a:latin typeface="Consolas" panose="020B0609020204030204" pitchFamily="49" charset="0"/>
              </a:rPr>
              <a:t>Выводит "8"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let </a:t>
            </a:r>
            <a:r>
              <a:rPr lang="en-US" sz="2000" dirty="0">
                <a:latin typeface="Consolas" panose="020B0609020204030204" pitchFamily="49" charset="0"/>
              </a:rPr>
              <a:t>x = 12;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!("{}", x); // </a:t>
            </a:r>
            <a:r>
              <a:rPr lang="ru-RU" sz="2000" dirty="0">
                <a:latin typeface="Consolas" panose="020B0609020204030204" pitchFamily="49" charset="0"/>
              </a:rPr>
              <a:t>Выводит "12"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}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!("{}", x); // </a:t>
            </a:r>
            <a:r>
              <a:rPr lang="ru-RU" sz="2000" dirty="0">
                <a:latin typeface="Consolas" panose="020B0609020204030204" pitchFamily="49" charset="0"/>
              </a:rPr>
              <a:t>Выводит "</a:t>
            </a:r>
            <a:r>
              <a:rPr lang="ru-RU" sz="2000" dirty="0" smtClean="0">
                <a:latin typeface="Consolas" panose="020B0609020204030204" pitchFamily="49" charset="0"/>
              </a:rPr>
              <a:t>8“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x = 42;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!("{}", x); // </a:t>
            </a:r>
            <a:r>
              <a:rPr lang="ru-RU" sz="2000" dirty="0">
                <a:latin typeface="Consolas" panose="020B0609020204030204" pitchFamily="49" charset="0"/>
              </a:rPr>
              <a:t>Выводит "42"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/>
              <a:t>владения </a:t>
            </a:r>
            <a:r>
              <a:rPr lang="ru-RU" dirty="0" smtClean="0"/>
              <a:t>ресурсами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владение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заимствование, </a:t>
            </a:r>
            <a:r>
              <a:rPr lang="ru-RU" dirty="0" smtClean="0"/>
              <a:t>ссылки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время </a:t>
            </a:r>
            <a:r>
              <a:rPr lang="ru-RU" dirty="0" smtClean="0"/>
              <a:t>жизни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главная цель </a:t>
            </a:r>
            <a:r>
              <a:rPr lang="en-US" dirty="0" smtClean="0"/>
              <a:t>Rust</a:t>
            </a:r>
            <a:r>
              <a:rPr lang="ru-RU" dirty="0"/>
              <a:t> — безопасности </a:t>
            </a:r>
            <a:r>
              <a:rPr lang="ru-RU" dirty="0" smtClean="0"/>
              <a:t>памяти</a:t>
            </a:r>
            <a:r>
              <a:rPr lang="en-US" dirty="0" smtClean="0"/>
              <a:t>, </a:t>
            </a:r>
            <a:r>
              <a:rPr lang="ru-RU" dirty="0" smtClean="0"/>
              <a:t>почему? как?</a:t>
            </a:r>
            <a:endParaRPr lang="ru-RU" dirty="0"/>
          </a:p>
          <a:p>
            <a:r>
              <a:rPr lang="en-US" dirty="0"/>
              <a:t>zero-cost </a:t>
            </a:r>
            <a:r>
              <a:rPr lang="en-US" dirty="0" smtClean="0"/>
              <a:t>abstractions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Весь анализ выполняется </a:t>
            </a:r>
            <a:r>
              <a:rPr lang="ru-RU" dirty="0"/>
              <a:t>во время </a:t>
            </a:r>
            <a:r>
              <a:rPr lang="ru-RU" dirty="0" smtClean="0"/>
              <a:t>компиляции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 GC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4067" y="6009649"/>
            <a:ext cx="6206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habrahabr.ru/post/322140/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ru-RU" sz="1600" b="1" dirty="0"/>
              <a:t>Графическое описание владения и заимствования в Rust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671733" y="6009649"/>
            <a:ext cx="529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https://habrahabr.ru/post/278779/</a:t>
            </a:r>
            <a:endParaRPr lang="en-US" sz="1600" dirty="0"/>
          </a:p>
          <a:p>
            <a:r>
              <a:rPr lang="ru-RU" sz="1600" b="1" dirty="0"/>
              <a:t>Почему владение/заимствование в Rust такое сложное?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98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Связывание – владение</a:t>
            </a:r>
          </a:p>
          <a:p>
            <a:pPr marL="457200" lvl="1" indent="0">
              <a:buNone/>
            </a:pPr>
            <a:r>
              <a:rPr lang="ru-RU" dirty="0" smtClean="0"/>
              <a:t>Только один владелец</a:t>
            </a:r>
          </a:p>
          <a:p>
            <a:pPr marL="457200" lvl="1" indent="0">
              <a:buNone/>
            </a:pPr>
            <a:r>
              <a:rPr lang="ru-RU" dirty="0" smtClean="0"/>
              <a:t>Освобождение ресурсов</a:t>
            </a:r>
          </a:p>
          <a:p>
            <a:pPr marL="457200" lvl="1" indent="0">
              <a:buNone/>
            </a:pPr>
            <a:endParaRPr lang="ru-RU" dirty="0" smtClean="0"/>
          </a:p>
          <a:p>
            <a:r>
              <a:rPr lang="ru-RU" dirty="0" smtClean="0"/>
              <a:t>Перемешение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ru-RU" sz="1800" dirty="0" smtClean="0"/>
              <a:t>Rust </a:t>
            </a:r>
            <a:r>
              <a:rPr lang="ru-RU" sz="1800" dirty="0"/>
              <a:t>гарантирует, что существует </a:t>
            </a:r>
            <a:r>
              <a:rPr lang="ru-RU" sz="1800" i="1" u="sng" dirty="0"/>
              <a:t>ровно одно</a:t>
            </a:r>
            <a:r>
              <a:rPr lang="ru-RU" sz="1800" u="sng" dirty="0"/>
              <a:t> </a:t>
            </a:r>
            <a:endParaRPr lang="en-US" sz="1800" u="sng" dirty="0" smtClean="0"/>
          </a:p>
          <a:p>
            <a:pPr marL="457200" lvl="1" indent="0">
              <a:buNone/>
            </a:pPr>
            <a:r>
              <a:rPr lang="ru-RU" sz="1800" dirty="0" smtClean="0"/>
              <a:t>связывание </a:t>
            </a:r>
            <a:r>
              <a:rPr lang="ru-RU" sz="1800" dirty="0"/>
              <a:t>какого-либо </a:t>
            </a:r>
            <a:r>
              <a:rPr lang="ru-RU" sz="1800" dirty="0" smtClean="0"/>
              <a:t>ресурса</a:t>
            </a:r>
            <a:endParaRPr lang="en-US" sz="1800" dirty="0" smtClean="0"/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dirty="0"/>
              <a:t>Trait Copy</a:t>
            </a:r>
            <a:endParaRPr lang="ru-RU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5" y="1564680"/>
            <a:ext cx="3369548" cy="1334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5" y="3159967"/>
            <a:ext cx="2892059" cy="1258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5" y="4713642"/>
            <a:ext cx="247684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Владение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70" y="1570237"/>
            <a:ext cx="5153683" cy="28139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7" y="4864746"/>
            <a:ext cx="4562687" cy="14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13" y="1888244"/>
            <a:ext cx="10080773" cy="4969756"/>
          </a:xfrm>
        </p:spPr>
      </p:pic>
    </p:spTree>
    <p:extLst>
      <p:ext uri="{BB962C8B-B14F-4D97-AF65-F5344CB8AC3E}">
        <p14:creationId xmlns:p14="http://schemas.microsoft.com/office/powerpoint/2010/main" val="30579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#</a:t>
            </a:r>
            <a:r>
              <a:rPr lang="en-US" dirty="0" err="1"/>
              <a:t>notforenterprisedevelopers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75" y="1853306"/>
            <a:ext cx="4592650" cy="4592650"/>
          </a:xfrm>
        </p:spPr>
      </p:pic>
    </p:spTree>
    <p:extLst>
      <p:ext uri="{BB962C8B-B14F-4D97-AF65-F5344CB8AC3E}">
        <p14:creationId xmlns:p14="http://schemas.microsoft.com/office/powerpoint/2010/main" val="9838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13" y="1900214"/>
            <a:ext cx="5412373" cy="4669920"/>
          </a:xfrm>
        </p:spPr>
      </p:pic>
    </p:spTree>
    <p:extLst>
      <p:ext uri="{BB962C8B-B14F-4D97-AF65-F5344CB8AC3E}">
        <p14:creationId xmlns:p14="http://schemas.microsoft.com/office/powerpoint/2010/main" val="6680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x: </a:t>
            </a:r>
            <a:r>
              <a:rPr lang="en-US" sz="2000" dirty="0" err="1" smtClean="0">
                <a:latin typeface="Consolas" panose="020B0609020204030204" pitchFamily="49" charset="0"/>
              </a:rPr>
              <a:t>Vec</a:t>
            </a:r>
            <a:r>
              <a:rPr lang="en-US" sz="2000" dirty="0" smtClean="0">
                <a:latin typeface="Consolas" panose="020B0609020204030204" pitchFamily="49" charset="0"/>
              </a:rPr>
              <a:t>&lt;i32&gt; = </a:t>
            </a:r>
            <a:r>
              <a:rPr lang="en-US" sz="2000" dirty="0" err="1" smtClean="0">
                <a:latin typeface="Consolas" panose="020B0609020204030204" pitchFamily="49" charset="0"/>
              </a:rPr>
              <a:t>vec</a:t>
            </a:r>
            <a:r>
              <a:rPr lang="en-US" sz="2000" dirty="0" smtClean="0">
                <a:latin typeface="Consolas" panose="020B0609020204030204" pitchFamily="49" charset="0"/>
              </a:rPr>
              <a:t>![1,2,3];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y: &amp;</a:t>
            </a:r>
            <a:r>
              <a:rPr lang="en-US" sz="2000" dirty="0" err="1" smtClean="0">
                <a:latin typeface="Consolas" panose="020B0609020204030204" pitchFamily="49" charset="0"/>
              </a:rPr>
              <a:t>Vec</a:t>
            </a:r>
            <a:r>
              <a:rPr lang="en-US" sz="2000" dirty="0" smtClean="0">
                <a:latin typeface="Consolas" panose="020B0609020204030204" pitchFamily="49" charset="0"/>
              </a:rPr>
              <a:t>&lt;i32&gt; = &amp;x;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latin typeface="Consolas" panose="020B0609020204030204" pitchFamily="49" charset="0"/>
              </a:rPr>
              <a:t>!(“y[1] = {}”, y[1]);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&amp; - </a:t>
            </a:r>
            <a:r>
              <a:rPr lang="ru-RU" sz="2000" dirty="0" smtClean="0">
                <a:latin typeface="Consolas" panose="020B0609020204030204" pitchFamily="49" charset="0"/>
              </a:rPr>
              <a:t>всегда заимствование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</a:rPr>
              <a:t>Это неизменяемое заимствование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</a:rPr>
              <a:t> x: </a:t>
            </a:r>
            <a:r>
              <a:rPr lang="en-US" sz="2000" dirty="0" err="1">
                <a:latin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</a:rPr>
              <a:t>&lt;i32&gt; = </a:t>
            </a:r>
            <a:r>
              <a:rPr lang="en-US" sz="2000" dirty="0" err="1">
                <a:latin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</a:rPr>
              <a:t>![1,2,3];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let </a:t>
            </a:r>
            <a:r>
              <a:rPr lang="en-US" sz="2000" dirty="0">
                <a:latin typeface="Consolas" panose="020B0609020204030204" pitchFamily="49" charset="0"/>
              </a:rPr>
              <a:t>y: &amp;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</a:rPr>
              <a:t>&lt;i32&gt; = &amp;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mut</a:t>
            </a:r>
            <a:r>
              <a:rPr lang="en-US" sz="2000" dirty="0"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y[1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] = 7;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println</a:t>
            </a:r>
            <a:r>
              <a:rPr lang="en-US" sz="2000" dirty="0">
                <a:latin typeface="Consolas" panose="020B0609020204030204" pitchFamily="49" charset="0"/>
              </a:rPr>
              <a:t>!("y[1] = {}", y[1</a:t>
            </a:r>
            <a:r>
              <a:rPr lang="en-US" sz="2000" dirty="0" smtClean="0">
                <a:latin typeface="Consolas" panose="020B0609020204030204" pitchFamily="49" charset="0"/>
              </a:rPr>
              <a:t>]);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область </a:t>
            </a:r>
            <a:r>
              <a:rPr lang="ru-RU" sz="2000" dirty="0"/>
              <a:t>видимости любой ссылки должна находиться в пределах области видимости </a:t>
            </a:r>
            <a:r>
              <a:rPr lang="ru-RU" sz="2000" dirty="0" smtClean="0"/>
              <a:t>владельца</a:t>
            </a:r>
          </a:p>
          <a:p>
            <a:endParaRPr lang="ru-RU" sz="2000" dirty="0" smtClean="0"/>
          </a:p>
          <a:p>
            <a:r>
              <a:rPr lang="ru-RU" sz="2000" dirty="0"/>
              <a:t>одновременно у вас может быть только один из </a:t>
            </a:r>
            <a:r>
              <a:rPr lang="ru-RU" sz="2000" dirty="0" smtClean="0"/>
              <a:t>двух</a:t>
            </a:r>
          </a:p>
          <a:p>
            <a:pPr lvl="1"/>
            <a:r>
              <a:rPr lang="ru-RU" sz="1600" dirty="0">
                <a:latin typeface="Consolas" panose="020B0609020204030204" pitchFamily="49" charset="0"/>
              </a:rPr>
              <a:t>одна или более неизменяемых ссылок (&amp;T) на ресурс</a:t>
            </a:r>
          </a:p>
          <a:p>
            <a:pPr lvl="1"/>
            <a:r>
              <a:rPr lang="ru-RU" sz="1600" dirty="0">
                <a:latin typeface="Consolas" panose="020B0609020204030204" pitchFamily="49" charset="0"/>
              </a:rPr>
              <a:t>ровно одна изменяемая </a:t>
            </a:r>
            <a:r>
              <a:rPr lang="ru-RU" sz="1600" dirty="0" smtClean="0">
                <a:latin typeface="Consolas" panose="020B0609020204030204" pitchFamily="49" charset="0"/>
              </a:rPr>
              <a:t>ссылка </a:t>
            </a:r>
            <a:r>
              <a:rPr lang="ru-RU" sz="1600" dirty="0">
                <a:latin typeface="Consolas" panose="020B0609020204030204" pitchFamily="49" charset="0"/>
              </a:rPr>
              <a:t>(&amp;mut T) на </a:t>
            </a:r>
            <a:r>
              <a:rPr lang="ru-RU" sz="1600" dirty="0" smtClean="0">
                <a:latin typeface="Consolas" panose="020B0609020204030204" pitchFamily="49" charset="0"/>
              </a:rPr>
              <a:t>ресурс</a:t>
            </a:r>
          </a:p>
          <a:p>
            <a:pPr marL="457200" lvl="1" indent="0">
              <a:buNone/>
            </a:pPr>
            <a:endParaRPr lang="ru-RU" sz="16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sz="16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1" dirty="0"/>
              <a:t>Состояние «гонки данных» возникает, когда два или более указателей осуществляют доступ к одной и той же области памяти одновременно, по крайней мере один из них производит запись, и операции не синхронизированы.</a:t>
            </a:r>
            <a:endParaRPr lang="ru-RU" sz="18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и заимствование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20" y="1999807"/>
            <a:ext cx="5868959" cy="4858193"/>
          </a:xfrm>
        </p:spPr>
      </p:pic>
    </p:spTree>
    <p:extLst>
      <p:ext uri="{BB962C8B-B14F-4D97-AF65-F5344CB8AC3E}">
        <p14:creationId xmlns:p14="http://schemas.microsoft.com/office/powerpoint/2010/main" val="20276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Одалживание может быть </a:t>
            </a:r>
            <a:r>
              <a:rPr lang="ru-RU" sz="2000" dirty="0" smtClean="0"/>
              <a:t>сложным</a:t>
            </a:r>
            <a:endParaRPr lang="en-US" sz="2000" dirty="0" smtClean="0"/>
          </a:p>
          <a:p>
            <a:r>
              <a:rPr lang="ru-RU" sz="2000" dirty="0"/>
              <a:t>Все ссылки имеют некоторое время </a:t>
            </a:r>
            <a:r>
              <a:rPr lang="ru-RU" sz="2000" dirty="0" smtClean="0"/>
              <a:t>жизни</a:t>
            </a:r>
          </a:p>
          <a:p>
            <a:r>
              <a:rPr lang="ru-RU" sz="2000" dirty="0"/>
              <a:t>«использование после освобождения» - система владения в Rust исправляет это через понятие времени </a:t>
            </a:r>
            <a:r>
              <a:rPr lang="ru-RU" sz="2000" dirty="0" smtClean="0"/>
              <a:t>жизни</a:t>
            </a:r>
          </a:p>
          <a:p>
            <a:endParaRPr lang="ru-RU" sz="2000" dirty="0" smtClean="0"/>
          </a:p>
          <a:p>
            <a:r>
              <a:rPr lang="ru-RU" sz="2000" dirty="0"/>
              <a:t>Присвоение имени времени жизни </a:t>
            </a:r>
            <a:endParaRPr lang="en-US" sz="2000" dirty="0" smtClean="0"/>
          </a:p>
          <a:p>
            <a:pPr marL="457200" lvl="1" indent="0">
              <a:buNone/>
            </a:pPr>
            <a:r>
              <a:rPr lang="ru-RU" sz="1600" dirty="0" smtClean="0"/>
              <a:t>— </a:t>
            </a:r>
            <a:r>
              <a:rPr lang="ru-RU" sz="1600" dirty="0"/>
              <a:t>это способ </a:t>
            </a:r>
            <a:r>
              <a:rPr lang="ru-RU" sz="1600" dirty="0" smtClean="0"/>
              <a:t>задать </a:t>
            </a:r>
            <a:r>
              <a:rPr lang="ru-RU" sz="1600" dirty="0"/>
              <a:t>имя области видимости. </a:t>
            </a:r>
            <a:endParaRPr lang="en-US" sz="1600" dirty="0" smtClean="0"/>
          </a:p>
          <a:p>
            <a:pPr marL="457200" lvl="1" indent="0">
              <a:buNone/>
            </a:pPr>
            <a:r>
              <a:rPr lang="ru-RU" sz="1600" dirty="0" smtClean="0"/>
              <a:t>Чтобы </a:t>
            </a:r>
            <a:r>
              <a:rPr lang="ru-RU" sz="1600" dirty="0"/>
              <a:t>думать о чём-то, нужно иметь название для этого</a:t>
            </a:r>
            <a:r>
              <a:rPr lang="ru-RU" sz="1600" dirty="0" smtClean="0"/>
              <a:t>.</a:t>
            </a:r>
          </a:p>
          <a:p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0" y="3349022"/>
            <a:ext cx="3106099" cy="28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fn x_or_y&lt;'a&gt;(x: &amp;'a str, y: &amp;'a str) -&gt; &amp;'a str </a:t>
            </a:r>
            <a:r>
              <a:rPr lang="ru-RU" sz="2000" dirty="0" smtClean="0">
                <a:latin typeface="Consolas" panose="020B0609020204030204" pitchFamily="49" charset="0"/>
              </a:rPr>
              <a:t>{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i="1" dirty="0">
                <a:latin typeface="Consolas" panose="020B0609020204030204" pitchFamily="49" charset="0"/>
              </a:rPr>
              <a:t>x и y находятся в одной области видимости друг с другом, возвращаемое значение живо на протяжении той же области видимости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fn x_or_y&lt;'a, 'b&gt;(x: &amp;'a str, y: &amp;'b str) -&gt; &amp;'a str </a:t>
            </a:r>
            <a:r>
              <a:rPr lang="ru-RU" sz="2000" dirty="0" smtClean="0">
                <a:latin typeface="Consolas" panose="020B0609020204030204" pitchFamily="49" charset="0"/>
              </a:rPr>
              <a:t>{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i="1" dirty="0">
                <a:latin typeface="Consolas" panose="020B0609020204030204" pitchFamily="49" charset="0"/>
              </a:rPr>
              <a:t>x и y имеют различные области видимости, но возвращаемое значение имеет то же время жизни, что и x.</a:t>
            </a:r>
            <a:endParaRPr lang="en-US" sz="2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41" y="1690688"/>
            <a:ext cx="4647118" cy="4558481"/>
          </a:xfrm>
        </p:spPr>
      </p:pic>
    </p:spTree>
    <p:extLst>
      <p:ext uri="{BB962C8B-B14F-4D97-AF65-F5344CB8AC3E}">
        <p14:creationId xmlns:p14="http://schemas.microsoft.com/office/powerpoint/2010/main" val="11075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10" y="1690688"/>
            <a:ext cx="4447179" cy="4721401"/>
          </a:xfrm>
        </p:spPr>
      </p:pic>
    </p:spTree>
    <p:extLst>
      <p:ext uri="{BB962C8B-B14F-4D97-AF65-F5344CB8AC3E}">
        <p14:creationId xmlns:p14="http://schemas.microsoft.com/office/powerpoint/2010/main" val="28536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about </a:t>
            </a:r>
            <a:r>
              <a:rPr lang="en-US" dirty="0"/>
              <a:t>rust language, why it is simple, convenient, </a:t>
            </a:r>
            <a:r>
              <a:rPr lang="en-US" dirty="0" smtClean="0"/>
              <a:t>safe</a:t>
            </a:r>
          </a:p>
          <a:p>
            <a:r>
              <a:rPr lang="en-US" dirty="0" smtClean="0"/>
              <a:t>rust infrastructure</a:t>
            </a:r>
          </a:p>
          <a:p>
            <a:r>
              <a:rPr lang="en-US" dirty="0" smtClean="0"/>
              <a:t>rust </a:t>
            </a:r>
            <a:r>
              <a:rPr lang="en-US" dirty="0"/>
              <a:t>for </a:t>
            </a:r>
            <a:r>
              <a:rPr lang="en-US" dirty="0" err="1"/>
              <a:t>webassembly</a:t>
            </a:r>
            <a:r>
              <a:rPr lang="en-US" dirty="0"/>
              <a:t>. </a:t>
            </a:r>
            <a:r>
              <a:rPr lang="en-US" dirty="0" err="1"/>
              <a:t>llvm</a:t>
            </a:r>
            <a:r>
              <a:rPr lang="en-US" dirty="0"/>
              <a:t>, safe web and so </a:t>
            </a:r>
            <a:r>
              <a:rPr lang="en-US" dirty="0" smtClean="0"/>
              <a:t>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41" y="1690688"/>
            <a:ext cx="4390318" cy="4710642"/>
          </a:xfrm>
        </p:spPr>
      </p:pic>
    </p:spTree>
    <p:extLst>
      <p:ext uri="{BB962C8B-B14F-4D97-AF65-F5344CB8AC3E}">
        <p14:creationId xmlns:p14="http://schemas.microsoft.com/office/powerpoint/2010/main" val="1379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10" y="4356452"/>
            <a:ext cx="5308136" cy="18750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10" y="1690688"/>
            <a:ext cx="5280379" cy="23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7143044" cy="4620544"/>
          </a:xfrm>
        </p:spPr>
      </p:pic>
    </p:spTree>
    <p:extLst>
      <p:ext uri="{BB962C8B-B14F-4D97-AF65-F5344CB8AC3E}">
        <p14:creationId xmlns:p14="http://schemas.microsoft.com/office/powerpoint/2010/main" val="31682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7143044" cy="462054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2" y="745556"/>
            <a:ext cx="8282987" cy="37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</a:t>
            </a:r>
            <a:r>
              <a:rPr lang="en-US" dirty="0" err="1" smtClean="0"/>
              <a:t>infractructure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057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ustup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rustup</a:t>
            </a:r>
            <a:r>
              <a:rPr lang="en-US" dirty="0"/>
              <a:t> is a </a:t>
            </a:r>
            <a:r>
              <a:rPr lang="en-US" dirty="0" smtClean="0"/>
              <a:t>toolchain </a:t>
            </a:r>
            <a:r>
              <a:rPr lang="en-US" dirty="0"/>
              <a:t>(</a:t>
            </a:r>
            <a:r>
              <a:rPr lang="en-US" dirty="0" err="1"/>
              <a:t>rustc</a:t>
            </a:r>
            <a:r>
              <a:rPr lang="en-US" dirty="0"/>
              <a:t> &amp; </a:t>
            </a:r>
            <a:r>
              <a:rPr lang="en-US" dirty="0" smtClean="0"/>
              <a:t>cargo, etc.) multiplexer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MSVC-based toolchain on Windows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install </a:t>
            </a:r>
            <a:r>
              <a:rPr lang="en-US" sz="1800" dirty="0" smtClean="0">
                <a:latin typeface="Consolas" panose="020B0609020204030204" pitchFamily="49" charset="0"/>
              </a:rPr>
              <a:t>stable-x86_64-pc-windows-msvc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Cross-compilation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add </a:t>
            </a:r>
            <a:r>
              <a:rPr lang="en-US" sz="1800" dirty="0" smtClean="0">
                <a:latin typeface="Consolas" panose="020B0609020204030204" pitchFamily="49" charset="0"/>
              </a:rPr>
              <a:t>arm-</a:t>
            </a:r>
            <a:r>
              <a:rPr lang="en-US" sz="1800" dirty="0" err="1" smtClean="0">
                <a:latin typeface="Consolas" panose="020B0609020204030204" pitchFamily="49" charset="0"/>
              </a:rPr>
              <a:t>linux</a:t>
            </a:r>
            <a:r>
              <a:rPr lang="en-US" sz="1800" dirty="0" smtClean="0">
                <a:latin typeface="Consolas" panose="020B0609020204030204" pitchFamily="49" charset="0"/>
              </a:rPr>
              <a:t>-</a:t>
            </a:r>
            <a:r>
              <a:rPr lang="en-US" sz="1800" dirty="0" err="1" smtClean="0">
                <a:latin typeface="Consolas" panose="020B0609020204030204" pitchFamily="49" charset="0"/>
              </a:rPr>
              <a:t>androideabi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add x86_64-pc-windows-msvc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manage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list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update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400" dirty="0" smtClean="0"/>
              <a:t>guaranteed </a:t>
            </a:r>
            <a:r>
              <a:rPr lang="en-US" sz="2400" dirty="0"/>
              <a:t>to work</a:t>
            </a: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5967" y="1825625"/>
          <a:ext cx="8340065" cy="4351337"/>
        </p:xfrm>
        <a:graphic>
          <a:graphicData uri="http://schemas.openxmlformats.org/drawingml/2006/table">
            <a:tbl>
              <a:tblPr/>
              <a:tblGrid>
                <a:gridCol w="1668013">
                  <a:extLst>
                    <a:ext uri="{9D8B030D-6E8A-4147-A177-3AD203B41FA5}">
                      <a16:colId xmlns:a16="http://schemas.microsoft.com/office/drawing/2014/main" val="2071921352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871587857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90667861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91218735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60529078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Target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rustc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cargo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82076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i686-apple-darwin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OSX (10.7+, Lion+)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1120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i686-pc-windows-gnu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MinGW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94851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i686-pc-windows-msvc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MSVC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44402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i686-unknown-linux-gnu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Linux (2.6.18+)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29365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x86_64-apple-darwin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OSX (10.7+, Lion+)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549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x86_64-pc-windows-gnu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MinGW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90452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x86_64-pc-windows-msvc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MSVC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358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x86_64-unknown-linux-gnu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Linux (2.6.18+)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827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</p:spTree>
    <p:extLst>
      <p:ext uri="{BB962C8B-B14F-4D97-AF65-F5344CB8AC3E}">
        <p14:creationId xmlns:p14="http://schemas.microsoft.com/office/powerpoint/2010/main" val="2985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400" dirty="0" smtClean="0"/>
              <a:t>guaranteed </a:t>
            </a:r>
            <a:r>
              <a:rPr lang="en-US" sz="2400" dirty="0"/>
              <a:t>to </a:t>
            </a:r>
            <a:r>
              <a:rPr lang="en-US" sz="2400" dirty="0" smtClean="0"/>
              <a:t>build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06492" y="1825625"/>
          <a:ext cx="8779015" cy="4351339"/>
        </p:xfrm>
        <a:graphic>
          <a:graphicData uri="http://schemas.openxmlformats.org/drawingml/2006/table">
            <a:tbl>
              <a:tblPr/>
              <a:tblGrid>
                <a:gridCol w="1755803">
                  <a:extLst>
                    <a:ext uri="{9D8B030D-6E8A-4147-A177-3AD203B41FA5}">
                      <a16:colId xmlns:a16="http://schemas.microsoft.com/office/drawing/2014/main" val="2836016832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4101888711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3717018898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3981856457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1563358652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Target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rustc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cargo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notes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2805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aarch64-apple-ios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iOS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9940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aarch64-linux-android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4265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aarch64-unknown-fuchsia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Fuchsia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92084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aarch64-unknown-linux-gnu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Linux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6054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arm-linux-androideabi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ARMv7 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9923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arm-unknown-linux-gnueabi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ARMv6 Linux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68739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arm-unknown-linux-gnueabihf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ARMv6 Linux, hardfloat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2726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arm-unknown-linux-musleabi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ARMv6 Linux with MUSL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85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6492" y="6176964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32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dirty="0"/>
              <a:t>…</a:t>
            </a:r>
            <a:r>
              <a:rPr lang="en-US" sz="2000" dirty="0" smtClean="0"/>
              <a:t>which </a:t>
            </a:r>
            <a:r>
              <a:rPr lang="en-US" sz="2000" dirty="0"/>
              <a:t>are not built or tested automatically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62630" y="1687964"/>
          <a:ext cx="9266740" cy="4626660"/>
        </p:xfrm>
        <a:graphic>
          <a:graphicData uri="http://schemas.openxmlformats.org/drawingml/2006/table">
            <a:tbl>
              <a:tblPr/>
              <a:tblGrid>
                <a:gridCol w="1853348">
                  <a:extLst>
                    <a:ext uri="{9D8B030D-6E8A-4147-A177-3AD203B41FA5}">
                      <a16:colId xmlns:a16="http://schemas.microsoft.com/office/drawing/2014/main" val="4102189176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3306660517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4068582167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3305542506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122914644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Target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std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rustc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cargo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07372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armv5te-unknown-linux-gnueabi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ARMv5TE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4559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i686-pc-windows-msvc (XP)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Windows XP support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16467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i686-unknown-haiku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32-bit Haiku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64104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i686-unknown-netbsd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NetBSD/i386 with SSE2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75649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le32-unknown-nacl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PNaCl sandbox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6201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mips-unknown-linux-uclibc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 Linux with 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43638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mipsel-unknown-linux-uclibc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 (LE) Linux with 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20186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msp430-none-elf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16-bit MSP430 microcontrollers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563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492" y="6244698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12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Rust package manager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new </a:t>
            </a:r>
            <a:r>
              <a:rPr lang="en-US" sz="1700" dirty="0" err="1" smtClean="0">
                <a:latin typeface="Consolas" panose="020B0609020204030204" pitchFamily="49" charset="0"/>
              </a:rPr>
              <a:t>hello_world_library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new </a:t>
            </a:r>
            <a:r>
              <a:rPr lang="en-US" sz="1700" dirty="0" err="1">
                <a:latin typeface="Consolas" panose="020B0609020204030204" pitchFamily="49" charset="0"/>
              </a:rPr>
              <a:t>hello_world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</a:rPr>
              <a:t>–bin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build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build --release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run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test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doc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9962"/>
            <a:ext cx="5181600" cy="2702664"/>
          </a:xfrm>
        </p:spPr>
      </p:pic>
      <p:sp>
        <p:nvSpPr>
          <p:cNvPr id="8" name="TextBox 7"/>
          <p:cNvSpPr txBox="1"/>
          <p:nvPr/>
        </p:nvSpPr>
        <p:spPr>
          <a:xfrm>
            <a:off x="6172200" y="1825625"/>
            <a:ext cx="319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Cargo.toml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/>
              <a:t>Cargo.lock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8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2017 Survey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1" y="1825625"/>
            <a:ext cx="9355018" cy="4351338"/>
          </a:xfrm>
        </p:spPr>
      </p:pic>
      <p:sp>
        <p:nvSpPr>
          <p:cNvPr id="5" name="TextBox 4"/>
          <p:cNvSpPr txBox="1"/>
          <p:nvPr/>
        </p:nvSpPr>
        <p:spPr>
          <a:xfrm>
            <a:off x="2619022" y="6311900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https://blog.rust-lang.org/2017/09/05/Rust-2017-Survey-Results.html</a:t>
            </a:r>
          </a:p>
        </p:txBody>
      </p:sp>
    </p:spTree>
    <p:extLst>
      <p:ext uri="{BB962C8B-B14F-4D97-AF65-F5344CB8AC3E}">
        <p14:creationId xmlns:p14="http://schemas.microsoft.com/office/powerpoint/2010/main" val="18025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https://crates.io/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2" y="1825625"/>
            <a:ext cx="6059055" cy="4351338"/>
          </a:xfrm>
        </p:spPr>
      </p:pic>
    </p:spTree>
    <p:extLst>
      <p:ext uri="{BB962C8B-B14F-4D97-AF65-F5344CB8AC3E}">
        <p14:creationId xmlns:p14="http://schemas.microsoft.com/office/powerpoint/2010/main" val="4613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https://crates.io/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webplatform</a:t>
            </a:r>
            <a:r>
              <a:rPr lang="en-US" dirty="0"/>
              <a:t> – 3 </a:t>
            </a:r>
            <a:r>
              <a:rPr lang="en-US" dirty="0" smtClean="0"/>
              <a:t>results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– 366 results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– 42 results</a:t>
            </a:r>
          </a:p>
          <a:p>
            <a:r>
              <a:rPr lang="en-US" dirty="0" err="1" smtClean="0"/>
              <a:t>mpi</a:t>
            </a:r>
            <a:r>
              <a:rPr lang="en-US" dirty="0" smtClean="0"/>
              <a:t> – 3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asm</a:t>
            </a:r>
            <a:r>
              <a:rPr lang="en-US" dirty="0" smtClean="0"/>
              <a:t> – 4 results</a:t>
            </a:r>
          </a:p>
          <a:p>
            <a:r>
              <a:rPr lang="en-US" dirty="0" smtClean="0"/>
              <a:t>xml – 78 results</a:t>
            </a:r>
          </a:p>
          <a:p>
            <a:r>
              <a:rPr lang="en-US" dirty="0"/>
              <a:t>rest – 171 results</a:t>
            </a:r>
          </a:p>
          <a:p>
            <a:r>
              <a:rPr lang="en-US" dirty="0"/>
              <a:t>http – 287 results</a:t>
            </a:r>
          </a:p>
          <a:p>
            <a:r>
              <a:rPr lang="en-US" dirty="0" smtClean="0"/>
              <a:t>mongo – 14 results</a:t>
            </a:r>
          </a:p>
          <a:p>
            <a:r>
              <a:rPr lang="en-US" dirty="0" err="1" smtClean="0"/>
              <a:t>rethinkdb</a:t>
            </a:r>
            <a:r>
              <a:rPr lang="en-US" dirty="0" smtClean="0"/>
              <a:t> – 5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for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776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 (</a:t>
            </a:r>
            <a:r>
              <a:rPr lang="en-US" i="1" dirty="0"/>
              <a:t>Low Level Virtual Machine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Representation, </a:t>
            </a:r>
            <a:r>
              <a:rPr lang="en-US" dirty="0" smtClean="0"/>
              <a:t>IR</a:t>
            </a:r>
          </a:p>
          <a:p>
            <a:r>
              <a:rPr lang="en-US" dirty="0"/>
              <a:t>front ends </a:t>
            </a:r>
            <a:r>
              <a:rPr lang="en-US" dirty="0" smtClean="0"/>
              <a:t>&amp;</a:t>
            </a:r>
            <a:r>
              <a:rPr lang="en-US" dirty="0"/>
              <a:t> back </a:t>
            </a:r>
            <a:r>
              <a:rPr lang="en-US" dirty="0" smtClean="0"/>
              <a:t>ends</a:t>
            </a:r>
          </a:p>
          <a:p>
            <a:r>
              <a:rPr lang="en-US" dirty="0"/>
              <a:t>The LLVM project started in 2000 at the University of </a:t>
            </a:r>
            <a:r>
              <a:rPr lang="en-US" dirty="0" smtClean="0"/>
              <a:t>Illinois</a:t>
            </a:r>
          </a:p>
          <a:p>
            <a:r>
              <a:rPr lang="en-US" dirty="0" smtClean="0"/>
              <a:t>Google &amp; Apple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47" y="3727605"/>
            <a:ext cx="7973850" cy="28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Emscripten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Emscripten</a:t>
            </a:r>
            <a:r>
              <a:rPr lang="en-US" dirty="0"/>
              <a:t> is a source-to-source compiler that runs as a back end to the LLVM compiler and produces a subset of JavaScript known as asm.js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Emscripten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Rust target</a:t>
            </a:r>
          </a:p>
          <a:p>
            <a:pPr lvl="1"/>
            <a:r>
              <a:rPr lang="en-US" dirty="0" smtClean="0"/>
              <a:t>wasm32-unknown-emscripten</a:t>
            </a:r>
          </a:p>
          <a:p>
            <a:pPr lvl="1"/>
            <a:r>
              <a:rPr lang="en-US" dirty="0" err="1" smtClean="0"/>
              <a:t>asmjs</a:t>
            </a:r>
            <a:r>
              <a:rPr lang="en-US" dirty="0" smtClean="0"/>
              <a:t>-unknown-</a:t>
            </a:r>
            <a:r>
              <a:rPr lang="en-US" dirty="0" err="1" smtClean="0"/>
              <a:t>emscripten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</a:rPr>
              <a:t>rustup</a:t>
            </a:r>
            <a:r>
              <a:rPr lang="en-US" sz="2000" dirty="0" smtClean="0">
                <a:latin typeface="Consolas" panose="020B0609020204030204" pitchFamily="49" charset="0"/>
              </a:rPr>
              <a:t> target </a:t>
            </a:r>
            <a:r>
              <a:rPr lang="en-US" sz="2000" dirty="0">
                <a:latin typeface="Consolas" panose="020B0609020204030204" pitchFamily="49" charset="0"/>
              </a:rPr>
              <a:t>add </a:t>
            </a:r>
            <a:r>
              <a:rPr lang="en-US" sz="2000" dirty="0" smtClean="0">
                <a:latin typeface="Consolas" panose="020B0609020204030204" pitchFamily="49" charset="0"/>
              </a:rPr>
              <a:t>wasm32-unknown-emscripten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curl https://s3.amazonaws.com/mozilla-games/emscripten/releases/emsdk-portable.tar.gz | tar -</a:t>
            </a:r>
            <a:r>
              <a:rPr lang="en-US" sz="2000" dirty="0" err="1">
                <a:latin typeface="Consolas" panose="020B0609020204030204" pitchFamily="49" charset="0"/>
              </a:rPr>
              <a:t>xf</a:t>
            </a:r>
            <a:r>
              <a:rPr lang="en-US" sz="2000" dirty="0">
                <a:latin typeface="Consolas" panose="020B0609020204030204" pitchFamily="49" charset="0"/>
              </a:rPr>
              <a:t> -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cd ~/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-portable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update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install </a:t>
            </a:r>
            <a:r>
              <a:rPr lang="en-US" sz="2000" dirty="0" smtClean="0">
                <a:latin typeface="Consolas" panose="020B0609020204030204" pitchFamily="49" charset="0"/>
              </a:rPr>
              <a:t>latest 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activate </a:t>
            </a:r>
            <a:r>
              <a:rPr lang="en-US" sz="2000" dirty="0" smtClean="0">
                <a:latin typeface="Consolas" panose="020B0609020204030204" pitchFamily="49" charset="0"/>
              </a:rPr>
              <a:t>latest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smtClean="0">
                <a:latin typeface="Consolas" panose="020B0609020204030204" pitchFamily="49" charset="0"/>
              </a:rPr>
              <a:t>source </a:t>
            </a:r>
            <a:r>
              <a:rPr lang="en-US" sz="2000" dirty="0">
                <a:latin typeface="Consolas" panose="020B0609020204030204" pitchFamily="49" charset="0"/>
              </a:rPr>
              <a:t>./emsdk_env.sh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 https://</a:t>
            </a:r>
            <a:r>
              <a:rPr lang="en-US" sz="1600" dirty="0" smtClean="0">
                <a:latin typeface="Consolas" panose="020B0609020204030204" pitchFamily="49" charset="0"/>
              </a:rPr>
              <a:t>kripken.github.io/emscripten-site/docs/getting_started/downloads.html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rustc</a:t>
            </a:r>
            <a:r>
              <a:rPr lang="en-US" sz="2000" dirty="0">
                <a:latin typeface="Consolas" panose="020B0609020204030204" pitchFamily="49" charset="0"/>
              </a:rPr>
              <a:t> --target=wasm32-unknown-emscripten hello.rs -o hello.html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 err="1">
                <a:latin typeface="Consolas" panose="020B0609020204030204" pitchFamily="49" charset="0"/>
              </a:rPr>
              <a:t>file.wasm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file.js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file.html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cargo build --target=wasm32-unknown-emscripten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 err="1">
                <a:latin typeface="Consolas" panose="020B0609020204030204" pitchFamily="49" charset="0"/>
              </a:rPr>
              <a:t>file.wasm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file.js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</a:rPr>
              <a:t>emcc</a:t>
            </a:r>
            <a:r>
              <a:rPr lang="en-US" sz="1600" dirty="0">
                <a:latin typeface="Consolas" panose="020B0609020204030204" pitchFamily="49" charset="0"/>
              </a:rPr>
              <a:t> bug - https://github.com/rust-lang/rust/issues/38588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Repo: 120_rust_wasm_integration/habrahabr_319834/index.html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527"/>
            <a:ext cx="5171737" cy="434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30" y="2951759"/>
            <a:ext cx="5813911" cy="2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Repo</a:t>
            </a:r>
            <a:r>
              <a:rPr lang="en-US" sz="1100" dirty="0"/>
              <a:t>: 120_rust_wasm_integration/</a:t>
            </a:r>
            <a:r>
              <a:rPr lang="en-US" sz="1100" dirty="0" err="1"/>
              <a:t>rust_wasm_integration</a:t>
            </a:r>
            <a:r>
              <a:rPr lang="en-US" sz="1100" dirty="0"/>
              <a:t>/site/index.html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8" y="2681373"/>
            <a:ext cx="5837105" cy="303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05" y="1027906"/>
            <a:ext cx="4999824" cy="55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</a:t>
            </a:r>
            <a:r>
              <a:rPr lang="en-US" dirty="0" err="1"/>
              <a:t>wasm</a:t>
            </a:r>
            <a:r>
              <a:rPr lang="en-US" dirty="0"/>
              <a:t>-loader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2910"/>
            <a:ext cx="5372850" cy="14861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57" y="1690688"/>
            <a:ext cx="461074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2017 Survey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4" y="1825625"/>
            <a:ext cx="9949152" cy="4351338"/>
          </a:xfrm>
        </p:spPr>
      </p:pic>
      <p:sp>
        <p:nvSpPr>
          <p:cNvPr id="6" name="TextBox 5"/>
          <p:cNvSpPr txBox="1"/>
          <p:nvPr/>
        </p:nvSpPr>
        <p:spPr>
          <a:xfrm>
            <a:off x="2619022" y="6311900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https://blog.rust-lang.org/2017/09/05/Rust-2017-Survey-Results.html</a:t>
            </a:r>
          </a:p>
        </p:txBody>
      </p:sp>
    </p:spTree>
    <p:extLst>
      <p:ext uri="{BB962C8B-B14F-4D97-AF65-F5344CB8AC3E}">
        <p14:creationId xmlns:p14="http://schemas.microsoft.com/office/powerpoint/2010/main" val="24540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Присоединяйтесь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github.com/AGanyushkin/teraflops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https://habrahabr.ru/post/325008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https://crates.io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hackernoon.com/compiling-rust-to-webassembly-guide-411066a69fde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https://medium.com/@</a:t>
            </a:r>
            <a:r>
              <a:rPr lang="en-US" sz="1200" dirty="0" smtClean="0">
                <a:hlinkClick r:id="rId6"/>
              </a:rPr>
              <a:t>ianjsikes/get-started-with-rust-webassembly-and-webpack-58d28e219635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http://asquera.de/blog/2017-04-10/the-path-to-rust-on-the-web/</a:t>
            </a:r>
            <a:endParaRPr lang="en-US" sz="1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2006 project started by </a:t>
            </a:r>
            <a:r>
              <a:rPr lang="en-US" dirty="0" err="1"/>
              <a:t>Graydon</a:t>
            </a:r>
            <a:r>
              <a:rPr lang="en-US" dirty="0"/>
              <a:t> Hoare</a:t>
            </a:r>
          </a:p>
          <a:p>
            <a:r>
              <a:rPr lang="en-US" dirty="0"/>
              <a:t>2009 Mozilla began sponsoring the project</a:t>
            </a:r>
          </a:p>
          <a:p>
            <a:r>
              <a:rPr lang="en-US" dirty="0"/>
              <a:t>2010 Mozilla announced it</a:t>
            </a:r>
          </a:p>
          <a:p>
            <a:r>
              <a:rPr lang="en-US" dirty="0"/>
              <a:t>2011 Rust successfully compiled itself</a:t>
            </a:r>
          </a:p>
          <a:p>
            <a:r>
              <a:rPr lang="en-US" dirty="0"/>
              <a:t>2012 pre-alpha release</a:t>
            </a:r>
          </a:p>
          <a:p>
            <a:r>
              <a:rPr lang="en-US" dirty="0"/>
              <a:t>2013 v0.6 &amp; Mozilla in Servo (Samsung project)</a:t>
            </a:r>
          </a:p>
          <a:p>
            <a:r>
              <a:rPr lang="en-US" dirty="0"/>
              <a:t>2015 - Rust 1.0</a:t>
            </a:r>
          </a:p>
          <a:p>
            <a:r>
              <a:rPr lang="en-US" dirty="0"/>
              <a:t>2017.09.31 - Rust v1.20</a:t>
            </a:r>
          </a:p>
        </p:txBody>
      </p:sp>
    </p:spTree>
    <p:extLst>
      <p:ext uri="{BB962C8B-B14F-4D97-AF65-F5344CB8AC3E}">
        <p14:creationId xmlns:p14="http://schemas.microsoft.com/office/powerpoint/2010/main" val="20553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</a:t>
            </a:r>
            <a:br>
              <a:rPr lang="en-US" dirty="0"/>
            </a:br>
            <a:r>
              <a:rPr lang="en-US" sz="1600" dirty="0"/>
              <a:t>https://en.wikipedia.org/wiki/Rust_(programming_language)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 – Mozilla's new parallel web browser </a:t>
            </a:r>
            <a:r>
              <a:rPr lang="en-US" dirty="0" smtClean="0"/>
              <a:t>engine </a:t>
            </a:r>
            <a:r>
              <a:rPr lang="en-US" dirty="0"/>
              <a:t>developed in collaboration with </a:t>
            </a:r>
            <a:r>
              <a:rPr lang="en-US" dirty="0" smtClean="0"/>
              <a:t>Samsung</a:t>
            </a:r>
          </a:p>
          <a:p>
            <a:endParaRPr lang="en-US" dirty="0"/>
          </a:p>
          <a:p>
            <a:r>
              <a:rPr lang="en-US" dirty="0"/>
              <a:t>Quantum – a project, composed of several sub-projects, to improve the Gecko web browser engine of Firefox, developed by Mozilla</a:t>
            </a:r>
          </a:p>
        </p:txBody>
      </p:sp>
    </p:spTree>
    <p:extLst>
      <p:ext uri="{BB962C8B-B14F-4D97-AF65-F5344CB8AC3E}">
        <p14:creationId xmlns:p14="http://schemas.microsoft.com/office/powerpoint/2010/main" val="40700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</a:t>
            </a:r>
            <a:br>
              <a:rPr lang="en-US" dirty="0"/>
            </a:br>
            <a:r>
              <a:rPr lang="en-US" sz="1600" dirty="0"/>
              <a:t>https://en.wikipedia.org/wiki/Rust_(programming_language)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CITA - a fast and scalable permissioned </a:t>
            </a:r>
            <a:r>
              <a:rPr lang="en-US" dirty="0" err="1"/>
              <a:t>blockchain</a:t>
            </a:r>
            <a:r>
              <a:rPr lang="en-US" dirty="0"/>
              <a:t> for production</a:t>
            </a:r>
          </a:p>
          <a:p>
            <a:r>
              <a:rPr lang="en-US" dirty="0"/>
              <a:t>Magic Pocket – Dropbox's file system that powers their </a:t>
            </a:r>
            <a:r>
              <a:rPr lang="en-US" dirty="0" err="1"/>
              <a:t>Diskotech</a:t>
            </a:r>
            <a:r>
              <a:rPr lang="en-US" dirty="0"/>
              <a:t> petabyte storage machines</a:t>
            </a:r>
          </a:p>
          <a:p>
            <a:r>
              <a:rPr lang="en-US" dirty="0" err="1"/>
              <a:t>OpenDNS</a:t>
            </a:r>
            <a:r>
              <a:rPr lang="en-US" dirty="0"/>
              <a:t> – used in two of its components</a:t>
            </a:r>
          </a:p>
          <a:p>
            <a:r>
              <a:rPr lang="en-US" dirty="0"/>
              <a:t>Redox – a microkernel operating system</a:t>
            </a:r>
          </a:p>
          <a:p>
            <a:r>
              <a:rPr lang="en-US" dirty="0"/>
              <a:t>Piston – a game engine</a:t>
            </a:r>
          </a:p>
          <a:p>
            <a:r>
              <a:rPr lang="en-US" dirty="0"/>
              <a:t>Amethyst – a data-oriented, data-driven game engine</a:t>
            </a:r>
          </a:p>
          <a:p>
            <a:r>
              <a:rPr lang="en-US" dirty="0" err="1"/>
              <a:t>OnePush</a:t>
            </a:r>
            <a:r>
              <a:rPr lang="en-US" dirty="0"/>
              <a:t> – a notification delivery system developed by </a:t>
            </a:r>
            <a:r>
              <a:rPr lang="en-US" dirty="0" err="1"/>
              <a:t>OneSignal</a:t>
            </a:r>
            <a:endParaRPr lang="en-US" dirty="0"/>
          </a:p>
          <a:p>
            <a:r>
              <a:rPr lang="en-US" dirty="0" err="1"/>
              <a:t>REmacs</a:t>
            </a:r>
            <a:r>
              <a:rPr lang="en-US" dirty="0"/>
              <a:t> – a port of </a:t>
            </a:r>
            <a:r>
              <a:rPr lang="en-US" dirty="0" err="1"/>
              <a:t>Emacs</a:t>
            </a:r>
            <a:r>
              <a:rPr lang="en-US" dirty="0"/>
              <a:t> to Rust</a:t>
            </a:r>
          </a:p>
          <a:p>
            <a:r>
              <a:rPr lang="en-US" dirty="0" err="1"/>
              <a:t>MAIDsafe</a:t>
            </a:r>
            <a:r>
              <a:rPr lang="en-US" dirty="0"/>
              <a:t> – a P2P Internet project currently being developed by a team in Troon, Scotland</a:t>
            </a:r>
          </a:p>
          <a:p>
            <a:r>
              <a:rPr lang="en-US" dirty="0" err="1"/>
              <a:t>Lucidscape</a:t>
            </a:r>
            <a:r>
              <a:rPr lang="en-US" dirty="0"/>
              <a:t> Mesh – a distributed real-time simulation engine for virtual reality</a:t>
            </a:r>
          </a:p>
          <a:p>
            <a:r>
              <a:rPr lang="en-US" dirty="0"/>
              <a:t>Tor – an anonymity network</a:t>
            </a:r>
          </a:p>
          <a:p>
            <a:r>
              <a:rPr lang="en-US" dirty="0"/>
              <a:t>IOTA – a distributed ledger cryptocurrency</a:t>
            </a:r>
          </a:p>
          <a:p>
            <a:r>
              <a:rPr lang="en-US" dirty="0" err="1"/>
              <a:t>Pijul</a:t>
            </a:r>
            <a:r>
              <a:rPr lang="en-US" dirty="0"/>
              <a:t> – a distributed version control system inspired by </a:t>
            </a:r>
            <a:r>
              <a:rPr lang="en-US" dirty="0" err="1"/>
              <a:t>Darcs</a:t>
            </a:r>
            <a:endParaRPr lang="en-US" dirty="0"/>
          </a:p>
          <a:p>
            <a:r>
              <a:rPr lang="en-US" dirty="0"/>
              <a:t>Railcar – a container runtime by Oracle</a:t>
            </a:r>
          </a:p>
          <a:p>
            <a:r>
              <a:rPr lang="en-US" dirty="0" err="1"/>
              <a:t>Rustation</a:t>
            </a:r>
            <a:r>
              <a:rPr lang="en-US" dirty="0"/>
              <a:t> - a PlayStation emulator</a:t>
            </a:r>
          </a:p>
          <a:p>
            <a:r>
              <a:rPr lang="en-US" dirty="0"/>
              <a:t>Parity - a </a:t>
            </a:r>
            <a:r>
              <a:rPr lang="en-US" dirty="0" err="1"/>
              <a:t>Ethereum</a:t>
            </a:r>
            <a:r>
              <a:rPr lang="en-US" dirty="0"/>
              <a:t> web browser and wallet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535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1389</Words>
  <Application>Microsoft Office PowerPoint</Application>
  <PresentationFormat>Widescreen</PresentationFormat>
  <Paragraphs>430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Тема Office</vt:lpstr>
      <vt:lpstr>PowerPoint Presentation</vt:lpstr>
      <vt:lpstr>Rust</vt:lpstr>
      <vt:lpstr> #notforenterprisedevelopers</vt:lpstr>
      <vt:lpstr>For what?</vt:lpstr>
      <vt:lpstr>Rust 2017 Survey Results</vt:lpstr>
      <vt:lpstr>Rust 2017 Survey Results</vt:lpstr>
      <vt:lpstr>History</vt:lpstr>
      <vt:lpstr>Projects https://en.wikipedia.org/wiki/Rust_(programming_language)</vt:lpstr>
      <vt:lpstr>Projects https://en.wikipedia.org/wiki/Rust_(programming_language)</vt:lpstr>
      <vt:lpstr>Rust</vt:lpstr>
      <vt:lpstr>PowerPoint Presentation</vt:lpstr>
      <vt:lpstr>PowerPoint Presentation</vt:lpstr>
      <vt:lpstr>Errors anywhere…</vt:lpstr>
      <vt:lpstr>Errors anywhere…</vt:lpstr>
      <vt:lpstr>Warnings!</vt:lpstr>
      <vt:lpstr>Functional paradigm</vt:lpstr>
      <vt:lpstr>Higher-order functions</vt:lpstr>
      <vt:lpstr>Closures</vt:lpstr>
      <vt:lpstr>Closures</vt:lpstr>
      <vt:lpstr>Type system</vt:lpstr>
      <vt:lpstr>Type system</vt:lpstr>
      <vt:lpstr>Rust data types</vt:lpstr>
      <vt:lpstr>Rust data types</vt:lpstr>
      <vt:lpstr>Rust data types</vt:lpstr>
      <vt:lpstr>Variables and Mutability, связывание имен</vt:lpstr>
      <vt:lpstr>Система владения ресурсами</vt:lpstr>
      <vt:lpstr>Владение</vt:lpstr>
      <vt:lpstr>Владение</vt:lpstr>
      <vt:lpstr>Ссылки и заимствование</vt:lpstr>
      <vt:lpstr>Ссылки и заимствование</vt:lpstr>
      <vt:lpstr>Ссылки и заимствование</vt:lpstr>
      <vt:lpstr>Ссылки и заимствование</vt:lpstr>
      <vt:lpstr>Ссылки и заимствование</vt:lpstr>
      <vt:lpstr>Ссылки и заимствование</vt:lpstr>
      <vt:lpstr>Ссылки и заимствование</vt:lpstr>
      <vt:lpstr>Время жизни</vt:lpstr>
      <vt:lpstr>Время жизни</vt:lpstr>
      <vt:lpstr>Время жизни</vt:lpstr>
      <vt:lpstr>Время жизни</vt:lpstr>
      <vt:lpstr>Время жизни</vt:lpstr>
      <vt:lpstr>Example</vt:lpstr>
      <vt:lpstr>Example</vt:lpstr>
      <vt:lpstr>Example</vt:lpstr>
      <vt:lpstr>rust infractructure</vt:lpstr>
      <vt:lpstr>rustup </vt:lpstr>
      <vt:lpstr>Rust Platform Support, Tier 1 guaranteed to work</vt:lpstr>
      <vt:lpstr>Rust Platform Support, Tier 2 guaranteed to build</vt:lpstr>
      <vt:lpstr>Rust Platform Support, Tier 3 …which are not built or tested automatically</vt:lpstr>
      <vt:lpstr>Cargo</vt:lpstr>
      <vt:lpstr>https://crates.io/</vt:lpstr>
      <vt:lpstr>https://crates.io/</vt:lpstr>
      <vt:lpstr>rust for webassembly</vt:lpstr>
      <vt:lpstr>LLVM  (Low Level Virtual Machine)</vt:lpstr>
      <vt:lpstr>Emscripten</vt:lpstr>
      <vt:lpstr>Installation</vt:lpstr>
      <vt:lpstr>Compilation</vt:lpstr>
      <vt:lpstr>Usage</vt:lpstr>
      <vt:lpstr>Usage</vt:lpstr>
      <vt:lpstr>rust-wasm-loader </vt:lpstr>
      <vt:lpstr>Присоединяйтесь</vt:lpstr>
      <vt:lpstr>Спасибо!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Ganyushkin</dc:creator>
  <cp:lastModifiedBy>Andrey Ganyushkin</cp:lastModifiedBy>
  <cp:revision>226</cp:revision>
  <dcterms:created xsi:type="dcterms:W3CDTF">2017-09-19T19:28:06Z</dcterms:created>
  <dcterms:modified xsi:type="dcterms:W3CDTF">2017-10-11T07:59:38Z</dcterms:modified>
</cp:coreProperties>
</file>