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56" r:id="rId3"/>
    <p:sldId id="270" r:id="rId4"/>
    <p:sldId id="271" r:id="rId5"/>
    <p:sldId id="272" r:id="rId6"/>
    <p:sldId id="273" r:id="rId7"/>
    <p:sldId id="274" r:id="rId8"/>
    <p:sldId id="275" r:id="rId9"/>
    <p:sldId id="276" r:id="rId10"/>
    <p:sldId id="277" r:id="rId11"/>
    <p:sldId id="269" r:id="rId12"/>
    <p:sldId id="265" r:id="rId13"/>
    <p:sldId id="257" r:id="rId14"/>
    <p:sldId id="260" r:id="rId15"/>
    <p:sldId id="259" r:id="rId16"/>
    <p:sldId id="261" r:id="rId17"/>
    <p:sldId id="267" r:id="rId18"/>
    <p:sldId id="264" r:id="rId19"/>
    <p:sldId id="278" r:id="rId20"/>
    <p:sldId id="279" r:id="rId21"/>
    <p:sldId id="266" r:id="rId2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3C29"/>
    <a:srgbClr val="CC1C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1" d="100"/>
          <a:sy n="91" d="100"/>
        </p:scale>
        <p:origin x="37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15A2BD-166F-45B7-9AFD-0BC543D297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CFA462A-BD61-4734-BFC8-BADC1FFD9D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5AD26A8-7CE4-4F99-80DA-F7FBCC834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11B92-A341-4C0A-A0AE-4DA00BB3E0EA}" type="datetimeFigureOut">
              <a:rPr lang="es-ES" smtClean="0"/>
              <a:t>14/12/2019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22E3767-0D3C-4D3C-8DA3-3F35090D0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BD752F5-A6C8-456F-9D1D-4BB6C710A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D23F9-A3F1-4943-B814-11124F286CF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13328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5F61FA-AFFB-4AAB-8CA3-ED0DE79E4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128D022-AE44-4050-A22A-C8E3D0E65A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0F08ABD-BC39-4BEF-92AA-10BE7DAA6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11B92-A341-4C0A-A0AE-4DA00BB3E0EA}" type="datetimeFigureOut">
              <a:rPr lang="es-ES" smtClean="0"/>
              <a:t>14/12/2019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65ACEC5-9123-4273-B6A9-9BB2709C6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573EC64-3B3A-45BA-AE2F-B58EB7933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D23F9-A3F1-4943-B814-11124F286CF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78630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87C9C56-33DF-4DC5-B84E-5E2118BAF1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416CFB0-65B3-43DC-9FEB-6A544B4288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9D3A7D6-3352-4ABE-950A-ED569E8FE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11B92-A341-4C0A-A0AE-4DA00BB3E0EA}" type="datetimeFigureOut">
              <a:rPr lang="es-ES" smtClean="0"/>
              <a:t>14/12/2019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EC444DC-97E3-44FB-847D-788495ECF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B30C344-2F59-4846-BC10-8D0204253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D23F9-A3F1-4943-B814-11124F286CF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92706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4EA59F-D9E5-4B42-B344-7375BB99E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3F571B8-284E-47FA-8AF2-9E4F411541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8AB3DEA-B133-45F3-83BF-402C38D48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11B92-A341-4C0A-A0AE-4DA00BB3E0EA}" type="datetimeFigureOut">
              <a:rPr lang="es-ES" smtClean="0"/>
              <a:t>14/12/2019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C739D03-EED4-4F40-9EEA-0F520EF31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4821609-F8DD-4ED6-8977-3F6A16756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D23F9-A3F1-4943-B814-11124F286CF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44344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FD3706-C588-4A89-AE79-8872E9E23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CBCD786-81D7-4172-A9D6-37C2F19DB4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ADD5F86-E37D-4C03-86D1-08AEBAF21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11B92-A341-4C0A-A0AE-4DA00BB3E0EA}" type="datetimeFigureOut">
              <a:rPr lang="es-ES" smtClean="0"/>
              <a:t>14/12/2019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434B9BB-A521-4BF2-8829-6E78EEB8D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43B79CF-A366-48B5-A62A-9BA19B888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D23F9-A3F1-4943-B814-11124F286CF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30683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C0751F-D38D-417A-BD4E-3E07F5931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DC060F-49E6-4C71-96E5-02EC3D269C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C5CF502-3A76-4511-BE86-2C8A23CB0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EFE964A-5489-49C1-A897-94E963AFA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11B92-A341-4C0A-A0AE-4DA00BB3E0EA}" type="datetimeFigureOut">
              <a:rPr lang="es-ES" smtClean="0"/>
              <a:t>14/12/2019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E26B45A-C5E6-47C2-8952-FDD4531E0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C88EDC2-1ABA-42D0-8E96-381EA1C04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D23F9-A3F1-4943-B814-11124F286CF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42373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FD821D-9FA8-485E-88B8-D4C9B6A25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B2197EA-00CD-4406-94A0-6CC22BE9BA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0DAB40A-5C11-43AE-AEF7-798C97B978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869FAC6-639A-4F04-AC26-75152056C2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1183149-3F58-46DE-912D-AC25E312A8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821B578-C2E5-40C6-8C06-82FD4895C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11B92-A341-4C0A-A0AE-4DA00BB3E0EA}" type="datetimeFigureOut">
              <a:rPr lang="es-ES" smtClean="0"/>
              <a:t>14/12/2019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401BF6C-BBBC-4C9B-BF73-AA8F79F3C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22D9F53-DEFA-43BC-8470-90D62A4D1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D23F9-A3F1-4943-B814-11124F286CF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56420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DB42FB-888C-422A-B0C8-6939876A6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494686D-8C46-42DF-9523-DC16B55B7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11B92-A341-4C0A-A0AE-4DA00BB3E0EA}" type="datetimeFigureOut">
              <a:rPr lang="es-ES" smtClean="0"/>
              <a:t>14/12/2019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38418B6-A981-44F7-8344-FAAC00157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0DFAB80-4C25-4E6B-BB93-192E243CA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D23F9-A3F1-4943-B814-11124F286CF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62059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C5716BB-9485-4832-9FE5-02BE7CBC5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11B92-A341-4C0A-A0AE-4DA00BB3E0EA}" type="datetimeFigureOut">
              <a:rPr lang="es-ES" smtClean="0"/>
              <a:t>14/12/2019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EABA8F9-45E6-4975-8339-027F945D1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B0D7042-E921-47E6-9BFC-26ECA5E53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D23F9-A3F1-4943-B814-11124F286CF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08208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0DEA77-343F-4803-ADD4-6D4EAA2EE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7697A9B-DCF5-4278-BDF1-78232A0327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BF8FBDE-34A8-4B36-B5E4-73387331CA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3BD94C4-EEED-40C7-B1F8-3617ED74D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11B92-A341-4C0A-A0AE-4DA00BB3E0EA}" type="datetimeFigureOut">
              <a:rPr lang="es-ES" smtClean="0"/>
              <a:t>14/12/2019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B9FA1EA-ABCF-4DFA-9873-ACFA7900C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28246D7-2E80-460C-B274-E4C5C7BCF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D23F9-A3F1-4943-B814-11124F286CF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53178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EAF6B5-6E93-4316-8C3A-F50F9AC40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BD34ADA-DB05-4C15-97AC-64FE42803D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111FCF0-6C56-4362-9F67-AFA2CAB118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E913E90-07BE-40C6-AFDA-68BE2D4AE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11B92-A341-4C0A-A0AE-4DA00BB3E0EA}" type="datetimeFigureOut">
              <a:rPr lang="es-ES" smtClean="0"/>
              <a:t>14/12/2019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A224172-534D-43FD-9670-3AA53E99E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CDBAC51-10F4-42D1-87E1-BB504A149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D23F9-A3F1-4943-B814-11124F286CF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84191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5AAABBC-1635-4303-BD6A-E7CDC7DF6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8E98F80-C739-4A28-8EE3-B897C7E514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BD32C17-948E-41C4-AF0B-8F30F4F131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611B92-A341-4C0A-A0AE-4DA00BB3E0EA}" type="datetimeFigureOut">
              <a:rPr lang="es-ES" smtClean="0"/>
              <a:t>14/12/2019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6F309AC-142D-4D23-B578-16C7F6ACBA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D968424-19BB-4D5F-B275-BD37A32DCB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5D23F9-A3F1-4943-B814-11124F286CF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41237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Yamanote_Line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iki/Ch%C5%AB%C5%8D-S%C5%8Dbu_Line" TargetMode="External"/><Relationship Id="rId4" Type="http://schemas.openxmlformats.org/officeDocument/2006/relationships/hyperlink" Target="https://en.wikipedia.org/wiki/Ch%C5%AB%C5%8D_Line_(Rapid)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s.wikipedia.org/wiki/Kil%C3%B3metro_por_hora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hyperlink" Target="https://community.esri.com/groups/coordinate-reference-systems/blog/2017/10/05/" TargetMode="External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A68E18-28BF-4A84-813E-0DDD63F3BA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METRO JAPÓN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1FD5FF1-7E81-4549-9028-58717E0676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29209"/>
            <a:ext cx="9144000" cy="1655762"/>
          </a:xfrm>
        </p:spPr>
        <p:txBody>
          <a:bodyPr>
            <a:normAutofit/>
          </a:bodyPr>
          <a:lstStyle/>
          <a:p>
            <a:r>
              <a:rPr lang="es-ES" u="sng" dirty="0"/>
              <a:t>Grupo 8</a:t>
            </a:r>
          </a:p>
          <a:p>
            <a:r>
              <a:rPr lang="es-ES" dirty="0"/>
              <a:t>Diego José </a:t>
            </a:r>
            <a:r>
              <a:rPr lang="es-ES" dirty="0" err="1"/>
              <a:t>Abengózar</a:t>
            </a:r>
            <a:r>
              <a:rPr lang="es-ES" dirty="0"/>
              <a:t> Vilar, Alejandro García Castellanos, Jaime Vallejo Benítez-Cano, Alejandro Gil Ferrer, Ignacio Encinas Ramos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941479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A68E18-28BF-4A84-813E-0DDD63F3BA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Implementación</a:t>
            </a:r>
          </a:p>
        </p:txBody>
      </p:sp>
    </p:spTree>
    <p:extLst>
      <p:ext uri="{BB962C8B-B14F-4D97-AF65-F5344CB8AC3E}">
        <p14:creationId xmlns:p14="http://schemas.microsoft.com/office/powerpoint/2010/main" val="37115956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9EA411-9441-41FE-9C33-420360826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ES" u="sng" dirty="0"/>
              <a:t>¿Por qué hemos elegido Python?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3277F3D-AF14-41F4-AC1E-4266F541E4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59131" y="1995268"/>
            <a:ext cx="5594669" cy="4170437"/>
          </a:xfrm>
        </p:spPr>
        <p:txBody>
          <a:bodyPr>
            <a:normAutofit fontScale="92500" lnSpcReduction="10000"/>
          </a:bodyPr>
          <a:lstStyle/>
          <a:p>
            <a:r>
              <a:rPr lang="es-ES" dirty="0"/>
              <a:t>Versátil</a:t>
            </a:r>
          </a:p>
          <a:p>
            <a:r>
              <a:rPr lang="es-ES" dirty="0"/>
              <a:t>Muchas librerías útiles</a:t>
            </a:r>
          </a:p>
          <a:p>
            <a:pPr lvl="1"/>
            <a:r>
              <a:rPr lang="es-ES" dirty="0" err="1"/>
              <a:t>TKinter</a:t>
            </a:r>
            <a:endParaRPr lang="es-ES" dirty="0"/>
          </a:p>
          <a:p>
            <a:pPr lvl="1"/>
            <a:r>
              <a:rPr lang="es-ES" dirty="0" err="1"/>
              <a:t>MatPlotLib</a:t>
            </a:r>
            <a:endParaRPr lang="es-ES" dirty="0"/>
          </a:p>
          <a:p>
            <a:pPr lvl="1"/>
            <a:r>
              <a:rPr lang="es-ES" dirty="0" err="1"/>
              <a:t>NetworkX</a:t>
            </a:r>
            <a:endParaRPr lang="es-ES" dirty="0"/>
          </a:p>
          <a:p>
            <a:pPr lvl="1"/>
            <a:r>
              <a:rPr lang="es-ES" dirty="0"/>
              <a:t>CSV</a:t>
            </a:r>
          </a:p>
          <a:p>
            <a:r>
              <a:rPr lang="es-ES" dirty="0"/>
              <a:t>Facilidad para testear/depurar</a:t>
            </a:r>
          </a:p>
          <a:p>
            <a:r>
              <a:rPr lang="es-ES" dirty="0"/>
              <a:t>Facilidad para la interfaz gráfica</a:t>
            </a:r>
          </a:p>
          <a:p>
            <a:r>
              <a:rPr lang="es-ES" dirty="0"/>
              <a:t>Aprender a hacer un proyecto en Python</a:t>
            </a:r>
          </a:p>
          <a:p>
            <a:endParaRPr lang="es-ES" b="1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8CF99A5B-F984-4AB7-BE36-2F7C889647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4475017" cy="4475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0115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A68E18-28BF-4A84-813E-0DDD63F3BA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Algoritmo</a:t>
            </a:r>
          </a:p>
        </p:txBody>
      </p:sp>
    </p:spTree>
    <p:extLst>
      <p:ext uri="{BB962C8B-B14F-4D97-AF65-F5344CB8AC3E}">
        <p14:creationId xmlns:p14="http://schemas.microsoft.com/office/powerpoint/2010/main" val="5806528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9EA411-9441-41FE-9C33-420360826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ES" u="sng" dirty="0"/>
              <a:t>Algoritmo A*</a:t>
            </a: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4BE150B0-8A11-437E-80FA-99F8B231B9FF}"/>
              </a:ext>
            </a:extLst>
          </p:cNvPr>
          <p:cNvSpPr/>
          <p:nvPr/>
        </p:nvSpPr>
        <p:spPr>
          <a:xfrm>
            <a:off x="4054288" y="2615884"/>
            <a:ext cx="3514728" cy="19812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dirty="0">
                <a:solidFill>
                  <a:schemeClr val="tx1"/>
                </a:solidFill>
              </a:rPr>
              <a:t>Algoritmo A*</a:t>
            </a:r>
          </a:p>
        </p:txBody>
      </p:sp>
      <p:sp>
        <p:nvSpPr>
          <p:cNvPr id="7" name="Flecha: a la derecha con bandas 6">
            <a:extLst>
              <a:ext uri="{FF2B5EF4-FFF2-40B4-BE49-F238E27FC236}">
                <a16:creationId xmlns:a16="http://schemas.microsoft.com/office/drawing/2014/main" id="{F06084E8-B6CB-415A-A43A-69A433C64931}"/>
              </a:ext>
            </a:extLst>
          </p:cNvPr>
          <p:cNvSpPr/>
          <p:nvPr/>
        </p:nvSpPr>
        <p:spPr>
          <a:xfrm>
            <a:off x="1724086" y="3165857"/>
            <a:ext cx="1876427" cy="1017588"/>
          </a:xfrm>
          <a:prstGeom prst="striped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Destino</a:t>
            </a:r>
          </a:p>
        </p:txBody>
      </p:sp>
      <p:sp>
        <p:nvSpPr>
          <p:cNvPr id="8" name="Flecha: a la derecha con bandas 7">
            <a:extLst>
              <a:ext uri="{FF2B5EF4-FFF2-40B4-BE49-F238E27FC236}">
                <a16:creationId xmlns:a16="http://schemas.microsoft.com/office/drawing/2014/main" id="{63E37DA7-D685-44BF-9FC7-C4278F78AF66}"/>
              </a:ext>
            </a:extLst>
          </p:cNvPr>
          <p:cNvSpPr/>
          <p:nvPr/>
        </p:nvSpPr>
        <p:spPr>
          <a:xfrm rot="1100164">
            <a:off x="2010832" y="1960420"/>
            <a:ext cx="1876427" cy="1001365"/>
          </a:xfrm>
          <a:prstGeom prst="striped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Origen</a:t>
            </a:r>
          </a:p>
        </p:txBody>
      </p:sp>
      <p:sp>
        <p:nvSpPr>
          <p:cNvPr id="10" name="Flecha: a la derecha con bandas 9">
            <a:extLst>
              <a:ext uri="{FF2B5EF4-FFF2-40B4-BE49-F238E27FC236}">
                <a16:creationId xmlns:a16="http://schemas.microsoft.com/office/drawing/2014/main" id="{5ACFA47A-47DF-4864-9FDB-D5D54638D222}"/>
              </a:ext>
            </a:extLst>
          </p:cNvPr>
          <p:cNvSpPr/>
          <p:nvPr/>
        </p:nvSpPr>
        <p:spPr>
          <a:xfrm>
            <a:off x="7892864" y="2399645"/>
            <a:ext cx="2205037" cy="1232693"/>
          </a:xfrm>
          <a:prstGeom prst="striped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Camino Mínimo</a:t>
            </a:r>
          </a:p>
        </p:txBody>
      </p:sp>
      <p:sp>
        <p:nvSpPr>
          <p:cNvPr id="11" name="Flecha: a la derecha con bandas 10">
            <a:extLst>
              <a:ext uri="{FF2B5EF4-FFF2-40B4-BE49-F238E27FC236}">
                <a16:creationId xmlns:a16="http://schemas.microsoft.com/office/drawing/2014/main" id="{8171D50A-28B8-43B2-9D14-DDC7934BD541}"/>
              </a:ext>
            </a:extLst>
          </p:cNvPr>
          <p:cNvSpPr/>
          <p:nvPr/>
        </p:nvSpPr>
        <p:spPr>
          <a:xfrm>
            <a:off x="7892865" y="3715226"/>
            <a:ext cx="2205036" cy="1221811"/>
          </a:xfrm>
          <a:prstGeom prst="striped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Tiempo</a:t>
            </a:r>
          </a:p>
        </p:txBody>
      </p:sp>
      <p:sp>
        <p:nvSpPr>
          <p:cNvPr id="12" name="Flecha: doblada 11">
            <a:extLst>
              <a:ext uri="{FF2B5EF4-FFF2-40B4-BE49-F238E27FC236}">
                <a16:creationId xmlns:a16="http://schemas.microsoft.com/office/drawing/2014/main" id="{18525FBC-570D-497A-A9A1-1F4E6F34B8C0}"/>
              </a:ext>
            </a:extLst>
          </p:cNvPr>
          <p:cNvSpPr/>
          <p:nvPr/>
        </p:nvSpPr>
        <p:spPr>
          <a:xfrm rot="16200000">
            <a:off x="5625393" y="5068381"/>
            <a:ext cx="1352552" cy="785813"/>
          </a:xfrm>
          <a:prstGeom prst="bentArrow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15" name="Flecha: doblada 14">
            <a:extLst>
              <a:ext uri="{FF2B5EF4-FFF2-40B4-BE49-F238E27FC236}">
                <a16:creationId xmlns:a16="http://schemas.microsoft.com/office/drawing/2014/main" id="{47C08B07-63DA-451D-83B7-3802A0789529}"/>
              </a:ext>
            </a:extLst>
          </p:cNvPr>
          <p:cNvSpPr/>
          <p:nvPr/>
        </p:nvSpPr>
        <p:spPr>
          <a:xfrm rot="16200000" flipV="1">
            <a:off x="4434324" y="5089219"/>
            <a:ext cx="1352550" cy="744139"/>
          </a:xfrm>
          <a:prstGeom prst="bentArrow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7DDA5541-0B62-412A-884F-5F4DE8A0A325}"/>
              </a:ext>
            </a:extLst>
          </p:cNvPr>
          <p:cNvSpPr txBox="1"/>
          <p:nvPr/>
        </p:nvSpPr>
        <p:spPr>
          <a:xfrm>
            <a:off x="3238151" y="5864524"/>
            <a:ext cx="1640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CSV Heurística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2536DAB8-2813-47EA-B818-054CBAE3B7F0}"/>
              </a:ext>
            </a:extLst>
          </p:cNvPr>
          <p:cNvSpPr txBox="1"/>
          <p:nvPr/>
        </p:nvSpPr>
        <p:spPr>
          <a:xfrm>
            <a:off x="6557955" y="5880735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dirty="0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26CB9696-652C-40B9-B734-A4209E1F5D96}"/>
              </a:ext>
            </a:extLst>
          </p:cNvPr>
          <p:cNvSpPr txBox="1"/>
          <p:nvPr/>
        </p:nvSpPr>
        <p:spPr>
          <a:xfrm>
            <a:off x="6706206" y="5856135"/>
            <a:ext cx="765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Grafo</a:t>
            </a:r>
          </a:p>
        </p:txBody>
      </p:sp>
      <p:sp>
        <p:nvSpPr>
          <p:cNvPr id="20" name="Flecha: a la derecha con bandas 19">
            <a:extLst>
              <a:ext uri="{FF2B5EF4-FFF2-40B4-BE49-F238E27FC236}">
                <a16:creationId xmlns:a16="http://schemas.microsoft.com/office/drawing/2014/main" id="{B4AF178D-C6C7-40C6-8BAE-2D65ED1A35D2}"/>
              </a:ext>
            </a:extLst>
          </p:cNvPr>
          <p:cNvSpPr/>
          <p:nvPr/>
        </p:nvSpPr>
        <p:spPr>
          <a:xfrm rot="20216860">
            <a:off x="2071764" y="4431978"/>
            <a:ext cx="1876427" cy="779462"/>
          </a:xfrm>
          <a:prstGeom prst="striped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chemeClr val="tx1"/>
                </a:solidFill>
              </a:rPr>
              <a:t>Opción mínimos transbordos</a:t>
            </a:r>
          </a:p>
        </p:txBody>
      </p:sp>
    </p:spTree>
    <p:extLst>
      <p:ext uri="{BB962C8B-B14F-4D97-AF65-F5344CB8AC3E}">
        <p14:creationId xmlns:p14="http://schemas.microsoft.com/office/powerpoint/2010/main" val="36383144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9EA411-9441-41FE-9C33-420360826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u="sng" dirty="0"/>
              <a:t>Algoritmo A*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3277F3D-AF14-41F4-AC1E-4266F541E4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Función </a:t>
            </a:r>
            <a:r>
              <a:rPr lang="es-ES" b="1" dirty="0"/>
              <a:t>g</a:t>
            </a:r>
            <a:r>
              <a:rPr lang="es-ES" dirty="0"/>
              <a:t>: tiempo desde el origen hasta el nodo actual </a:t>
            </a:r>
          </a:p>
          <a:p>
            <a:r>
              <a:rPr lang="es-ES" dirty="0"/>
              <a:t>Función </a:t>
            </a:r>
            <a:r>
              <a:rPr lang="es-ES" b="1" dirty="0"/>
              <a:t>h</a:t>
            </a:r>
            <a:r>
              <a:rPr lang="es-ES" dirty="0"/>
              <a:t>: heurística (estimación de tiempo hasta el nodo destino)</a:t>
            </a:r>
          </a:p>
          <a:p>
            <a:r>
              <a:rPr lang="es-ES" dirty="0"/>
              <a:t>Función </a:t>
            </a:r>
            <a:r>
              <a:rPr lang="es-ES" b="1" dirty="0"/>
              <a:t>f</a:t>
            </a:r>
            <a:r>
              <a:rPr lang="es-ES" dirty="0"/>
              <a:t>: g + h</a:t>
            </a:r>
          </a:p>
          <a:p>
            <a:r>
              <a:rPr lang="es-ES" b="1" dirty="0"/>
              <a:t>Puntero</a:t>
            </a:r>
            <a:r>
              <a:rPr lang="es-ES" dirty="0"/>
              <a:t> direccionador: apunta al nodo anterior</a:t>
            </a:r>
          </a:p>
          <a:p>
            <a:pPr marL="0" indent="0">
              <a:buNone/>
            </a:pPr>
            <a:endParaRPr lang="es-ES" dirty="0"/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4CAC5D19-989B-4AE1-9628-AC47700D8E1F}"/>
              </a:ext>
            </a:extLst>
          </p:cNvPr>
          <p:cNvSpPr/>
          <p:nvPr/>
        </p:nvSpPr>
        <p:spPr>
          <a:xfrm>
            <a:off x="1413782" y="4493301"/>
            <a:ext cx="1209675" cy="10423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Origen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69823F21-83F3-46BB-986D-88C6FFC3009F}"/>
              </a:ext>
            </a:extLst>
          </p:cNvPr>
          <p:cNvSpPr/>
          <p:nvPr/>
        </p:nvSpPr>
        <p:spPr>
          <a:xfrm>
            <a:off x="4746180" y="5414286"/>
            <a:ext cx="1209675" cy="10423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Nodo i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E1C0DC23-4041-410A-941B-ACE9D23123D0}"/>
              </a:ext>
            </a:extLst>
          </p:cNvPr>
          <p:cNvSpPr/>
          <p:nvPr/>
        </p:nvSpPr>
        <p:spPr>
          <a:xfrm>
            <a:off x="9134472" y="3429000"/>
            <a:ext cx="1304924" cy="11281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Destino</a:t>
            </a:r>
          </a:p>
        </p:txBody>
      </p: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F57E6958-9B4D-4DD8-9064-F9517C94C04E}"/>
              </a:ext>
            </a:extLst>
          </p:cNvPr>
          <p:cNvCxnSpPr>
            <a:cxnSpLocks/>
            <a:stCxn id="4" idx="6"/>
          </p:cNvCxnSpPr>
          <p:nvPr/>
        </p:nvCxnSpPr>
        <p:spPr>
          <a:xfrm>
            <a:off x="2623457" y="5014491"/>
            <a:ext cx="2122723" cy="7465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CuadroTexto 8">
            <a:extLst>
              <a:ext uri="{FF2B5EF4-FFF2-40B4-BE49-F238E27FC236}">
                <a16:creationId xmlns:a16="http://schemas.microsoft.com/office/drawing/2014/main" id="{0EFCAC4C-63B1-4791-8BD8-586250D4C616}"/>
              </a:ext>
            </a:extLst>
          </p:cNvPr>
          <p:cNvSpPr txBox="1"/>
          <p:nvPr/>
        </p:nvSpPr>
        <p:spPr>
          <a:xfrm>
            <a:off x="3637541" y="5014491"/>
            <a:ext cx="700084" cy="366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g</a:t>
            </a: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6621804B-4F6F-47D7-903E-C1C6499430D2}"/>
              </a:ext>
            </a:extLst>
          </p:cNvPr>
          <p:cNvSpPr/>
          <p:nvPr/>
        </p:nvSpPr>
        <p:spPr>
          <a:xfrm>
            <a:off x="9534518" y="5114121"/>
            <a:ext cx="696679" cy="6003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j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CEB39188-1E47-48C5-89D8-4FDF8B0BF721}"/>
              </a:ext>
            </a:extLst>
          </p:cNvPr>
          <p:cNvSpPr/>
          <p:nvPr/>
        </p:nvSpPr>
        <p:spPr>
          <a:xfrm>
            <a:off x="7371672" y="5935476"/>
            <a:ext cx="717080" cy="6179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i+1</a:t>
            </a:r>
          </a:p>
        </p:txBody>
      </p: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F527BD5C-ED43-4E49-B557-8C7F35E13DFA}"/>
              </a:ext>
            </a:extLst>
          </p:cNvPr>
          <p:cNvCxnSpPr>
            <a:cxnSpLocks/>
            <a:endCxn id="11" idx="2"/>
          </p:cNvCxnSpPr>
          <p:nvPr/>
        </p:nvCxnSpPr>
        <p:spPr>
          <a:xfrm>
            <a:off x="5955855" y="6145889"/>
            <a:ext cx="1415817" cy="98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85DED484-35E1-4F31-A993-6CA48BCF0E60}"/>
              </a:ext>
            </a:extLst>
          </p:cNvPr>
          <p:cNvCxnSpPr>
            <a:cxnSpLocks/>
          </p:cNvCxnSpPr>
          <p:nvPr/>
        </p:nvCxnSpPr>
        <p:spPr>
          <a:xfrm flipV="1">
            <a:off x="8088752" y="6176963"/>
            <a:ext cx="1045720" cy="115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8690FC40-63AA-414B-8515-621D48DADD29}"/>
              </a:ext>
            </a:extLst>
          </p:cNvPr>
          <p:cNvCxnSpPr>
            <a:stCxn id="10" idx="0"/>
            <a:endCxn id="6" idx="4"/>
          </p:cNvCxnSpPr>
          <p:nvPr/>
        </p:nvCxnSpPr>
        <p:spPr>
          <a:xfrm flipH="1" flipV="1">
            <a:off x="9786934" y="4557105"/>
            <a:ext cx="95924" cy="557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D90B06D3-91E9-4C4E-9632-583D6605403A}"/>
              </a:ext>
            </a:extLst>
          </p:cNvPr>
          <p:cNvCxnSpPr>
            <a:cxnSpLocks/>
            <a:endCxn id="10" idx="4"/>
          </p:cNvCxnSpPr>
          <p:nvPr/>
        </p:nvCxnSpPr>
        <p:spPr>
          <a:xfrm flipV="1">
            <a:off x="9429226" y="5714451"/>
            <a:ext cx="453632" cy="3256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uadroTexto 30">
            <a:extLst>
              <a:ext uri="{FF2B5EF4-FFF2-40B4-BE49-F238E27FC236}">
                <a16:creationId xmlns:a16="http://schemas.microsoft.com/office/drawing/2014/main" id="{BDB02346-B1B2-4498-9646-178186FC5EB3}"/>
              </a:ext>
            </a:extLst>
          </p:cNvPr>
          <p:cNvSpPr txBox="1"/>
          <p:nvPr/>
        </p:nvSpPr>
        <p:spPr>
          <a:xfrm>
            <a:off x="9001118" y="591244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  …</a:t>
            </a:r>
          </a:p>
        </p:txBody>
      </p:sp>
      <p:cxnSp>
        <p:nvCxnSpPr>
          <p:cNvPr id="35" name="Conector recto de flecha 34">
            <a:extLst>
              <a:ext uri="{FF2B5EF4-FFF2-40B4-BE49-F238E27FC236}">
                <a16:creationId xmlns:a16="http://schemas.microsoft.com/office/drawing/2014/main" id="{F8D643B3-41A5-4C3B-B7DF-5804DBA11984}"/>
              </a:ext>
            </a:extLst>
          </p:cNvPr>
          <p:cNvCxnSpPr>
            <a:stCxn id="5" idx="7"/>
            <a:endCxn id="6" idx="2"/>
          </p:cNvCxnSpPr>
          <p:nvPr/>
        </p:nvCxnSpPr>
        <p:spPr>
          <a:xfrm flipV="1">
            <a:off x="5778702" y="3993053"/>
            <a:ext cx="3355770" cy="1573886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7" name="CuadroTexto 36">
            <a:extLst>
              <a:ext uri="{FF2B5EF4-FFF2-40B4-BE49-F238E27FC236}">
                <a16:creationId xmlns:a16="http://schemas.microsoft.com/office/drawing/2014/main" id="{6F27907B-BA8C-4DFF-9EE9-729974D36297}"/>
              </a:ext>
            </a:extLst>
          </p:cNvPr>
          <p:cNvSpPr txBox="1"/>
          <p:nvPr/>
        </p:nvSpPr>
        <p:spPr>
          <a:xfrm>
            <a:off x="7206808" y="4469508"/>
            <a:ext cx="700084" cy="366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h</a:t>
            </a:r>
          </a:p>
        </p:txBody>
      </p:sp>
      <p:cxnSp>
        <p:nvCxnSpPr>
          <p:cNvPr id="42" name="Conector recto de flecha 41">
            <a:extLst>
              <a:ext uri="{FF2B5EF4-FFF2-40B4-BE49-F238E27FC236}">
                <a16:creationId xmlns:a16="http://schemas.microsoft.com/office/drawing/2014/main" id="{3E45F220-B293-4DF6-9A00-A461AF62C82D}"/>
              </a:ext>
            </a:extLst>
          </p:cNvPr>
          <p:cNvCxnSpPr>
            <a:cxnSpLocks/>
            <a:stCxn id="5" idx="3"/>
            <a:endCxn id="4" idx="5"/>
          </p:cNvCxnSpPr>
          <p:nvPr/>
        </p:nvCxnSpPr>
        <p:spPr>
          <a:xfrm flipH="1" flipV="1">
            <a:off x="2446304" y="5383028"/>
            <a:ext cx="2477029" cy="920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CuadroTexto 42">
            <a:extLst>
              <a:ext uri="{FF2B5EF4-FFF2-40B4-BE49-F238E27FC236}">
                <a16:creationId xmlns:a16="http://schemas.microsoft.com/office/drawing/2014/main" id="{120EB5A6-6867-4040-93B3-C4691641708E}"/>
              </a:ext>
            </a:extLst>
          </p:cNvPr>
          <p:cNvSpPr txBox="1"/>
          <p:nvPr/>
        </p:nvSpPr>
        <p:spPr>
          <a:xfrm>
            <a:off x="2991394" y="5761038"/>
            <a:ext cx="950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Puntero</a:t>
            </a:r>
          </a:p>
        </p:txBody>
      </p:sp>
    </p:spTree>
    <p:extLst>
      <p:ext uri="{BB962C8B-B14F-4D97-AF65-F5344CB8AC3E}">
        <p14:creationId xmlns:p14="http://schemas.microsoft.com/office/powerpoint/2010/main" val="28821554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9EA411-9441-41FE-9C33-420360826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u="sng" dirty="0"/>
              <a:t>Algoritmo A*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3277F3D-AF14-41F4-AC1E-4266F541E4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b="1" dirty="0"/>
          </a:p>
          <a:p>
            <a:r>
              <a:rPr lang="es-ES" b="1" dirty="0"/>
              <a:t>Grafo G: </a:t>
            </a:r>
            <a:r>
              <a:rPr lang="es-ES" dirty="0"/>
              <a:t>implementado con la librería </a:t>
            </a:r>
            <a:r>
              <a:rPr lang="es-ES" b="1" dirty="0" err="1"/>
              <a:t>networkX</a:t>
            </a:r>
            <a:endParaRPr lang="es-ES" b="1" dirty="0"/>
          </a:p>
          <a:p>
            <a:endParaRPr lang="es-ES" b="1" dirty="0"/>
          </a:p>
          <a:p>
            <a:r>
              <a:rPr lang="es-ES" b="1" dirty="0"/>
              <a:t>Lista Abierta</a:t>
            </a:r>
            <a:r>
              <a:rPr lang="es-ES" dirty="0"/>
              <a:t>: </a:t>
            </a:r>
            <a:r>
              <a:rPr lang="es-ES" dirty="0" err="1"/>
              <a:t>priority</a:t>
            </a:r>
            <a:r>
              <a:rPr lang="es-ES" dirty="0"/>
              <a:t> </a:t>
            </a:r>
            <a:r>
              <a:rPr lang="es-ES" dirty="0" err="1"/>
              <a:t>queue</a:t>
            </a:r>
            <a:r>
              <a:rPr lang="es-ES" dirty="0"/>
              <a:t> implementada con la librería </a:t>
            </a:r>
            <a:r>
              <a:rPr lang="es-ES" b="1" dirty="0" err="1"/>
              <a:t>heapq</a:t>
            </a:r>
            <a:r>
              <a:rPr lang="es-ES" b="1" dirty="0"/>
              <a:t> </a:t>
            </a:r>
          </a:p>
          <a:p>
            <a:pPr marL="0" indent="0">
              <a:buNone/>
            </a:pPr>
            <a:r>
              <a:rPr lang="es-ES" b="1" dirty="0"/>
              <a:t>	</a:t>
            </a:r>
            <a:r>
              <a:rPr lang="es-ES" dirty="0"/>
              <a:t>Guarda duplas </a:t>
            </a:r>
            <a:r>
              <a:rPr lang="es-ES" b="1" dirty="0"/>
              <a:t>&lt; f , estación &gt;</a:t>
            </a:r>
          </a:p>
          <a:p>
            <a:pPr marL="0" indent="0">
              <a:buNone/>
            </a:pPr>
            <a:r>
              <a:rPr lang="es-ES" b="1" dirty="0"/>
              <a:t>	</a:t>
            </a:r>
            <a:r>
              <a:rPr lang="es-ES" dirty="0"/>
              <a:t>Menor f </a:t>
            </a:r>
            <a:r>
              <a:rPr lang="es-ES" dirty="0">
                <a:sym typeface="Wingdings" panose="05000000000000000000" pitchFamily="2" charset="2"/>
              </a:rPr>
              <a:t></a:t>
            </a:r>
            <a:r>
              <a:rPr lang="es-ES" dirty="0"/>
              <a:t> Más prioridad</a:t>
            </a:r>
          </a:p>
          <a:p>
            <a:pPr marL="0" indent="0">
              <a:buNone/>
            </a:pPr>
            <a:endParaRPr lang="es-ES" b="1" dirty="0"/>
          </a:p>
          <a:p>
            <a:r>
              <a:rPr lang="es-ES" b="1" dirty="0"/>
              <a:t>Lista Cerrada</a:t>
            </a:r>
            <a:r>
              <a:rPr lang="es-ES" dirty="0"/>
              <a:t>: lista que almacena los nodos ya visitados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21214592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9EA411-9441-41FE-9C33-420360826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u="sng" dirty="0"/>
              <a:t>Algoritmo A*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3277F3D-AF14-41F4-AC1E-4266F541E4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/>
              <a:t>Inicialización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>
                <a:solidFill>
                  <a:schemeClr val="accent1"/>
                </a:solidFill>
              </a:rPr>
              <a:t>Mientras</a:t>
            </a:r>
            <a:r>
              <a:rPr lang="es-ES" dirty="0"/>
              <a:t> (no </a:t>
            </a:r>
            <a:r>
              <a:rPr lang="es-ES" i="1" dirty="0" err="1"/>
              <a:t>HemosLlegado</a:t>
            </a:r>
            <a:r>
              <a:rPr lang="es-ES" dirty="0"/>
              <a:t>)</a:t>
            </a:r>
          </a:p>
          <a:p>
            <a:pPr marL="0" indent="0">
              <a:buNone/>
            </a:pPr>
            <a:r>
              <a:rPr lang="es-ES" dirty="0"/>
              <a:t>	</a:t>
            </a:r>
            <a:r>
              <a:rPr lang="es-ES" dirty="0">
                <a:solidFill>
                  <a:srgbClr val="00B050"/>
                </a:solidFill>
              </a:rPr>
              <a:t>Sacar</a:t>
            </a:r>
            <a:r>
              <a:rPr lang="es-ES" dirty="0"/>
              <a:t> el mas prioritario de </a:t>
            </a:r>
            <a:r>
              <a:rPr lang="es-ES" i="1" dirty="0" err="1"/>
              <a:t>ListaAbierta</a:t>
            </a:r>
            <a:r>
              <a:rPr lang="es-ES" dirty="0"/>
              <a:t> y </a:t>
            </a:r>
            <a:r>
              <a:rPr lang="es-ES" dirty="0">
                <a:solidFill>
                  <a:srgbClr val="00B050"/>
                </a:solidFill>
              </a:rPr>
              <a:t>meterlo </a:t>
            </a:r>
            <a:r>
              <a:rPr lang="es-ES" dirty="0"/>
              <a:t>en </a:t>
            </a:r>
            <a:r>
              <a:rPr lang="es-ES" i="1" dirty="0" err="1"/>
              <a:t>ListaCerrada</a:t>
            </a:r>
            <a:endParaRPr lang="es-ES" i="1" dirty="0"/>
          </a:p>
          <a:p>
            <a:pPr marL="0" indent="0">
              <a:buNone/>
            </a:pPr>
            <a:r>
              <a:rPr lang="es-ES" dirty="0"/>
              <a:t>	</a:t>
            </a:r>
            <a:r>
              <a:rPr lang="es-ES" dirty="0">
                <a:solidFill>
                  <a:srgbClr val="FF0000"/>
                </a:solidFill>
              </a:rPr>
              <a:t>Si</a:t>
            </a:r>
            <a:r>
              <a:rPr lang="es-ES" dirty="0"/>
              <a:t> es el destino </a:t>
            </a:r>
            <a:r>
              <a:rPr lang="es-ES" dirty="0">
                <a:sym typeface="Wingdings" panose="05000000000000000000" pitchFamily="2" charset="2"/>
              </a:rPr>
              <a:t></a:t>
            </a:r>
            <a:r>
              <a:rPr lang="es-ES" dirty="0"/>
              <a:t> </a:t>
            </a:r>
            <a:r>
              <a:rPr lang="es-ES" i="1" dirty="0" err="1"/>
              <a:t>HemosLlegado</a:t>
            </a:r>
            <a:endParaRPr lang="es-ES" i="1" dirty="0"/>
          </a:p>
          <a:p>
            <a:pPr marL="0" indent="0">
              <a:buNone/>
            </a:pPr>
            <a:r>
              <a:rPr lang="es-ES" dirty="0"/>
              <a:t>	</a:t>
            </a:r>
            <a:r>
              <a:rPr lang="es-ES" dirty="0">
                <a:solidFill>
                  <a:srgbClr val="FF0000"/>
                </a:solidFill>
              </a:rPr>
              <a:t>Si no</a:t>
            </a:r>
            <a:r>
              <a:rPr lang="es-ES" dirty="0"/>
              <a:t>, </a:t>
            </a:r>
            <a:r>
              <a:rPr lang="es-ES" dirty="0">
                <a:solidFill>
                  <a:schemeClr val="accent1"/>
                </a:solidFill>
              </a:rPr>
              <a:t>para cada </a:t>
            </a:r>
            <a:r>
              <a:rPr lang="es-ES" i="1" dirty="0"/>
              <a:t>nodo adyacente de G </a:t>
            </a:r>
            <a:r>
              <a:rPr lang="es-ES" dirty="0"/>
              <a:t>(que no sea antecedente)</a:t>
            </a:r>
          </a:p>
          <a:p>
            <a:pPr marL="0" indent="0">
              <a:buNone/>
            </a:pPr>
            <a:r>
              <a:rPr lang="es-ES" dirty="0"/>
              <a:t>		</a:t>
            </a:r>
            <a:r>
              <a:rPr lang="es-ES" dirty="0">
                <a:sym typeface="Wingdings" panose="05000000000000000000" pitchFamily="2" charset="2"/>
              </a:rPr>
              <a:t> </a:t>
            </a:r>
            <a:r>
              <a:rPr lang="es-ES" dirty="0">
                <a:solidFill>
                  <a:srgbClr val="00B050"/>
                </a:solidFill>
              </a:rPr>
              <a:t>Calcular</a:t>
            </a:r>
            <a:r>
              <a:rPr lang="es-ES" dirty="0"/>
              <a:t> su f y g (y añadir penalización a transbordos)	</a:t>
            </a:r>
          </a:p>
          <a:p>
            <a:pPr marL="0" indent="0">
              <a:buNone/>
            </a:pPr>
            <a:r>
              <a:rPr lang="es-ES" dirty="0"/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2839554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9EA411-9441-41FE-9C33-420360826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u="sng" dirty="0"/>
              <a:t>Algoritmo A*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3277F3D-AF14-41F4-AC1E-4266F541E4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825625"/>
            <a:ext cx="10981889" cy="4351338"/>
          </a:xfrm>
        </p:spPr>
        <p:txBody>
          <a:bodyPr>
            <a:normAutofit fontScale="92500" lnSpcReduction="10000"/>
          </a:bodyPr>
          <a:lstStyle/>
          <a:p>
            <a:pPr marL="1371600" lvl="3" indent="0">
              <a:buNone/>
            </a:pPr>
            <a:endParaRPr lang="es-ES" sz="2800" dirty="0"/>
          </a:p>
          <a:p>
            <a:pPr marL="1371600" lvl="3" indent="0">
              <a:buNone/>
            </a:pPr>
            <a:r>
              <a:rPr lang="es-ES" sz="2800" dirty="0">
                <a:solidFill>
                  <a:srgbClr val="FF0000"/>
                </a:solidFill>
              </a:rPr>
              <a:t>Si</a:t>
            </a:r>
            <a:r>
              <a:rPr lang="es-ES" sz="2800" dirty="0"/>
              <a:t> está en </a:t>
            </a:r>
            <a:r>
              <a:rPr lang="es-ES" sz="2800" i="1" dirty="0" err="1"/>
              <a:t>ListaAbierta</a:t>
            </a:r>
            <a:r>
              <a:rPr lang="es-ES" sz="2800" dirty="0"/>
              <a:t>, </a:t>
            </a:r>
            <a:r>
              <a:rPr lang="es-ES" sz="2800" dirty="0">
                <a:solidFill>
                  <a:srgbClr val="FF0000"/>
                </a:solidFill>
              </a:rPr>
              <a:t>si</a:t>
            </a:r>
            <a:r>
              <a:rPr lang="es-ES" sz="2800" dirty="0"/>
              <a:t> el </a:t>
            </a:r>
            <a:r>
              <a:rPr lang="es-ES" sz="2800" i="1" dirty="0"/>
              <a:t>nuevo f </a:t>
            </a:r>
            <a:r>
              <a:rPr lang="es-ES" sz="2800" dirty="0"/>
              <a:t>es mejor </a:t>
            </a:r>
          </a:p>
          <a:p>
            <a:pPr marL="1371600" lvl="3" indent="0">
              <a:buNone/>
            </a:pPr>
            <a:r>
              <a:rPr lang="es-ES" sz="2800" dirty="0"/>
              <a:t>	</a:t>
            </a:r>
            <a:r>
              <a:rPr lang="es-ES" sz="2800" dirty="0">
                <a:sym typeface="Wingdings" panose="05000000000000000000" pitchFamily="2" charset="2"/>
              </a:rPr>
              <a:t></a:t>
            </a:r>
            <a:r>
              <a:rPr lang="es-ES" sz="2800" dirty="0"/>
              <a:t> </a:t>
            </a:r>
            <a:r>
              <a:rPr lang="es-ES" sz="2800" dirty="0">
                <a:solidFill>
                  <a:srgbClr val="00B050"/>
                </a:solidFill>
              </a:rPr>
              <a:t>Actualizar</a:t>
            </a:r>
            <a:r>
              <a:rPr lang="es-ES" sz="2800" dirty="0"/>
              <a:t> </a:t>
            </a:r>
            <a:r>
              <a:rPr lang="es-ES" sz="2800" i="1" dirty="0"/>
              <a:t>f, g, el puntero direccionador y </a:t>
            </a:r>
            <a:r>
              <a:rPr lang="es-ES" sz="2800" i="1" dirty="0" err="1"/>
              <a:t>ListaAbierta</a:t>
            </a:r>
            <a:endParaRPr lang="es-ES" sz="2800" i="1" dirty="0"/>
          </a:p>
          <a:p>
            <a:pPr marL="1371600" lvl="3" indent="0">
              <a:buNone/>
            </a:pPr>
            <a:endParaRPr lang="es-ES" sz="2800" dirty="0"/>
          </a:p>
          <a:p>
            <a:pPr marL="1371600" lvl="3" indent="0">
              <a:buNone/>
            </a:pPr>
            <a:r>
              <a:rPr lang="es-ES" sz="2800" dirty="0">
                <a:solidFill>
                  <a:srgbClr val="FF0000"/>
                </a:solidFill>
              </a:rPr>
              <a:t>Si no </a:t>
            </a:r>
            <a:r>
              <a:rPr lang="es-ES" sz="2800" dirty="0"/>
              <a:t>está </a:t>
            </a:r>
          </a:p>
          <a:p>
            <a:pPr marL="1371600" lvl="3" indent="0">
              <a:buNone/>
            </a:pPr>
            <a:r>
              <a:rPr lang="es-ES" sz="2800" dirty="0">
                <a:sym typeface="Wingdings" panose="05000000000000000000" pitchFamily="2" charset="2"/>
              </a:rPr>
              <a:t>	</a:t>
            </a:r>
            <a:r>
              <a:rPr lang="es-ES" sz="2800" dirty="0"/>
              <a:t> </a:t>
            </a:r>
            <a:r>
              <a:rPr lang="es-ES" sz="2800" dirty="0">
                <a:solidFill>
                  <a:srgbClr val="00B050"/>
                </a:solidFill>
              </a:rPr>
              <a:t>Actualizar</a:t>
            </a:r>
            <a:r>
              <a:rPr lang="es-ES" sz="2800" dirty="0"/>
              <a:t> </a:t>
            </a:r>
            <a:r>
              <a:rPr lang="es-ES" sz="2800" i="1" dirty="0"/>
              <a:t>f, g, el puntero direccionador </a:t>
            </a:r>
            <a:r>
              <a:rPr lang="es-ES" sz="2800" dirty="0"/>
              <a:t>y </a:t>
            </a:r>
            <a:r>
              <a:rPr lang="es-ES" sz="2800" dirty="0">
                <a:solidFill>
                  <a:srgbClr val="00B050"/>
                </a:solidFill>
              </a:rPr>
              <a:t>añadirlo</a:t>
            </a:r>
            <a:r>
              <a:rPr lang="es-ES" sz="2800" dirty="0"/>
              <a:t> a </a:t>
            </a:r>
            <a:r>
              <a:rPr lang="es-ES" sz="2800" i="1" dirty="0" err="1"/>
              <a:t>ListaAbierta</a:t>
            </a:r>
            <a:endParaRPr lang="es-ES" sz="2800" i="1" dirty="0"/>
          </a:p>
          <a:p>
            <a:pPr marL="0" indent="0">
              <a:buNone/>
            </a:pPr>
            <a:r>
              <a:rPr lang="es-ES" dirty="0">
                <a:solidFill>
                  <a:schemeClr val="accent1"/>
                </a:solidFill>
              </a:rPr>
              <a:t>Volver </a:t>
            </a:r>
          </a:p>
          <a:p>
            <a:pPr marL="0" indent="0">
              <a:buNone/>
            </a:pPr>
            <a:endParaRPr lang="es-E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s-ES" dirty="0">
                <a:solidFill>
                  <a:srgbClr val="00B050"/>
                </a:solidFill>
              </a:rPr>
              <a:t>Calcular Ruta </a:t>
            </a:r>
            <a:r>
              <a:rPr lang="es-ES" dirty="0"/>
              <a:t>usando los punteros direccionadores	</a:t>
            </a:r>
          </a:p>
          <a:p>
            <a:pPr marL="0" indent="0">
              <a:buNone/>
            </a:pPr>
            <a:r>
              <a:rPr lang="es-ES" dirty="0"/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11103043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A68E18-28BF-4A84-813E-0DDD63F3BA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Interfaz Gráfica</a:t>
            </a:r>
          </a:p>
        </p:txBody>
      </p:sp>
    </p:spTree>
    <p:extLst>
      <p:ext uri="{BB962C8B-B14F-4D97-AF65-F5344CB8AC3E}">
        <p14:creationId xmlns:p14="http://schemas.microsoft.com/office/powerpoint/2010/main" val="11089197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>
            <a:extLst>
              <a:ext uri="{FF2B5EF4-FFF2-40B4-BE49-F238E27FC236}">
                <a16:creationId xmlns:a16="http://schemas.microsoft.com/office/drawing/2014/main" id="{04F3BB19-4884-424C-96F9-ACE57295C7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032" y="1849173"/>
            <a:ext cx="6762750" cy="28765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6E2E71C1-0D92-42E7-9D8C-61247613F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ES" u="sng" dirty="0"/>
              <a:t>Interfaz</a:t>
            </a:r>
          </a:p>
        </p:txBody>
      </p: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A84F2909-D0EA-4702-8B78-4C8E17C43B7A}"/>
              </a:ext>
            </a:extLst>
          </p:cNvPr>
          <p:cNvCxnSpPr>
            <a:cxnSpLocks/>
          </p:cNvCxnSpPr>
          <p:nvPr/>
        </p:nvCxnSpPr>
        <p:spPr>
          <a:xfrm>
            <a:off x="3749879" y="2290508"/>
            <a:ext cx="729842" cy="311141"/>
          </a:xfrm>
          <a:prstGeom prst="straightConnector1">
            <a:avLst/>
          </a:prstGeom>
          <a:ln>
            <a:solidFill>
              <a:srgbClr val="F53C29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11029A2B-789C-4168-9D23-7FA819BE4FE1}"/>
              </a:ext>
            </a:extLst>
          </p:cNvPr>
          <p:cNvCxnSpPr>
            <a:cxnSpLocks/>
          </p:cNvCxnSpPr>
          <p:nvPr/>
        </p:nvCxnSpPr>
        <p:spPr>
          <a:xfrm>
            <a:off x="3749879" y="3002200"/>
            <a:ext cx="729842" cy="352360"/>
          </a:xfrm>
          <a:prstGeom prst="straightConnector1">
            <a:avLst/>
          </a:prstGeom>
          <a:ln>
            <a:solidFill>
              <a:srgbClr val="F53C29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CuadroTexto 17">
            <a:extLst>
              <a:ext uri="{FF2B5EF4-FFF2-40B4-BE49-F238E27FC236}">
                <a16:creationId xmlns:a16="http://schemas.microsoft.com/office/drawing/2014/main" id="{5949E107-C96B-4742-9832-B2DD11761816}"/>
              </a:ext>
            </a:extLst>
          </p:cNvPr>
          <p:cNvSpPr txBox="1"/>
          <p:nvPr/>
        </p:nvSpPr>
        <p:spPr>
          <a:xfrm>
            <a:off x="1867338" y="2050051"/>
            <a:ext cx="1963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Seleccionar Origen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1DDC713F-6009-4EB6-860D-6212CB12A735}"/>
              </a:ext>
            </a:extLst>
          </p:cNvPr>
          <p:cNvSpPr txBox="1"/>
          <p:nvPr/>
        </p:nvSpPr>
        <p:spPr>
          <a:xfrm>
            <a:off x="1740287" y="2791423"/>
            <a:ext cx="2057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Seleccionar Destino</a:t>
            </a:r>
          </a:p>
        </p:txBody>
      </p: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B7EFF240-FF69-4AFD-A2B8-3177D3A08804}"/>
              </a:ext>
            </a:extLst>
          </p:cNvPr>
          <p:cNvCxnSpPr>
            <a:cxnSpLocks/>
          </p:cNvCxnSpPr>
          <p:nvPr/>
        </p:nvCxnSpPr>
        <p:spPr>
          <a:xfrm flipV="1">
            <a:off x="3573710" y="3712187"/>
            <a:ext cx="721454" cy="156199"/>
          </a:xfrm>
          <a:prstGeom prst="straightConnector1">
            <a:avLst/>
          </a:prstGeom>
          <a:ln>
            <a:solidFill>
              <a:srgbClr val="F53C29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6" name="CuadroTexto 25">
            <a:extLst>
              <a:ext uri="{FF2B5EF4-FFF2-40B4-BE49-F238E27FC236}">
                <a16:creationId xmlns:a16="http://schemas.microsoft.com/office/drawing/2014/main" id="{CF6DACFD-CD47-47AE-9465-1957CFBAF166}"/>
              </a:ext>
            </a:extLst>
          </p:cNvPr>
          <p:cNvSpPr txBox="1"/>
          <p:nvPr/>
        </p:nvSpPr>
        <p:spPr>
          <a:xfrm>
            <a:off x="585601" y="3661670"/>
            <a:ext cx="309553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Opción de mínimo numero de transbordos</a:t>
            </a:r>
            <a:r>
              <a:rPr lang="es-ES" dirty="0"/>
              <a:t>: busca el menor camino con el menor numero de transbordos posibles</a:t>
            </a:r>
          </a:p>
          <a:p>
            <a:endParaRPr lang="es-ES" dirty="0"/>
          </a:p>
        </p:txBody>
      </p: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3E3BD5CB-EBC6-4AA8-B080-03B9CD7C4A95}"/>
              </a:ext>
            </a:extLst>
          </p:cNvPr>
          <p:cNvCxnSpPr>
            <a:cxnSpLocks/>
          </p:cNvCxnSpPr>
          <p:nvPr/>
        </p:nvCxnSpPr>
        <p:spPr>
          <a:xfrm flipV="1">
            <a:off x="3830440" y="4104994"/>
            <a:ext cx="943704" cy="1021280"/>
          </a:xfrm>
          <a:prstGeom prst="straightConnector1">
            <a:avLst/>
          </a:prstGeom>
          <a:ln>
            <a:solidFill>
              <a:srgbClr val="F53C29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7327DBE4-55EE-4DA0-AF1F-AE19F0548BC5}"/>
              </a:ext>
            </a:extLst>
          </p:cNvPr>
          <p:cNvCxnSpPr>
            <a:cxnSpLocks/>
          </p:cNvCxnSpPr>
          <p:nvPr/>
        </p:nvCxnSpPr>
        <p:spPr>
          <a:xfrm flipV="1">
            <a:off x="5174300" y="4615634"/>
            <a:ext cx="0" cy="786602"/>
          </a:xfrm>
          <a:prstGeom prst="straightConnector1">
            <a:avLst/>
          </a:prstGeom>
          <a:ln>
            <a:solidFill>
              <a:srgbClr val="F53C29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4" name="CuadroTexto 33">
            <a:extLst>
              <a:ext uri="{FF2B5EF4-FFF2-40B4-BE49-F238E27FC236}">
                <a16:creationId xmlns:a16="http://schemas.microsoft.com/office/drawing/2014/main" id="{FD1579DE-22E9-4D66-ACB5-8FC76296D8B3}"/>
              </a:ext>
            </a:extLst>
          </p:cNvPr>
          <p:cNvSpPr txBox="1"/>
          <p:nvPr/>
        </p:nvSpPr>
        <p:spPr>
          <a:xfrm>
            <a:off x="4114800" y="5362882"/>
            <a:ext cx="2962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Dibujar la ruta sobre el mapa</a:t>
            </a:r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4ADC536A-E20C-4B5C-8446-5D8D9B853A88}"/>
              </a:ext>
            </a:extLst>
          </p:cNvPr>
          <p:cNvSpPr txBox="1"/>
          <p:nvPr/>
        </p:nvSpPr>
        <p:spPr>
          <a:xfrm>
            <a:off x="1230333" y="5015547"/>
            <a:ext cx="27267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Calcular y mostrar lista de estaciones del camino mínimo: </a:t>
            </a:r>
            <a:r>
              <a:rPr lang="es-ES" dirty="0"/>
              <a:t>Con su correspondiente línea y distancia recorrida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1794437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A68E18-28BF-4A84-813E-0DDD63F3BA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Modelización</a:t>
            </a:r>
          </a:p>
        </p:txBody>
      </p:sp>
    </p:spTree>
    <p:extLst>
      <p:ext uri="{BB962C8B-B14F-4D97-AF65-F5344CB8AC3E}">
        <p14:creationId xmlns:p14="http://schemas.microsoft.com/office/powerpoint/2010/main" val="15808539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2E122D12-66B8-420F-9AF0-AC59020E83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0634" y="1519675"/>
            <a:ext cx="9305191" cy="50403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84F32A57-CE6F-4D70-99F5-69204A7F6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1235"/>
            <a:ext cx="10515600" cy="1325563"/>
          </a:xfrm>
        </p:spPr>
        <p:txBody>
          <a:bodyPr/>
          <a:lstStyle/>
          <a:p>
            <a:r>
              <a:rPr lang="es-ES" u="sng" dirty="0"/>
              <a:t>Interfaz</a:t>
            </a:r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4BDC799F-923C-4927-829C-DA39F72E9F4B}"/>
              </a:ext>
            </a:extLst>
          </p:cNvPr>
          <p:cNvCxnSpPr>
            <a:cxnSpLocks/>
          </p:cNvCxnSpPr>
          <p:nvPr/>
        </p:nvCxnSpPr>
        <p:spPr>
          <a:xfrm>
            <a:off x="1644242" y="2491530"/>
            <a:ext cx="1518408" cy="0"/>
          </a:xfrm>
          <a:prstGeom prst="straightConnector1">
            <a:avLst/>
          </a:prstGeom>
          <a:ln>
            <a:solidFill>
              <a:srgbClr val="F53C29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54E172B2-C58E-4BAA-8D1D-E5A8B35C1F1E}"/>
              </a:ext>
            </a:extLst>
          </p:cNvPr>
          <p:cNvSpPr txBox="1"/>
          <p:nvPr/>
        </p:nvSpPr>
        <p:spPr>
          <a:xfrm>
            <a:off x="665961" y="2306864"/>
            <a:ext cx="978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Leyenda</a:t>
            </a:r>
          </a:p>
        </p:txBody>
      </p: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A5F0F8A7-787C-4FDA-B94E-2C4C607ADCBB}"/>
              </a:ext>
            </a:extLst>
          </p:cNvPr>
          <p:cNvCxnSpPr>
            <a:cxnSpLocks/>
          </p:cNvCxnSpPr>
          <p:nvPr/>
        </p:nvCxnSpPr>
        <p:spPr>
          <a:xfrm>
            <a:off x="1560352" y="5150840"/>
            <a:ext cx="1113157" cy="1184246"/>
          </a:xfrm>
          <a:prstGeom prst="straightConnector1">
            <a:avLst/>
          </a:prstGeom>
          <a:ln>
            <a:solidFill>
              <a:srgbClr val="F53C29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CuadroTexto 14">
            <a:extLst>
              <a:ext uri="{FF2B5EF4-FFF2-40B4-BE49-F238E27FC236}">
                <a16:creationId xmlns:a16="http://schemas.microsoft.com/office/drawing/2014/main" id="{9BD45C6F-BF68-414B-BE30-BB30107ADEA7}"/>
              </a:ext>
            </a:extLst>
          </p:cNvPr>
          <p:cNvSpPr txBox="1"/>
          <p:nvPr/>
        </p:nvSpPr>
        <p:spPr>
          <a:xfrm>
            <a:off x="665961" y="4781508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Opciones</a:t>
            </a:r>
          </a:p>
        </p:txBody>
      </p:sp>
    </p:spTree>
    <p:extLst>
      <p:ext uri="{BB962C8B-B14F-4D97-AF65-F5344CB8AC3E}">
        <p14:creationId xmlns:p14="http://schemas.microsoft.com/office/powerpoint/2010/main" val="11714029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A68E18-28BF-4A84-813E-0DDD63F3BA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Demostración del funcionamiento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1FD5FF1-7E81-4549-9028-58717E0676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872" y="6496240"/>
            <a:ext cx="4256015" cy="282065"/>
          </a:xfrm>
        </p:spPr>
        <p:txBody>
          <a:bodyPr>
            <a:normAutofit/>
          </a:bodyPr>
          <a:lstStyle/>
          <a:p>
            <a:r>
              <a:rPr lang="es-ES" sz="1200" dirty="0"/>
              <a:t>Coger ejemplos buenos: </a:t>
            </a:r>
            <a:r>
              <a:rPr lang="es-ES" sz="1200" dirty="0" err="1"/>
              <a:t>Ueno</a:t>
            </a:r>
            <a:r>
              <a:rPr lang="es-ES" sz="1200" dirty="0"/>
              <a:t> – </a:t>
            </a:r>
            <a:r>
              <a:rPr lang="es-ES" sz="1200" dirty="0" err="1"/>
              <a:t>Shibuya</a:t>
            </a:r>
            <a:r>
              <a:rPr lang="es-ES" sz="1200" dirty="0"/>
              <a:t>, </a:t>
            </a:r>
            <a:r>
              <a:rPr lang="es-ES" sz="1200" dirty="0" err="1"/>
              <a:t>Ueno</a:t>
            </a:r>
            <a:r>
              <a:rPr lang="es-ES" sz="1200" dirty="0"/>
              <a:t> – </a:t>
            </a:r>
            <a:r>
              <a:rPr lang="es-ES" sz="1200" dirty="0" err="1"/>
              <a:t>Meguro</a:t>
            </a:r>
            <a:r>
              <a:rPr lang="es-ES" sz="1200" dirty="0"/>
              <a:t>, </a:t>
            </a:r>
            <a:r>
              <a:rPr lang="es-ES" sz="1200" dirty="0" err="1"/>
              <a:t>etc</a:t>
            </a:r>
            <a:endParaRPr lang="es-ES" sz="1200" dirty="0"/>
          </a:p>
          <a:p>
            <a:endParaRPr lang="es-ES" sz="1200" dirty="0"/>
          </a:p>
        </p:txBody>
      </p:sp>
    </p:spTree>
    <p:extLst>
      <p:ext uri="{BB962C8B-B14F-4D97-AF65-F5344CB8AC3E}">
        <p14:creationId xmlns:p14="http://schemas.microsoft.com/office/powerpoint/2010/main" val="23463064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7F9794-603D-4EE6-A48D-20B083D5D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ES" u="sng" dirty="0">
                <a:ea typeface="Adobe Gothic Std B" panose="020B0800000000000000" pitchFamily="34" charset="-128"/>
              </a:rPr>
              <a:t>Modelo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F8A4277-B2DC-47A5-92A9-F87080B78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34094" cy="4351338"/>
          </a:xfrm>
        </p:spPr>
        <p:txBody>
          <a:bodyPr>
            <a:normAutofit/>
          </a:bodyPr>
          <a:lstStyle/>
          <a:p>
            <a:r>
              <a:rPr lang="es-ES" sz="2400" dirty="0"/>
              <a:t>Cada estación es un nodo en el grafo.</a:t>
            </a:r>
          </a:p>
          <a:p>
            <a:pPr lvl="1"/>
            <a:r>
              <a:rPr lang="es-ES" dirty="0"/>
              <a:t>Si una estación tiene varios transbordos, entonces se añadirán tantos nodos como líneas partan de dicha estación</a:t>
            </a:r>
          </a:p>
          <a:p>
            <a:r>
              <a:rPr lang="es-ES" sz="2400" dirty="0"/>
              <a:t>Las aristas modelizan la línea de metro y sus pesos son el tiempo medio de ir de un punto (nodo) a otro. 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BD3159A-61E3-4C51-9902-C73D14451F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5378" y="1489352"/>
            <a:ext cx="4655127" cy="43565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42261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F61B36-7944-4848-A20C-C6A6E9A96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u="sng" dirty="0"/>
              <a:t>Caso particular</a:t>
            </a:r>
            <a:r>
              <a:rPr lang="es-ES" dirty="0"/>
              <a:t>: Nodos con transbordos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EB3662C-6362-401C-9CE0-398C8A051C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1922" y="2229744"/>
            <a:ext cx="4004302" cy="3331625"/>
          </a:xfrm>
        </p:spPr>
        <p:txBody>
          <a:bodyPr>
            <a:normAutofit lnSpcReduction="10000"/>
          </a:bodyPr>
          <a:lstStyle/>
          <a:p>
            <a:r>
              <a:rPr lang="es-ES" sz="2400" dirty="0"/>
              <a:t>Ponemos a cero el tiempo entre el nodo simbólico y los nodos de los transbordos para no influir al algoritmo por qué línea empezar.</a:t>
            </a:r>
          </a:p>
          <a:p>
            <a:endParaRPr lang="es-ES" sz="2400" dirty="0"/>
          </a:p>
          <a:p>
            <a:r>
              <a:rPr lang="es-ES" sz="2400" dirty="0"/>
              <a:t>Antes de la ejecución se eliminaran todos los nodos simbólicos que no sean el origen y el destino.</a:t>
            </a:r>
          </a:p>
        </p:txBody>
      </p:sp>
      <p:grpSp>
        <p:nvGrpSpPr>
          <p:cNvPr id="74" name="Grupo 73">
            <a:extLst>
              <a:ext uri="{FF2B5EF4-FFF2-40B4-BE49-F238E27FC236}">
                <a16:creationId xmlns:a16="http://schemas.microsoft.com/office/drawing/2014/main" id="{A91CF865-4864-49F7-8390-0B829EF747E5}"/>
              </a:ext>
            </a:extLst>
          </p:cNvPr>
          <p:cNvGrpSpPr/>
          <p:nvPr/>
        </p:nvGrpSpPr>
        <p:grpSpPr>
          <a:xfrm>
            <a:off x="318781" y="1689366"/>
            <a:ext cx="7021586" cy="4552079"/>
            <a:chOff x="3930907" y="1501629"/>
            <a:chExt cx="7876774" cy="4951883"/>
          </a:xfrm>
        </p:grpSpPr>
        <p:sp>
          <p:nvSpPr>
            <p:cNvPr id="4" name="Elipse 3">
              <a:extLst>
                <a:ext uri="{FF2B5EF4-FFF2-40B4-BE49-F238E27FC236}">
                  <a16:creationId xmlns:a16="http://schemas.microsoft.com/office/drawing/2014/main" id="{A4133393-7E52-4781-AB74-7F5F9A16E50F}"/>
                </a:ext>
              </a:extLst>
            </p:cNvPr>
            <p:cNvSpPr/>
            <p:nvPr/>
          </p:nvSpPr>
          <p:spPr>
            <a:xfrm>
              <a:off x="5275889" y="4618062"/>
              <a:ext cx="562061" cy="536895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" name="Elipse 4">
              <a:extLst>
                <a:ext uri="{FF2B5EF4-FFF2-40B4-BE49-F238E27FC236}">
                  <a16:creationId xmlns:a16="http://schemas.microsoft.com/office/drawing/2014/main" id="{60640F85-0276-4FBE-B0FE-789E7E82A3C3}"/>
                </a:ext>
              </a:extLst>
            </p:cNvPr>
            <p:cNvSpPr/>
            <p:nvPr/>
          </p:nvSpPr>
          <p:spPr>
            <a:xfrm>
              <a:off x="7916058" y="2089468"/>
              <a:ext cx="562061" cy="536895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6" name="Elipse 5">
              <a:extLst>
                <a:ext uri="{FF2B5EF4-FFF2-40B4-BE49-F238E27FC236}">
                  <a16:creationId xmlns:a16="http://schemas.microsoft.com/office/drawing/2014/main" id="{AD3F884A-2C05-454C-A3BF-8AECA4877AF7}"/>
                </a:ext>
              </a:extLst>
            </p:cNvPr>
            <p:cNvSpPr/>
            <p:nvPr/>
          </p:nvSpPr>
          <p:spPr>
            <a:xfrm>
              <a:off x="10101744" y="5474884"/>
              <a:ext cx="562061" cy="536895"/>
            </a:xfrm>
            <a:prstGeom prst="ellipse">
              <a:avLst/>
            </a:prstGeom>
            <a:solidFill>
              <a:srgbClr val="F53C29"/>
            </a:solidFill>
            <a:ln>
              <a:solidFill>
                <a:srgbClr val="CC1C0A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" name="Elipse 6">
              <a:extLst>
                <a:ext uri="{FF2B5EF4-FFF2-40B4-BE49-F238E27FC236}">
                  <a16:creationId xmlns:a16="http://schemas.microsoft.com/office/drawing/2014/main" id="{59CE9370-42FA-435F-8187-9BE7231D461E}"/>
                </a:ext>
              </a:extLst>
            </p:cNvPr>
            <p:cNvSpPr/>
            <p:nvPr/>
          </p:nvSpPr>
          <p:spPr>
            <a:xfrm>
              <a:off x="7717340" y="4081167"/>
              <a:ext cx="562061" cy="536895"/>
            </a:xfrm>
            <a:prstGeom prst="ellipse">
              <a:avLst/>
            </a:prstGeom>
            <a:ln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9" name="Conector recto 8">
              <a:extLst>
                <a:ext uri="{FF2B5EF4-FFF2-40B4-BE49-F238E27FC236}">
                  <a16:creationId xmlns:a16="http://schemas.microsoft.com/office/drawing/2014/main" id="{E1DFC2F1-719B-46F9-B8A2-986CEA82A9F1}"/>
                </a:ext>
              </a:extLst>
            </p:cNvPr>
            <p:cNvCxnSpPr>
              <a:cxnSpLocks/>
              <a:stCxn id="4" idx="6"/>
              <a:endCxn id="6" idx="2"/>
            </p:cNvCxnSpPr>
            <p:nvPr/>
          </p:nvCxnSpPr>
          <p:spPr>
            <a:xfrm>
              <a:off x="5837950" y="4886510"/>
              <a:ext cx="4263794" cy="856822"/>
            </a:xfrm>
            <a:prstGeom prst="line">
              <a:avLst/>
            </a:prstGeom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4" name="Conector recto 13">
              <a:extLst>
                <a:ext uri="{FF2B5EF4-FFF2-40B4-BE49-F238E27FC236}">
                  <a16:creationId xmlns:a16="http://schemas.microsoft.com/office/drawing/2014/main" id="{D0408A14-E373-4A4B-A95D-CC7B0DDCB614}"/>
                </a:ext>
              </a:extLst>
            </p:cNvPr>
            <p:cNvCxnSpPr>
              <a:cxnSpLocks/>
              <a:stCxn id="4" idx="0"/>
              <a:endCxn id="5" idx="3"/>
            </p:cNvCxnSpPr>
            <p:nvPr/>
          </p:nvCxnSpPr>
          <p:spPr>
            <a:xfrm flipV="1">
              <a:off x="5556920" y="2547737"/>
              <a:ext cx="2441450" cy="2070325"/>
            </a:xfrm>
            <a:prstGeom prst="line">
              <a:avLst/>
            </a:prstGeom>
            <a:ln>
              <a:solidFill>
                <a:schemeClr val="bg2">
                  <a:lumMod val="25000"/>
                </a:schemeClr>
              </a:solidFill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" name="Conector recto 16">
              <a:extLst>
                <a:ext uri="{FF2B5EF4-FFF2-40B4-BE49-F238E27FC236}">
                  <a16:creationId xmlns:a16="http://schemas.microsoft.com/office/drawing/2014/main" id="{CDFDE680-47C9-43D9-A0AE-EC2927915472}"/>
                </a:ext>
              </a:extLst>
            </p:cNvPr>
            <p:cNvCxnSpPr>
              <a:stCxn id="5" idx="5"/>
              <a:endCxn id="6" idx="0"/>
            </p:cNvCxnSpPr>
            <p:nvPr/>
          </p:nvCxnSpPr>
          <p:spPr>
            <a:xfrm>
              <a:off x="8395807" y="2547737"/>
              <a:ext cx="1986968" cy="2927147"/>
            </a:xfrm>
            <a:prstGeom prst="line">
              <a:avLst/>
            </a:prstGeom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9" name="Conector recto 18">
              <a:extLst>
                <a:ext uri="{FF2B5EF4-FFF2-40B4-BE49-F238E27FC236}">
                  <a16:creationId xmlns:a16="http://schemas.microsoft.com/office/drawing/2014/main" id="{0FC3187C-FA99-43B7-9665-6BAAEA659994}"/>
                </a:ext>
              </a:extLst>
            </p:cNvPr>
            <p:cNvCxnSpPr>
              <a:cxnSpLocks/>
              <a:stCxn id="5" idx="4"/>
            </p:cNvCxnSpPr>
            <p:nvPr/>
          </p:nvCxnSpPr>
          <p:spPr>
            <a:xfrm flipH="1">
              <a:off x="8034359" y="2626364"/>
              <a:ext cx="162730" cy="1454802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6" name="Conector recto 25">
              <a:extLst>
                <a:ext uri="{FF2B5EF4-FFF2-40B4-BE49-F238E27FC236}">
                  <a16:creationId xmlns:a16="http://schemas.microsoft.com/office/drawing/2014/main" id="{5DC8A5EF-EF9B-480A-8972-511182DB6B33}"/>
                </a:ext>
              </a:extLst>
            </p:cNvPr>
            <p:cNvCxnSpPr>
              <a:cxnSpLocks/>
              <a:stCxn id="7" idx="2"/>
              <a:endCxn id="4" idx="7"/>
            </p:cNvCxnSpPr>
            <p:nvPr/>
          </p:nvCxnSpPr>
          <p:spPr>
            <a:xfrm flipH="1">
              <a:off x="5755638" y="4349615"/>
              <a:ext cx="1961702" cy="347073"/>
            </a:xfrm>
            <a:prstGeom prst="line">
              <a:avLst/>
            </a:prstGeom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1" name="Conector recto 30">
              <a:extLst>
                <a:ext uri="{FF2B5EF4-FFF2-40B4-BE49-F238E27FC236}">
                  <a16:creationId xmlns:a16="http://schemas.microsoft.com/office/drawing/2014/main" id="{8032BD47-53D2-4940-8C7D-DD612BE5F6E6}"/>
                </a:ext>
              </a:extLst>
            </p:cNvPr>
            <p:cNvCxnSpPr>
              <a:cxnSpLocks/>
              <a:endCxn id="6" idx="1"/>
            </p:cNvCxnSpPr>
            <p:nvPr/>
          </p:nvCxnSpPr>
          <p:spPr>
            <a:xfrm>
              <a:off x="8251070" y="4434744"/>
              <a:ext cx="1932985" cy="1118766"/>
            </a:xfrm>
            <a:prstGeom prst="line">
              <a:avLst/>
            </a:prstGeom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48" name="CuadroTexto 47">
              <a:extLst>
                <a:ext uri="{FF2B5EF4-FFF2-40B4-BE49-F238E27FC236}">
                  <a16:creationId xmlns:a16="http://schemas.microsoft.com/office/drawing/2014/main" id="{97430236-B0B2-4176-84EC-323E50D2E139}"/>
                </a:ext>
              </a:extLst>
            </p:cNvPr>
            <p:cNvSpPr txBox="1"/>
            <p:nvPr/>
          </p:nvSpPr>
          <p:spPr>
            <a:xfrm>
              <a:off x="6399015" y="3307900"/>
              <a:ext cx="3786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/>
                <a:t>t1</a:t>
              </a:r>
            </a:p>
          </p:txBody>
        </p:sp>
        <p:sp>
          <p:nvSpPr>
            <p:cNvPr id="49" name="CuadroTexto 48">
              <a:extLst>
                <a:ext uri="{FF2B5EF4-FFF2-40B4-BE49-F238E27FC236}">
                  <a16:creationId xmlns:a16="http://schemas.microsoft.com/office/drawing/2014/main" id="{05A37A59-A9AF-4276-9572-018F9ECD669B}"/>
                </a:ext>
              </a:extLst>
            </p:cNvPr>
            <p:cNvSpPr txBox="1"/>
            <p:nvPr/>
          </p:nvSpPr>
          <p:spPr>
            <a:xfrm>
              <a:off x="7581077" y="5208533"/>
              <a:ext cx="3786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/>
                <a:t>t2</a:t>
              </a:r>
            </a:p>
          </p:txBody>
        </p:sp>
        <p:sp>
          <p:nvSpPr>
            <p:cNvPr id="50" name="CuadroTexto 49">
              <a:extLst>
                <a:ext uri="{FF2B5EF4-FFF2-40B4-BE49-F238E27FC236}">
                  <a16:creationId xmlns:a16="http://schemas.microsoft.com/office/drawing/2014/main" id="{D6D63450-E5F3-463B-9227-61AC521BA4F4}"/>
                </a:ext>
              </a:extLst>
            </p:cNvPr>
            <p:cNvSpPr txBox="1"/>
            <p:nvPr/>
          </p:nvSpPr>
          <p:spPr>
            <a:xfrm>
              <a:off x="9389291" y="3582899"/>
              <a:ext cx="3786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/>
                <a:t>t3</a:t>
              </a:r>
            </a:p>
          </p:txBody>
        </p:sp>
        <p:sp>
          <p:nvSpPr>
            <p:cNvPr id="51" name="CuadroTexto 50">
              <a:extLst>
                <a:ext uri="{FF2B5EF4-FFF2-40B4-BE49-F238E27FC236}">
                  <a16:creationId xmlns:a16="http://schemas.microsoft.com/office/drawing/2014/main" id="{226605A0-70DF-41B5-AAFC-CC95B3959F27}"/>
                </a:ext>
              </a:extLst>
            </p:cNvPr>
            <p:cNvSpPr txBox="1"/>
            <p:nvPr/>
          </p:nvSpPr>
          <p:spPr>
            <a:xfrm>
              <a:off x="6698237" y="416494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/>
                <a:t>0</a:t>
              </a:r>
            </a:p>
          </p:txBody>
        </p:sp>
        <p:cxnSp>
          <p:nvCxnSpPr>
            <p:cNvPr id="53" name="Conector recto 52">
              <a:extLst>
                <a:ext uri="{FF2B5EF4-FFF2-40B4-BE49-F238E27FC236}">
                  <a16:creationId xmlns:a16="http://schemas.microsoft.com/office/drawing/2014/main" id="{E64068CD-E9E3-4B82-BCCC-8BBFF66698FB}"/>
                </a:ext>
              </a:extLst>
            </p:cNvPr>
            <p:cNvCxnSpPr>
              <a:cxnSpLocks/>
              <a:stCxn id="4" idx="2"/>
            </p:cNvCxnSpPr>
            <p:nvPr/>
          </p:nvCxnSpPr>
          <p:spPr>
            <a:xfrm flipH="1" flipV="1">
              <a:off x="3930907" y="4798503"/>
              <a:ext cx="1344982" cy="88007"/>
            </a:xfrm>
            <a:prstGeom prst="line">
              <a:avLst/>
            </a:prstGeom>
            <a:ln w="57150"/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62" name="Conector recto 61">
              <a:extLst>
                <a:ext uri="{FF2B5EF4-FFF2-40B4-BE49-F238E27FC236}">
                  <a16:creationId xmlns:a16="http://schemas.microsoft.com/office/drawing/2014/main" id="{07828E42-4F68-49CA-9CA0-A03DF5E73C24}"/>
                </a:ext>
              </a:extLst>
            </p:cNvPr>
            <p:cNvCxnSpPr>
              <a:cxnSpLocks/>
              <a:stCxn id="5" idx="0"/>
            </p:cNvCxnSpPr>
            <p:nvPr/>
          </p:nvCxnSpPr>
          <p:spPr>
            <a:xfrm flipV="1">
              <a:off x="8197089" y="1501629"/>
              <a:ext cx="29436" cy="587839"/>
            </a:xfrm>
            <a:prstGeom prst="line">
              <a:avLst/>
            </a:prstGeom>
            <a:ln w="57150">
              <a:solidFill>
                <a:schemeClr val="accent6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65" name="Conector recto 64">
              <a:extLst>
                <a:ext uri="{FF2B5EF4-FFF2-40B4-BE49-F238E27FC236}">
                  <a16:creationId xmlns:a16="http://schemas.microsoft.com/office/drawing/2014/main" id="{6B505DA5-2597-4EC6-96D4-D2D4A7B43482}"/>
                </a:ext>
              </a:extLst>
            </p:cNvPr>
            <p:cNvCxnSpPr>
              <a:cxnSpLocks/>
              <a:endCxn id="6" idx="6"/>
            </p:cNvCxnSpPr>
            <p:nvPr/>
          </p:nvCxnSpPr>
          <p:spPr>
            <a:xfrm flipH="1" flipV="1">
              <a:off x="10663805" y="5743332"/>
              <a:ext cx="1143876" cy="128962"/>
            </a:xfrm>
            <a:prstGeom prst="line">
              <a:avLst/>
            </a:prstGeom>
            <a:ln w="57150">
              <a:solidFill>
                <a:srgbClr val="F53C29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68" name="CuadroTexto 67">
              <a:extLst>
                <a:ext uri="{FF2B5EF4-FFF2-40B4-BE49-F238E27FC236}">
                  <a16:creationId xmlns:a16="http://schemas.microsoft.com/office/drawing/2014/main" id="{0E4CAA10-D92E-498A-A970-0CFED0254F26}"/>
                </a:ext>
              </a:extLst>
            </p:cNvPr>
            <p:cNvSpPr txBox="1"/>
            <p:nvPr/>
          </p:nvSpPr>
          <p:spPr>
            <a:xfrm>
              <a:off x="8810782" y="442824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/>
                <a:t>0</a:t>
              </a:r>
            </a:p>
          </p:txBody>
        </p:sp>
        <p:sp>
          <p:nvSpPr>
            <p:cNvPr id="69" name="CuadroTexto 68">
              <a:extLst>
                <a:ext uri="{FF2B5EF4-FFF2-40B4-BE49-F238E27FC236}">
                  <a16:creationId xmlns:a16="http://schemas.microsoft.com/office/drawing/2014/main" id="{85659A59-9E94-465D-9953-BF7338A57C8B}"/>
                </a:ext>
              </a:extLst>
            </p:cNvPr>
            <p:cNvSpPr txBox="1"/>
            <p:nvPr/>
          </p:nvSpPr>
          <p:spPr>
            <a:xfrm>
              <a:off x="7754660" y="346797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/>
                <a:t>0</a:t>
              </a:r>
            </a:p>
          </p:txBody>
        </p:sp>
        <p:sp>
          <p:nvSpPr>
            <p:cNvPr id="70" name="CuadroTexto 69">
              <a:extLst>
                <a:ext uri="{FF2B5EF4-FFF2-40B4-BE49-F238E27FC236}">
                  <a16:creationId xmlns:a16="http://schemas.microsoft.com/office/drawing/2014/main" id="{81A85897-91FA-4B54-B8FC-68B5DEA9FCBF}"/>
                </a:ext>
              </a:extLst>
            </p:cNvPr>
            <p:cNvSpPr txBox="1"/>
            <p:nvPr/>
          </p:nvSpPr>
          <p:spPr>
            <a:xfrm>
              <a:off x="4772899" y="5104515"/>
              <a:ext cx="1694589" cy="4017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 err="1"/>
                <a:t>Sobu</a:t>
              </a:r>
              <a:r>
                <a:rPr lang="es-ES" dirty="0"/>
                <a:t> </a:t>
              </a:r>
              <a:r>
                <a:rPr lang="es-ES" dirty="0" err="1"/>
                <a:t>Shinjuku</a:t>
              </a:r>
              <a:endParaRPr lang="es-ES" dirty="0"/>
            </a:p>
          </p:txBody>
        </p:sp>
        <p:sp>
          <p:nvSpPr>
            <p:cNvPr id="71" name="CuadroTexto 70">
              <a:extLst>
                <a:ext uri="{FF2B5EF4-FFF2-40B4-BE49-F238E27FC236}">
                  <a16:creationId xmlns:a16="http://schemas.microsoft.com/office/drawing/2014/main" id="{910CED9B-CB25-497A-902C-62A3B5E8A306}"/>
                </a:ext>
              </a:extLst>
            </p:cNvPr>
            <p:cNvSpPr txBox="1"/>
            <p:nvPr/>
          </p:nvSpPr>
          <p:spPr>
            <a:xfrm>
              <a:off x="8487907" y="2103134"/>
              <a:ext cx="2216079" cy="4017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 err="1"/>
                <a:t>Yamanote</a:t>
              </a:r>
              <a:r>
                <a:rPr lang="es-ES" dirty="0"/>
                <a:t> </a:t>
              </a:r>
              <a:r>
                <a:rPr lang="es-ES" dirty="0" err="1"/>
                <a:t>Shinjuku</a:t>
              </a:r>
              <a:endParaRPr lang="es-ES" dirty="0"/>
            </a:p>
          </p:txBody>
        </p:sp>
        <p:sp>
          <p:nvSpPr>
            <p:cNvPr id="72" name="CuadroTexto 71">
              <a:extLst>
                <a:ext uri="{FF2B5EF4-FFF2-40B4-BE49-F238E27FC236}">
                  <a16:creationId xmlns:a16="http://schemas.microsoft.com/office/drawing/2014/main" id="{5128859B-F1A8-4993-94E7-6C5CFE6F6CE6}"/>
                </a:ext>
              </a:extLst>
            </p:cNvPr>
            <p:cNvSpPr txBox="1"/>
            <p:nvPr/>
          </p:nvSpPr>
          <p:spPr>
            <a:xfrm>
              <a:off x="9712493" y="6051742"/>
              <a:ext cx="1714370" cy="4017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 err="1"/>
                <a:t>Chuo</a:t>
              </a:r>
              <a:r>
                <a:rPr lang="es-ES" dirty="0"/>
                <a:t> </a:t>
              </a:r>
              <a:r>
                <a:rPr lang="es-ES" dirty="0" err="1"/>
                <a:t>Shinjuku</a:t>
              </a:r>
              <a:endParaRPr lang="es-ES" dirty="0"/>
            </a:p>
          </p:txBody>
        </p:sp>
        <p:sp>
          <p:nvSpPr>
            <p:cNvPr id="73" name="CuadroTexto 72">
              <a:extLst>
                <a:ext uri="{FF2B5EF4-FFF2-40B4-BE49-F238E27FC236}">
                  <a16:creationId xmlns:a16="http://schemas.microsoft.com/office/drawing/2014/main" id="{7DE36298-DCEA-4861-93E1-AA628FFFD967}"/>
                </a:ext>
              </a:extLst>
            </p:cNvPr>
            <p:cNvSpPr txBox="1"/>
            <p:nvPr/>
          </p:nvSpPr>
          <p:spPr>
            <a:xfrm>
              <a:off x="7454739" y="4565209"/>
              <a:ext cx="1106565" cy="4017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 err="1"/>
                <a:t>Shinjuku</a:t>
              </a:r>
              <a:endParaRPr lang="es-ES" dirty="0"/>
            </a:p>
          </p:txBody>
        </p:sp>
      </p:grpSp>
    </p:spTree>
    <p:extLst>
      <p:ext uri="{BB962C8B-B14F-4D97-AF65-F5344CB8AC3E}">
        <p14:creationId xmlns:p14="http://schemas.microsoft.com/office/powerpoint/2010/main" val="42731701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3F667B-46C8-45D0-87AF-F65D302A2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u="sng" dirty="0"/>
              <a:t>Obtención de datos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39648ED-9320-4C5E-BC65-8DCFBA507F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2685"/>
            <a:ext cx="5452249" cy="11273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/>
              <a:t>Paso 1: </a:t>
            </a:r>
            <a:r>
              <a:rPr lang="es-ES" sz="2400" dirty="0"/>
              <a:t>obtener las distancias entre estaciones</a:t>
            </a:r>
          </a:p>
          <a:p>
            <a:endParaRPr lang="es-ES" sz="2400" dirty="0"/>
          </a:p>
        </p:txBody>
      </p:sp>
      <p:grpSp>
        <p:nvGrpSpPr>
          <p:cNvPr id="12" name="Grupo 11">
            <a:extLst>
              <a:ext uri="{FF2B5EF4-FFF2-40B4-BE49-F238E27FC236}">
                <a16:creationId xmlns:a16="http://schemas.microsoft.com/office/drawing/2014/main" id="{5916638A-E858-46E8-976F-6EA88EB2AD3C}"/>
              </a:ext>
            </a:extLst>
          </p:cNvPr>
          <p:cNvGrpSpPr/>
          <p:nvPr/>
        </p:nvGrpSpPr>
        <p:grpSpPr>
          <a:xfrm>
            <a:off x="6735065" y="638509"/>
            <a:ext cx="4313235" cy="5580981"/>
            <a:chOff x="6735065" y="638509"/>
            <a:chExt cx="4313235" cy="5580981"/>
          </a:xfrm>
        </p:grpSpPr>
        <p:grpSp>
          <p:nvGrpSpPr>
            <p:cNvPr id="6" name="Grupo 5">
              <a:extLst>
                <a:ext uri="{FF2B5EF4-FFF2-40B4-BE49-F238E27FC236}">
                  <a16:creationId xmlns:a16="http://schemas.microsoft.com/office/drawing/2014/main" id="{D3C8357F-7D4D-480C-8D03-E4F03479260A}"/>
                </a:ext>
              </a:extLst>
            </p:cNvPr>
            <p:cNvGrpSpPr/>
            <p:nvPr/>
          </p:nvGrpSpPr>
          <p:grpSpPr>
            <a:xfrm>
              <a:off x="6735065" y="638509"/>
              <a:ext cx="4313235" cy="5580981"/>
              <a:chOff x="6760232" y="638509"/>
              <a:chExt cx="4313235" cy="5580981"/>
            </a:xfrm>
          </p:grpSpPr>
          <p:pic>
            <p:nvPicPr>
              <p:cNvPr id="4" name="Imagen 3">
                <a:extLst>
                  <a:ext uri="{FF2B5EF4-FFF2-40B4-BE49-F238E27FC236}">
                    <a16:creationId xmlns:a16="http://schemas.microsoft.com/office/drawing/2014/main" id="{623C5BF9-3736-40B3-94A5-4EFE2703C47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2164" t="2203" r="436" b="11536"/>
              <a:stretch/>
            </p:blipFill>
            <p:spPr>
              <a:xfrm>
                <a:off x="6760232" y="638509"/>
                <a:ext cx="4313235" cy="5580981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</p:spPr>
          </p:pic>
          <p:pic>
            <p:nvPicPr>
              <p:cNvPr id="5" name="Imagen 4">
                <a:extLst>
                  <a:ext uri="{FF2B5EF4-FFF2-40B4-BE49-F238E27FC236}">
                    <a16:creationId xmlns:a16="http://schemas.microsoft.com/office/drawing/2014/main" id="{6BC96D8B-7A82-4DF1-92DC-475651CB3E5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3771" t="88074" r="83718" b="4345"/>
              <a:stretch/>
            </p:blipFill>
            <p:spPr>
              <a:xfrm>
                <a:off x="6828639" y="3428999"/>
                <a:ext cx="587228" cy="519914"/>
              </a:xfrm>
              <a:prstGeom prst="rect">
                <a:avLst/>
              </a:prstGeom>
            </p:spPr>
          </p:pic>
        </p:grpSp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F342BDDA-4E47-49CC-BF21-803494FE62C3}"/>
                </a:ext>
              </a:extLst>
            </p:cNvPr>
            <p:cNvSpPr/>
            <p:nvPr/>
          </p:nvSpPr>
          <p:spPr>
            <a:xfrm>
              <a:off x="9932565" y="830510"/>
              <a:ext cx="671119" cy="5388980"/>
            </a:xfrm>
            <a:prstGeom prst="rect">
              <a:avLst/>
            </a:prstGeom>
            <a:noFill/>
            <a:ln w="38100">
              <a:solidFill>
                <a:srgbClr val="F53C2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3568540B-6743-4003-95B6-BF3F36E6470C}"/>
              </a:ext>
            </a:extLst>
          </p:cNvPr>
          <p:cNvSpPr txBox="1">
            <a:spLocks/>
          </p:cNvSpPr>
          <p:nvPr/>
        </p:nvSpPr>
        <p:spPr>
          <a:xfrm>
            <a:off x="838200" y="2642532"/>
            <a:ext cx="4554861" cy="39371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sp>
        <p:nvSpPr>
          <p:cNvPr id="9" name="Marcador de contenido 2">
            <a:extLst>
              <a:ext uri="{FF2B5EF4-FFF2-40B4-BE49-F238E27FC236}">
                <a16:creationId xmlns:a16="http://schemas.microsoft.com/office/drawing/2014/main" id="{EE3F1244-A018-4AF2-897C-D205F8DF622B}"/>
              </a:ext>
            </a:extLst>
          </p:cNvPr>
          <p:cNvSpPr txBox="1">
            <a:spLocks/>
          </p:cNvSpPr>
          <p:nvPr/>
        </p:nvSpPr>
        <p:spPr>
          <a:xfrm>
            <a:off x="838200" y="2856783"/>
            <a:ext cx="503409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2400" dirty="0"/>
              <a:t>Información obtenida de Wikipedia:</a:t>
            </a:r>
          </a:p>
          <a:p>
            <a:r>
              <a:rPr lang="es-ES" sz="2000" dirty="0">
                <a:hlinkClick r:id="rId3"/>
              </a:rPr>
              <a:t>https://en.wikipedia.org/wiki/Yamanote_Line</a:t>
            </a:r>
            <a:endParaRPr lang="es-ES" sz="2000" dirty="0"/>
          </a:p>
          <a:p>
            <a:r>
              <a:rPr lang="es-ES" sz="2000" dirty="0">
                <a:hlinkClick r:id="rId4"/>
              </a:rPr>
              <a:t>https://en.wikipedia.org/wiki/Ch%C5%AB%C5%8D_Line_(Rapid)</a:t>
            </a:r>
            <a:endParaRPr lang="es-ES" sz="2000" dirty="0"/>
          </a:p>
          <a:p>
            <a:r>
              <a:rPr lang="es-ES" sz="2000" dirty="0">
                <a:hlinkClick r:id="rId5"/>
              </a:rPr>
              <a:t>https://en.wikipedia.org/wiki/Ch%C5%AB%C5%8D-S%C5%8Dbu_Line</a:t>
            </a: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26561558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3F667B-46C8-45D0-87AF-F65D302A2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ES" u="sng" dirty="0"/>
              <a:t>Obtención de datos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39648ED-9320-4C5E-BC65-8DCFBA507F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2685"/>
            <a:ext cx="5452249" cy="11273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/>
              <a:t>Paso 2: </a:t>
            </a:r>
            <a:r>
              <a:rPr lang="es-ES" sz="2400" dirty="0"/>
              <a:t>obtener los tiempos y  distancias entre transbordos</a:t>
            </a:r>
          </a:p>
          <a:p>
            <a:endParaRPr lang="es-ES" sz="2400" dirty="0"/>
          </a:p>
        </p:txBody>
      </p:sp>
      <p:grpSp>
        <p:nvGrpSpPr>
          <p:cNvPr id="14" name="Grupo 13">
            <a:extLst>
              <a:ext uri="{FF2B5EF4-FFF2-40B4-BE49-F238E27FC236}">
                <a16:creationId xmlns:a16="http://schemas.microsoft.com/office/drawing/2014/main" id="{53755060-8572-4C6C-AD7A-83155E9BA125}"/>
              </a:ext>
            </a:extLst>
          </p:cNvPr>
          <p:cNvGrpSpPr/>
          <p:nvPr/>
        </p:nvGrpSpPr>
        <p:grpSpPr>
          <a:xfrm>
            <a:off x="7436788" y="638510"/>
            <a:ext cx="3825380" cy="5503178"/>
            <a:chOff x="7436788" y="638510"/>
            <a:chExt cx="3825380" cy="5503178"/>
          </a:xfrm>
        </p:grpSpPr>
        <p:pic>
          <p:nvPicPr>
            <p:cNvPr id="11" name="Imagen 10">
              <a:extLst>
                <a:ext uri="{FF2B5EF4-FFF2-40B4-BE49-F238E27FC236}">
                  <a16:creationId xmlns:a16="http://schemas.microsoft.com/office/drawing/2014/main" id="{732C443B-0E8C-47AF-A519-467E8FE4FF7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36" t="11635" r="560" b="8120"/>
            <a:stretch/>
          </p:blipFill>
          <p:spPr>
            <a:xfrm>
              <a:off x="7436788" y="638510"/>
              <a:ext cx="3825380" cy="5503178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F342BDDA-4E47-49CC-BF21-803494FE62C3}"/>
                </a:ext>
              </a:extLst>
            </p:cNvPr>
            <p:cNvSpPr/>
            <p:nvPr/>
          </p:nvSpPr>
          <p:spPr>
            <a:xfrm>
              <a:off x="7927597" y="3083901"/>
              <a:ext cx="2466363" cy="612396"/>
            </a:xfrm>
            <a:prstGeom prst="rect">
              <a:avLst/>
            </a:prstGeom>
            <a:noFill/>
            <a:ln w="38100">
              <a:solidFill>
                <a:srgbClr val="F53C2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3568540B-6743-4003-95B6-BF3F36E6470C}"/>
              </a:ext>
            </a:extLst>
          </p:cNvPr>
          <p:cNvSpPr txBox="1">
            <a:spLocks/>
          </p:cNvSpPr>
          <p:nvPr/>
        </p:nvSpPr>
        <p:spPr>
          <a:xfrm>
            <a:off x="838200" y="2642532"/>
            <a:ext cx="4554861" cy="39371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sp>
        <p:nvSpPr>
          <p:cNvPr id="9" name="Marcador de contenido 2">
            <a:extLst>
              <a:ext uri="{FF2B5EF4-FFF2-40B4-BE49-F238E27FC236}">
                <a16:creationId xmlns:a16="http://schemas.microsoft.com/office/drawing/2014/main" id="{EE3F1244-A018-4AF2-897C-D205F8DF622B}"/>
              </a:ext>
            </a:extLst>
          </p:cNvPr>
          <p:cNvSpPr txBox="1">
            <a:spLocks/>
          </p:cNvSpPr>
          <p:nvPr/>
        </p:nvSpPr>
        <p:spPr>
          <a:xfrm>
            <a:off x="838200" y="2831947"/>
            <a:ext cx="5257800" cy="3375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2400" dirty="0"/>
              <a:t>Información obtenida de las apps Train </a:t>
            </a:r>
            <a:r>
              <a:rPr lang="es-ES" sz="2400" dirty="0" err="1"/>
              <a:t>Info</a:t>
            </a:r>
            <a:r>
              <a:rPr lang="es-ES" sz="2400" dirty="0"/>
              <a:t> de JR-East y de Google </a:t>
            </a:r>
            <a:r>
              <a:rPr lang="es-ES" sz="2400" dirty="0" err="1"/>
              <a:t>Maps</a:t>
            </a:r>
            <a:endParaRPr lang="es-ES" sz="2400" dirty="0"/>
          </a:p>
          <a:p>
            <a:pPr marL="0" indent="0">
              <a:buNone/>
            </a:pPr>
            <a:endParaRPr lang="es-ES" sz="2400" dirty="0"/>
          </a:p>
          <a:p>
            <a:r>
              <a:rPr lang="es-ES" sz="2400" dirty="0"/>
              <a:t>Usamos la velocidad media de 5km/h de una persona andando para obtener la distancia</a:t>
            </a:r>
          </a:p>
          <a:p>
            <a:pPr marL="0" indent="0">
              <a:buNone/>
            </a:pPr>
            <a:r>
              <a:rPr lang="es-ES" sz="2000" dirty="0" err="1"/>
              <a:t>Ref</a:t>
            </a:r>
            <a:r>
              <a:rPr lang="es-ES" sz="2000" dirty="0"/>
              <a:t>: </a:t>
            </a:r>
            <a:r>
              <a:rPr lang="es-ES" sz="2000" dirty="0">
                <a:hlinkClick r:id="rId3"/>
              </a:rPr>
              <a:t>https://es.wikipedia.org/wiki/Kil%C3%B3metro_por_hora</a:t>
            </a:r>
            <a:endParaRPr lang="es-ES" sz="2000" dirty="0"/>
          </a:p>
          <a:p>
            <a:pPr marL="0" indent="0">
              <a:buNone/>
            </a:pPr>
            <a:endParaRPr lang="es-ES" sz="2400" dirty="0"/>
          </a:p>
        </p:txBody>
      </p:sp>
      <p:sp>
        <p:nvSpPr>
          <p:cNvPr id="12" name="Marcador de contenido 2">
            <a:extLst>
              <a:ext uri="{FF2B5EF4-FFF2-40B4-BE49-F238E27FC236}">
                <a16:creationId xmlns:a16="http://schemas.microsoft.com/office/drawing/2014/main" id="{AC127C8D-A2B3-44AC-8F2E-0BFFDAADB396}"/>
              </a:ext>
            </a:extLst>
          </p:cNvPr>
          <p:cNvSpPr txBox="1">
            <a:spLocks/>
          </p:cNvSpPr>
          <p:nvPr/>
        </p:nvSpPr>
        <p:spPr>
          <a:xfrm>
            <a:off x="838200" y="4137666"/>
            <a:ext cx="584782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40246302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3F667B-46C8-45D0-87AF-F65D302A2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u="sng" dirty="0"/>
              <a:t>Obtención de datos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39648ED-9320-4C5E-BC65-8DCFBA507F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9832" y="1763521"/>
            <a:ext cx="9832596" cy="240411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ES" dirty="0"/>
              <a:t>Paso 3: </a:t>
            </a:r>
            <a:r>
              <a:rPr lang="es-ES" sz="2400" dirty="0"/>
              <a:t>obtener los tiempos medios entre estaciones a partir de los datos previos y haciendo uso de información adicional de la Wikipedia de cada estación</a:t>
            </a:r>
          </a:p>
          <a:p>
            <a:endParaRPr lang="es-ES" sz="2400" dirty="0"/>
          </a:p>
          <a:p>
            <a:endParaRPr lang="es-ES" sz="2400" dirty="0"/>
          </a:p>
          <a:p>
            <a:endParaRPr lang="es-ES" sz="2400" dirty="0"/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id="{226FE929-9D1D-4D4A-AC20-B378E0AB84C0}"/>
              </a:ext>
            </a:extLst>
          </p:cNvPr>
          <p:cNvGrpSpPr/>
          <p:nvPr/>
        </p:nvGrpSpPr>
        <p:grpSpPr>
          <a:xfrm>
            <a:off x="3773430" y="5483718"/>
            <a:ext cx="4647447" cy="648077"/>
            <a:chOff x="929832" y="4078296"/>
            <a:chExt cx="4647447" cy="648077"/>
          </a:xfrm>
        </p:grpSpPr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593BCEBB-10FE-40A7-B2BE-7622A48F014C}"/>
                </a:ext>
              </a:extLst>
            </p:cNvPr>
            <p:cNvSpPr/>
            <p:nvPr/>
          </p:nvSpPr>
          <p:spPr>
            <a:xfrm>
              <a:off x="3253550" y="4080042"/>
              <a:ext cx="232372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s-ES" dirty="0"/>
                <a:t>tiempo medio entre trenes en dicha línea</a:t>
              </a:r>
            </a:p>
          </p:txBody>
        </p:sp>
        <p:sp>
          <p:nvSpPr>
            <p:cNvPr id="5" name="Rectángulo 4">
              <a:extLst>
                <a:ext uri="{FF2B5EF4-FFF2-40B4-BE49-F238E27FC236}">
                  <a16:creationId xmlns:a16="http://schemas.microsoft.com/office/drawing/2014/main" id="{93DE9ADE-907B-47BF-B769-A31E810AEA9F}"/>
                </a:ext>
              </a:extLst>
            </p:cNvPr>
            <p:cNvSpPr/>
            <p:nvPr/>
          </p:nvSpPr>
          <p:spPr>
            <a:xfrm>
              <a:off x="929832" y="4078296"/>
              <a:ext cx="1953061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s-ES" dirty="0"/>
                <a:t>tiempo calculado en el paso 2 </a:t>
              </a:r>
            </a:p>
          </p:txBody>
        </p:sp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C72060B4-4017-4F0A-96DA-37418B7B41F3}"/>
                </a:ext>
              </a:extLst>
            </p:cNvPr>
            <p:cNvSpPr/>
            <p:nvPr/>
          </p:nvSpPr>
          <p:spPr>
            <a:xfrm>
              <a:off x="2889348" y="4139851"/>
              <a:ext cx="36420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ES" sz="2800" dirty="0"/>
                <a:t>+</a:t>
              </a:r>
            </a:p>
          </p:txBody>
        </p:sp>
      </p:grpSp>
      <p:sp>
        <p:nvSpPr>
          <p:cNvPr id="22" name="Rectángulo 21">
            <a:extLst>
              <a:ext uri="{FF2B5EF4-FFF2-40B4-BE49-F238E27FC236}">
                <a16:creationId xmlns:a16="http://schemas.microsoft.com/office/drawing/2014/main" id="{306C15FB-2EF3-407D-8E11-D00FB3747BBC}"/>
              </a:ext>
            </a:extLst>
          </p:cNvPr>
          <p:cNvSpPr/>
          <p:nvPr/>
        </p:nvSpPr>
        <p:spPr>
          <a:xfrm>
            <a:off x="929832" y="4848897"/>
            <a:ext cx="34635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/>
              <a:t>Tiempo de transbordo: </a:t>
            </a: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28CD607F-5E65-4163-9310-DD9A6488EC85}"/>
              </a:ext>
            </a:extLst>
          </p:cNvPr>
          <p:cNvSpPr/>
          <p:nvPr/>
        </p:nvSpPr>
        <p:spPr>
          <a:xfrm>
            <a:off x="929832" y="3212659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/>
              <a:t>Tiempo entre estaciones: </a:t>
            </a:r>
          </a:p>
        </p:txBody>
      </p:sp>
      <p:grpSp>
        <p:nvGrpSpPr>
          <p:cNvPr id="24" name="Grupo 23">
            <a:extLst>
              <a:ext uri="{FF2B5EF4-FFF2-40B4-BE49-F238E27FC236}">
                <a16:creationId xmlns:a16="http://schemas.microsoft.com/office/drawing/2014/main" id="{6593B16A-F1BD-4808-8064-16809E5DEB9B}"/>
              </a:ext>
            </a:extLst>
          </p:cNvPr>
          <p:cNvGrpSpPr/>
          <p:nvPr/>
        </p:nvGrpSpPr>
        <p:grpSpPr>
          <a:xfrm>
            <a:off x="1474130" y="3866803"/>
            <a:ext cx="9243740" cy="658023"/>
            <a:chOff x="2140121" y="5293213"/>
            <a:chExt cx="9243740" cy="658023"/>
          </a:xfrm>
        </p:grpSpPr>
        <p:sp>
          <p:nvSpPr>
            <p:cNvPr id="25" name="Rectángulo 24">
              <a:extLst>
                <a:ext uri="{FF2B5EF4-FFF2-40B4-BE49-F238E27FC236}">
                  <a16:creationId xmlns:a16="http://schemas.microsoft.com/office/drawing/2014/main" id="{52FB0F43-D2B7-4E12-95A5-C13F9225035F}"/>
                </a:ext>
              </a:extLst>
            </p:cNvPr>
            <p:cNvSpPr/>
            <p:nvPr/>
          </p:nvSpPr>
          <p:spPr>
            <a:xfrm>
              <a:off x="7804701" y="5304853"/>
              <a:ext cx="357916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s-ES" dirty="0"/>
                <a:t>tiempo medio de espera de un tren en una estación hasta que parte</a:t>
              </a:r>
            </a:p>
          </p:txBody>
        </p:sp>
        <p:sp>
          <p:nvSpPr>
            <p:cNvPr id="26" name="Rectángulo 25">
              <a:extLst>
                <a:ext uri="{FF2B5EF4-FFF2-40B4-BE49-F238E27FC236}">
                  <a16:creationId xmlns:a16="http://schemas.microsoft.com/office/drawing/2014/main" id="{B496A178-C37D-4616-9838-A19CA99A52E2}"/>
                </a:ext>
              </a:extLst>
            </p:cNvPr>
            <p:cNvSpPr/>
            <p:nvPr/>
          </p:nvSpPr>
          <p:spPr>
            <a:xfrm>
              <a:off x="2322405" y="5293213"/>
              <a:ext cx="208625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s-ES" dirty="0"/>
                <a:t>distancia calculada en paso 1</a:t>
              </a:r>
            </a:p>
          </p:txBody>
        </p:sp>
        <p:sp>
          <p:nvSpPr>
            <p:cNvPr id="27" name="Rectángulo 26">
              <a:extLst>
                <a:ext uri="{FF2B5EF4-FFF2-40B4-BE49-F238E27FC236}">
                  <a16:creationId xmlns:a16="http://schemas.microsoft.com/office/drawing/2014/main" id="{332DA0E1-323C-4DAC-AE59-21C401DF855D}"/>
                </a:ext>
              </a:extLst>
            </p:cNvPr>
            <p:cNvSpPr/>
            <p:nvPr/>
          </p:nvSpPr>
          <p:spPr>
            <a:xfrm>
              <a:off x="4921731" y="5304905"/>
              <a:ext cx="2086257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s-ES" dirty="0"/>
                <a:t>velocidad media del tren en dicha línea </a:t>
              </a:r>
            </a:p>
          </p:txBody>
        </p:sp>
        <p:sp>
          <p:nvSpPr>
            <p:cNvPr id="28" name="CuadroTexto 27">
              <a:extLst>
                <a:ext uri="{FF2B5EF4-FFF2-40B4-BE49-F238E27FC236}">
                  <a16:creationId xmlns:a16="http://schemas.microsoft.com/office/drawing/2014/main" id="{19D2ADA6-9363-4875-8D12-DDEA250EDD52}"/>
                </a:ext>
              </a:extLst>
            </p:cNvPr>
            <p:cNvSpPr txBox="1"/>
            <p:nvPr/>
          </p:nvSpPr>
          <p:spPr>
            <a:xfrm>
              <a:off x="4462773" y="5354768"/>
              <a:ext cx="40267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800" dirty="0"/>
                <a:t>/</a:t>
              </a:r>
            </a:p>
          </p:txBody>
        </p:sp>
        <p:sp>
          <p:nvSpPr>
            <p:cNvPr id="29" name="CuadroTexto 28">
              <a:extLst>
                <a:ext uri="{FF2B5EF4-FFF2-40B4-BE49-F238E27FC236}">
                  <a16:creationId xmlns:a16="http://schemas.microsoft.com/office/drawing/2014/main" id="{06F8C9B1-5CD4-42E1-8D5D-14D84CF27530}"/>
                </a:ext>
              </a:extLst>
            </p:cNvPr>
            <p:cNvSpPr txBox="1"/>
            <p:nvPr/>
          </p:nvSpPr>
          <p:spPr>
            <a:xfrm>
              <a:off x="2140121" y="5327008"/>
              <a:ext cx="40267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800" dirty="0"/>
                <a:t>(</a:t>
              </a:r>
            </a:p>
          </p:txBody>
        </p:sp>
        <p:sp>
          <p:nvSpPr>
            <p:cNvPr id="30" name="CuadroTexto 29">
              <a:extLst>
                <a:ext uri="{FF2B5EF4-FFF2-40B4-BE49-F238E27FC236}">
                  <a16:creationId xmlns:a16="http://schemas.microsoft.com/office/drawing/2014/main" id="{E5F5565C-31C5-4F57-80F7-11C17992573C}"/>
                </a:ext>
              </a:extLst>
            </p:cNvPr>
            <p:cNvSpPr txBox="1"/>
            <p:nvPr/>
          </p:nvSpPr>
          <p:spPr>
            <a:xfrm>
              <a:off x="7037828" y="5327008"/>
              <a:ext cx="40267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800" dirty="0"/>
                <a:t>)</a:t>
              </a:r>
            </a:p>
          </p:txBody>
        </p:sp>
        <p:sp>
          <p:nvSpPr>
            <p:cNvPr id="31" name="Rectángulo 30">
              <a:extLst>
                <a:ext uri="{FF2B5EF4-FFF2-40B4-BE49-F238E27FC236}">
                  <a16:creationId xmlns:a16="http://schemas.microsoft.com/office/drawing/2014/main" id="{6E772A36-16E5-4805-A63D-7A1ABBC53D0A}"/>
                </a:ext>
              </a:extLst>
            </p:cNvPr>
            <p:cNvSpPr/>
            <p:nvPr/>
          </p:nvSpPr>
          <p:spPr>
            <a:xfrm>
              <a:off x="7440499" y="5327008"/>
              <a:ext cx="36420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ES" sz="2800" dirty="0"/>
                <a:t>+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446865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E799CB-3CFD-4FE0-8CA4-91D1F1EBB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u="sng" dirty="0"/>
              <a:t>Heurística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BE97DDC-09AF-446F-B16E-54535098DA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926" y="2528374"/>
            <a:ext cx="6191774" cy="3484097"/>
          </a:xfrm>
        </p:spPr>
        <p:txBody>
          <a:bodyPr>
            <a:normAutofit/>
          </a:bodyPr>
          <a:lstStyle/>
          <a:p>
            <a:r>
              <a:rPr lang="es-ES" sz="2400" dirty="0"/>
              <a:t>Obtención de la distancia en línea recta:</a:t>
            </a:r>
          </a:p>
          <a:p>
            <a:pPr lvl="1"/>
            <a:r>
              <a:rPr lang="es-ES" dirty="0"/>
              <a:t>Primero obtenemos con Google </a:t>
            </a:r>
            <a:r>
              <a:rPr lang="es-ES" dirty="0" err="1"/>
              <a:t>Maps</a:t>
            </a:r>
            <a:r>
              <a:rPr lang="es-ES" dirty="0"/>
              <a:t> las coordenadas decimales de todas las estaciones.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538ABB24-4744-4400-A83F-B27DD3B9CC36}"/>
              </a:ext>
            </a:extLst>
          </p:cNvPr>
          <p:cNvSpPr/>
          <p:nvPr/>
        </p:nvSpPr>
        <p:spPr>
          <a:xfrm>
            <a:off x="838200" y="1612594"/>
            <a:ext cx="1081410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400" dirty="0"/>
              <a:t>Tomamos como heurística el tiempo medio que tardaría el tren más rápido (el que tiene una velocidad de 100km/h) en ir en línea recta desde una estación a otra.</a:t>
            </a:r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132671A0-5F93-4A41-8F42-DEB5DE69A88D}"/>
              </a:ext>
            </a:extLst>
          </p:cNvPr>
          <p:cNvGrpSpPr/>
          <p:nvPr/>
        </p:nvGrpSpPr>
        <p:grpSpPr>
          <a:xfrm>
            <a:off x="7429677" y="2864578"/>
            <a:ext cx="3705225" cy="742950"/>
            <a:chOff x="7429677" y="3057525"/>
            <a:chExt cx="3705225" cy="742950"/>
          </a:xfrm>
        </p:grpSpPr>
        <p:pic>
          <p:nvPicPr>
            <p:cNvPr id="5" name="Imagen 4">
              <a:extLst>
                <a:ext uri="{FF2B5EF4-FFF2-40B4-BE49-F238E27FC236}">
                  <a16:creationId xmlns:a16="http://schemas.microsoft.com/office/drawing/2014/main" id="{6325892A-180F-48BB-8566-CC154628671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429677" y="3057525"/>
              <a:ext cx="3705225" cy="74295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49C36DCD-AE8D-44C0-BEB8-AB29BA7FD7EB}"/>
                </a:ext>
              </a:extLst>
            </p:cNvPr>
            <p:cNvSpPr/>
            <p:nvPr/>
          </p:nvSpPr>
          <p:spPr>
            <a:xfrm>
              <a:off x="8472881" y="3489819"/>
              <a:ext cx="1367405" cy="206477"/>
            </a:xfrm>
            <a:prstGeom prst="rect">
              <a:avLst/>
            </a:prstGeom>
            <a:noFill/>
            <a:ln w="38100">
              <a:solidFill>
                <a:srgbClr val="F53C2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8" name="Rectángulo 7">
            <a:extLst>
              <a:ext uri="{FF2B5EF4-FFF2-40B4-BE49-F238E27FC236}">
                <a16:creationId xmlns:a16="http://schemas.microsoft.com/office/drawing/2014/main" id="{4F9D1A8C-1BC8-4FD2-97C1-30020F552989}"/>
              </a:ext>
            </a:extLst>
          </p:cNvPr>
          <p:cNvSpPr/>
          <p:nvPr/>
        </p:nvSpPr>
        <p:spPr>
          <a:xfrm>
            <a:off x="828926" y="4056616"/>
            <a:ext cx="1029670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2400" dirty="0"/>
              <a:t>Segundo usamos al fórmula del </a:t>
            </a:r>
            <a:r>
              <a:rPr lang="es-ES" sz="2400" dirty="0" err="1"/>
              <a:t>Haversine</a:t>
            </a:r>
            <a:r>
              <a:rPr lang="es-ES" sz="2400" dirty="0"/>
              <a:t> para calcular la distancia entre puntos en una esfera </a:t>
            </a:r>
          </a:p>
        </p:txBody>
      </p:sp>
      <p:grpSp>
        <p:nvGrpSpPr>
          <p:cNvPr id="11" name="Grupo 10">
            <a:extLst>
              <a:ext uri="{FF2B5EF4-FFF2-40B4-BE49-F238E27FC236}">
                <a16:creationId xmlns:a16="http://schemas.microsoft.com/office/drawing/2014/main" id="{AE7B3795-376F-452B-AD0A-2D1D89301317}"/>
              </a:ext>
            </a:extLst>
          </p:cNvPr>
          <p:cNvGrpSpPr/>
          <p:nvPr/>
        </p:nvGrpSpPr>
        <p:grpSpPr>
          <a:xfrm>
            <a:off x="1248757" y="5050646"/>
            <a:ext cx="6682351" cy="1240775"/>
            <a:chOff x="1689862" y="5165471"/>
            <a:chExt cx="6682351" cy="1240775"/>
          </a:xfrm>
        </p:grpSpPr>
        <p:pic>
          <p:nvPicPr>
            <p:cNvPr id="1026" name="Picture 2" descr="https://latex2png.com/pngs/6d04b38e564144776235148b22c47d95.png">
              <a:extLst>
                <a:ext uri="{FF2B5EF4-FFF2-40B4-BE49-F238E27FC236}">
                  <a16:creationId xmlns:a16="http://schemas.microsoft.com/office/drawing/2014/main" id="{D9AAECB4-2FDE-45EC-984A-39287936D8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89862" y="5165471"/>
              <a:ext cx="6682351" cy="5464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https://latex2png.com/pngs/a505e3cb6edf79a31b7037b6dd2628be.png">
              <a:extLst>
                <a:ext uri="{FF2B5EF4-FFF2-40B4-BE49-F238E27FC236}">
                  <a16:creationId xmlns:a16="http://schemas.microsoft.com/office/drawing/2014/main" id="{8F32518F-14CC-419E-BD8C-AE43D815FEE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89862" y="5759597"/>
              <a:ext cx="2974417" cy="313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https://latex2png.com/pngs/23f26e1809429e413d71a2509f79a07a.png">
              <a:extLst>
                <a:ext uri="{FF2B5EF4-FFF2-40B4-BE49-F238E27FC236}">
                  <a16:creationId xmlns:a16="http://schemas.microsoft.com/office/drawing/2014/main" id="{B41FE321-B9A8-44E5-A81A-B3282A96740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89862" y="6204968"/>
              <a:ext cx="1103672" cy="2012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" name="Grupo 9">
            <a:extLst>
              <a:ext uri="{FF2B5EF4-FFF2-40B4-BE49-F238E27FC236}">
                <a16:creationId xmlns:a16="http://schemas.microsoft.com/office/drawing/2014/main" id="{9BEA7217-EFDA-476E-9B2B-0ECA129122BD}"/>
              </a:ext>
            </a:extLst>
          </p:cNvPr>
          <p:cNvGrpSpPr/>
          <p:nvPr/>
        </p:nvGrpSpPr>
        <p:grpSpPr>
          <a:xfrm>
            <a:off x="8480636" y="5006057"/>
            <a:ext cx="2839608" cy="1291466"/>
            <a:chOff x="9176485" y="5165471"/>
            <a:chExt cx="2839608" cy="1291466"/>
          </a:xfrm>
        </p:grpSpPr>
        <p:pic>
          <p:nvPicPr>
            <p:cNvPr id="1034" name="Picture 10" descr="https://latex2png.com/pngs/126b4767140d1101d51c13426378c1d5.png">
              <a:extLst>
                <a:ext uri="{FF2B5EF4-FFF2-40B4-BE49-F238E27FC236}">
                  <a16:creationId xmlns:a16="http://schemas.microsoft.com/office/drawing/2014/main" id="{C17E295B-7FCF-4B6B-A3B5-FEAE1667A04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03602" y="5165471"/>
              <a:ext cx="926067" cy="1958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6" name="Picture 12" descr="https://latex2png.com/pngs/273c6a481f248e9e83f15d94b32e977b.png">
              <a:extLst>
                <a:ext uri="{FF2B5EF4-FFF2-40B4-BE49-F238E27FC236}">
                  <a16:creationId xmlns:a16="http://schemas.microsoft.com/office/drawing/2014/main" id="{3C4E0C7B-9B3A-4FB8-9742-B7706B1E4C6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10041" y="5485827"/>
              <a:ext cx="1614701" cy="2720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8" name="Picture 14" descr="https://latex2png.com/pngs/f854f3af4f2f6015f14b1bc6f83c838a.png">
              <a:extLst>
                <a:ext uri="{FF2B5EF4-FFF2-40B4-BE49-F238E27FC236}">
                  <a16:creationId xmlns:a16="http://schemas.microsoft.com/office/drawing/2014/main" id="{8BEBC822-F788-41CA-96FD-02269AC9BD9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03602" y="5882409"/>
              <a:ext cx="1731758" cy="2541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0" name="Picture 16" descr="https://latex2png.com/pngs/6313ce29c33e4c5fa9b932270f4192ad.png">
              <a:extLst>
                <a:ext uri="{FF2B5EF4-FFF2-40B4-BE49-F238E27FC236}">
                  <a16:creationId xmlns:a16="http://schemas.microsoft.com/office/drawing/2014/main" id="{4790B752-1D66-407B-9652-7CFC687D80D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76485" y="6261102"/>
              <a:ext cx="2839608" cy="1958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702D0567-EA20-4281-8646-F4C7E8EFA364}"/>
              </a:ext>
            </a:extLst>
          </p:cNvPr>
          <p:cNvCxnSpPr>
            <a:cxnSpLocks/>
          </p:cNvCxnSpPr>
          <p:nvPr/>
        </p:nvCxnSpPr>
        <p:spPr>
          <a:xfrm>
            <a:off x="8125469" y="4964017"/>
            <a:ext cx="0" cy="13274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CuadroTexto 15">
            <a:extLst>
              <a:ext uri="{FF2B5EF4-FFF2-40B4-BE49-F238E27FC236}">
                <a16:creationId xmlns:a16="http://schemas.microsoft.com/office/drawing/2014/main" id="{AEEECD56-0B29-434E-AE40-F718FFD8B615}"/>
              </a:ext>
            </a:extLst>
          </p:cNvPr>
          <p:cNvSpPr txBox="1"/>
          <p:nvPr/>
        </p:nvSpPr>
        <p:spPr>
          <a:xfrm>
            <a:off x="1078718" y="6516345"/>
            <a:ext cx="91607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err="1"/>
              <a:t>Ref</a:t>
            </a:r>
            <a:r>
              <a:rPr lang="es-ES" sz="1400" dirty="0"/>
              <a:t>: </a:t>
            </a:r>
            <a:r>
              <a:rPr lang="es-ES" sz="1400" dirty="0">
                <a:hlinkClick r:id="rId10"/>
              </a:rPr>
              <a:t>https://community.esri.com/groups/coordinate-reference-systems/blog/2017/10/05/</a:t>
            </a:r>
            <a:endParaRPr lang="es-ES" sz="1400" dirty="0"/>
          </a:p>
        </p:txBody>
      </p:sp>
    </p:spTree>
    <p:extLst>
      <p:ext uri="{BB962C8B-B14F-4D97-AF65-F5344CB8AC3E}">
        <p14:creationId xmlns:p14="http://schemas.microsoft.com/office/powerpoint/2010/main" val="15595896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21AFBC-0BAC-4FB6-B422-708570076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u="sng" dirty="0"/>
              <a:t>Heurística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4A27380-513D-457F-874E-01F841EEE5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93405"/>
            <a:ext cx="4270695" cy="3811777"/>
          </a:xfrm>
        </p:spPr>
        <p:txBody>
          <a:bodyPr/>
          <a:lstStyle/>
          <a:p>
            <a:r>
              <a:rPr lang="es-ES" dirty="0"/>
              <a:t>La distancia entre los puntos es menor o igual a la distancia del trayecto del tren entre estaciones</a:t>
            </a:r>
          </a:p>
          <a:p>
            <a:r>
              <a:rPr lang="es-ES" dirty="0"/>
              <a:t>La velocidad usada es mayor o igual a la velocidad media en el trayecto entre estaciones o transbordos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66401E9C-31F6-4088-860E-3D5946897F8C}"/>
                  </a:ext>
                </a:extLst>
              </p:cNvPr>
              <p:cNvSpPr txBox="1"/>
              <p:nvPr/>
            </p:nvSpPr>
            <p:spPr>
              <a:xfrm>
                <a:off x="4605556" y="2033397"/>
                <a:ext cx="1275126" cy="373179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}"/>
                          <m:ctrlPr>
                            <a:rPr lang="es-E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s-ES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/>
                            <m:e/>
                            <m:e/>
                            <m:e/>
                            <m:e/>
                            <m:e/>
                            <m:e/>
                            <m:e/>
                            <m:e/>
                            <m:e/>
                            <m:e/>
                            <m:e/>
                            <m:e/>
                            <m:e/>
                          </m:eqArr>
                        </m:e>
                      </m:d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66401E9C-31F6-4088-860E-3D5946897F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5556" y="2033397"/>
                <a:ext cx="1275126" cy="373179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FE011520-1040-4EF9-AA94-63DFF9B04FC3}"/>
                  </a:ext>
                </a:extLst>
              </p:cNvPr>
              <p:cNvSpPr txBox="1"/>
              <p:nvPr/>
            </p:nvSpPr>
            <p:spPr>
              <a:xfrm>
                <a:off x="5872294" y="3720108"/>
                <a:ext cx="1843903" cy="3583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groupChr>
                        <m:groupChrPr>
                          <m:chr m:val="⇒"/>
                          <m:pos m:val="top"/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groupChrPr>
                        <m:e/>
                      </m:groupCh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groupChr>
                        <m:groupChrPr>
                          <m:chr m:val="⇒"/>
                          <m:pos m:val="top"/>
                          <m:ctrlP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groupChrPr>
                        <m:e/>
                      </m:groupChr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FE011520-1040-4EF9-AA94-63DFF9B04F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2294" y="3720108"/>
                <a:ext cx="1843903" cy="358368"/>
              </a:xfrm>
              <a:prstGeom prst="rect">
                <a:avLst/>
              </a:prstGeom>
              <a:blipFill>
                <a:blip r:embed="rId3"/>
                <a:stretch>
                  <a:fillRect l="-11221" t="-59322" r="-38944" b="-79661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uadroTexto 7">
            <a:extLst>
              <a:ext uri="{FF2B5EF4-FFF2-40B4-BE49-F238E27FC236}">
                <a16:creationId xmlns:a16="http://schemas.microsoft.com/office/drawing/2014/main" id="{AA7164C8-755D-4FF0-8DFD-7064745C78C9}"/>
              </a:ext>
            </a:extLst>
          </p:cNvPr>
          <p:cNvSpPr txBox="1"/>
          <p:nvPr/>
        </p:nvSpPr>
        <p:spPr>
          <a:xfrm>
            <a:off x="7885653" y="3319190"/>
            <a:ext cx="365759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dirty="0"/>
              <a:t>Nuestra modelización es válida para un Algoritmo A</a:t>
            </a:r>
            <a:r>
              <a:rPr lang="es-ES" sz="2800" baseline="30000" dirty="0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394778378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</TotalTime>
  <Words>830</Words>
  <Application>Microsoft Office PowerPoint</Application>
  <PresentationFormat>Panorámica</PresentationFormat>
  <Paragraphs>137</Paragraphs>
  <Slides>21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Tema de Office</vt:lpstr>
      <vt:lpstr>METRO JAPÓN</vt:lpstr>
      <vt:lpstr>Modelización</vt:lpstr>
      <vt:lpstr>Modelo</vt:lpstr>
      <vt:lpstr>Caso particular: Nodos con transbordos</vt:lpstr>
      <vt:lpstr>Obtención de datos</vt:lpstr>
      <vt:lpstr>Obtención de datos</vt:lpstr>
      <vt:lpstr>Obtención de datos</vt:lpstr>
      <vt:lpstr>Heurística </vt:lpstr>
      <vt:lpstr>Heurística</vt:lpstr>
      <vt:lpstr>Implementación</vt:lpstr>
      <vt:lpstr>¿Por qué hemos elegido Python?</vt:lpstr>
      <vt:lpstr>Algoritmo</vt:lpstr>
      <vt:lpstr>Algoritmo A*</vt:lpstr>
      <vt:lpstr>Algoritmo A*</vt:lpstr>
      <vt:lpstr>Algoritmo A*</vt:lpstr>
      <vt:lpstr>Algoritmo A*</vt:lpstr>
      <vt:lpstr>Algoritmo A*</vt:lpstr>
      <vt:lpstr>Interfaz Gráfica</vt:lpstr>
      <vt:lpstr>Interfaz</vt:lpstr>
      <vt:lpstr>Interfaz</vt:lpstr>
      <vt:lpstr>Demostración del funcionamiento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Algoritmo</dc:title>
  <dc:creator>diegojose.abengozar.vilar@alumnos.upm.es</dc:creator>
  <cp:lastModifiedBy>diegojose.abengozar.vilar@alumnos.upm.es</cp:lastModifiedBy>
  <cp:revision>40</cp:revision>
  <dcterms:created xsi:type="dcterms:W3CDTF">2019-12-06T14:10:20Z</dcterms:created>
  <dcterms:modified xsi:type="dcterms:W3CDTF">2019-12-14T20:55:12Z</dcterms:modified>
</cp:coreProperties>
</file>