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69" r:id="rId12"/>
    <p:sldId id="265" r:id="rId13"/>
    <p:sldId id="257" r:id="rId14"/>
    <p:sldId id="260" r:id="rId15"/>
    <p:sldId id="259" r:id="rId16"/>
    <p:sldId id="261" r:id="rId17"/>
    <p:sldId id="267" r:id="rId18"/>
    <p:sldId id="264" r:id="rId19"/>
    <p:sldId id="278" r:id="rId20"/>
    <p:sldId id="279" r:id="rId21"/>
    <p:sldId id="266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3C29"/>
    <a:srgbClr val="CC1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5A2BD-166F-45B7-9AFD-0BC543D29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FA462A-BD61-4734-BFC8-BADC1FFD9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AD26A8-7CE4-4F99-80DA-F7FBCC83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2E3767-0D3C-4D3C-8DA3-3F35090D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D752F5-A6C8-456F-9D1D-4BB6C710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332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F61FA-AFFB-4AAB-8CA3-ED0DE79E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28D022-AE44-4050-A22A-C8E3D0E65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F08ABD-BC39-4BEF-92AA-10BE7DAA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5ACEC5-9123-4273-B6A9-9BB2709C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73EC64-3B3A-45BA-AE2F-B58EB793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863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7C9C56-33DF-4DC5-B84E-5E2118BAF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16CFB0-65B3-43DC-9FEB-6A544B428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D3A7D6-3352-4ABE-950A-ED569E8F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C444DC-97E3-44FB-847D-788495EC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30C344-2F59-4846-BC10-8D020425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270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EA59F-D9E5-4B42-B344-7375BB99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F571B8-284E-47FA-8AF2-9E4F41154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AB3DEA-B133-45F3-83BF-402C38D4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739D03-EED4-4F40-9EEA-0F520EF3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821609-F8DD-4ED6-8977-3F6A1675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434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D3706-C588-4A89-AE79-8872E9E23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BCD786-81D7-4172-A9D6-37C2F19DB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DD5F86-E37D-4C03-86D1-08AEBAF2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4B9BB-A521-4BF2-8829-6E78EEB8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3B79CF-A366-48B5-A62A-9BA19B88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068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0751F-D38D-417A-BD4E-3E07F593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DC060F-49E6-4C71-96E5-02EC3D269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5CF502-3A76-4511-BE86-2C8A23CB0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FE964A-5489-49C1-A897-94E963AF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26B45A-C5E6-47C2-8952-FDD4531E0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88EDC2-1ABA-42D0-8E96-381EA1C0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37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D821D-9FA8-485E-88B8-D4C9B6A2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2197EA-00CD-4406-94A0-6CC22BE9B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DAB40A-5C11-43AE-AEF7-798C97B97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69FAC6-639A-4F04-AC26-75152056C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183149-3F58-46DE-912D-AC25E312A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821B578-C2E5-40C6-8C06-82FD4895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401BF6C-BBBC-4C9B-BF73-AA8F79F3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2D9F53-DEFA-43BC-8470-90D62A4D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42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B42FB-888C-422A-B0C8-6939876A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94686D-8C46-42DF-9523-DC16B55B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38418B6-A981-44F7-8344-FAAC0015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DFAB80-4C25-4E6B-BB93-192E243C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05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5716BB-9485-4832-9FE5-02BE7CBC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EABA8F9-45E6-4975-8339-027F945D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0D7042-E921-47E6-9BFC-26ECA5E5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20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DEA77-343F-4803-ADD4-6D4EAA2E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697A9B-DCF5-4278-BDF1-78232A032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F8FBDE-34A8-4B36-B5E4-73387331C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BD94C4-EEED-40C7-B1F8-3617ED74D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9FA1EA-ABCF-4DFA-9873-ACFA7900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8246D7-2E80-460C-B274-E4C5C7BC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317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AF6B5-6E93-4316-8C3A-F50F9AC4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D34ADA-DB05-4C15-97AC-64FE42803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11FCF0-6C56-4362-9F67-AFA2CAB11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913E90-07BE-40C6-AFDA-68BE2D4A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224172-534D-43FD-9670-3AA53E99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DBAC51-10F4-42D1-87E1-BB504A14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19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AAABBC-1635-4303-BD6A-E7CDC7DF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E98F80-C739-4A28-8EE3-B897C7E51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D32C17-948E-41C4-AF0B-8F30F4F13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11B92-A341-4C0A-A0AE-4DA00BB3E0EA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F309AC-142D-4D23-B578-16C7F6ACB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968424-19BB-4D5F-B275-BD37A32D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123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Yamanote_Lin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Ch%C5%AB%C5%8D-S%C5%8Dbu_Line" TargetMode="External"/><Relationship Id="rId4" Type="http://schemas.openxmlformats.org/officeDocument/2006/relationships/hyperlink" Target="https://en.wikipedia.org/wiki/Ch%C5%AB%C5%8D_Line_(Rapid)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Kil%C3%B3metro_por_hora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hyperlink" Target="https://community.esri.com/groups/coordinate-reference-systems/blog/2017/10/05/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8E18-28BF-4A84-813E-0DDD63F3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METRO JAPÓN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D5FF1-7E81-4549-9028-58717E067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Grupo, Miembros, fecha..</a:t>
            </a:r>
          </a:p>
        </p:txBody>
      </p:sp>
    </p:spTree>
    <p:extLst>
      <p:ext uri="{BB962C8B-B14F-4D97-AF65-F5344CB8AC3E}">
        <p14:creationId xmlns:p14="http://schemas.microsoft.com/office/powerpoint/2010/main" val="1094147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8E18-28BF-4A84-813E-0DDD63F3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3711595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u="sng" dirty="0"/>
              <a:t>¿Por qué hemos elegido Python?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77F3D-AF14-41F4-AC1E-4266F541E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131" y="1995268"/>
            <a:ext cx="5594669" cy="4170437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Versátil</a:t>
            </a:r>
          </a:p>
          <a:p>
            <a:r>
              <a:rPr lang="es-ES" dirty="0"/>
              <a:t>Muchas librerías útiles</a:t>
            </a:r>
          </a:p>
          <a:p>
            <a:pPr lvl="1"/>
            <a:r>
              <a:rPr lang="es-ES" dirty="0" err="1"/>
              <a:t>Tkinter</a:t>
            </a:r>
            <a:endParaRPr lang="es-ES" dirty="0"/>
          </a:p>
          <a:p>
            <a:pPr lvl="1"/>
            <a:r>
              <a:rPr lang="es-ES" dirty="0" err="1"/>
              <a:t>Matblotlib</a:t>
            </a:r>
            <a:endParaRPr lang="es-ES" dirty="0"/>
          </a:p>
          <a:p>
            <a:pPr lvl="1"/>
            <a:r>
              <a:rPr lang="es-ES" dirty="0" err="1"/>
              <a:t>Networkx</a:t>
            </a:r>
            <a:endParaRPr lang="es-ES" dirty="0"/>
          </a:p>
          <a:p>
            <a:pPr lvl="1"/>
            <a:r>
              <a:rPr lang="es-ES" dirty="0"/>
              <a:t>CSV</a:t>
            </a:r>
          </a:p>
          <a:p>
            <a:r>
              <a:rPr lang="es-ES" dirty="0"/>
              <a:t>Facilidad para testear/</a:t>
            </a:r>
            <a:r>
              <a:rPr lang="es-ES" dirty="0" err="1"/>
              <a:t>debugear</a:t>
            </a:r>
            <a:endParaRPr lang="es-ES" dirty="0"/>
          </a:p>
          <a:p>
            <a:r>
              <a:rPr lang="es-ES" dirty="0"/>
              <a:t>Facilidad para la interfaz gráfica</a:t>
            </a:r>
          </a:p>
          <a:p>
            <a:r>
              <a:rPr lang="es-ES" dirty="0"/>
              <a:t>Aprender a hacer un proyecto en Python</a:t>
            </a:r>
          </a:p>
          <a:p>
            <a:endParaRPr lang="es-ES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CF99A5B-F984-4AB7-BE36-2F7C88964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475017" cy="447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11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8E18-28BF-4A84-813E-0DDD63F3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Algoritmo</a:t>
            </a:r>
          </a:p>
        </p:txBody>
      </p:sp>
    </p:spTree>
    <p:extLst>
      <p:ext uri="{BB962C8B-B14F-4D97-AF65-F5344CB8AC3E}">
        <p14:creationId xmlns:p14="http://schemas.microsoft.com/office/powerpoint/2010/main" val="580652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u="sng" dirty="0"/>
              <a:t>Algoritmo A*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BE150B0-8A11-437E-80FA-99F8B231B9FF}"/>
              </a:ext>
            </a:extLst>
          </p:cNvPr>
          <p:cNvSpPr/>
          <p:nvPr/>
        </p:nvSpPr>
        <p:spPr>
          <a:xfrm>
            <a:off x="4054288" y="2615884"/>
            <a:ext cx="3514728" cy="1981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Algoritmo A*</a:t>
            </a:r>
          </a:p>
        </p:txBody>
      </p:sp>
      <p:sp>
        <p:nvSpPr>
          <p:cNvPr id="7" name="Flecha: a la derecha con bandas 6">
            <a:extLst>
              <a:ext uri="{FF2B5EF4-FFF2-40B4-BE49-F238E27FC236}">
                <a16:creationId xmlns:a16="http://schemas.microsoft.com/office/drawing/2014/main" id="{F06084E8-B6CB-415A-A43A-69A433C64931}"/>
              </a:ext>
            </a:extLst>
          </p:cNvPr>
          <p:cNvSpPr/>
          <p:nvPr/>
        </p:nvSpPr>
        <p:spPr>
          <a:xfrm>
            <a:off x="1724086" y="3165857"/>
            <a:ext cx="1876427" cy="1017588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Destino</a:t>
            </a:r>
          </a:p>
        </p:txBody>
      </p:sp>
      <p:sp>
        <p:nvSpPr>
          <p:cNvPr id="8" name="Flecha: a la derecha con bandas 7">
            <a:extLst>
              <a:ext uri="{FF2B5EF4-FFF2-40B4-BE49-F238E27FC236}">
                <a16:creationId xmlns:a16="http://schemas.microsoft.com/office/drawing/2014/main" id="{63E37DA7-D685-44BF-9FC7-C4278F78AF66}"/>
              </a:ext>
            </a:extLst>
          </p:cNvPr>
          <p:cNvSpPr/>
          <p:nvPr/>
        </p:nvSpPr>
        <p:spPr>
          <a:xfrm rot="1100164">
            <a:off x="2010832" y="1960420"/>
            <a:ext cx="1876427" cy="1001365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Origen</a:t>
            </a:r>
          </a:p>
        </p:txBody>
      </p:sp>
      <p:sp>
        <p:nvSpPr>
          <p:cNvPr id="10" name="Flecha: a la derecha con bandas 9">
            <a:extLst>
              <a:ext uri="{FF2B5EF4-FFF2-40B4-BE49-F238E27FC236}">
                <a16:creationId xmlns:a16="http://schemas.microsoft.com/office/drawing/2014/main" id="{5ACFA47A-47DF-4864-9FDB-D5D54638D222}"/>
              </a:ext>
            </a:extLst>
          </p:cNvPr>
          <p:cNvSpPr/>
          <p:nvPr/>
        </p:nvSpPr>
        <p:spPr>
          <a:xfrm>
            <a:off x="7892864" y="2399645"/>
            <a:ext cx="2205037" cy="1232693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Camino Mínimo</a:t>
            </a:r>
          </a:p>
        </p:txBody>
      </p:sp>
      <p:sp>
        <p:nvSpPr>
          <p:cNvPr id="11" name="Flecha: a la derecha con bandas 10">
            <a:extLst>
              <a:ext uri="{FF2B5EF4-FFF2-40B4-BE49-F238E27FC236}">
                <a16:creationId xmlns:a16="http://schemas.microsoft.com/office/drawing/2014/main" id="{8171D50A-28B8-43B2-9D14-DDC7934BD541}"/>
              </a:ext>
            </a:extLst>
          </p:cNvPr>
          <p:cNvSpPr/>
          <p:nvPr/>
        </p:nvSpPr>
        <p:spPr>
          <a:xfrm>
            <a:off x="7892865" y="3715226"/>
            <a:ext cx="2205036" cy="122181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Tiempo</a:t>
            </a:r>
          </a:p>
        </p:txBody>
      </p:sp>
      <p:sp>
        <p:nvSpPr>
          <p:cNvPr id="12" name="Flecha: doblada 11">
            <a:extLst>
              <a:ext uri="{FF2B5EF4-FFF2-40B4-BE49-F238E27FC236}">
                <a16:creationId xmlns:a16="http://schemas.microsoft.com/office/drawing/2014/main" id="{18525FBC-570D-497A-A9A1-1F4E6F34B8C0}"/>
              </a:ext>
            </a:extLst>
          </p:cNvPr>
          <p:cNvSpPr/>
          <p:nvPr/>
        </p:nvSpPr>
        <p:spPr>
          <a:xfrm rot="16200000">
            <a:off x="5625393" y="5068381"/>
            <a:ext cx="1352552" cy="785813"/>
          </a:xfrm>
          <a:prstGeom prst="ben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Flecha: doblada 14">
            <a:extLst>
              <a:ext uri="{FF2B5EF4-FFF2-40B4-BE49-F238E27FC236}">
                <a16:creationId xmlns:a16="http://schemas.microsoft.com/office/drawing/2014/main" id="{47C08B07-63DA-451D-83B7-3802A0789529}"/>
              </a:ext>
            </a:extLst>
          </p:cNvPr>
          <p:cNvSpPr/>
          <p:nvPr/>
        </p:nvSpPr>
        <p:spPr>
          <a:xfrm rot="16200000" flipV="1">
            <a:off x="4434324" y="5089219"/>
            <a:ext cx="1352550" cy="744139"/>
          </a:xfrm>
          <a:prstGeom prst="ben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DDA5541-0B62-412A-884F-5F4DE8A0A325}"/>
              </a:ext>
            </a:extLst>
          </p:cNvPr>
          <p:cNvSpPr txBox="1"/>
          <p:nvPr/>
        </p:nvSpPr>
        <p:spPr>
          <a:xfrm>
            <a:off x="3238151" y="5864524"/>
            <a:ext cx="164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CSV Heurística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536DAB8-2813-47EA-B818-054CBAE3B7F0}"/>
              </a:ext>
            </a:extLst>
          </p:cNvPr>
          <p:cNvSpPr txBox="1"/>
          <p:nvPr/>
        </p:nvSpPr>
        <p:spPr>
          <a:xfrm>
            <a:off x="6557955" y="588073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6CB9696-652C-40B9-B734-A4209E1F5D96}"/>
              </a:ext>
            </a:extLst>
          </p:cNvPr>
          <p:cNvSpPr txBox="1"/>
          <p:nvPr/>
        </p:nvSpPr>
        <p:spPr>
          <a:xfrm>
            <a:off x="6706206" y="5856135"/>
            <a:ext cx="76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Grafo</a:t>
            </a:r>
          </a:p>
        </p:txBody>
      </p:sp>
      <p:sp>
        <p:nvSpPr>
          <p:cNvPr id="20" name="Flecha: a la derecha con bandas 19">
            <a:extLst>
              <a:ext uri="{FF2B5EF4-FFF2-40B4-BE49-F238E27FC236}">
                <a16:creationId xmlns:a16="http://schemas.microsoft.com/office/drawing/2014/main" id="{B4AF178D-C6C7-40C6-8BAE-2D65ED1A35D2}"/>
              </a:ext>
            </a:extLst>
          </p:cNvPr>
          <p:cNvSpPr/>
          <p:nvPr/>
        </p:nvSpPr>
        <p:spPr>
          <a:xfrm rot="20216860">
            <a:off x="2071764" y="4431978"/>
            <a:ext cx="1876427" cy="779462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Opción mínimos transbordos</a:t>
            </a:r>
          </a:p>
        </p:txBody>
      </p:sp>
    </p:spTree>
    <p:extLst>
      <p:ext uri="{BB962C8B-B14F-4D97-AF65-F5344CB8AC3E}">
        <p14:creationId xmlns:p14="http://schemas.microsoft.com/office/powerpoint/2010/main" val="3638314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Algoritmo A*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77F3D-AF14-41F4-AC1E-4266F541E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Función </a:t>
            </a:r>
            <a:r>
              <a:rPr lang="es-ES" b="1" dirty="0"/>
              <a:t>g</a:t>
            </a:r>
            <a:r>
              <a:rPr lang="es-ES" dirty="0"/>
              <a:t>: tiempo desde el origen hasta el nodo actual </a:t>
            </a:r>
          </a:p>
          <a:p>
            <a:r>
              <a:rPr lang="es-ES" dirty="0"/>
              <a:t>Función </a:t>
            </a:r>
            <a:r>
              <a:rPr lang="es-ES" b="1" dirty="0"/>
              <a:t>h</a:t>
            </a:r>
            <a:r>
              <a:rPr lang="es-ES" dirty="0"/>
              <a:t>: heurística (estimación de tiempo hasta el nodo destino)</a:t>
            </a:r>
          </a:p>
          <a:p>
            <a:r>
              <a:rPr lang="es-ES" dirty="0"/>
              <a:t>Función </a:t>
            </a:r>
            <a:r>
              <a:rPr lang="es-ES" b="1" dirty="0"/>
              <a:t>f</a:t>
            </a:r>
            <a:r>
              <a:rPr lang="es-ES" dirty="0"/>
              <a:t>: g + h</a:t>
            </a:r>
          </a:p>
          <a:p>
            <a:r>
              <a:rPr lang="es-ES" b="1" dirty="0"/>
              <a:t>Puntero</a:t>
            </a:r>
            <a:r>
              <a:rPr lang="es-ES" dirty="0"/>
              <a:t> direccionador: apunta al nodo anterior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CAC5D19-989B-4AE1-9628-AC47700D8E1F}"/>
              </a:ext>
            </a:extLst>
          </p:cNvPr>
          <p:cNvSpPr/>
          <p:nvPr/>
        </p:nvSpPr>
        <p:spPr>
          <a:xfrm>
            <a:off x="1413782" y="4493301"/>
            <a:ext cx="1209675" cy="1042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Origen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9823F21-83F3-46BB-986D-88C6FFC3009F}"/>
              </a:ext>
            </a:extLst>
          </p:cNvPr>
          <p:cNvSpPr/>
          <p:nvPr/>
        </p:nvSpPr>
        <p:spPr>
          <a:xfrm>
            <a:off x="4746180" y="5414286"/>
            <a:ext cx="1209675" cy="1042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Nodo i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1C0DC23-4041-410A-941B-ACE9D23123D0}"/>
              </a:ext>
            </a:extLst>
          </p:cNvPr>
          <p:cNvSpPr/>
          <p:nvPr/>
        </p:nvSpPr>
        <p:spPr>
          <a:xfrm>
            <a:off x="9134472" y="3429000"/>
            <a:ext cx="1304924" cy="1128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Destino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57E6958-9B4D-4DD8-9064-F9517C94C04E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623457" y="5014491"/>
            <a:ext cx="2122723" cy="746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0EFCAC4C-63B1-4791-8BD8-586250D4C616}"/>
              </a:ext>
            </a:extLst>
          </p:cNvPr>
          <p:cNvSpPr txBox="1"/>
          <p:nvPr/>
        </p:nvSpPr>
        <p:spPr>
          <a:xfrm>
            <a:off x="3637541" y="5014491"/>
            <a:ext cx="700084" cy="366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621804B-4F6F-47D7-903E-C1C6499430D2}"/>
              </a:ext>
            </a:extLst>
          </p:cNvPr>
          <p:cNvSpPr/>
          <p:nvPr/>
        </p:nvSpPr>
        <p:spPr>
          <a:xfrm>
            <a:off x="9534518" y="5114121"/>
            <a:ext cx="696679" cy="600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EB39188-1E47-48C5-89D8-4FDF8B0BF721}"/>
              </a:ext>
            </a:extLst>
          </p:cNvPr>
          <p:cNvSpPr/>
          <p:nvPr/>
        </p:nvSpPr>
        <p:spPr>
          <a:xfrm>
            <a:off x="7371672" y="5935476"/>
            <a:ext cx="717080" cy="617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i+1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527BD5C-ED43-4E49-B557-8C7F35E13DFA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955855" y="6145889"/>
            <a:ext cx="1415817" cy="98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5DED484-35E1-4F31-A993-6CA48BCF0E60}"/>
              </a:ext>
            </a:extLst>
          </p:cNvPr>
          <p:cNvCxnSpPr>
            <a:cxnSpLocks/>
          </p:cNvCxnSpPr>
          <p:nvPr/>
        </p:nvCxnSpPr>
        <p:spPr>
          <a:xfrm flipV="1">
            <a:off x="8088752" y="6176963"/>
            <a:ext cx="1045720" cy="11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690FC40-63AA-414B-8515-621D48DADD29}"/>
              </a:ext>
            </a:extLst>
          </p:cNvPr>
          <p:cNvCxnSpPr>
            <a:stCxn id="10" idx="0"/>
            <a:endCxn id="6" idx="4"/>
          </p:cNvCxnSpPr>
          <p:nvPr/>
        </p:nvCxnSpPr>
        <p:spPr>
          <a:xfrm flipH="1" flipV="1">
            <a:off x="9786934" y="4557105"/>
            <a:ext cx="95924" cy="55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90B06D3-91E9-4C4E-9632-583D6605403A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9429226" y="5714451"/>
            <a:ext cx="453632" cy="32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DB02346-B1B2-4498-9646-178186FC5EB3}"/>
              </a:ext>
            </a:extLst>
          </p:cNvPr>
          <p:cNvSpPr txBox="1"/>
          <p:nvPr/>
        </p:nvSpPr>
        <p:spPr>
          <a:xfrm>
            <a:off x="9001118" y="591244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 …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F8D643B3-41A5-4C3B-B7DF-5804DBA11984}"/>
              </a:ext>
            </a:extLst>
          </p:cNvPr>
          <p:cNvCxnSpPr>
            <a:stCxn id="5" idx="7"/>
            <a:endCxn id="6" idx="2"/>
          </p:cNvCxnSpPr>
          <p:nvPr/>
        </p:nvCxnSpPr>
        <p:spPr>
          <a:xfrm flipV="1">
            <a:off x="5778702" y="3993053"/>
            <a:ext cx="3355770" cy="157388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F27907B-BA8C-4DFF-9EE9-729974D36297}"/>
              </a:ext>
            </a:extLst>
          </p:cNvPr>
          <p:cNvSpPr txBox="1"/>
          <p:nvPr/>
        </p:nvSpPr>
        <p:spPr>
          <a:xfrm>
            <a:off x="7206808" y="4469508"/>
            <a:ext cx="700084" cy="366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3E45F220-B293-4DF6-9A00-A461AF62C82D}"/>
              </a:ext>
            </a:extLst>
          </p:cNvPr>
          <p:cNvCxnSpPr>
            <a:cxnSpLocks/>
            <a:stCxn id="5" idx="3"/>
            <a:endCxn id="4" idx="5"/>
          </p:cNvCxnSpPr>
          <p:nvPr/>
        </p:nvCxnSpPr>
        <p:spPr>
          <a:xfrm flipH="1" flipV="1">
            <a:off x="2446304" y="5383028"/>
            <a:ext cx="2477029" cy="92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20EB5A6-6867-4040-93B3-C4691641708E}"/>
              </a:ext>
            </a:extLst>
          </p:cNvPr>
          <p:cNvSpPr txBox="1"/>
          <p:nvPr/>
        </p:nvSpPr>
        <p:spPr>
          <a:xfrm>
            <a:off x="2991394" y="5761038"/>
            <a:ext cx="95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Puntero</a:t>
            </a:r>
          </a:p>
        </p:txBody>
      </p:sp>
    </p:spTree>
    <p:extLst>
      <p:ext uri="{BB962C8B-B14F-4D97-AF65-F5344CB8AC3E}">
        <p14:creationId xmlns:p14="http://schemas.microsoft.com/office/powerpoint/2010/main" val="2882155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Algoritmo A*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77F3D-AF14-41F4-AC1E-4266F541E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b="1" dirty="0"/>
          </a:p>
          <a:p>
            <a:r>
              <a:rPr lang="es-ES" b="1" dirty="0"/>
              <a:t>Grafo G: </a:t>
            </a:r>
            <a:r>
              <a:rPr lang="es-ES" dirty="0"/>
              <a:t>implementado con la librería </a:t>
            </a:r>
            <a:r>
              <a:rPr lang="es-ES" b="1" dirty="0" err="1"/>
              <a:t>networkX</a:t>
            </a:r>
            <a:endParaRPr lang="es-ES" b="1" dirty="0"/>
          </a:p>
          <a:p>
            <a:endParaRPr lang="es-ES" b="1" dirty="0"/>
          </a:p>
          <a:p>
            <a:r>
              <a:rPr lang="es-ES" b="1" dirty="0"/>
              <a:t>Lista Abierta</a:t>
            </a:r>
            <a:r>
              <a:rPr lang="es-ES" dirty="0"/>
              <a:t>: </a:t>
            </a:r>
            <a:r>
              <a:rPr lang="es-ES" dirty="0" err="1"/>
              <a:t>priority</a:t>
            </a:r>
            <a:r>
              <a:rPr lang="es-ES" dirty="0"/>
              <a:t> </a:t>
            </a:r>
            <a:r>
              <a:rPr lang="es-ES" dirty="0" err="1"/>
              <a:t>queue</a:t>
            </a:r>
            <a:r>
              <a:rPr lang="es-ES" dirty="0"/>
              <a:t> implementada con la librería </a:t>
            </a:r>
            <a:r>
              <a:rPr lang="es-ES" b="1" dirty="0" err="1"/>
              <a:t>heapq</a:t>
            </a:r>
            <a:r>
              <a:rPr lang="es-ES" b="1" dirty="0"/>
              <a:t> </a:t>
            </a:r>
          </a:p>
          <a:p>
            <a:pPr marL="0" indent="0">
              <a:buNone/>
            </a:pPr>
            <a:r>
              <a:rPr lang="es-ES" b="1" dirty="0"/>
              <a:t>	</a:t>
            </a:r>
            <a:r>
              <a:rPr lang="es-ES" dirty="0"/>
              <a:t>Guarda duplas </a:t>
            </a:r>
            <a:r>
              <a:rPr lang="es-ES" b="1" dirty="0"/>
              <a:t>&lt; f , estación &gt;</a:t>
            </a:r>
          </a:p>
          <a:p>
            <a:pPr marL="0" indent="0">
              <a:buNone/>
            </a:pPr>
            <a:r>
              <a:rPr lang="es-ES" b="1" dirty="0"/>
              <a:t>	</a:t>
            </a:r>
            <a:r>
              <a:rPr lang="es-ES" dirty="0"/>
              <a:t>Menor f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Más prioridad</a:t>
            </a:r>
          </a:p>
          <a:p>
            <a:pPr marL="0" indent="0">
              <a:buNone/>
            </a:pPr>
            <a:endParaRPr lang="es-ES" b="1" dirty="0"/>
          </a:p>
          <a:p>
            <a:r>
              <a:rPr lang="es-ES" b="1" dirty="0"/>
              <a:t>Lista Cerrada</a:t>
            </a:r>
            <a:r>
              <a:rPr lang="es-ES" dirty="0"/>
              <a:t>: lista que almacena los nodos ya visitados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121459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Algoritmo A*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77F3D-AF14-41F4-AC1E-4266F541E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Inicialización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>
                <a:solidFill>
                  <a:schemeClr val="accent1"/>
                </a:solidFill>
              </a:rPr>
              <a:t>Mientras</a:t>
            </a:r>
            <a:r>
              <a:rPr lang="es-ES" dirty="0"/>
              <a:t> (no </a:t>
            </a:r>
            <a:r>
              <a:rPr lang="es-ES" i="1" dirty="0" err="1"/>
              <a:t>HemosLlegado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>
                <a:solidFill>
                  <a:srgbClr val="00B050"/>
                </a:solidFill>
              </a:rPr>
              <a:t>Sacar</a:t>
            </a:r>
            <a:r>
              <a:rPr lang="es-ES" dirty="0"/>
              <a:t> el mas prioritario de </a:t>
            </a:r>
            <a:r>
              <a:rPr lang="es-ES" i="1" dirty="0" err="1"/>
              <a:t>ListaAbierta</a:t>
            </a:r>
            <a:r>
              <a:rPr lang="es-ES" dirty="0"/>
              <a:t> y </a:t>
            </a:r>
            <a:r>
              <a:rPr lang="es-ES" dirty="0">
                <a:solidFill>
                  <a:srgbClr val="00B050"/>
                </a:solidFill>
              </a:rPr>
              <a:t>meterlo </a:t>
            </a:r>
            <a:r>
              <a:rPr lang="es-ES" dirty="0"/>
              <a:t>en </a:t>
            </a:r>
            <a:r>
              <a:rPr lang="es-ES" i="1" dirty="0" err="1"/>
              <a:t>ListaCerrada</a:t>
            </a:r>
            <a:endParaRPr lang="es-ES" i="1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>
                <a:solidFill>
                  <a:srgbClr val="FF0000"/>
                </a:solidFill>
              </a:rPr>
              <a:t>Si</a:t>
            </a:r>
            <a:r>
              <a:rPr lang="es-ES" dirty="0"/>
              <a:t> es el destino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</a:t>
            </a:r>
            <a:r>
              <a:rPr lang="es-ES" i="1" dirty="0" err="1"/>
              <a:t>HemosLlegado</a:t>
            </a:r>
            <a:endParaRPr lang="es-ES" i="1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>
                <a:solidFill>
                  <a:srgbClr val="FF0000"/>
                </a:solidFill>
              </a:rPr>
              <a:t>Si no</a:t>
            </a:r>
            <a:r>
              <a:rPr lang="es-ES" dirty="0"/>
              <a:t>, </a:t>
            </a:r>
            <a:r>
              <a:rPr lang="es-ES" dirty="0">
                <a:solidFill>
                  <a:schemeClr val="accent1"/>
                </a:solidFill>
              </a:rPr>
              <a:t>para cada </a:t>
            </a:r>
            <a:r>
              <a:rPr lang="es-ES" i="1" dirty="0"/>
              <a:t>nodo adyacente de G </a:t>
            </a:r>
            <a:r>
              <a:rPr lang="es-ES" dirty="0"/>
              <a:t>(que no sea antecedente)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>
                <a:solidFill>
                  <a:srgbClr val="00B050"/>
                </a:solidFill>
              </a:rPr>
              <a:t>Calcular</a:t>
            </a:r>
            <a:r>
              <a:rPr lang="es-ES" dirty="0"/>
              <a:t> su f y g (y añadir penalización a transbordos)	</a:t>
            </a:r>
          </a:p>
          <a:p>
            <a:pPr marL="0" indent="0">
              <a:buNone/>
            </a:pPr>
            <a:r>
              <a:rPr lang="es-E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83955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Algoritmo A*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77F3D-AF14-41F4-AC1E-4266F541E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981889" cy="4351338"/>
          </a:xfrm>
        </p:spPr>
        <p:txBody>
          <a:bodyPr>
            <a:normAutofit fontScale="92500" lnSpcReduction="10000"/>
          </a:bodyPr>
          <a:lstStyle/>
          <a:p>
            <a:pPr marL="1371600" lvl="3" indent="0">
              <a:buNone/>
            </a:pPr>
            <a:endParaRPr lang="es-ES" sz="2800" dirty="0"/>
          </a:p>
          <a:p>
            <a:pPr marL="1371600" lvl="3" indent="0">
              <a:buNone/>
            </a:pPr>
            <a:r>
              <a:rPr lang="es-ES" sz="2800" dirty="0">
                <a:solidFill>
                  <a:srgbClr val="FF0000"/>
                </a:solidFill>
              </a:rPr>
              <a:t>Si</a:t>
            </a:r>
            <a:r>
              <a:rPr lang="es-ES" sz="2800" dirty="0"/>
              <a:t> esta en </a:t>
            </a:r>
            <a:r>
              <a:rPr lang="es-ES" sz="2800" i="1" dirty="0" err="1"/>
              <a:t>ListaAbierta</a:t>
            </a:r>
            <a:r>
              <a:rPr lang="es-ES" sz="2800" dirty="0"/>
              <a:t>, </a:t>
            </a:r>
            <a:r>
              <a:rPr lang="es-ES" sz="2800" dirty="0">
                <a:solidFill>
                  <a:srgbClr val="FF0000"/>
                </a:solidFill>
              </a:rPr>
              <a:t>si</a:t>
            </a:r>
            <a:r>
              <a:rPr lang="es-ES" sz="2800" dirty="0"/>
              <a:t> el </a:t>
            </a:r>
            <a:r>
              <a:rPr lang="es-ES" sz="2800" i="1" dirty="0"/>
              <a:t>nuevo f </a:t>
            </a:r>
            <a:r>
              <a:rPr lang="es-ES" sz="2800" dirty="0"/>
              <a:t>es mejor </a:t>
            </a:r>
          </a:p>
          <a:p>
            <a:pPr marL="1371600" lvl="3" indent="0">
              <a:buNone/>
            </a:pPr>
            <a:r>
              <a:rPr lang="es-ES" sz="2800" dirty="0"/>
              <a:t>	</a:t>
            </a:r>
            <a:r>
              <a:rPr lang="es-ES" sz="2800" dirty="0">
                <a:sym typeface="Wingdings" panose="05000000000000000000" pitchFamily="2" charset="2"/>
              </a:rPr>
              <a:t></a:t>
            </a:r>
            <a:r>
              <a:rPr lang="es-ES" sz="2800" dirty="0"/>
              <a:t> </a:t>
            </a:r>
            <a:r>
              <a:rPr lang="es-ES" sz="2800" dirty="0">
                <a:solidFill>
                  <a:srgbClr val="00B050"/>
                </a:solidFill>
              </a:rPr>
              <a:t>Actualizar</a:t>
            </a:r>
            <a:r>
              <a:rPr lang="es-ES" sz="2800" dirty="0"/>
              <a:t> </a:t>
            </a:r>
            <a:r>
              <a:rPr lang="es-ES" sz="2800" i="1" dirty="0"/>
              <a:t>f, g, el puntero direccionador y </a:t>
            </a:r>
            <a:r>
              <a:rPr lang="es-ES" sz="2800" i="1" dirty="0" err="1"/>
              <a:t>ListaAbierta</a:t>
            </a:r>
            <a:endParaRPr lang="es-ES" sz="2800" i="1" dirty="0"/>
          </a:p>
          <a:p>
            <a:pPr marL="1371600" lvl="3" indent="0">
              <a:buNone/>
            </a:pPr>
            <a:endParaRPr lang="es-ES" sz="2800" dirty="0"/>
          </a:p>
          <a:p>
            <a:pPr marL="1371600" lvl="3" indent="0">
              <a:buNone/>
            </a:pPr>
            <a:r>
              <a:rPr lang="es-ES" sz="2800" dirty="0">
                <a:solidFill>
                  <a:srgbClr val="FF0000"/>
                </a:solidFill>
              </a:rPr>
              <a:t>Si no </a:t>
            </a:r>
            <a:r>
              <a:rPr lang="es-ES" sz="2800" dirty="0"/>
              <a:t>esta </a:t>
            </a:r>
          </a:p>
          <a:p>
            <a:pPr marL="1371600" lvl="3" indent="0">
              <a:buNone/>
            </a:pPr>
            <a:r>
              <a:rPr lang="es-ES" sz="2800" dirty="0">
                <a:sym typeface="Wingdings" panose="05000000000000000000" pitchFamily="2" charset="2"/>
              </a:rPr>
              <a:t>	</a:t>
            </a:r>
            <a:r>
              <a:rPr lang="es-ES" sz="2800" dirty="0"/>
              <a:t> </a:t>
            </a:r>
            <a:r>
              <a:rPr lang="es-ES" sz="2800" dirty="0">
                <a:solidFill>
                  <a:srgbClr val="00B050"/>
                </a:solidFill>
              </a:rPr>
              <a:t>Actualizar</a:t>
            </a:r>
            <a:r>
              <a:rPr lang="es-ES" sz="2800" dirty="0"/>
              <a:t> </a:t>
            </a:r>
            <a:r>
              <a:rPr lang="es-ES" sz="2800" i="1" dirty="0"/>
              <a:t>f, g, el puntero direccionador </a:t>
            </a:r>
            <a:r>
              <a:rPr lang="es-ES" sz="2800" dirty="0"/>
              <a:t>y </a:t>
            </a:r>
            <a:r>
              <a:rPr lang="es-ES" sz="2800" dirty="0">
                <a:solidFill>
                  <a:srgbClr val="00B050"/>
                </a:solidFill>
              </a:rPr>
              <a:t>añadirlo</a:t>
            </a:r>
            <a:r>
              <a:rPr lang="es-ES" sz="2800" dirty="0"/>
              <a:t> a </a:t>
            </a:r>
            <a:r>
              <a:rPr lang="es-ES" sz="2800" i="1" dirty="0" err="1"/>
              <a:t>ListaAbierta</a:t>
            </a:r>
            <a:endParaRPr lang="es-ES" sz="2800" i="1" dirty="0"/>
          </a:p>
          <a:p>
            <a:pPr marL="0" indent="0">
              <a:buNone/>
            </a:pPr>
            <a:r>
              <a:rPr lang="es-ES" dirty="0">
                <a:solidFill>
                  <a:schemeClr val="accent1"/>
                </a:solidFill>
              </a:rPr>
              <a:t>Volver </a:t>
            </a:r>
          </a:p>
          <a:p>
            <a:pPr marL="0" indent="0">
              <a:buNone/>
            </a:pPr>
            <a:endParaRPr lang="es-E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</a:rPr>
              <a:t>Calcular Ruta </a:t>
            </a:r>
            <a:r>
              <a:rPr lang="es-ES" dirty="0"/>
              <a:t>usando los punteros direccionadores	</a:t>
            </a:r>
          </a:p>
          <a:p>
            <a:pPr marL="0" indent="0">
              <a:buNone/>
            </a:pPr>
            <a:r>
              <a:rPr lang="es-E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10304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8E18-28BF-4A84-813E-0DDD63F3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Interfaz Gráfica</a:t>
            </a:r>
          </a:p>
        </p:txBody>
      </p:sp>
    </p:spTree>
    <p:extLst>
      <p:ext uri="{BB962C8B-B14F-4D97-AF65-F5344CB8AC3E}">
        <p14:creationId xmlns:p14="http://schemas.microsoft.com/office/powerpoint/2010/main" val="1108919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04F3BB19-4884-424C-96F9-ACE57295C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472" y="1990725"/>
            <a:ext cx="6762750" cy="2876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E2E71C1-0D92-42E7-9D8C-61247613F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u="sng" dirty="0"/>
              <a:t>Interfaz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84F2909-D0EA-4702-8B78-4C8E17C43B7A}"/>
              </a:ext>
            </a:extLst>
          </p:cNvPr>
          <p:cNvCxnSpPr>
            <a:cxnSpLocks/>
          </p:cNvCxnSpPr>
          <p:nvPr/>
        </p:nvCxnSpPr>
        <p:spPr>
          <a:xfrm>
            <a:off x="3414319" y="2432060"/>
            <a:ext cx="729842" cy="311141"/>
          </a:xfrm>
          <a:prstGeom prst="straightConnector1">
            <a:avLst/>
          </a:prstGeom>
          <a:ln>
            <a:solidFill>
              <a:srgbClr val="F53C2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1029A2B-789C-4168-9D23-7FA819BE4FE1}"/>
              </a:ext>
            </a:extLst>
          </p:cNvPr>
          <p:cNvCxnSpPr>
            <a:cxnSpLocks/>
          </p:cNvCxnSpPr>
          <p:nvPr/>
        </p:nvCxnSpPr>
        <p:spPr>
          <a:xfrm>
            <a:off x="3414319" y="3143752"/>
            <a:ext cx="729842" cy="352360"/>
          </a:xfrm>
          <a:prstGeom prst="straightConnector1">
            <a:avLst/>
          </a:prstGeom>
          <a:ln>
            <a:solidFill>
              <a:srgbClr val="F53C2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949E107-C96B-4742-9832-B2DD11761816}"/>
              </a:ext>
            </a:extLst>
          </p:cNvPr>
          <p:cNvSpPr txBox="1"/>
          <p:nvPr/>
        </p:nvSpPr>
        <p:spPr>
          <a:xfrm>
            <a:off x="1531778" y="2191603"/>
            <a:ext cx="196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Seleccionar Origen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DDC713F-6009-4EB6-860D-6212CB12A735}"/>
              </a:ext>
            </a:extLst>
          </p:cNvPr>
          <p:cNvSpPr txBox="1"/>
          <p:nvPr/>
        </p:nvSpPr>
        <p:spPr>
          <a:xfrm>
            <a:off x="1404727" y="2932975"/>
            <a:ext cx="205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Seleccionar Destino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B7EFF240-FF69-4AFD-A2B8-3177D3A08804}"/>
              </a:ext>
            </a:extLst>
          </p:cNvPr>
          <p:cNvCxnSpPr>
            <a:cxnSpLocks/>
          </p:cNvCxnSpPr>
          <p:nvPr/>
        </p:nvCxnSpPr>
        <p:spPr>
          <a:xfrm flipV="1">
            <a:off x="3238150" y="3853739"/>
            <a:ext cx="721454" cy="156199"/>
          </a:xfrm>
          <a:prstGeom prst="straightConnector1">
            <a:avLst/>
          </a:prstGeom>
          <a:ln>
            <a:solidFill>
              <a:srgbClr val="F53C2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F6DACFD-CD47-47AE-9465-1957CFBAF166}"/>
              </a:ext>
            </a:extLst>
          </p:cNvPr>
          <p:cNvSpPr txBox="1"/>
          <p:nvPr/>
        </p:nvSpPr>
        <p:spPr>
          <a:xfrm>
            <a:off x="250041" y="3803222"/>
            <a:ext cx="30955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Opción de mínimo numero de transbordos</a:t>
            </a:r>
            <a:r>
              <a:rPr lang="es-ES" dirty="0"/>
              <a:t>: busca el menor camino con el menor numero de transbordos posibles</a:t>
            </a:r>
          </a:p>
          <a:p>
            <a:endParaRPr lang="es-ES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3E3BD5CB-EBC6-4AA8-B080-03B9CD7C4A95}"/>
              </a:ext>
            </a:extLst>
          </p:cNvPr>
          <p:cNvCxnSpPr>
            <a:cxnSpLocks/>
          </p:cNvCxnSpPr>
          <p:nvPr/>
        </p:nvCxnSpPr>
        <p:spPr>
          <a:xfrm flipV="1">
            <a:off x="3494880" y="4246546"/>
            <a:ext cx="943704" cy="1021280"/>
          </a:xfrm>
          <a:prstGeom prst="straightConnector1">
            <a:avLst/>
          </a:prstGeom>
          <a:ln>
            <a:solidFill>
              <a:srgbClr val="F53C2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7327DBE4-55EE-4DA0-AF1F-AE19F0548BC5}"/>
              </a:ext>
            </a:extLst>
          </p:cNvPr>
          <p:cNvCxnSpPr>
            <a:cxnSpLocks/>
          </p:cNvCxnSpPr>
          <p:nvPr/>
        </p:nvCxnSpPr>
        <p:spPr>
          <a:xfrm flipV="1">
            <a:off x="4838740" y="4757186"/>
            <a:ext cx="0" cy="786602"/>
          </a:xfrm>
          <a:prstGeom prst="straightConnector1">
            <a:avLst/>
          </a:prstGeom>
          <a:ln>
            <a:solidFill>
              <a:srgbClr val="F53C2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D1579DE-22E9-4D66-ACB5-8FC76296D8B3}"/>
              </a:ext>
            </a:extLst>
          </p:cNvPr>
          <p:cNvSpPr txBox="1"/>
          <p:nvPr/>
        </p:nvSpPr>
        <p:spPr>
          <a:xfrm>
            <a:off x="3779240" y="5504434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Dibujar la ruta sobre el mapa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ADC536A-E20C-4B5C-8446-5D8D9B853A88}"/>
              </a:ext>
            </a:extLst>
          </p:cNvPr>
          <p:cNvSpPr txBox="1"/>
          <p:nvPr/>
        </p:nvSpPr>
        <p:spPr>
          <a:xfrm>
            <a:off x="894773" y="5157099"/>
            <a:ext cx="2726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Calcular y mostrar lista de estaciones del camino mínimo: </a:t>
            </a:r>
            <a:r>
              <a:rPr lang="es-ES" dirty="0"/>
              <a:t>Con su correspondiente línea y distancia recorrida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79443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8E18-28BF-4A84-813E-0DDD63F3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Modelización</a:t>
            </a:r>
          </a:p>
        </p:txBody>
      </p:sp>
    </p:spTree>
    <p:extLst>
      <p:ext uri="{BB962C8B-B14F-4D97-AF65-F5344CB8AC3E}">
        <p14:creationId xmlns:p14="http://schemas.microsoft.com/office/powerpoint/2010/main" val="1580853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E122D12-66B8-420F-9AF0-AC59020E8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634" y="1519675"/>
            <a:ext cx="9305191" cy="5040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84F32A57-CE6F-4D70-99F5-69204A7F6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235"/>
            <a:ext cx="10515600" cy="1325563"/>
          </a:xfrm>
        </p:spPr>
        <p:txBody>
          <a:bodyPr/>
          <a:lstStyle/>
          <a:p>
            <a:r>
              <a:rPr lang="es-ES" u="sng" dirty="0"/>
              <a:t>Interfaz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BDC799F-923C-4927-829C-DA39F72E9F4B}"/>
              </a:ext>
            </a:extLst>
          </p:cNvPr>
          <p:cNvCxnSpPr>
            <a:cxnSpLocks/>
          </p:cNvCxnSpPr>
          <p:nvPr/>
        </p:nvCxnSpPr>
        <p:spPr>
          <a:xfrm>
            <a:off x="1644242" y="2491530"/>
            <a:ext cx="1518408" cy="0"/>
          </a:xfrm>
          <a:prstGeom prst="straightConnector1">
            <a:avLst/>
          </a:prstGeom>
          <a:ln>
            <a:solidFill>
              <a:srgbClr val="F53C2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54E172B2-C58E-4BAA-8D1D-E5A8B35C1F1E}"/>
              </a:ext>
            </a:extLst>
          </p:cNvPr>
          <p:cNvSpPr txBox="1"/>
          <p:nvPr/>
        </p:nvSpPr>
        <p:spPr>
          <a:xfrm>
            <a:off x="665961" y="2306864"/>
            <a:ext cx="97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Leyenda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5F0F8A7-787C-4FDA-B94E-2C4C607ADCBB}"/>
              </a:ext>
            </a:extLst>
          </p:cNvPr>
          <p:cNvCxnSpPr>
            <a:cxnSpLocks/>
          </p:cNvCxnSpPr>
          <p:nvPr/>
        </p:nvCxnSpPr>
        <p:spPr>
          <a:xfrm>
            <a:off x="1560352" y="5150840"/>
            <a:ext cx="1113157" cy="1184246"/>
          </a:xfrm>
          <a:prstGeom prst="straightConnector1">
            <a:avLst/>
          </a:prstGeom>
          <a:ln>
            <a:solidFill>
              <a:srgbClr val="F53C2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BD45C6F-BF68-414B-BE30-BB30107ADEA7}"/>
              </a:ext>
            </a:extLst>
          </p:cNvPr>
          <p:cNvSpPr txBox="1"/>
          <p:nvPr/>
        </p:nvSpPr>
        <p:spPr>
          <a:xfrm>
            <a:off x="665961" y="478150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Opciones</a:t>
            </a:r>
          </a:p>
        </p:txBody>
      </p:sp>
    </p:spTree>
    <p:extLst>
      <p:ext uri="{BB962C8B-B14F-4D97-AF65-F5344CB8AC3E}">
        <p14:creationId xmlns:p14="http://schemas.microsoft.com/office/powerpoint/2010/main" val="1171402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8E18-28BF-4A84-813E-0DDD63F3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Demostración del funcionamiento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D5FF1-7E81-4549-9028-58717E067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Coger ejemplos buenos: </a:t>
            </a:r>
            <a:r>
              <a:rPr lang="es-ES" dirty="0" err="1"/>
              <a:t>Ueno</a:t>
            </a:r>
            <a:r>
              <a:rPr lang="es-ES" dirty="0"/>
              <a:t> – </a:t>
            </a:r>
            <a:r>
              <a:rPr lang="es-ES" dirty="0" err="1"/>
              <a:t>Shibuya</a:t>
            </a:r>
            <a:r>
              <a:rPr lang="es-ES" dirty="0"/>
              <a:t>, </a:t>
            </a:r>
            <a:r>
              <a:rPr lang="es-ES" dirty="0" err="1"/>
              <a:t>Ueno</a:t>
            </a:r>
            <a:r>
              <a:rPr lang="es-ES" dirty="0"/>
              <a:t> – </a:t>
            </a:r>
            <a:r>
              <a:rPr lang="es-ES" dirty="0" err="1"/>
              <a:t>Meguro</a:t>
            </a:r>
            <a:r>
              <a:rPr lang="es-ES" dirty="0"/>
              <a:t>, </a:t>
            </a:r>
            <a:r>
              <a:rPr lang="es-ES" dirty="0" err="1"/>
              <a:t>etc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630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F9794-603D-4EE6-A48D-20B083D5D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u="sng" dirty="0">
                <a:ea typeface="Adobe Gothic Std B" panose="020B0800000000000000" pitchFamily="34" charset="-128"/>
              </a:rPr>
              <a:t>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8A4277-B2DC-47A5-92A9-F87080B78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4094" cy="4351338"/>
          </a:xfrm>
        </p:spPr>
        <p:txBody>
          <a:bodyPr>
            <a:normAutofit/>
          </a:bodyPr>
          <a:lstStyle/>
          <a:p>
            <a:r>
              <a:rPr lang="es-ES" sz="2400" dirty="0"/>
              <a:t>Cada estación es un nodo en el grafo</a:t>
            </a:r>
          </a:p>
          <a:p>
            <a:pPr lvl="1"/>
            <a:r>
              <a:rPr lang="es-ES" dirty="0"/>
              <a:t>Si una estación tiene varios transbordos, entonces se añadirán tantos nodos como líneas partan de dicha estación</a:t>
            </a:r>
          </a:p>
          <a:p>
            <a:r>
              <a:rPr lang="es-ES" sz="2400" dirty="0"/>
              <a:t>Las aristas modelizan la línea de metro y sus pesos son el tiempo medio de ir de un punto (nodo) a otro.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D3159A-61E3-4C51-9902-C73D14451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378" y="1489352"/>
            <a:ext cx="4655127" cy="4356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226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61B36-7944-4848-A20C-C6A6E9A9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Caso particular</a:t>
            </a:r>
            <a:r>
              <a:rPr lang="es-ES" dirty="0"/>
              <a:t>: Nodos con transbordos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B3662C-6362-401C-9CE0-398C8A051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922" y="2229744"/>
            <a:ext cx="4004302" cy="3331625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Ponemos a cero el tiempo entre el nodo simbólico y los nodos de los transbordos para no influir al algoritmo porque línea empezar</a:t>
            </a:r>
          </a:p>
          <a:p>
            <a:endParaRPr lang="es-ES" sz="2400" dirty="0"/>
          </a:p>
          <a:p>
            <a:r>
              <a:rPr lang="es-ES" sz="2400" dirty="0"/>
              <a:t>Antes de la ejecución se eliminaran todos los nodos simbólicos que no sean el origen y el destino.</a:t>
            </a:r>
          </a:p>
        </p:txBody>
      </p:sp>
      <p:grpSp>
        <p:nvGrpSpPr>
          <p:cNvPr id="74" name="Grupo 73">
            <a:extLst>
              <a:ext uri="{FF2B5EF4-FFF2-40B4-BE49-F238E27FC236}">
                <a16:creationId xmlns:a16="http://schemas.microsoft.com/office/drawing/2014/main" id="{A91CF865-4864-49F7-8390-0B829EF747E5}"/>
              </a:ext>
            </a:extLst>
          </p:cNvPr>
          <p:cNvGrpSpPr/>
          <p:nvPr/>
        </p:nvGrpSpPr>
        <p:grpSpPr>
          <a:xfrm>
            <a:off x="318781" y="1689366"/>
            <a:ext cx="7021586" cy="4522260"/>
            <a:chOff x="3930907" y="1501629"/>
            <a:chExt cx="7876774" cy="4919445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A4133393-7E52-4781-AB74-7F5F9A16E50F}"/>
                </a:ext>
              </a:extLst>
            </p:cNvPr>
            <p:cNvSpPr/>
            <p:nvPr/>
          </p:nvSpPr>
          <p:spPr>
            <a:xfrm>
              <a:off x="5275889" y="4618062"/>
              <a:ext cx="562061" cy="53689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60640F85-0276-4FBE-B0FE-789E7E82A3C3}"/>
                </a:ext>
              </a:extLst>
            </p:cNvPr>
            <p:cNvSpPr/>
            <p:nvPr/>
          </p:nvSpPr>
          <p:spPr>
            <a:xfrm>
              <a:off x="7916058" y="2089468"/>
              <a:ext cx="562061" cy="53689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AD3F884A-2C05-454C-A3BF-8AECA4877AF7}"/>
                </a:ext>
              </a:extLst>
            </p:cNvPr>
            <p:cNvSpPr/>
            <p:nvPr/>
          </p:nvSpPr>
          <p:spPr>
            <a:xfrm>
              <a:off x="10101744" y="5474884"/>
              <a:ext cx="562061" cy="536895"/>
            </a:xfrm>
            <a:prstGeom prst="ellipse">
              <a:avLst/>
            </a:prstGeom>
            <a:solidFill>
              <a:srgbClr val="F53C29"/>
            </a:solidFill>
            <a:ln>
              <a:solidFill>
                <a:srgbClr val="CC1C0A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59CE9370-42FA-435F-8187-9BE7231D461E}"/>
                </a:ext>
              </a:extLst>
            </p:cNvPr>
            <p:cNvSpPr/>
            <p:nvPr/>
          </p:nvSpPr>
          <p:spPr>
            <a:xfrm>
              <a:off x="7717340" y="4081167"/>
              <a:ext cx="562061" cy="536895"/>
            </a:xfrm>
            <a:prstGeom prst="ellips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E1DFC2F1-719B-46F9-B8A2-986CEA82A9F1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>
              <a:off x="5837950" y="4886510"/>
              <a:ext cx="4263794" cy="856822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D0408A14-E373-4A4B-A95D-CC7B0DDCB614}"/>
                </a:ext>
              </a:extLst>
            </p:cNvPr>
            <p:cNvCxnSpPr>
              <a:cxnSpLocks/>
              <a:stCxn id="4" idx="0"/>
              <a:endCxn id="5" idx="3"/>
            </p:cNvCxnSpPr>
            <p:nvPr/>
          </p:nvCxnSpPr>
          <p:spPr>
            <a:xfrm flipV="1">
              <a:off x="5556920" y="2547737"/>
              <a:ext cx="2441450" cy="2070325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CDFDE680-47C9-43D9-A0AE-EC2927915472}"/>
                </a:ext>
              </a:extLst>
            </p:cNvPr>
            <p:cNvCxnSpPr>
              <a:stCxn id="5" idx="5"/>
              <a:endCxn id="6" idx="0"/>
            </p:cNvCxnSpPr>
            <p:nvPr/>
          </p:nvCxnSpPr>
          <p:spPr>
            <a:xfrm>
              <a:off x="8395807" y="2547737"/>
              <a:ext cx="1986968" cy="2927147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0FC3187C-FA99-43B7-9665-6BAAEA659994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8034359" y="2626364"/>
              <a:ext cx="162730" cy="145480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5DC8A5EF-EF9B-480A-8972-511182DB6B33}"/>
                </a:ext>
              </a:extLst>
            </p:cNvPr>
            <p:cNvCxnSpPr>
              <a:cxnSpLocks/>
              <a:stCxn id="7" idx="2"/>
              <a:endCxn id="4" idx="7"/>
            </p:cNvCxnSpPr>
            <p:nvPr/>
          </p:nvCxnSpPr>
          <p:spPr>
            <a:xfrm flipH="1">
              <a:off x="5755638" y="4349615"/>
              <a:ext cx="1961702" cy="347073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8032BD47-53D2-4940-8C7D-DD612BE5F6E6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8251070" y="4434744"/>
              <a:ext cx="1932985" cy="1118766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97430236-B0B2-4176-84EC-323E50D2E139}"/>
                </a:ext>
              </a:extLst>
            </p:cNvPr>
            <p:cNvSpPr txBox="1"/>
            <p:nvPr/>
          </p:nvSpPr>
          <p:spPr>
            <a:xfrm>
              <a:off x="6399015" y="3307900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t1</a:t>
              </a: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05A37A59-A9AF-4276-9572-018F9ECD669B}"/>
                </a:ext>
              </a:extLst>
            </p:cNvPr>
            <p:cNvSpPr txBox="1"/>
            <p:nvPr/>
          </p:nvSpPr>
          <p:spPr>
            <a:xfrm>
              <a:off x="7581077" y="5208533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t2</a:t>
              </a:r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D6D63450-E5F3-463B-9227-61AC521BA4F4}"/>
                </a:ext>
              </a:extLst>
            </p:cNvPr>
            <p:cNvSpPr txBox="1"/>
            <p:nvPr/>
          </p:nvSpPr>
          <p:spPr>
            <a:xfrm>
              <a:off x="9389291" y="3582899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t3</a:t>
              </a: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226605A0-70DF-41B5-AAFC-CC95B3959F27}"/>
                </a:ext>
              </a:extLst>
            </p:cNvPr>
            <p:cNvSpPr txBox="1"/>
            <p:nvPr/>
          </p:nvSpPr>
          <p:spPr>
            <a:xfrm>
              <a:off x="6698237" y="41649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0</a:t>
              </a:r>
            </a:p>
          </p:txBody>
        </p: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E64068CD-E9E3-4B82-BCCC-8BBFF66698FB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 flipV="1">
              <a:off x="3930907" y="4798503"/>
              <a:ext cx="1344982" cy="88007"/>
            </a:xfrm>
            <a:prstGeom prst="line">
              <a:avLst/>
            </a:prstGeom>
            <a:ln w="5715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07828E42-4F68-49CA-9CA0-A03DF5E73C24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8197089" y="1501629"/>
              <a:ext cx="29436" cy="587839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6B505DA5-2597-4EC6-96D4-D2D4A7B43482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 flipH="1" flipV="1">
              <a:off x="10663805" y="5743332"/>
              <a:ext cx="1143876" cy="128962"/>
            </a:xfrm>
            <a:prstGeom prst="line">
              <a:avLst/>
            </a:prstGeom>
            <a:ln w="57150">
              <a:solidFill>
                <a:srgbClr val="F53C29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0E4CAA10-D92E-498A-A970-0CFED0254F26}"/>
                </a:ext>
              </a:extLst>
            </p:cNvPr>
            <p:cNvSpPr txBox="1"/>
            <p:nvPr/>
          </p:nvSpPr>
          <p:spPr>
            <a:xfrm>
              <a:off x="8810782" y="44282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0</a:t>
              </a:r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85659A59-9E94-465D-9953-BF7338A57C8B}"/>
                </a:ext>
              </a:extLst>
            </p:cNvPr>
            <p:cNvSpPr txBox="1"/>
            <p:nvPr/>
          </p:nvSpPr>
          <p:spPr>
            <a:xfrm>
              <a:off x="7754660" y="34679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0</a:t>
              </a:r>
            </a:p>
          </p:txBody>
        </p:sp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81A85897-91FA-4B54-B8FC-68B5DEA9FCBF}"/>
                </a:ext>
              </a:extLst>
            </p:cNvPr>
            <p:cNvSpPr txBox="1"/>
            <p:nvPr/>
          </p:nvSpPr>
          <p:spPr>
            <a:xfrm>
              <a:off x="4772899" y="5104515"/>
              <a:ext cx="1557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/>
                <a:t>Sobu</a:t>
              </a:r>
              <a:r>
                <a:rPr lang="es-ES" dirty="0"/>
                <a:t> </a:t>
              </a:r>
              <a:r>
                <a:rPr lang="es-ES" dirty="0" err="1"/>
                <a:t>Shinkuku</a:t>
              </a:r>
              <a:endParaRPr lang="es-ES" dirty="0"/>
            </a:p>
          </p:txBody>
        </p: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910CED9B-CB25-497A-902C-62A3B5E8A306}"/>
                </a:ext>
              </a:extLst>
            </p:cNvPr>
            <p:cNvSpPr txBox="1"/>
            <p:nvPr/>
          </p:nvSpPr>
          <p:spPr>
            <a:xfrm>
              <a:off x="8487907" y="2103134"/>
              <a:ext cx="2022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/>
                <a:t>Yamanote</a:t>
              </a:r>
              <a:r>
                <a:rPr lang="es-ES" dirty="0"/>
                <a:t> </a:t>
              </a:r>
              <a:r>
                <a:rPr lang="es-ES" dirty="0" err="1"/>
                <a:t>Shinkuku</a:t>
              </a:r>
              <a:endParaRPr lang="es-ES" dirty="0"/>
            </a:p>
          </p:txBody>
        </p:sp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5128859B-F1A8-4993-94E7-6C5CFE6F6CE6}"/>
                </a:ext>
              </a:extLst>
            </p:cNvPr>
            <p:cNvSpPr txBox="1"/>
            <p:nvPr/>
          </p:nvSpPr>
          <p:spPr>
            <a:xfrm>
              <a:off x="9712493" y="6051742"/>
              <a:ext cx="1574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/>
                <a:t>Chuo</a:t>
              </a:r>
              <a:r>
                <a:rPr lang="es-ES" dirty="0"/>
                <a:t> </a:t>
              </a:r>
              <a:r>
                <a:rPr lang="es-ES" dirty="0" err="1"/>
                <a:t>Shinkuku</a:t>
              </a:r>
              <a:endParaRPr lang="es-ES" dirty="0"/>
            </a:p>
          </p:txBody>
        </p: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7DE36298-DCEA-4861-93E1-AA628FFFD967}"/>
                </a:ext>
              </a:extLst>
            </p:cNvPr>
            <p:cNvSpPr txBox="1"/>
            <p:nvPr/>
          </p:nvSpPr>
          <p:spPr>
            <a:xfrm>
              <a:off x="7454739" y="4565209"/>
              <a:ext cx="1033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/>
                <a:t>Shinkuku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317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F667B-46C8-45D0-87AF-F65D302A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Obtención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9648ED-9320-4C5E-BC65-8DCFBA507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685"/>
            <a:ext cx="5452249" cy="112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Paso 1: </a:t>
            </a:r>
            <a:r>
              <a:rPr lang="es-ES" sz="2400" dirty="0"/>
              <a:t>obtener las distancias entre estaciones</a:t>
            </a:r>
          </a:p>
          <a:p>
            <a:endParaRPr lang="es-ES" sz="2400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916638A-E858-46E8-976F-6EA88EB2AD3C}"/>
              </a:ext>
            </a:extLst>
          </p:cNvPr>
          <p:cNvGrpSpPr/>
          <p:nvPr/>
        </p:nvGrpSpPr>
        <p:grpSpPr>
          <a:xfrm>
            <a:off x="6735065" y="638509"/>
            <a:ext cx="4313235" cy="5580981"/>
            <a:chOff x="6735065" y="638509"/>
            <a:chExt cx="4313235" cy="5580981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D3C8357F-7D4D-480C-8D03-E4F03479260A}"/>
                </a:ext>
              </a:extLst>
            </p:cNvPr>
            <p:cNvGrpSpPr/>
            <p:nvPr/>
          </p:nvGrpSpPr>
          <p:grpSpPr>
            <a:xfrm>
              <a:off x="6735065" y="638509"/>
              <a:ext cx="4313235" cy="5580981"/>
              <a:chOff x="6760232" y="638509"/>
              <a:chExt cx="4313235" cy="5580981"/>
            </a:xfrm>
          </p:grpSpPr>
          <p:pic>
            <p:nvPicPr>
              <p:cNvPr id="4" name="Imagen 3">
                <a:extLst>
                  <a:ext uri="{FF2B5EF4-FFF2-40B4-BE49-F238E27FC236}">
                    <a16:creationId xmlns:a16="http://schemas.microsoft.com/office/drawing/2014/main" id="{623C5BF9-3736-40B3-94A5-4EFE2703C4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164" t="2203" r="436" b="11536"/>
              <a:stretch/>
            </p:blipFill>
            <p:spPr>
              <a:xfrm>
                <a:off x="6760232" y="638509"/>
                <a:ext cx="4313235" cy="558098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6BC96D8B-7A82-4DF1-92DC-475651CB3E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771" t="88074" r="83718" b="4345"/>
              <a:stretch/>
            </p:blipFill>
            <p:spPr>
              <a:xfrm>
                <a:off x="6828639" y="3428999"/>
                <a:ext cx="587228" cy="519914"/>
              </a:xfrm>
              <a:prstGeom prst="rect">
                <a:avLst/>
              </a:prstGeom>
            </p:spPr>
          </p:pic>
        </p:grp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F342BDDA-4E47-49CC-BF21-803494FE62C3}"/>
                </a:ext>
              </a:extLst>
            </p:cNvPr>
            <p:cNvSpPr/>
            <p:nvPr/>
          </p:nvSpPr>
          <p:spPr>
            <a:xfrm>
              <a:off x="9932565" y="830510"/>
              <a:ext cx="671119" cy="5388980"/>
            </a:xfrm>
            <a:prstGeom prst="rect">
              <a:avLst/>
            </a:prstGeom>
            <a:noFill/>
            <a:ln w="38100">
              <a:solidFill>
                <a:srgbClr val="F53C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568540B-6743-4003-95B6-BF3F36E6470C}"/>
              </a:ext>
            </a:extLst>
          </p:cNvPr>
          <p:cNvSpPr txBox="1">
            <a:spLocks/>
          </p:cNvSpPr>
          <p:nvPr/>
        </p:nvSpPr>
        <p:spPr>
          <a:xfrm>
            <a:off x="838200" y="2642532"/>
            <a:ext cx="4554861" cy="3937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EE3F1244-A018-4AF2-897C-D205F8DF622B}"/>
              </a:ext>
            </a:extLst>
          </p:cNvPr>
          <p:cNvSpPr txBox="1">
            <a:spLocks/>
          </p:cNvSpPr>
          <p:nvPr/>
        </p:nvSpPr>
        <p:spPr>
          <a:xfrm>
            <a:off x="838200" y="2856783"/>
            <a:ext cx="50340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Información obtenida de Wikipedia:</a:t>
            </a:r>
          </a:p>
          <a:p>
            <a:r>
              <a:rPr lang="es-ES" sz="2000" dirty="0">
                <a:hlinkClick r:id="rId3"/>
              </a:rPr>
              <a:t>https://en.wikipedia.org/wiki/Yamanote_Line</a:t>
            </a:r>
            <a:endParaRPr lang="es-ES" sz="2000" dirty="0"/>
          </a:p>
          <a:p>
            <a:r>
              <a:rPr lang="es-ES" sz="2000" dirty="0">
                <a:hlinkClick r:id="rId4"/>
              </a:rPr>
              <a:t>https://en.wikipedia.org/wiki/Ch%C5%AB%C5%8D_Line_(Rapid)</a:t>
            </a:r>
            <a:endParaRPr lang="es-ES" sz="2000" dirty="0"/>
          </a:p>
          <a:p>
            <a:r>
              <a:rPr lang="es-ES" sz="2000" dirty="0">
                <a:hlinkClick r:id="rId5"/>
              </a:rPr>
              <a:t>https://en.wikipedia.org/wiki/Ch%C5%AB%C5%8D-S%C5%8Dbu_Line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65615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F667B-46C8-45D0-87AF-F65D302A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u="sng" dirty="0"/>
              <a:t>Obtención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9648ED-9320-4C5E-BC65-8DCFBA507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685"/>
            <a:ext cx="5452249" cy="112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Paso 2: </a:t>
            </a:r>
            <a:r>
              <a:rPr lang="es-ES" sz="2400" dirty="0"/>
              <a:t>obtener los tiempos y  distancias entre transbordos</a:t>
            </a:r>
          </a:p>
          <a:p>
            <a:endParaRPr lang="es-ES" sz="240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53755060-8572-4C6C-AD7A-83155E9BA125}"/>
              </a:ext>
            </a:extLst>
          </p:cNvPr>
          <p:cNvGrpSpPr/>
          <p:nvPr/>
        </p:nvGrpSpPr>
        <p:grpSpPr>
          <a:xfrm>
            <a:off x="7436788" y="638510"/>
            <a:ext cx="3825380" cy="5503178"/>
            <a:chOff x="7436788" y="638510"/>
            <a:chExt cx="3825380" cy="5503178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732C443B-0E8C-47AF-A519-467E8FE4FF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" t="11635" r="560" b="8120"/>
            <a:stretch/>
          </p:blipFill>
          <p:spPr>
            <a:xfrm>
              <a:off x="7436788" y="638510"/>
              <a:ext cx="3825380" cy="550317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F342BDDA-4E47-49CC-BF21-803494FE62C3}"/>
                </a:ext>
              </a:extLst>
            </p:cNvPr>
            <p:cNvSpPr/>
            <p:nvPr/>
          </p:nvSpPr>
          <p:spPr>
            <a:xfrm>
              <a:off x="7927597" y="3083901"/>
              <a:ext cx="2466363" cy="612396"/>
            </a:xfrm>
            <a:prstGeom prst="rect">
              <a:avLst/>
            </a:prstGeom>
            <a:noFill/>
            <a:ln w="38100">
              <a:solidFill>
                <a:srgbClr val="F53C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568540B-6743-4003-95B6-BF3F36E6470C}"/>
              </a:ext>
            </a:extLst>
          </p:cNvPr>
          <p:cNvSpPr txBox="1">
            <a:spLocks/>
          </p:cNvSpPr>
          <p:nvPr/>
        </p:nvSpPr>
        <p:spPr>
          <a:xfrm>
            <a:off x="838200" y="2642532"/>
            <a:ext cx="4554861" cy="3937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EE3F1244-A018-4AF2-897C-D205F8DF622B}"/>
              </a:ext>
            </a:extLst>
          </p:cNvPr>
          <p:cNvSpPr txBox="1">
            <a:spLocks/>
          </p:cNvSpPr>
          <p:nvPr/>
        </p:nvSpPr>
        <p:spPr>
          <a:xfrm>
            <a:off x="838200" y="2831947"/>
            <a:ext cx="5257800" cy="3375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Información obtenida de las apps Train </a:t>
            </a:r>
            <a:r>
              <a:rPr lang="es-ES" sz="2400" dirty="0" err="1"/>
              <a:t>Info</a:t>
            </a:r>
            <a:r>
              <a:rPr lang="es-ES" sz="2400" dirty="0"/>
              <a:t> de JR-East y de </a:t>
            </a:r>
            <a:r>
              <a:rPr lang="es-ES" sz="2400" dirty="0" err="1"/>
              <a:t>GoogleMaps</a:t>
            </a: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Usamos la velocidad media de 5km/h de una persona andando para obtener la distancia</a:t>
            </a:r>
          </a:p>
          <a:p>
            <a:pPr marL="0" indent="0">
              <a:buNone/>
            </a:pPr>
            <a:r>
              <a:rPr lang="es-ES" sz="2000" dirty="0" err="1"/>
              <a:t>Ref:</a:t>
            </a:r>
            <a:r>
              <a:rPr lang="es-ES" sz="2000" dirty="0" err="1">
                <a:hlinkClick r:id="rId3"/>
              </a:rPr>
              <a:t>https</a:t>
            </a:r>
            <a:r>
              <a:rPr lang="es-ES" sz="2000" dirty="0">
                <a:hlinkClick r:id="rId3"/>
              </a:rPr>
              <a:t>://es.wikipedia.org/wiki/Kil%C3%B3metro_por_hora</a:t>
            </a:r>
            <a:endParaRPr lang="es-ES" sz="2000" dirty="0"/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AC127C8D-A2B3-44AC-8F2E-0BFFDAADB396}"/>
              </a:ext>
            </a:extLst>
          </p:cNvPr>
          <p:cNvSpPr txBox="1">
            <a:spLocks/>
          </p:cNvSpPr>
          <p:nvPr/>
        </p:nvSpPr>
        <p:spPr>
          <a:xfrm>
            <a:off x="838200" y="4137666"/>
            <a:ext cx="58478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02463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F667B-46C8-45D0-87AF-F65D302A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Obtención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9648ED-9320-4C5E-BC65-8DCFBA507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832" y="1763521"/>
            <a:ext cx="9832596" cy="2404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dirty="0"/>
              <a:t>Paso 3: </a:t>
            </a:r>
            <a:r>
              <a:rPr lang="es-ES" sz="2400" dirty="0"/>
              <a:t>obtener los tiempos medios entre estaciones a partir de los datos previos y haciendo uso de información adicional de la Wikipedia de cada estación</a:t>
            </a:r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26FE929-9D1D-4D4A-AC20-B378E0AB84C0}"/>
              </a:ext>
            </a:extLst>
          </p:cNvPr>
          <p:cNvGrpSpPr/>
          <p:nvPr/>
        </p:nvGrpSpPr>
        <p:grpSpPr>
          <a:xfrm>
            <a:off x="3773430" y="5483718"/>
            <a:ext cx="4647447" cy="648077"/>
            <a:chOff x="929832" y="4078296"/>
            <a:chExt cx="4647447" cy="648077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93BCEBB-10FE-40A7-B2BE-7622A48F014C}"/>
                </a:ext>
              </a:extLst>
            </p:cNvPr>
            <p:cNvSpPr/>
            <p:nvPr/>
          </p:nvSpPr>
          <p:spPr>
            <a:xfrm>
              <a:off x="3253550" y="4080042"/>
              <a:ext cx="23237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dirty="0"/>
                <a:t>tiempo medio entre trenes en dicha línea</a:t>
              </a: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93DE9ADE-907B-47BF-B769-A31E810AEA9F}"/>
                </a:ext>
              </a:extLst>
            </p:cNvPr>
            <p:cNvSpPr/>
            <p:nvPr/>
          </p:nvSpPr>
          <p:spPr>
            <a:xfrm>
              <a:off x="929832" y="4078296"/>
              <a:ext cx="195306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dirty="0"/>
                <a:t>tiempo calculado en el paso 2 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72060B4-4017-4F0A-96DA-37418B7B41F3}"/>
                </a:ext>
              </a:extLst>
            </p:cNvPr>
            <p:cNvSpPr/>
            <p:nvPr/>
          </p:nvSpPr>
          <p:spPr>
            <a:xfrm>
              <a:off x="2889348" y="4139851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800" dirty="0"/>
                <a:t>+</a:t>
              </a:r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06C15FB-2EF3-407D-8E11-D00FB3747BBC}"/>
              </a:ext>
            </a:extLst>
          </p:cNvPr>
          <p:cNvSpPr/>
          <p:nvPr/>
        </p:nvSpPr>
        <p:spPr>
          <a:xfrm>
            <a:off x="929832" y="4848897"/>
            <a:ext cx="3463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Tiempo de transbordo: 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8CD607F-5E65-4163-9310-DD9A6488EC85}"/>
              </a:ext>
            </a:extLst>
          </p:cNvPr>
          <p:cNvSpPr/>
          <p:nvPr/>
        </p:nvSpPr>
        <p:spPr>
          <a:xfrm>
            <a:off x="929832" y="321265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Tiempo entre estaciones: 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593B16A-F1BD-4808-8064-16809E5DEB9B}"/>
              </a:ext>
            </a:extLst>
          </p:cNvPr>
          <p:cNvGrpSpPr/>
          <p:nvPr/>
        </p:nvGrpSpPr>
        <p:grpSpPr>
          <a:xfrm>
            <a:off x="1474130" y="3866803"/>
            <a:ext cx="9243740" cy="658023"/>
            <a:chOff x="2140121" y="5293213"/>
            <a:chExt cx="9243740" cy="658023"/>
          </a:xfrm>
        </p:grpSpPr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52FB0F43-D2B7-4E12-95A5-C13F9225035F}"/>
                </a:ext>
              </a:extLst>
            </p:cNvPr>
            <p:cNvSpPr/>
            <p:nvPr/>
          </p:nvSpPr>
          <p:spPr>
            <a:xfrm>
              <a:off x="7804701" y="5304853"/>
              <a:ext cx="35791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dirty="0"/>
                <a:t>tiempo medio de espera de un tren en una estación hasta que parte</a:t>
              </a:r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B496A178-C37D-4616-9838-A19CA99A52E2}"/>
                </a:ext>
              </a:extLst>
            </p:cNvPr>
            <p:cNvSpPr/>
            <p:nvPr/>
          </p:nvSpPr>
          <p:spPr>
            <a:xfrm>
              <a:off x="2322405" y="5293213"/>
              <a:ext cx="20862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dirty="0"/>
                <a:t>distancia calculada en paso 1</a:t>
              </a:r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332DA0E1-323C-4DAC-AE59-21C401DF855D}"/>
                </a:ext>
              </a:extLst>
            </p:cNvPr>
            <p:cNvSpPr/>
            <p:nvPr/>
          </p:nvSpPr>
          <p:spPr>
            <a:xfrm>
              <a:off x="4921731" y="5304905"/>
              <a:ext cx="208625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dirty="0"/>
                <a:t>velocidad media del tren en dicha línea 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19D2ADA6-9363-4875-8D12-DDEA250EDD52}"/>
                </a:ext>
              </a:extLst>
            </p:cNvPr>
            <p:cNvSpPr txBox="1"/>
            <p:nvPr/>
          </p:nvSpPr>
          <p:spPr>
            <a:xfrm>
              <a:off x="4462773" y="5354768"/>
              <a:ext cx="4026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dirty="0"/>
                <a:t>/</a:t>
              </a: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06F8C9B1-5CD4-42E1-8D5D-14D84CF27530}"/>
                </a:ext>
              </a:extLst>
            </p:cNvPr>
            <p:cNvSpPr txBox="1"/>
            <p:nvPr/>
          </p:nvSpPr>
          <p:spPr>
            <a:xfrm>
              <a:off x="2140121" y="5327008"/>
              <a:ext cx="4026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dirty="0"/>
                <a:t>(</a:t>
              </a: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E5F5565C-31C5-4F57-80F7-11C17992573C}"/>
                </a:ext>
              </a:extLst>
            </p:cNvPr>
            <p:cNvSpPr txBox="1"/>
            <p:nvPr/>
          </p:nvSpPr>
          <p:spPr>
            <a:xfrm>
              <a:off x="7037828" y="5327008"/>
              <a:ext cx="4026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dirty="0"/>
                <a:t>)</a:t>
              </a:r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E772A36-16E5-4805-A63D-7A1ABBC53D0A}"/>
                </a:ext>
              </a:extLst>
            </p:cNvPr>
            <p:cNvSpPr/>
            <p:nvPr/>
          </p:nvSpPr>
          <p:spPr>
            <a:xfrm>
              <a:off x="7440499" y="5327008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800" dirty="0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468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799CB-3CFD-4FE0-8CA4-91D1F1EB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Heurística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E97DDC-09AF-446F-B16E-54535098D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926" y="2528374"/>
            <a:ext cx="6191774" cy="3484097"/>
          </a:xfrm>
        </p:spPr>
        <p:txBody>
          <a:bodyPr>
            <a:normAutofit/>
          </a:bodyPr>
          <a:lstStyle/>
          <a:p>
            <a:r>
              <a:rPr lang="es-ES" sz="2400" dirty="0"/>
              <a:t>Obtención de la distancia en línea recta:</a:t>
            </a:r>
          </a:p>
          <a:p>
            <a:pPr lvl="1"/>
            <a:r>
              <a:rPr lang="es-ES" dirty="0"/>
              <a:t>Primero obtenemos con Google </a:t>
            </a:r>
            <a:r>
              <a:rPr lang="es-ES" dirty="0" err="1"/>
              <a:t>Maps</a:t>
            </a:r>
            <a:r>
              <a:rPr lang="es-ES" dirty="0"/>
              <a:t> las coordenadas decimales de todas las estaciones.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38ABB24-4744-4400-A83F-B27DD3B9CC36}"/>
              </a:ext>
            </a:extLst>
          </p:cNvPr>
          <p:cNvSpPr/>
          <p:nvPr/>
        </p:nvSpPr>
        <p:spPr>
          <a:xfrm>
            <a:off x="838200" y="1612594"/>
            <a:ext cx="10814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Tomamos como heurística el tiempo medio que tardaría el tren más rápido (el que tiene una velocidad de 100km/h) en ir en línea recta desde una estación a otra.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132671A0-5F93-4A41-8F42-DEB5DE69A88D}"/>
              </a:ext>
            </a:extLst>
          </p:cNvPr>
          <p:cNvGrpSpPr/>
          <p:nvPr/>
        </p:nvGrpSpPr>
        <p:grpSpPr>
          <a:xfrm>
            <a:off x="7429677" y="2864578"/>
            <a:ext cx="3705225" cy="742950"/>
            <a:chOff x="7429677" y="3057525"/>
            <a:chExt cx="3705225" cy="74295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6325892A-180F-48BB-8566-CC1546286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9677" y="3057525"/>
              <a:ext cx="3705225" cy="7429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49C36DCD-AE8D-44C0-BEB8-AB29BA7FD7EB}"/>
                </a:ext>
              </a:extLst>
            </p:cNvPr>
            <p:cNvSpPr/>
            <p:nvPr/>
          </p:nvSpPr>
          <p:spPr>
            <a:xfrm>
              <a:off x="8472881" y="3489819"/>
              <a:ext cx="1367405" cy="206477"/>
            </a:xfrm>
            <a:prstGeom prst="rect">
              <a:avLst/>
            </a:prstGeom>
            <a:noFill/>
            <a:ln w="38100">
              <a:solidFill>
                <a:srgbClr val="F53C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4F9D1A8C-1BC8-4FD2-97C1-30020F552989}"/>
              </a:ext>
            </a:extLst>
          </p:cNvPr>
          <p:cNvSpPr/>
          <p:nvPr/>
        </p:nvSpPr>
        <p:spPr>
          <a:xfrm>
            <a:off x="828926" y="4056616"/>
            <a:ext cx="102967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Segundo usamos al fórmula del </a:t>
            </a:r>
            <a:r>
              <a:rPr lang="es-ES" sz="2400" dirty="0" err="1"/>
              <a:t>haversine</a:t>
            </a:r>
            <a:r>
              <a:rPr lang="es-ES" sz="2400" dirty="0"/>
              <a:t> para calcular la distancia entre puntos en una esfera 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AE7B3795-376F-452B-AD0A-2D1D89301317}"/>
              </a:ext>
            </a:extLst>
          </p:cNvPr>
          <p:cNvGrpSpPr/>
          <p:nvPr/>
        </p:nvGrpSpPr>
        <p:grpSpPr>
          <a:xfrm>
            <a:off x="1217648" y="4989397"/>
            <a:ext cx="6682351" cy="1240775"/>
            <a:chOff x="1689862" y="5165471"/>
            <a:chExt cx="6682351" cy="1240775"/>
          </a:xfrm>
        </p:grpSpPr>
        <p:pic>
          <p:nvPicPr>
            <p:cNvPr id="1026" name="Picture 2" descr="https://latex2png.com/pngs/6d04b38e564144776235148b22c47d95.png">
              <a:extLst>
                <a:ext uri="{FF2B5EF4-FFF2-40B4-BE49-F238E27FC236}">
                  <a16:creationId xmlns:a16="http://schemas.microsoft.com/office/drawing/2014/main" id="{D9AAECB4-2FDE-45EC-984A-39287936D8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9862" y="5165471"/>
              <a:ext cx="6682351" cy="546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atex2png.com/pngs/a505e3cb6edf79a31b7037b6dd2628be.png">
              <a:extLst>
                <a:ext uri="{FF2B5EF4-FFF2-40B4-BE49-F238E27FC236}">
                  <a16:creationId xmlns:a16="http://schemas.microsoft.com/office/drawing/2014/main" id="{8F32518F-14CC-419E-BD8C-AE43D815FE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9862" y="5759597"/>
              <a:ext cx="2974417" cy="31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latex2png.com/pngs/23f26e1809429e413d71a2509f79a07a.png">
              <a:extLst>
                <a:ext uri="{FF2B5EF4-FFF2-40B4-BE49-F238E27FC236}">
                  <a16:creationId xmlns:a16="http://schemas.microsoft.com/office/drawing/2014/main" id="{B41FE321-B9A8-44E5-A81A-B3282A9674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9862" y="6204968"/>
              <a:ext cx="1103672" cy="201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9BEA7217-EFDA-476E-9B2B-0ECA129122BD}"/>
              </a:ext>
            </a:extLst>
          </p:cNvPr>
          <p:cNvGrpSpPr/>
          <p:nvPr/>
        </p:nvGrpSpPr>
        <p:grpSpPr>
          <a:xfrm>
            <a:off x="8480636" y="5006057"/>
            <a:ext cx="2839608" cy="1291466"/>
            <a:chOff x="9176485" y="5165471"/>
            <a:chExt cx="2839608" cy="1291466"/>
          </a:xfrm>
        </p:grpSpPr>
        <p:pic>
          <p:nvPicPr>
            <p:cNvPr id="1034" name="Picture 10" descr="https://latex2png.com/pngs/126b4767140d1101d51c13426378c1d5.png">
              <a:extLst>
                <a:ext uri="{FF2B5EF4-FFF2-40B4-BE49-F238E27FC236}">
                  <a16:creationId xmlns:a16="http://schemas.microsoft.com/office/drawing/2014/main" id="{C17E295B-7FCF-4B6B-A3B5-FEAE1667A0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3602" y="5165471"/>
              <a:ext cx="926067" cy="195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latex2png.com/pngs/273c6a481f248e9e83f15d94b32e977b.png">
              <a:extLst>
                <a:ext uri="{FF2B5EF4-FFF2-40B4-BE49-F238E27FC236}">
                  <a16:creationId xmlns:a16="http://schemas.microsoft.com/office/drawing/2014/main" id="{3C4E0C7B-9B3A-4FB8-9742-B7706B1E4C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0041" y="5485827"/>
              <a:ext cx="1614701" cy="272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s://latex2png.com/pngs/f854f3af4f2f6015f14b1bc6f83c838a.png">
              <a:extLst>
                <a:ext uri="{FF2B5EF4-FFF2-40B4-BE49-F238E27FC236}">
                  <a16:creationId xmlns:a16="http://schemas.microsoft.com/office/drawing/2014/main" id="{8BEBC822-F788-41CA-96FD-02269AC9BD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3602" y="5882409"/>
              <a:ext cx="1731758" cy="254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latex2png.com/pngs/6313ce29c33e4c5fa9b932270f4192ad.png">
              <a:extLst>
                <a:ext uri="{FF2B5EF4-FFF2-40B4-BE49-F238E27FC236}">
                  <a16:creationId xmlns:a16="http://schemas.microsoft.com/office/drawing/2014/main" id="{4790B752-1D66-407B-9652-7CFC687D80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6485" y="6261102"/>
              <a:ext cx="2839608" cy="195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702D0567-EA20-4281-8646-F4C7E8EFA364}"/>
              </a:ext>
            </a:extLst>
          </p:cNvPr>
          <p:cNvCxnSpPr>
            <a:cxnSpLocks/>
          </p:cNvCxnSpPr>
          <p:nvPr/>
        </p:nvCxnSpPr>
        <p:spPr>
          <a:xfrm>
            <a:off x="8125469" y="4964017"/>
            <a:ext cx="0" cy="1327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EEECD56-0B29-434E-AE40-F718FFD8B615}"/>
              </a:ext>
            </a:extLst>
          </p:cNvPr>
          <p:cNvSpPr txBox="1"/>
          <p:nvPr/>
        </p:nvSpPr>
        <p:spPr>
          <a:xfrm>
            <a:off x="1078718" y="6516345"/>
            <a:ext cx="9160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Ref</a:t>
            </a:r>
            <a:r>
              <a:rPr lang="es-ES" sz="1400" dirty="0"/>
              <a:t>: </a:t>
            </a:r>
            <a:r>
              <a:rPr lang="es-ES" sz="1400" dirty="0">
                <a:hlinkClick r:id="rId10"/>
              </a:rPr>
              <a:t>https://community.esri.com/groups/coordinate-reference-systems/blog/2017/10/05/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559589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1AFBC-0BAC-4FB6-B422-70857007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Heurística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A27380-513D-457F-874E-01F841EEE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3405"/>
            <a:ext cx="4270695" cy="3811777"/>
          </a:xfrm>
        </p:spPr>
        <p:txBody>
          <a:bodyPr/>
          <a:lstStyle/>
          <a:p>
            <a:r>
              <a:rPr lang="es-ES" dirty="0"/>
              <a:t>La distancia entre los puntos es menor o igual a la distancia del trayecto del tren entre estaciones</a:t>
            </a:r>
          </a:p>
          <a:p>
            <a:r>
              <a:rPr lang="es-ES" dirty="0"/>
              <a:t>La velocidad usada es mayor o igual a la velocidad media en el trayecto entre estaciones o transbordos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6401E9C-31F6-4088-860E-3D5946897F8C}"/>
                  </a:ext>
                </a:extLst>
              </p:cNvPr>
              <p:cNvSpPr txBox="1"/>
              <p:nvPr/>
            </p:nvSpPr>
            <p:spPr>
              <a:xfrm>
                <a:off x="4605556" y="2033397"/>
                <a:ext cx="1275126" cy="37317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6401E9C-31F6-4088-860E-3D5946897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556" y="2033397"/>
                <a:ext cx="1275126" cy="37317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E011520-1040-4EF9-AA94-63DFF9B04FC3}"/>
                  </a:ext>
                </a:extLst>
              </p:cNvPr>
              <p:cNvSpPr txBox="1"/>
              <p:nvPr/>
            </p:nvSpPr>
            <p:spPr>
              <a:xfrm>
                <a:off x="5872294" y="3720108"/>
                <a:ext cx="1843903" cy="3583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⇒"/>
                          <m:pos m:val="top"/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E011520-1040-4EF9-AA94-63DFF9B04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294" y="3720108"/>
                <a:ext cx="1843903" cy="358368"/>
              </a:xfrm>
              <a:prstGeom prst="rect">
                <a:avLst/>
              </a:prstGeom>
              <a:blipFill>
                <a:blip r:embed="rId3"/>
                <a:stretch>
                  <a:fillRect l="-11221" t="-59322" r="-38944" b="-7966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AA7164C8-755D-4FF0-8DFD-7064745C78C9}"/>
              </a:ext>
            </a:extLst>
          </p:cNvPr>
          <p:cNvSpPr txBox="1"/>
          <p:nvPr/>
        </p:nvSpPr>
        <p:spPr>
          <a:xfrm>
            <a:off x="7885653" y="3319190"/>
            <a:ext cx="36575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Nuestra modelización es válida para un Algoritmo A</a:t>
            </a:r>
            <a:r>
              <a:rPr lang="es-ES" sz="2800" baseline="300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9477837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695</Words>
  <Application>Microsoft Office PowerPoint</Application>
  <PresentationFormat>Panorámica</PresentationFormat>
  <Paragraphs>136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Tema de Office</vt:lpstr>
      <vt:lpstr>METRO JAPÓN</vt:lpstr>
      <vt:lpstr>Modelización</vt:lpstr>
      <vt:lpstr>Modelo</vt:lpstr>
      <vt:lpstr>Caso particular: Nodos con transbordos</vt:lpstr>
      <vt:lpstr>Obtención de datos</vt:lpstr>
      <vt:lpstr>Obtención de datos</vt:lpstr>
      <vt:lpstr>Obtención de datos</vt:lpstr>
      <vt:lpstr>Heurística </vt:lpstr>
      <vt:lpstr>Heurística</vt:lpstr>
      <vt:lpstr>Implementación</vt:lpstr>
      <vt:lpstr>¿Por qué hemos elegido Python?</vt:lpstr>
      <vt:lpstr>Algoritmo</vt:lpstr>
      <vt:lpstr>Algoritmo A*</vt:lpstr>
      <vt:lpstr>Algoritmo A*</vt:lpstr>
      <vt:lpstr>Algoritmo A*</vt:lpstr>
      <vt:lpstr>Algoritmo A*</vt:lpstr>
      <vt:lpstr>Algoritmo A*</vt:lpstr>
      <vt:lpstr>Interfaz Gráfica</vt:lpstr>
      <vt:lpstr>Interfaz</vt:lpstr>
      <vt:lpstr>Interfaz</vt:lpstr>
      <vt:lpstr>Demostración del funcionamiento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</dc:title>
  <dc:creator>diegojose.abengozar.vilar@alumnos.upm.es</dc:creator>
  <cp:lastModifiedBy>a.gcastellanos@alumnos.upm.es</cp:lastModifiedBy>
  <cp:revision>36</cp:revision>
  <dcterms:created xsi:type="dcterms:W3CDTF">2019-12-06T14:10:20Z</dcterms:created>
  <dcterms:modified xsi:type="dcterms:W3CDTF">2019-12-09T19:00:51Z</dcterms:modified>
</cp:coreProperties>
</file>