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0" r:id="rId5"/>
    <p:sldId id="259" r:id="rId6"/>
    <p:sldId id="261" r:id="rId7"/>
    <p:sldId id="267" r:id="rId8"/>
    <p:sldId id="264" r:id="rId9"/>
    <p:sldId id="266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5A2BD-166F-45B7-9AFD-0BC543D29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FA462A-BD61-4734-BFC8-BADC1FFD9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AD26A8-7CE4-4F99-80DA-F7FBCC83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2E3767-0D3C-4D3C-8DA3-3F35090D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D752F5-A6C8-456F-9D1D-4BB6C710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332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F61FA-AFFB-4AAB-8CA3-ED0DE79E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28D022-AE44-4050-A22A-C8E3D0E65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F08ABD-BC39-4BEF-92AA-10BE7DAA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5ACEC5-9123-4273-B6A9-9BB2709C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73EC64-3B3A-45BA-AE2F-B58EB793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63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7C9C56-33DF-4DC5-B84E-5E2118BAF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16CFB0-65B3-43DC-9FEB-6A544B428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D3A7D6-3352-4ABE-950A-ED569E8F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C444DC-97E3-44FB-847D-788495EC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30C344-2F59-4846-BC10-8D020425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70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EA59F-D9E5-4B42-B344-7375BB99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F571B8-284E-47FA-8AF2-9E4F4115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AB3DEA-B133-45F3-83BF-402C38D4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39D03-EED4-4F40-9EEA-0F520EF3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821609-F8DD-4ED6-8977-3F6A1675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34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D3706-C588-4A89-AE79-8872E9E2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BCD786-81D7-4172-A9D6-37C2F19D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DD5F86-E37D-4C03-86D1-08AEBAF2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4B9BB-A521-4BF2-8829-6E78EEB8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3B79CF-A366-48B5-A62A-9BA19B88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6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0751F-D38D-417A-BD4E-3E07F593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DC060F-49E6-4C71-96E5-02EC3D269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5CF502-3A76-4511-BE86-2C8A23CB0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FE964A-5489-49C1-A897-94E963AF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26B45A-C5E6-47C2-8952-FDD4531E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88EDC2-1ABA-42D0-8E96-381EA1C0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37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D821D-9FA8-485E-88B8-D4C9B6A2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2197EA-00CD-4406-94A0-6CC22BE9B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DAB40A-5C11-43AE-AEF7-798C97B97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69FAC6-639A-4F04-AC26-75152056C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183149-3F58-46DE-912D-AC25E312A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21B578-C2E5-40C6-8C06-82FD4895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01BF6C-BBBC-4C9B-BF73-AA8F79F3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2D9F53-DEFA-43BC-8470-90D62A4D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42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B42FB-888C-422A-B0C8-6939876A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94686D-8C46-42DF-9523-DC16B55B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8418B6-A981-44F7-8344-FAAC0015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DFAB80-4C25-4E6B-BB93-192E243C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05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5716BB-9485-4832-9FE5-02BE7CBC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ABA8F9-45E6-4975-8339-027F945D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0D7042-E921-47E6-9BFC-26ECA5E5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20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DEA77-343F-4803-ADD4-6D4EAA2E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697A9B-DCF5-4278-BDF1-78232A03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F8FBDE-34A8-4B36-B5E4-73387331C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BD94C4-EEED-40C7-B1F8-3617ED74D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9FA1EA-ABCF-4DFA-9873-ACFA7900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8246D7-2E80-460C-B274-E4C5C7BC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17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AF6B5-6E93-4316-8C3A-F50F9AC4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D34ADA-DB05-4C15-97AC-64FE42803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11FCF0-6C56-4362-9F67-AFA2CAB11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913E90-07BE-40C6-AFDA-68BE2D4A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224172-534D-43FD-9670-3AA53E99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DBAC51-10F4-42D1-87E1-BB504A14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1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AAABBC-1635-4303-BD6A-E7CDC7DF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E98F80-C739-4A28-8EE3-B897C7E51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32C17-948E-41C4-AF0B-8F30F4F13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F309AC-142D-4D23-B578-16C7F6ACB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968424-19BB-4D5F-B275-BD37A32D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23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Modelización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D5FF1-7E81-4549-9028-58717E067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085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Algoritmo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D5FF1-7E81-4549-9028-58717E067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065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Algoritmo A*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BE150B0-8A11-437E-80FA-99F8B231B9FF}"/>
              </a:ext>
            </a:extLst>
          </p:cNvPr>
          <p:cNvSpPr/>
          <p:nvPr/>
        </p:nvSpPr>
        <p:spPr>
          <a:xfrm>
            <a:off x="4205290" y="2321833"/>
            <a:ext cx="3514728" cy="1981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Algoritmo A*</a:t>
            </a:r>
          </a:p>
        </p:txBody>
      </p:sp>
      <p:sp>
        <p:nvSpPr>
          <p:cNvPr id="7" name="Flecha: a la derecha con bandas 6">
            <a:extLst>
              <a:ext uri="{FF2B5EF4-FFF2-40B4-BE49-F238E27FC236}">
                <a16:creationId xmlns:a16="http://schemas.microsoft.com/office/drawing/2014/main" id="{F06084E8-B6CB-415A-A43A-69A433C64931}"/>
              </a:ext>
            </a:extLst>
          </p:cNvPr>
          <p:cNvSpPr/>
          <p:nvPr/>
        </p:nvSpPr>
        <p:spPr>
          <a:xfrm>
            <a:off x="1809751" y="3285445"/>
            <a:ext cx="1876427" cy="1017588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Destino</a:t>
            </a:r>
          </a:p>
        </p:txBody>
      </p:sp>
      <p:sp>
        <p:nvSpPr>
          <p:cNvPr id="8" name="Flecha: a la derecha con bandas 7">
            <a:extLst>
              <a:ext uri="{FF2B5EF4-FFF2-40B4-BE49-F238E27FC236}">
                <a16:creationId xmlns:a16="http://schemas.microsoft.com/office/drawing/2014/main" id="{63E37DA7-D685-44BF-9FC7-C4278F78AF66}"/>
              </a:ext>
            </a:extLst>
          </p:cNvPr>
          <p:cNvSpPr/>
          <p:nvPr/>
        </p:nvSpPr>
        <p:spPr>
          <a:xfrm>
            <a:off x="1809751" y="2188483"/>
            <a:ext cx="1876427" cy="1001365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Origen</a:t>
            </a:r>
          </a:p>
        </p:txBody>
      </p:sp>
      <p:sp>
        <p:nvSpPr>
          <p:cNvPr id="10" name="Flecha: a la derecha con bandas 9">
            <a:extLst>
              <a:ext uri="{FF2B5EF4-FFF2-40B4-BE49-F238E27FC236}">
                <a16:creationId xmlns:a16="http://schemas.microsoft.com/office/drawing/2014/main" id="{5ACFA47A-47DF-4864-9FDB-D5D54638D222}"/>
              </a:ext>
            </a:extLst>
          </p:cNvPr>
          <p:cNvSpPr/>
          <p:nvPr/>
        </p:nvSpPr>
        <p:spPr>
          <a:xfrm>
            <a:off x="8043866" y="2105594"/>
            <a:ext cx="2205037" cy="1232693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Camino Mínimo</a:t>
            </a:r>
          </a:p>
        </p:txBody>
      </p:sp>
      <p:sp>
        <p:nvSpPr>
          <p:cNvPr id="11" name="Flecha: a la derecha con bandas 10">
            <a:extLst>
              <a:ext uri="{FF2B5EF4-FFF2-40B4-BE49-F238E27FC236}">
                <a16:creationId xmlns:a16="http://schemas.microsoft.com/office/drawing/2014/main" id="{8171D50A-28B8-43B2-9D14-DDC7934BD541}"/>
              </a:ext>
            </a:extLst>
          </p:cNvPr>
          <p:cNvSpPr/>
          <p:nvPr/>
        </p:nvSpPr>
        <p:spPr>
          <a:xfrm>
            <a:off x="8043867" y="3421175"/>
            <a:ext cx="2205036" cy="122181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Tiempo</a:t>
            </a:r>
          </a:p>
        </p:txBody>
      </p:sp>
      <p:sp>
        <p:nvSpPr>
          <p:cNvPr id="12" name="Flecha: doblada 11">
            <a:extLst>
              <a:ext uri="{FF2B5EF4-FFF2-40B4-BE49-F238E27FC236}">
                <a16:creationId xmlns:a16="http://schemas.microsoft.com/office/drawing/2014/main" id="{18525FBC-570D-497A-A9A1-1F4E6F34B8C0}"/>
              </a:ext>
            </a:extLst>
          </p:cNvPr>
          <p:cNvSpPr/>
          <p:nvPr/>
        </p:nvSpPr>
        <p:spPr>
          <a:xfrm rot="16200000">
            <a:off x="6067134" y="4712491"/>
            <a:ext cx="1352552" cy="785813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Flecha: doblada 14">
            <a:extLst>
              <a:ext uri="{FF2B5EF4-FFF2-40B4-BE49-F238E27FC236}">
                <a16:creationId xmlns:a16="http://schemas.microsoft.com/office/drawing/2014/main" id="{47C08B07-63DA-451D-83B7-3802A0789529}"/>
              </a:ext>
            </a:extLst>
          </p:cNvPr>
          <p:cNvSpPr/>
          <p:nvPr/>
        </p:nvSpPr>
        <p:spPr>
          <a:xfrm rot="16200000" flipV="1">
            <a:off x="4876065" y="4733329"/>
            <a:ext cx="1352550" cy="744139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DDA5541-0B62-412A-884F-5F4DE8A0A325}"/>
              </a:ext>
            </a:extLst>
          </p:cNvPr>
          <p:cNvSpPr txBox="1"/>
          <p:nvPr/>
        </p:nvSpPr>
        <p:spPr>
          <a:xfrm>
            <a:off x="4042255" y="551702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Heurística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536DAB8-2813-47EA-B818-054CBAE3B7F0}"/>
              </a:ext>
            </a:extLst>
          </p:cNvPr>
          <p:cNvSpPr txBox="1"/>
          <p:nvPr/>
        </p:nvSpPr>
        <p:spPr>
          <a:xfrm>
            <a:off x="6999696" y="552484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6CB9696-652C-40B9-B734-A4209E1F5D96}"/>
              </a:ext>
            </a:extLst>
          </p:cNvPr>
          <p:cNvSpPr txBox="1"/>
          <p:nvPr/>
        </p:nvSpPr>
        <p:spPr>
          <a:xfrm>
            <a:off x="7164725" y="5517023"/>
            <a:ext cx="76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Grafo</a:t>
            </a:r>
          </a:p>
        </p:txBody>
      </p:sp>
      <p:sp>
        <p:nvSpPr>
          <p:cNvPr id="20" name="Flecha: a la derecha con bandas 19">
            <a:extLst>
              <a:ext uri="{FF2B5EF4-FFF2-40B4-BE49-F238E27FC236}">
                <a16:creationId xmlns:a16="http://schemas.microsoft.com/office/drawing/2014/main" id="{B4AF178D-C6C7-40C6-8BAE-2D65ED1A35D2}"/>
              </a:ext>
            </a:extLst>
          </p:cNvPr>
          <p:cNvSpPr/>
          <p:nvPr/>
        </p:nvSpPr>
        <p:spPr>
          <a:xfrm rot="20216860">
            <a:off x="2298798" y="4305707"/>
            <a:ext cx="1876427" cy="779462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Opción mínimos transbordos</a:t>
            </a:r>
          </a:p>
        </p:txBody>
      </p:sp>
    </p:spTree>
    <p:extLst>
      <p:ext uri="{BB962C8B-B14F-4D97-AF65-F5344CB8AC3E}">
        <p14:creationId xmlns:p14="http://schemas.microsoft.com/office/powerpoint/2010/main" val="363831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Función </a:t>
            </a:r>
            <a:r>
              <a:rPr lang="es-ES" b="1" dirty="0"/>
              <a:t>g</a:t>
            </a:r>
            <a:r>
              <a:rPr lang="es-ES" dirty="0"/>
              <a:t>: tiempo desde el origen hasta el nodo actual </a:t>
            </a:r>
          </a:p>
          <a:p>
            <a:r>
              <a:rPr lang="es-ES" dirty="0"/>
              <a:t>Función </a:t>
            </a:r>
            <a:r>
              <a:rPr lang="es-ES" b="1" dirty="0"/>
              <a:t>h</a:t>
            </a:r>
            <a:r>
              <a:rPr lang="es-ES" dirty="0"/>
              <a:t>: heurística (estimación de tiempo hasta el nodo destino)</a:t>
            </a:r>
          </a:p>
          <a:p>
            <a:r>
              <a:rPr lang="es-ES" dirty="0"/>
              <a:t>Función </a:t>
            </a:r>
            <a:r>
              <a:rPr lang="es-ES" b="1" dirty="0"/>
              <a:t>f</a:t>
            </a:r>
            <a:r>
              <a:rPr lang="es-ES" dirty="0"/>
              <a:t>: g + h</a:t>
            </a:r>
          </a:p>
          <a:p>
            <a:r>
              <a:rPr lang="es-ES" b="1" dirty="0"/>
              <a:t>Puntero</a:t>
            </a:r>
            <a:r>
              <a:rPr lang="es-ES" dirty="0"/>
              <a:t> direccionador: apunta al nodo anterior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CAC5D19-989B-4AE1-9628-AC47700D8E1F}"/>
              </a:ext>
            </a:extLst>
          </p:cNvPr>
          <p:cNvSpPr/>
          <p:nvPr/>
        </p:nvSpPr>
        <p:spPr>
          <a:xfrm>
            <a:off x="1413782" y="4493301"/>
            <a:ext cx="1209675" cy="1042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Origen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9823F21-83F3-46BB-986D-88C6FFC3009F}"/>
              </a:ext>
            </a:extLst>
          </p:cNvPr>
          <p:cNvSpPr/>
          <p:nvPr/>
        </p:nvSpPr>
        <p:spPr>
          <a:xfrm>
            <a:off x="4746180" y="5414286"/>
            <a:ext cx="1209675" cy="1042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Nodo i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1C0DC23-4041-410A-941B-ACE9D23123D0}"/>
              </a:ext>
            </a:extLst>
          </p:cNvPr>
          <p:cNvSpPr/>
          <p:nvPr/>
        </p:nvSpPr>
        <p:spPr>
          <a:xfrm>
            <a:off x="9134472" y="3429000"/>
            <a:ext cx="1304924" cy="1128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Destino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57E6958-9B4D-4DD8-9064-F9517C94C04E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623457" y="5014491"/>
            <a:ext cx="2122723" cy="746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EFCAC4C-63B1-4791-8BD8-586250D4C616}"/>
              </a:ext>
            </a:extLst>
          </p:cNvPr>
          <p:cNvSpPr txBox="1"/>
          <p:nvPr/>
        </p:nvSpPr>
        <p:spPr>
          <a:xfrm>
            <a:off x="3637541" y="5014491"/>
            <a:ext cx="700084" cy="366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621804B-4F6F-47D7-903E-C1C6499430D2}"/>
              </a:ext>
            </a:extLst>
          </p:cNvPr>
          <p:cNvSpPr/>
          <p:nvPr/>
        </p:nvSpPr>
        <p:spPr>
          <a:xfrm>
            <a:off x="9534518" y="5114121"/>
            <a:ext cx="696679" cy="600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EB39188-1E47-48C5-89D8-4FDF8B0BF721}"/>
              </a:ext>
            </a:extLst>
          </p:cNvPr>
          <p:cNvSpPr/>
          <p:nvPr/>
        </p:nvSpPr>
        <p:spPr>
          <a:xfrm>
            <a:off x="7371672" y="5935476"/>
            <a:ext cx="717080" cy="617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i+1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527BD5C-ED43-4E49-B557-8C7F35E13DFA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955855" y="6145889"/>
            <a:ext cx="1415817" cy="9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5DED484-35E1-4F31-A993-6CA48BCF0E60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8088752" y="6145492"/>
            <a:ext cx="882417" cy="14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690FC40-63AA-414B-8515-621D48DADD29}"/>
              </a:ext>
            </a:extLst>
          </p:cNvPr>
          <p:cNvCxnSpPr>
            <a:stCxn id="10" idx="0"/>
            <a:endCxn id="6" idx="4"/>
          </p:cNvCxnSpPr>
          <p:nvPr/>
        </p:nvCxnSpPr>
        <p:spPr>
          <a:xfrm flipH="1" flipV="1">
            <a:off x="9786934" y="4557105"/>
            <a:ext cx="95924" cy="55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90B06D3-91E9-4C4E-9632-583D6605403A}"/>
              </a:ext>
            </a:extLst>
          </p:cNvPr>
          <p:cNvCxnSpPr>
            <a:cxnSpLocks/>
            <a:stCxn id="31" idx="3"/>
            <a:endCxn id="10" idx="4"/>
          </p:cNvCxnSpPr>
          <p:nvPr/>
        </p:nvCxnSpPr>
        <p:spPr>
          <a:xfrm flipV="1">
            <a:off x="9504569" y="5714451"/>
            <a:ext cx="378289" cy="43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DB02346-B1B2-4498-9646-178186FC5EB3}"/>
              </a:ext>
            </a:extLst>
          </p:cNvPr>
          <p:cNvSpPr txBox="1"/>
          <p:nvPr/>
        </p:nvSpPr>
        <p:spPr>
          <a:xfrm>
            <a:off x="8971169" y="596082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…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8D643B3-41A5-4C3B-B7DF-5804DBA11984}"/>
              </a:ext>
            </a:extLst>
          </p:cNvPr>
          <p:cNvCxnSpPr>
            <a:stCxn id="5" idx="7"/>
            <a:endCxn id="6" idx="2"/>
          </p:cNvCxnSpPr>
          <p:nvPr/>
        </p:nvCxnSpPr>
        <p:spPr>
          <a:xfrm flipV="1">
            <a:off x="5778702" y="3993053"/>
            <a:ext cx="3355770" cy="157388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F27907B-BA8C-4DFF-9EE9-729974D36297}"/>
              </a:ext>
            </a:extLst>
          </p:cNvPr>
          <p:cNvSpPr txBox="1"/>
          <p:nvPr/>
        </p:nvSpPr>
        <p:spPr>
          <a:xfrm>
            <a:off x="7206808" y="4469508"/>
            <a:ext cx="700084" cy="366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3E45F220-B293-4DF6-9A00-A461AF62C82D}"/>
              </a:ext>
            </a:extLst>
          </p:cNvPr>
          <p:cNvCxnSpPr>
            <a:cxnSpLocks/>
            <a:stCxn id="5" idx="3"/>
            <a:endCxn id="4" idx="5"/>
          </p:cNvCxnSpPr>
          <p:nvPr/>
        </p:nvCxnSpPr>
        <p:spPr>
          <a:xfrm flipH="1" flipV="1">
            <a:off x="2446304" y="5383028"/>
            <a:ext cx="2477029" cy="92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20EB5A6-6867-4040-93B3-C4691641708E}"/>
              </a:ext>
            </a:extLst>
          </p:cNvPr>
          <p:cNvSpPr txBox="1"/>
          <p:nvPr/>
        </p:nvSpPr>
        <p:spPr>
          <a:xfrm>
            <a:off x="2991394" y="5761038"/>
            <a:ext cx="95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Puntero</a:t>
            </a:r>
          </a:p>
        </p:txBody>
      </p:sp>
    </p:spTree>
    <p:extLst>
      <p:ext uri="{BB962C8B-B14F-4D97-AF65-F5344CB8AC3E}">
        <p14:creationId xmlns:p14="http://schemas.microsoft.com/office/powerpoint/2010/main" val="288215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b="1" dirty="0"/>
          </a:p>
          <a:p>
            <a:r>
              <a:rPr lang="es-ES" b="1" dirty="0"/>
              <a:t>Grafo G: </a:t>
            </a:r>
            <a:r>
              <a:rPr lang="es-ES" dirty="0"/>
              <a:t>implementado con la librería </a:t>
            </a:r>
            <a:r>
              <a:rPr lang="es-ES" b="1" dirty="0" err="1"/>
              <a:t>networkX</a:t>
            </a:r>
            <a:endParaRPr lang="es-ES" b="1" dirty="0"/>
          </a:p>
          <a:p>
            <a:endParaRPr lang="es-ES" b="1" dirty="0"/>
          </a:p>
          <a:p>
            <a:r>
              <a:rPr lang="es-ES" b="1" dirty="0"/>
              <a:t>Lista Abierta</a:t>
            </a:r>
            <a:r>
              <a:rPr lang="es-ES" dirty="0"/>
              <a:t>: </a:t>
            </a:r>
            <a:r>
              <a:rPr lang="es-ES" dirty="0" err="1"/>
              <a:t>priority</a:t>
            </a:r>
            <a:r>
              <a:rPr lang="es-ES" dirty="0"/>
              <a:t> </a:t>
            </a:r>
            <a:r>
              <a:rPr lang="es-ES" dirty="0" err="1"/>
              <a:t>queue</a:t>
            </a:r>
            <a:r>
              <a:rPr lang="es-ES" dirty="0"/>
              <a:t> implementada con la librería </a:t>
            </a:r>
            <a:r>
              <a:rPr lang="es-ES" b="1" dirty="0" err="1"/>
              <a:t>heapq</a:t>
            </a:r>
            <a:r>
              <a:rPr lang="es-ES" b="1" dirty="0"/>
              <a:t> 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dirty="0"/>
              <a:t>Guarda duplas </a:t>
            </a:r>
            <a:r>
              <a:rPr lang="es-ES" b="1" dirty="0"/>
              <a:t>&lt; f , estación &gt;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dirty="0"/>
              <a:t>Menor f -&gt; Más prioridad</a:t>
            </a:r>
          </a:p>
          <a:p>
            <a:pPr marL="0" indent="0">
              <a:buNone/>
            </a:pPr>
            <a:endParaRPr lang="es-ES" b="1" dirty="0"/>
          </a:p>
          <a:p>
            <a:r>
              <a:rPr lang="es-ES" b="1" dirty="0"/>
              <a:t>Lista Cerrada</a:t>
            </a:r>
            <a:r>
              <a:rPr lang="es-ES" dirty="0"/>
              <a:t>: lista que almacena los nodos ya visitados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2145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Inicialización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</a:rPr>
              <a:t>Mientras</a:t>
            </a:r>
            <a:r>
              <a:rPr lang="es-ES" dirty="0"/>
              <a:t> (no </a:t>
            </a:r>
            <a:r>
              <a:rPr lang="es-ES" i="1" dirty="0" err="1"/>
              <a:t>HemosLlegado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rgbClr val="00B050"/>
                </a:solidFill>
              </a:rPr>
              <a:t>Sacar</a:t>
            </a:r>
            <a:r>
              <a:rPr lang="es-ES" dirty="0"/>
              <a:t> el mas prioritario de </a:t>
            </a:r>
            <a:r>
              <a:rPr lang="es-ES" i="1" dirty="0" err="1"/>
              <a:t>ListaAbierta</a:t>
            </a:r>
            <a:r>
              <a:rPr lang="es-ES" dirty="0"/>
              <a:t> y </a:t>
            </a:r>
            <a:r>
              <a:rPr lang="es-ES" dirty="0">
                <a:solidFill>
                  <a:srgbClr val="00B050"/>
                </a:solidFill>
              </a:rPr>
              <a:t>meterlo </a:t>
            </a:r>
            <a:r>
              <a:rPr lang="es-ES" dirty="0"/>
              <a:t>en </a:t>
            </a:r>
            <a:r>
              <a:rPr lang="es-ES" i="1" dirty="0" err="1"/>
              <a:t>ListaCerrada</a:t>
            </a:r>
            <a:endParaRPr lang="es-ES" i="1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rgbClr val="FF0000"/>
                </a:solidFill>
              </a:rPr>
              <a:t>Si</a:t>
            </a:r>
            <a:r>
              <a:rPr lang="es-ES" dirty="0"/>
              <a:t> es el destino -&gt; </a:t>
            </a:r>
            <a:r>
              <a:rPr lang="es-ES" i="1" dirty="0" err="1"/>
              <a:t>HemosLlegado</a:t>
            </a:r>
            <a:endParaRPr lang="es-ES" i="1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rgbClr val="FF0000"/>
                </a:solidFill>
              </a:rPr>
              <a:t>Si no</a:t>
            </a:r>
            <a:r>
              <a:rPr lang="es-ES" dirty="0"/>
              <a:t>, </a:t>
            </a:r>
            <a:r>
              <a:rPr lang="es-ES" dirty="0">
                <a:solidFill>
                  <a:schemeClr val="accent1"/>
                </a:solidFill>
              </a:rPr>
              <a:t>para cada </a:t>
            </a:r>
            <a:r>
              <a:rPr lang="es-ES" i="1" dirty="0"/>
              <a:t>nodo adyacente de G </a:t>
            </a:r>
            <a:r>
              <a:rPr lang="es-ES" dirty="0"/>
              <a:t>(que no sea antecedente)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>
                <a:solidFill>
                  <a:srgbClr val="00B050"/>
                </a:solidFill>
              </a:rPr>
              <a:t>Calcular</a:t>
            </a:r>
            <a:r>
              <a:rPr lang="es-ES" dirty="0"/>
              <a:t> su f y g (y añadir penalización a transbordos)	</a:t>
            </a:r>
          </a:p>
          <a:p>
            <a:pPr marL="0" indent="0">
              <a:buNone/>
            </a:pPr>
            <a:r>
              <a:rPr lang="es-E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395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0" lvl="3" indent="0">
              <a:buNone/>
            </a:pPr>
            <a:endParaRPr lang="es-ES" sz="2800" dirty="0"/>
          </a:p>
          <a:p>
            <a:pPr marL="1371600" lvl="3" indent="0">
              <a:buNone/>
            </a:pPr>
            <a:r>
              <a:rPr lang="es-ES" sz="2800" dirty="0">
                <a:solidFill>
                  <a:srgbClr val="FF0000"/>
                </a:solidFill>
              </a:rPr>
              <a:t>Si</a:t>
            </a:r>
            <a:r>
              <a:rPr lang="es-ES" sz="2800" dirty="0"/>
              <a:t> esta en </a:t>
            </a:r>
            <a:r>
              <a:rPr lang="es-ES" sz="2800" i="1" dirty="0" err="1"/>
              <a:t>ListaAbierta</a:t>
            </a:r>
            <a:r>
              <a:rPr lang="es-ES" sz="2800" dirty="0"/>
              <a:t>, </a:t>
            </a:r>
            <a:r>
              <a:rPr lang="es-ES" sz="2800" dirty="0">
                <a:solidFill>
                  <a:srgbClr val="FF0000"/>
                </a:solidFill>
              </a:rPr>
              <a:t>si</a:t>
            </a:r>
            <a:r>
              <a:rPr lang="es-ES" sz="2800" dirty="0"/>
              <a:t> el </a:t>
            </a:r>
            <a:r>
              <a:rPr lang="es-ES" sz="2800" i="1" dirty="0"/>
              <a:t>nuevo f </a:t>
            </a:r>
            <a:r>
              <a:rPr lang="es-ES" sz="2800" dirty="0"/>
              <a:t>es mejor </a:t>
            </a:r>
          </a:p>
          <a:p>
            <a:pPr marL="1371600" lvl="3" indent="0">
              <a:buNone/>
            </a:pPr>
            <a:r>
              <a:rPr lang="es-ES" sz="2800" dirty="0"/>
              <a:t>	-&gt; </a:t>
            </a:r>
            <a:r>
              <a:rPr lang="es-ES" sz="2800" dirty="0">
                <a:solidFill>
                  <a:srgbClr val="00B050"/>
                </a:solidFill>
              </a:rPr>
              <a:t>Actualizar</a:t>
            </a:r>
            <a:r>
              <a:rPr lang="es-ES" sz="2800" dirty="0"/>
              <a:t> </a:t>
            </a:r>
            <a:r>
              <a:rPr lang="es-ES" sz="2800" i="1" dirty="0"/>
              <a:t>f, g, el puntero direccionador y </a:t>
            </a:r>
            <a:r>
              <a:rPr lang="es-ES" sz="2800" i="1" dirty="0" err="1"/>
              <a:t>ListaAbierta</a:t>
            </a:r>
            <a:endParaRPr lang="es-ES" sz="2800" i="1" dirty="0"/>
          </a:p>
          <a:p>
            <a:pPr marL="1371600" lvl="3" indent="0">
              <a:buNone/>
            </a:pPr>
            <a:endParaRPr lang="es-ES" sz="2800" dirty="0"/>
          </a:p>
          <a:p>
            <a:pPr marL="1371600" lvl="3" indent="0">
              <a:buNone/>
            </a:pPr>
            <a:r>
              <a:rPr lang="es-ES" sz="2800" dirty="0">
                <a:solidFill>
                  <a:srgbClr val="FF0000"/>
                </a:solidFill>
              </a:rPr>
              <a:t>Si no </a:t>
            </a:r>
            <a:r>
              <a:rPr lang="es-ES" sz="2800" dirty="0"/>
              <a:t>esta -&gt; </a:t>
            </a:r>
            <a:r>
              <a:rPr lang="es-ES" sz="2800" dirty="0">
                <a:solidFill>
                  <a:srgbClr val="00B050"/>
                </a:solidFill>
              </a:rPr>
              <a:t>Actualizar</a:t>
            </a:r>
            <a:r>
              <a:rPr lang="es-ES" sz="2800" dirty="0"/>
              <a:t> </a:t>
            </a:r>
            <a:r>
              <a:rPr lang="es-ES" sz="2800" i="1" dirty="0"/>
              <a:t>f, g, el puntero direccionador </a:t>
            </a:r>
            <a:r>
              <a:rPr lang="es-ES" sz="2800" dirty="0"/>
              <a:t>y 			</a:t>
            </a:r>
            <a:r>
              <a:rPr lang="es-ES" sz="2800" dirty="0">
                <a:solidFill>
                  <a:srgbClr val="00B050"/>
                </a:solidFill>
              </a:rPr>
              <a:t>añadirlo</a:t>
            </a:r>
            <a:r>
              <a:rPr lang="es-ES" sz="2800" dirty="0"/>
              <a:t> a </a:t>
            </a:r>
            <a:r>
              <a:rPr lang="es-ES" sz="2800" i="1" dirty="0" err="1"/>
              <a:t>ListaAbierta</a:t>
            </a:r>
            <a:endParaRPr lang="es-ES" sz="2800" i="1" dirty="0"/>
          </a:p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</a:rPr>
              <a:t>Volver </a:t>
            </a:r>
          </a:p>
          <a:p>
            <a:pPr marL="0" indent="0">
              <a:buNone/>
            </a:pPr>
            <a:endParaRPr lang="es-E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</a:rPr>
              <a:t>Calcular Ruta </a:t>
            </a:r>
            <a:r>
              <a:rPr lang="es-ES" dirty="0"/>
              <a:t>usando los punteros direccionadores	</a:t>
            </a:r>
          </a:p>
          <a:p>
            <a:pPr marL="0" indent="0">
              <a:buNone/>
            </a:pPr>
            <a:r>
              <a:rPr lang="es-E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1030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Interfaz Gráfica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D5FF1-7E81-4549-9028-58717E067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891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Demostración del funcionamiento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D5FF1-7E81-4549-9028-58717E067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6306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236</Words>
  <Application>Microsoft Office PowerPoint</Application>
  <PresentationFormat>Panorámica</PresentationFormat>
  <Paragraphs>55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Modelización</vt:lpstr>
      <vt:lpstr>Algoritmo</vt:lpstr>
      <vt:lpstr>Algoritmo A*</vt:lpstr>
      <vt:lpstr>Algoritmo A*</vt:lpstr>
      <vt:lpstr>Algoritmo A*</vt:lpstr>
      <vt:lpstr>Algoritmo A*</vt:lpstr>
      <vt:lpstr>Algoritmo A*</vt:lpstr>
      <vt:lpstr>Interfaz Gráfica</vt:lpstr>
      <vt:lpstr>Demostración del funcionamiento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</dc:title>
  <dc:creator>diegojose.abengozar.vilar@alumnos.upm.es</dc:creator>
  <cp:lastModifiedBy>diegojose.abengozar.vilar@alumnos.upm.es</cp:lastModifiedBy>
  <cp:revision>11</cp:revision>
  <dcterms:created xsi:type="dcterms:W3CDTF">2019-12-06T14:10:20Z</dcterms:created>
  <dcterms:modified xsi:type="dcterms:W3CDTF">2019-12-06T15:39:33Z</dcterms:modified>
</cp:coreProperties>
</file>