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695" r:id="rId2"/>
    <p:sldId id="739" r:id="rId3"/>
    <p:sldId id="852" r:id="rId4"/>
    <p:sldId id="741" r:id="rId5"/>
    <p:sldId id="953" r:id="rId6"/>
    <p:sldId id="954" r:id="rId7"/>
    <p:sldId id="955" r:id="rId8"/>
    <p:sldId id="956" r:id="rId9"/>
    <p:sldId id="957" r:id="rId10"/>
    <p:sldId id="958" r:id="rId11"/>
    <p:sldId id="959" r:id="rId12"/>
    <p:sldId id="960" r:id="rId13"/>
    <p:sldId id="961" r:id="rId14"/>
    <p:sldId id="987" r:id="rId15"/>
    <p:sldId id="988" r:id="rId16"/>
    <p:sldId id="989" r:id="rId17"/>
    <p:sldId id="990" r:id="rId18"/>
    <p:sldId id="770" r:id="rId19"/>
    <p:sldId id="746" r:id="rId20"/>
    <p:sldId id="710" r:id="rId21"/>
    <p:sldId id="711" r:id="rId22"/>
    <p:sldId id="706" r:id="rId23"/>
    <p:sldId id="736" r:id="rId24"/>
    <p:sldId id="833" r:id="rId25"/>
    <p:sldId id="707" r:id="rId26"/>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42" autoAdjust="0"/>
    <p:restoredTop sz="94660"/>
  </p:normalViewPr>
  <p:slideViewPr>
    <p:cSldViewPr snapToGrid="0">
      <p:cViewPr varScale="1">
        <p:scale>
          <a:sx n="77" d="100"/>
          <a:sy n="77" d="100"/>
        </p:scale>
        <p:origin x="682" y="9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8657C-BFCD-480A-9D33-DBC343DA3069}"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C0173-7218-4FCF-8E4B-31AC14C578DA}" type="slidenum">
              <a:rPr lang="en-US" smtClean="0"/>
              <a:t>‹#›</a:t>
            </a:fld>
            <a:endParaRPr lang="en-US"/>
          </a:p>
        </p:txBody>
      </p:sp>
    </p:spTree>
    <p:extLst>
      <p:ext uri="{BB962C8B-B14F-4D97-AF65-F5344CB8AC3E}">
        <p14:creationId xmlns:p14="http://schemas.microsoft.com/office/powerpoint/2010/main" val="137496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490" name="Google Shape;167;g35ed75ccf_015:notes"/>
          <p:cNvSpPr>
            <a:spLocks noGrp="1" noRot="1" noChangeAspect="1" noTextEdit="1"/>
          </p:cNvSpPr>
          <p:nvPr>
            <p:ph type="sldImg" idx="2"/>
          </p:nvPr>
        </p:nvSpPr>
        <p:spPr bwMode="auto">
          <a:xfrm>
            <a:off x="381000" y="685800"/>
            <a:ext cx="6096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63491" name="Google Shape;168;g35ed75ccf_015:notes"/>
          <p:cNvSpPr txBox="1">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B541E9F-98F7-42AF-83C5-FAABF3DA94E8}"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344385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541E9F-98F7-42AF-83C5-FAABF3DA94E8}"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87395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541E9F-98F7-42AF-83C5-FAABF3DA94E8}"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237982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541E9F-98F7-42AF-83C5-FAABF3DA94E8}"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1400142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541E9F-98F7-42AF-83C5-FAABF3DA94E8}"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427543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B541E9F-98F7-42AF-83C5-FAABF3DA94E8}"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1416549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541E9F-98F7-42AF-83C5-FAABF3DA94E8}" type="datetimeFigureOut">
              <a:rPr lang="en-US" smtClean="0"/>
              <a:t>4/3/2023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86280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541E9F-98F7-42AF-83C5-FAABF3DA94E8}" type="datetimeFigureOut">
              <a:rPr lang="en-US" smtClean="0"/>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20193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541E9F-98F7-42AF-83C5-FAABF3DA94E8}" type="datetimeFigureOut">
              <a:rPr lang="en-US" smtClean="0"/>
              <a:t>4/3/2023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4133636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541E9F-98F7-42AF-83C5-FAABF3DA94E8}"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1059372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541E9F-98F7-42AF-83C5-FAABF3DA94E8}"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344601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41E9F-98F7-42AF-83C5-FAABF3DA94E8}" type="datetimeFigureOut">
              <a:rPr lang="en-US" smtClean="0"/>
              <a:t>4/3/2023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4E757D-84EA-4534-9857-ACBA41520F15}" type="slidenum">
              <a:rPr lang="en-US" smtClean="0"/>
              <a:t>‹#›</a:t>
            </a:fld>
            <a:endParaRPr lang="en-US"/>
          </a:p>
        </p:txBody>
      </p:sp>
    </p:spTree>
    <p:extLst>
      <p:ext uri="{BB962C8B-B14F-4D97-AF65-F5344CB8AC3E}">
        <p14:creationId xmlns:p14="http://schemas.microsoft.com/office/powerpoint/2010/main" val="261543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5"/>
          <p:cNvPicPr>
            <a:picLocks noChangeAspect="1"/>
          </p:cNvPicPr>
          <p:nvPr/>
        </p:nvPicPr>
        <p:blipFill>
          <a:blip r:embed="rId3">
            <a:extLst>
              <a:ext uri="{28A0092B-C50C-407E-A947-70E740481C1C}">
                <a14:useLocalDpi xmlns:a14="http://schemas.microsoft.com/office/drawing/2010/main" val="0"/>
              </a:ext>
            </a:extLst>
          </a:blip>
          <a:srcRect l="17076" t="2344" r="16814"/>
          <a:stretch>
            <a:fillRect/>
          </a:stretch>
        </p:blipFill>
        <p:spPr bwMode="auto">
          <a:xfrm>
            <a:off x="396875" y="4438650"/>
            <a:ext cx="2173288"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Google Shape;142;p16"/>
          <p:cNvSpPr txBox="1">
            <a:spLocks/>
          </p:cNvSpPr>
          <p:nvPr/>
        </p:nvSpPr>
        <p:spPr>
          <a:xfrm>
            <a:off x="1236663" y="2679700"/>
            <a:ext cx="9718675" cy="1044575"/>
          </a:xfrm>
          <a:prstGeom prst="rect">
            <a:avLst/>
          </a:prstGeom>
          <a:noFill/>
          <a:ln>
            <a:noFill/>
          </a:ln>
        </p:spPr>
        <p:txBody>
          <a:bodyPr spcFirstLastPara="1" lIns="121900" tIns="121900" rIns="121900" bIns="121900" anchor="b"/>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2pPr>
            <a:lvl3pPr marR="0" lvl="2"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3pPr>
            <a:lvl4pPr marR="0" lvl="3"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4pPr>
            <a:lvl5pPr marR="0" lvl="4"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5pPr>
            <a:lvl6pPr marR="0" lvl="5"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6pPr>
            <a:lvl7pPr marR="0" lvl="6"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7pPr>
            <a:lvl8pPr marR="0" lvl="7"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8pPr>
            <a:lvl9pPr marR="0" lvl="8"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9pPr>
          </a:lstStyle>
          <a:p>
            <a:pPr algn="ctr">
              <a:defRPr/>
            </a:pPr>
            <a:r>
              <a:rPr lang="en-US" sz="5867" dirty="0">
                <a:solidFill>
                  <a:schemeClr val="accent6">
                    <a:lumMod val="75000"/>
                  </a:schemeClr>
                </a:solidFill>
              </a:rPr>
              <a:t>PROGRESS REPORT</a:t>
            </a:r>
          </a:p>
        </p:txBody>
      </p:sp>
      <p:sp>
        <p:nvSpPr>
          <p:cNvPr id="9" name="Google Shape;142;p16"/>
          <p:cNvSpPr txBox="1">
            <a:spLocks/>
          </p:cNvSpPr>
          <p:nvPr/>
        </p:nvSpPr>
        <p:spPr>
          <a:xfrm>
            <a:off x="3028950" y="4237038"/>
            <a:ext cx="6134100" cy="2452687"/>
          </a:xfrm>
          <a:prstGeom prst="rect">
            <a:avLst/>
          </a:prstGeom>
          <a:noFill/>
          <a:ln>
            <a:noFill/>
          </a:ln>
        </p:spPr>
        <p:txBody>
          <a:bodyPr spcFirstLastPara="1" lIns="121900" tIns="121900" rIns="121900" bIns="121900" anchor="b"/>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2pPr>
            <a:lvl3pPr marR="0" lvl="2"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3pPr>
            <a:lvl4pPr marR="0" lvl="3"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4pPr>
            <a:lvl5pPr marR="0" lvl="4"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5pPr>
            <a:lvl6pPr marR="0" lvl="5"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6pPr>
            <a:lvl7pPr marR="0" lvl="6"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7pPr>
            <a:lvl8pPr marR="0" lvl="7"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8pPr>
            <a:lvl9pPr marR="0" lvl="8"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9pPr>
          </a:lstStyle>
          <a:p>
            <a:pPr algn="ctr">
              <a:defRPr/>
            </a:pPr>
            <a:r>
              <a:rPr lang="en-US" sz="3200" dirty="0">
                <a:solidFill>
                  <a:schemeClr val="accent2">
                    <a:lumMod val="50000"/>
                  </a:schemeClr>
                </a:solidFill>
              </a:rPr>
              <a:t>DISTRICT – </a:t>
            </a:r>
            <a:endParaRPr lang="en-US" sz="1400" dirty="0">
              <a:solidFill>
                <a:schemeClr val="accent2">
                  <a:lumMod val="50000"/>
                </a:schemeClr>
              </a:solidFill>
            </a:endParaRPr>
          </a:p>
          <a:p>
            <a:pPr algn="ctr">
              <a:defRPr/>
            </a:pPr>
            <a:r>
              <a:rPr lang="en-US" sz="3200" dirty="0">
                <a:solidFill>
                  <a:schemeClr val="accent2">
                    <a:lumMod val="50000"/>
                  </a:schemeClr>
                </a:solidFill>
              </a:rPr>
              <a:t>REGION</a:t>
            </a:r>
          </a:p>
          <a:p>
            <a:pPr algn="ctr">
              <a:defRPr/>
            </a:pPr>
            <a:endParaRPr lang="en-US" sz="1400" dirty="0">
              <a:solidFill>
                <a:schemeClr val="accent2">
                  <a:lumMod val="50000"/>
                </a:schemeClr>
              </a:solidFill>
            </a:endParaRPr>
          </a:p>
          <a:p>
            <a:pPr algn="ctr">
              <a:defRPr/>
            </a:pPr>
            <a:r>
              <a:rPr lang="en-US" sz="3200" dirty="0">
                <a:solidFill>
                  <a:schemeClr val="accent2">
                    <a:lumMod val="50000"/>
                  </a:schemeClr>
                </a:solidFill>
              </a:rPr>
              <a:t>, 2023</a:t>
            </a:r>
          </a:p>
        </p:txBody>
      </p:sp>
      <p:pic>
        <p:nvPicPr>
          <p:cNvPr id="2055" name="Picture 9"/>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85300" y="4368800"/>
            <a:ext cx="2976563"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 name="Picture 2" descr="WAPCOS Limited Logo Vector"/>
          <p:cNvPicPr>
            <a:picLocks noChangeAspect="1" noChangeArrowheads="1"/>
          </p:cNvPicPr>
          <p:nvPr/>
        </p:nvPicPr>
        <p:blipFill rotWithShape="1">
          <a:blip r:embed="rId5">
            <a:extLst>
              <a:ext uri="{28A0092B-C50C-407E-A947-70E740481C1C}">
                <a14:useLocalDpi xmlns:a14="http://schemas.microsoft.com/office/drawing/2010/main" val="0"/>
              </a:ext>
            </a:extLst>
          </a:blip>
          <a:srcRect t="22447" b="22334"/>
          <a:stretch/>
        </p:blipFill>
        <p:spPr bwMode="auto">
          <a:xfrm>
            <a:off x="2673350" y="139700"/>
            <a:ext cx="6026921" cy="1848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140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935885201"/>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52755">
                <a:tc>
                  <a:txBody>
                    <a:bodyPr/>
                    <a:lstStyle/>
                    <a:p>
                      <a:pPr algn="ctr" fontAlgn="ctr"/>
                      <a:r>
                        <a:rPr lang="en-IN" sz="1400" b="0" i="0" u="none" strike="noStrike">
                          <a:solidFill>
                            <a:srgbClr val="000000"/>
                          </a:solidFill>
                          <a:effectLst/>
                          <a:latin typeface="Calibri"/>
                        </a:rPr>
                        <a:t>79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Nainpur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Mahesh M. Agrawal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22,14,719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52755">
                <a:tc>
                  <a:txBody>
                    <a:bodyPr/>
                    <a:lstStyle/>
                    <a:p>
                      <a:pPr algn="ctr" fontAlgn="ctr"/>
                      <a:r>
                        <a:rPr lang="en-IN" sz="1400" b="0" i="0" u="none" strike="noStrike">
                          <a:solidFill>
                            <a:srgbClr val="000000"/>
                          </a:solidFill>
                          <a:effectLst/>
                          <a:latin typeface="Calibri"/>
                        </a:rPr>
                        <a:t>80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Ghoti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S. Somvanshi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76,16,165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52755">
                <a:tc>
                  <a:txBody>
                    <a:bodyPr/>
                    <a:lstStyle/>
                    <a:p>
                      <a:pPr algn="ctr" fontAlgn="ctr"/>
                      <a:r>
                        <a:rPr lang="en-IN" sz="1400" b="0" i="0" u="none" strike="noStrike">
                          <a:solidFill>
                            <a:srgbClr val="000000"/>
                          </a:solidFill>
                          <a:effectLst/>
                          <a:latin typeface="Calibri"/>
                        </a:rPr>
                        <a:t>81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Birri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Mohammad Arshad Latif Kuraishi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16,61,959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52755">
                <a:tc>
                  <a:txBody>
                    <a:bodyPr/>
                    <a:lstStyle/>
                    <a:p>
                      <a:pPr algn="ctr" fontAlgn="ctr"/>
                      <a:r>
                        <a:rPr lang="en-IN" sz="1400" b="0" i="0" u="none" strike="noStrike">
                          <a:solidFill>
                            <a:srgbClr val="000000"/>
                          </a:solidFill>
                          <a:effectLst/>
                          <a:latin typeface="Calibri"/>
                        </a:rPr>
                        <a:t>82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Mundipar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Mahesh M. Agrawal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29,79,789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0.18%</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52755">
                <a:tc>
                  <a:txBody>
                    <a:bodyPr/>
                    <a:lstStyle/>
                    <a:p>
                      <a:pPr algn="ctr" fontAlgn="ctr"/>
                      <a:r>
                        <a:rPr lang="en-IN" sz="1400" b="0" i="0" u="none" strike="noStrike">
                          <a:solidFill>
                            <a:srgbClr val="000000"/>
                          </a:solidFill>
                          <a:effectLst/>
                          <a:latin typeface="Calibri"/>
                        </a:rPr>
                        <a:t>83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Mhaswani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S. Somvanshi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01/01/27626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52755">
                <a:tc gridSpan="9">
                  <a:txBody>
                    <a:bodyPr/>
                    <a:lstStyle/>
                    <a:p>
                      <a:pPr algn="ctr" fontAlgn="ctr"/>
                      <a:r>
                        <a:rPr lang="en-US" sz="1400" b="1" i="0" u="none" strike="noStrike" dirty="0" err="1">
                          <a:solidFill>
                            <a:schemeClr val="tx1"/>
                          </a:solidFill>
                          <a:effectLst/>
                          <a:latin typeface="Calibri" panose="020F0502020204030204" pitchFamily="34" charset="0"/>
                          <a:cs typeface="Calibri" panose="020F0502020204030204" pitchFamily="34" charset="0"/>
                        </a:rPr>
                        <a:t>Salekasa</a:t>
                      </a:r>
                      <a:r>
                        <a:rPr lang="en-US" sz="1400" b="1"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chemeClr val="tx1"/>
                          </a:solidFill>
                          <a:effectLst/>
                          <a:latin typeface="Calibri" panose="020F0502020204030204" pitchFamily="34" charset="0"/>
                          <a:cs typeface="Calibri" panose="020F0502020204030204" pitchFamily="34" charset="0"/>
                        </a:rPr>
                        <a:t>Salekasa</a:t>
                      </a:r>
                      <a:r>
                        <a:rPr lang="en-US" sz="1400" b="0"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Chinchtola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R.P. Raut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59,04,117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05-08-2022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60.01%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Sherpar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 Jaiswal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18,69,413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47.59%</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46300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Gandhitola,Salaitola,Bhajiyadand.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Anand G. Thakur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69,38,183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36.32%</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Rondha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S. Somvanshi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38,66,902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24.97%</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Kadhotitola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S. Somvanshi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47,07,478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21.78%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Ghonsi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Anand G. Thakur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43,51,090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Surjatola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Komal Narayan Katare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30,31,451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Domatola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Mulchand Khandwahe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56,45,817</a:t>
                      </a:r>
                    </a:p>
                  </a:txBody>
                  <a:tcPr marL="9525" marR="9525" marT="9525" marB="0" anchor="ctr"/>
                </a:tc>
                <a:tc>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1076184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10769606"/>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52755">
                <a:tc>
                  <a:txBody>
                    <a:bodyPr/>
                    <a:lstStyle/>
                    <a:p>
                      <a:pPr algn="ctr" fontAlgn="ctr"/>
                      <a:r>
                        <a:rPr lang="en-IN" sz="1400" b="0" i="0" u="none" strike="noStrike">
                          <a:solidFill>
                            <a:srgbClr val="000000"/>
                          </a:solidFill>
                          <a:effectLst/>
                          <a:latin typeface="Calibri"/>
                        </a:rPr>
                        <a:t>92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Kolgrah</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Anand G. Thakur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70,78,874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52755">
                <a:tc gridSpan="9">
                  <a:txBody>
                    <a:bodyPr/>
                    <a:lstStyle/>
                    <a:p>
                      <a:pPr algn="ctr" fontAlgn="ctr"/>
                      <a:r>
                        <a:rPr lang="en-US" sz="1400" b="1" i="0" u="none" strike="noStrike" dirty="0" err="1">
                          <a:solidFill>
                            <a:schemeClr val="tx1"/>
                          </a:solidFill>
                          <a:effectLst/>
                          <a:latin typeface="Calibri" panose="020F0502020204030204" pitchFamily="34" charset="0"/>
                          <a:cs typeface="Calibri" panose="020F0502020204030204" pitchFamily="34" charset="0"/>
                        </a:rPr>
                        <a:t>Tiroda</a:t>
                      </a:r>
                      <a:r>
                        <a:rPr lang="en-US" sz="1400" b="1"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chemeClr val="tx1"/>
                          </a:solidFill>
                          <a:effectLst/>
                          <a:latin typeface="Calibri" panose="020F0502020204030204" pitchFamily="34" charset="0"/>
                          <a:cs typeface="Calibri" panose="020F0502020204030204" pitchFamily="34" charset="0"/>
                        </a:rPr>
                        <a:t>Tiroda</a:t>
                      </a:r>
                      <a:r>
                        <a:rPr lang="en-US" sz="1400" b="0"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52755">
                <a:tc>
                  <a:txBody>
                    <a:bodyPr/>
                    <a:lstStyle/>
                    <a:p>
                      <a:pPr algn="ctr" fontAlgn="ctr"/>
                      <a:r>
                        <a:rPr lang="en-IN" sz="1400" b="0" i="0" u="none" strike="noStrike">
                          <a:solidFill>
                            <a:srgbClr val="000000"/>
                          </a:solidFill>
                          <a:effectLst/>
                          <a:latin typeface="Calibri"/>
                        </a:rPr>
                        <a:t>93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Bodalkasa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Abhishek K. Jain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35,32,658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43.88%</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52755">
                <a:tc>
                  <a:txBody>
                    <a:bodyPr/>
                    <a:lstStyle/>
                    <a:p>
                      <a:pPr algn="ctr" fontAlgn="ctr"/>
                      <a:r>
                        <a:rPr lang="en-IN" sz="1400" b="0" i="0" u="none" strike="noStrike">
                          <a:solidFill>
                            <a:srgbClr val="000000"/>
                          </a:solidFill>
                          <a:effectLst/>
                          <a:latin typeface="Calibri"/>
                        </a:rPr>
                        <a:t>94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Bhimnagar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Shubham Umesh Sakure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14,81,398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40.65%</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52755">
                <a:tc>
                  <a:txBody>
                    <a:bodyPr/>
                    <a:lstStyle/>
                    <a:p>
                      <a:pPr algn="ctr" fontAlgn="ctr"/>
                      <a:r>
                        <a:rPr lang="en-IN" sz="1400" b="0" i="0" u="none" strike="noStrike">
                          <a:solidFill>
                            <a:srgbClr val="000000"/>
                          </a:solidFill>
                          <a:effectLst/>
                          <a:latin typeface="Calibri"/>
                        </a:rPr>
                        <a:t>95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Jamuniya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Shalikram D. Lichde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40,17,135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39.66%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52755">
                <a:tc>
                  <a:txBody>
                    <a:bodyPr/>
                    <a:lstStyle/>
                    <a:p>
                      <a:pPr algn="ctr" fontAlgn="ctr"/>
                      <a:r>
                        <a:rPr lang="en-IN" sz="1400" b="0" i="0" u="none" strike="noStrike">
                          <a:solidFill>
                            <a:srgbClr val="000000"/>
                          </a:solidFill>
                          <a:effectLst/>
                          <a:latin typeface="Calibri"/>
                        </a:rPr>
                        <a:t>96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Khopda+Isapur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Komal Narayan Katare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1,27,31,954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27.58%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Sarra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Yogesh Suresh Nagpure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26,48,825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21.47%</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Mendha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S. Somvanshi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53,29,735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20.91%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Nahartola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Abhishek K. Jain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22,06,189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13.99%</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Pindkepar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Premchand S. Khobragade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32,99,771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13.24%</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Bhiwapur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Samadhan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1,30,66,523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12.68%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Bora+Boratola.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Komal Narayan Katare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1,32,89,031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10.96%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Paraswada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Komal Narayan Katare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1,03,52,234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10.81%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46300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Bopesar + Khodgaon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Saburi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96,76,216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10.69%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3203683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238979423"/>
              </p:ext>
            </p:extLst>
          </p:nvPr>
        </p:nvGraphicFramePr>
        <p:xfrm>
          <a:off x="497929" y="1706369"/>
          <a:ext cx="11196139" cy="5048820"/>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60630">
                <a:tc>
                  <a:txBody>
                    <a:bodyPr/>
                    <a:lstStyle/>
                    <a:p>
                      <a:pPr algn="ctr" fontAlgn="ctr"/>
                      <a:r>
                        <a:rPr lang="en-IN" sz="1400" b="0" i="0" u="none" strike="noStrike">
                          <a:solidFill>
                            <a:srgbClr val="000000"/>
                          </a:solidFill>
                          <a:effectLst/>
                          <a:latin typeface="Calibri"/>
                        </a:rPr>
                        <a:t>105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Malhi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S. Somvanshi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54,42,145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10.37%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60630">
                <a:tc>
                  <a:txBody>
                    <a:bodyPr/>
                    <a:lstStyle/>
                    <a:p>
                      <a:pPr algn="ctr" fontAlgn="ctr"/>
                      <a:r>
                        <a:rPr lang="en-IN" sz="1400" b="0" i="0" u="none" strike="noStrike">
                          <a:solidFill>
                            <a:srgbClr val="000000"/>
                          </a:solidFill>
                          <a:effectLst/>
                          <a:latin typeface="Calibri"/>
                        </a:rPr>
                        <a:t>106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Sonekhari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Samadhan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22,08,887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9.84%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60630">
                <a:tc>
                  <a:txBody>
                    <a:bodyPr/>
                    <a:lstStyle/>
                    <a:p>
                      <a:pPr algn="ctr" fontAlgn="ctr"/>
                      <a:r>
                        <a:rPr lang="en-IN" sz="1400" b="0" i="0" u="none" strike="noStrike">
                          <a:solidFill>
                            <a:srgbClr val="000000"/>
                          </a:solidFill>
                          <a:effectLst/>
                          <a:latin typeface="Calibri"/>
                        </a:rPr>
                        <a:t>107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Selotpar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 Jaiswal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83,21,591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6.38%</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60630">
                <a:tc>
                  <a:txBody>
                    <a:bodyPr/>
                    <a:lstStyle/>
                    <a:p>
                      <a:pPr algn="ctr" fontAlgn="ctr"/>
                      <a:r>
                        <a:rPr lang="en-IN" sz="1400" b="0" i="0" u="none" strike="noStrike">
                          <a:solidFill>
                            <a:srgbClr val="000000"/>
                          </a:solidFill>
                          <a:effectLst/>
                          <a:latin typeface="Calibri"/>
                        </a:rPr>
                        <a:t>108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Satona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Saburi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73,20,401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5.52%</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60630">
                <a:tc>
                  <a:txBody>
                    <a:bodyPr/>
                    <a:lstStyle/>
                    <a:p>
                      <a:pPr algn="ctr" fontAlgn="ctr"/>
                      <a:r>
                        <a:rPr lang="en-IN" sz="1400" b="0" i="0" u="none" strike="noStrike">
                          <a:solidFill>
                            <a:srgbClr val="000000"/>
                          </a:solidFill>
                          <a:effectLst/>
                          <a:latin typeface="Calibri"/>
                        </a:rPr>
                        <a:t>109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Barbaspura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Abhishek K. Jain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70,74,368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5.51%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60630">
                <a:tc>
                  <a:txBody>
                    <a:bodyPr/>
                    <a:lstStyle/>
                    <a:p>
                      <a:pPr algn="ctr" fontAlgn="ctr"/>
                      <a:r>
                        <a:rPr lang="en-IN" sz="1400" b="0" i="0" u="none" strike="noStrike">
                          <a:solidFill>
                            <a:srgbClr val="000000"/>
                          </a:solidFill>
                          <a:effectLst/>
                          <a:latin typeface="Calibri"/>
                        </a:rPr>
                        <a:t>110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Bhajepar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Shyamsundar P. Raut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1,24,23,143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4.34%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Dhiwartola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Premchand S. Khobragade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9,74,427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4.01%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Silli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Saburi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92,90,875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2.24%</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Navezari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S.R.Jaiswal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53,12,093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Berdipar+Khuripar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Sabari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97,16,426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Boda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Komal Narayan Katare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1,03,78,637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Karti Bk</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R.P. Raut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1,39,95,645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0.71%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Koylari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S. Somvanshi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84,75,831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Nimgaon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Samadhan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50,68,965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15-07-2022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2935508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4032506198"/>
              </p:ext>
            </p:extLst>
          </p:nvPr>
        </p:nvGraphicFramePr>
        <p:xfrm>
          <a:off x="497929" y="1706369"/>
          <a:ext cx="11196139" cy="997107"/>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32369">
                <a:tc>
                  <a:txBody>
                    <a:bodyPr/>
                    <a:lstStyle/>
                    <a:p>
                      <a:pPr algn="ctr" fontAlgn="ctr"/>
                      <a:r>
                        <a:rPr lang="en-IN" sz="1400" b="0" i="0" u="none" strike="noStrike">
                          <a:solidFill>
                            <a:srgbClr val="000000"/>
                          </a:solidFill>
                          <a:effectLst/>
                          <a:latin typeface="Calibri"/>
                        </a:rPr>
                        <a:t>119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Sonegaon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S. Somvanshi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84,74,382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32369">
                <a:tc>
                  <a:txBody>
                    <a:bodyPr/>
                    <a:lstStyle/>
                    <a:p>
                      <a:pPr algn="ctr" fontAlgn="ctr"/>
                      <a:r>
                        <a:rPr lang="en-IN" sz="1400" b="0" i="0" u="none" strike="noStrike">
                          <a:solidFill>
                            <a:srgbClr val="000000"/>
                          </a:solidFill>
                          <a:effectLst/>
                          <a:latin typeface="Calibri"/>
                        </a:rPr>
                        <a:t>120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Ghatkuroda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Samadhan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73,66,540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32369">
                <a:tc>
                  <a:txBody>
                    <a:bodyPr/>
                    <a:lstStyle/>
                    <a:p>
                      <a:pPr algn="ctr" fontAlgn="ctr"/>
                      <a:r>
                        <a:rPr lang="en-IN" sz="1400" b="0" i="0" u="none" strike="noStrike">
                          <a:solidFill>
                            <a:srgbClr val="000000"/>
                          </a:solidFill>
                          <a:effectLst/>
                          <a:latin typeface="Calibri"/>
                        </a:rPr>
                        <a:t>121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Birsi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0.03%</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672868426"/>
                  </a:ext>
                </a:extLst>
              </a:tr>
            </a:tbl>
          </a:graphicData>
        </a:graphic>
      </p:graphicFrame>
    </p:spTree>
    <p:extLst>
      <p:ext uri="{BB962C8B-B14F-4D97-AF65-F5344CB8AC3E}">
        <p14:creationId xmlns:p14="http://schemas.microsoft.com/office/powerpoint/2010/main" val="1563032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01252682"/>
              </p:ext>
            </p:extLst>
          </p:nvPr>
        </p:nvGraphicFramePr>
        <p:xfrm>
          <a:off x="497929" y="1706369"/>
          <a:ext cx="11196139" cy="5048823"/>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37613">
                <a:tc gridSpan="9">
                  <a:txBody>
                    <a:bodyPr/>
                    <a:lstStyle/>
                    <a:p>
                      <a:pPr algn="ctr" fontAlgn="ctr"/>
                      <a:r>
                        <a:rPr lang="en-US" sz="1400" b="1" i="0" u="none" strike="noStrike" dirty="0" err="1">
                          <a:solidFill>
                            <a:schemeClr val="tx1"/>
                          </a:solidFill>
                          <a:effectLst/>
                          <a:latin typeface="Calibri" panose="020F0502020204030204" pitchFamily="34" charset="0"/>
                          <a:cs typeface="Calibri" panose="020F0502020204030204" pitchFamily="34" charset="0"/>
                        </a:rPr>
                        <a:t>Amgaon</a:t>
                      </a:r>
                      <a:r>
                        <a:rPr lang="en-US" sz="1400" b="1"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chemeClr val="tx1"/>
                          </a:solidFill>
                          <a:effectLst/>
                          <a:latin typeface="Calibri" panose="020F0502020204030204" pitchFamily="34" charset="0"/>
                          <a:cs typeface="Calibri" panose="020F0502020204030204" pitchFamily="34" charset="0"/>
                        </a:rPr>
                        <a:t>Amgaon</a:t>
                      </a:r>
                      <a:r>
                        <a:rPr lang="en-US" sz="1400" b="0"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37613">
                <a:tc>
                  <a:txBody>
                    <a:bodyPr/>
                    <a:lstStyle/>
                    <a:p>
                      <a:pPr algn="ctr" fontAlgn="ctr"/>
                      <a:r>
                        <a:rPr lang="en-IN" sz="1400" b="0" i="0" u="none" strike="noStrike">
                          <a:solidFill>
                            <a:srgbClr val="000000"/>
                          </a:solidFill>
                          <a:effectLst/>
                          <a:latin typeface="Calibri"/>
                        </a:rPr>
                        <a:t>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Thantola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Komal N. Katare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65,49,751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63.61%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37613">
                <a:tc>
                  <a:txBody>
                    <a:bodyPr/>
                    <a:lstStyle/>
                    <a:p>
                      <a:pPr algn="ctr" fontAlgn="ctr"/>
                      <a:r>
                        <a:rPr lang="en-IN" sz="1400" b="0" i="0" u="none" strike="noStrike">
                          <a:solidFill>
                            <a:srgbClr val="000000"/>
                          </a:solidFill>
                          <a:effectLst/>
                          <a:latin typeface="Calibri"/>
                        </a:rPr>
                        <a:t>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Waghadongri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Komal Narayan Katare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32,98,800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0.09%</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37613">
                <a:tc gridSpan="9">
                  <a:txBody>
                    <a:bodyPr/>
                    <a:lstStyle/>
                    <a:p>
                      <a:pPr algn="ctr" fontAlgn="ctr"/>
                      <a:r>
                        <a:rPr lang="en-US" sz="1400" b="1" i="0" u="none" strike="noStrike" dirty="0" err="1">
                          <a:solidFill>
                            <a:schemeClr val="tx1"/>
                          </a:solidFill>
                          <a:effectLst/>
                          <a:latin typeface="Calibri" panose="020F0502020204030204" pitchFamily="34" charset="0"/>
                          <a:cs typeface="Calibri" panose="020F0502020204030204" pitchFamily="34" charset="0"/>
                        </a:rPr>
                        <a:t>Deori</a:t>
                      </a:r>
                      <a:r>
                        <a:rPr lang="en-US" sz="1400" b="1"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chemeClr val="tx1"/>
                          </a:solidFill>
                          <a:effectLst/>
                          <a:latin typeface="Calibri" panose="020F0502020204030204" pitchFamily="34" charset="0"/>
                          <a:cs typeface="Calibri" panose="020F0502020204030204" pitchFamily="34" charset="0"/>
                        </a:rPr>
                        <a:t>Deori</a:t>
                      </a:r>
                      <a:r>
                        <a:rPr lang="en-US" sz="1400" b="0"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37613">
                <a:tc>
                  <a:txBody>
                    <a:bodyPr/>
                    <a:lstStyle/>
                    <a:p>
                      <a:pPr algn="ctr" fontAlgn="ctr"/>
                      <a:r>
                        <a:rPr lang="en-IN" sz="1400" b="0" i="0" u="none" strike="noStrike">
                          <a:solidFill>
                            <a:srgbClr val="000000"/>
                          </a:solidFill>
                          <a:effectLst/>
                          <a:latin typeface="Calibri"/>
                        </a:rPr>
                        <a:t>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Paurzola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Rajvir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33,61,940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44.01%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37613">
                <a:tc>
                  <a:txBody>
                    <a:bodyPr/>
                    <a:lstStyle/>
                    <a:p>
                      <a:pPr algn="ctr" fontAlgn="ctr"/>
                      <a:r>
                        <a:rPr lang="en-IN" sz="1400" b="0" i="0" u="none" strike="noStrike">
                          <a:solidFill>
                            <a:srgbClr val="000000"/>
                          </a:solidFill>
                          <a:effectLst/>
                          <a:latin typeface="Calibri"/>
                        </a:rPr>
                        <a:t>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Gadegaon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Rajvir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72,04,685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32.61%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3761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Kosabi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Akash Rajesh Mishra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14,49,839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28.27%</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3761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Kotjambhura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Uma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60,40,995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22.61%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3761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Borgaon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Uma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74,31,892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21.46%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3761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Nakti &amp; Naktitola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R.P Raut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27,23,774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7.22%</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65985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Dhobisarad+Powerhousetoli+Akhartoli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Uma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1,15,72,712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6.75%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3761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Nilaj</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Komal Narayan Katare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39,02,141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3761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Dhanori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Shubham Jogesh Tivari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9,95,292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3761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Sindbiri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Komal Narayan Katare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39,40,524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2516060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42303630"/>
              </p:ext>
            </p:extLst>
          </p:nvPr>
        </p:nvGraphicFramePr>
        <p:xfrm>
          <a:off x="497929" y="1706369"/>
          <a:ext cx="11196139" cy="5048820"/>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60630">
                <a:tc>
                  <a:txBody>
                    <a:bodyPr/>
                    <a:lstStyle/>
                    <a:p>
                      <a:pPr algn="ctr" fontAlgn="ctr"/>
                      <a:r>
                        <a:rPr lang="en-IN" sz="1400" b="0" i="0" u="none" strike="noStrike">
                          <a:solidFill>
                            <a:srgbClr val="000000"/>
                          </a:solidFill>
                          <a:effectLst/>
                          <a:latin typeface="Calibri"/>
                        </a:rPr>
                        <a:t>13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Wasani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R.P Raut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26,54,092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60630">
                <a:tc>
                  <a:txBody>
                    <a:bodyPr/>
                    <a:lstStyle/>
                    <a:p>
                      <a:pPr algn="ctr" fontAlgn="ctr"/>
                      <a:r>
                        <a:rPr lang="en-IN" sz="1400" b="0" i="0" u="none" strike="noStrike">
                          <a:solidFill>
                            <a:srgbClr val="000000"/>
                          </a:solidFill>
                          <a:effectLst/>
                          <a:latin typeface="Calibri"/>
                        </a:rPr>
                        <a:t>14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Mangezari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 </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0.85%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60630">
                <a:tc>
                  <a:txBody>
                    <a:bodyPr/>
                    <a:lstStyle/>
                    <a:p>
                      <a:pPr algn="ctr" fontAlgn="ctr"/>
                      <a:r>
                        <a:rPr lang="en-IN" sz="1400" b="0" i="0" u="none" strike="noStrike">
                          <a:solidFill>
                            <a:srgbClr val="000000"/>
                          </a:solidFill>
                          <a:effectLst/>
                          <a:latin typeface="Calibri"/>
                        </a:rPr>
                        <a:t>15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Padampur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Rajvir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58,88,565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0.85%</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60630">
                <a:tc>
                  <a:txBody>
                    <a:bodyPr/>
                    <a:lstStyle/>
                    <a:p>
                      <a:pPr algn="ctr" fontAlgn="ctr"/>
                      <a:r>
                        <a:rPr lang="en-IN" sz="1400" b="0" i="0" u="none" strike="noStrike">
                          <a:solidFill>
                            <a:srgbClr val="000000"/>
                          </a:solidFill>
                          <a:effectLst/>
                          <a:latin typeface="Calibri"/>
                        </a:rPr>
                        <a:t>16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Bhagi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Uma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90,89,776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0.36%</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60630">
                <a:tc>
                  <a:txBody>
                    <a:bodyPr/>
                    <a:lstStyle/>
                    <a:p>
                      <a:pPr algn="ctr" fontAlgn="ctr"/>
                      <a:r>
                        <a:rPr lang="en-IN" sz="1400" b="0" i="0" u="none" strike="noStrike">
                          <a:solidFill>
                            <a:srgbClr val="000000"/>
                          </a:solidFill>
                          <a:effectLst/>
                          <a:latin typeface="Calibri"/>
                        </a:rPr>
                        <a:t>17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Misapiri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Rajvir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89,10,066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60630">
                <a:tc gridSpan="9">
                  <a:txBody>
                    <a:bodyPr/>
                    <a:lstStyle/>
                    <a:p>
                      <a:pPr algn="ctr" fontAlgn="ctr"/>
                      <a:r>
                        <a:rPr lang="en-US" sz="1400" b="1" i="0" u="none" strike="noStrike" dirty="0" err="1">
                          <a:solidFill>
                            <a:schemeClr val="tx1"/>
                          </a:solidFill>
                          <a:effectLst/>
                          <a:latin typeface="Calibri" panose="020F0502020204030204" pitchFamily="34" charset="0"/>
                          <a:cs typeface="Calibri" panose="020F0502020204030204" pitchFamily="34" charset="0"/>
                        </a:rPr>
                        <a:t>Gondia</a:t>
                      </a:r>
                      <a:r>
                        <a:rPr lang="en-US" sz="1400" b="1"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chemeClr val="tx1"/>
                          </a:solidFill>
                          <a:effectLst/>
                          <a:latin typeface="Calibri" panose="020F0502020204030204" pitchFamily="34" charset="0"/>
                          <a:cs typeface="Calibri" panose="020F0502020204030204" pitchFamily="34" charset="0"/>
                        </a:rPr>
                        <a:t>Gondia</a:t>
                      </a:r>
                      <a:r>
                        <a:rPr lang="en-US" sz="1400" b="0"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Pipartola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S. Somvanshi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37,42,660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40.78%</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Girutola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S. Somvanshi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45,57,329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34.52%</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Balmatola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Laxminarayan A. Dhapade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48,81,361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25.91%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Pujaritola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Samadhan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75,79,923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13.06%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Deutola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Somvanshi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78,92,795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10.54%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Chidiyatola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Khomesh V. Chouragade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33,01,642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4.76%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Kharra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Arvind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32,80,638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Umari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Saburi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90,20,054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466200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441530658"/>
              </p:ext>
            </p:extLst>
          </p:nvPr>
        </p:nvGraphicFramePr>
        <p:xfrm>
          <a:off x="497929" y="1706369"/>
          <a:ext cx="11196139" cy="5048823"/>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88371">
                <a:tc>
                  <a:txBody>
                    <a:bodyPr/>
                    <a:lstStyle/>
                    <a:p>
                      <a:pPr algn="ctr" fontAlgn="ctr"/>
                      <a:r>
                        <a:rPr lang="en-IN" sz="1400" b="0" i="0" u="none" strike="noStrike">
                          <a:solidFill>
                            <a:srgbClr val="000000"/>
                          </a:solidFill>
                          <a:effectLst/>
                          <a:latin typeface="Calibri"/>
                        </a:rPr>
                        <a:t>26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Karutola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Komal Narayan Katare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52,74,644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0.87%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88371">
                <a:tc>
                  <a:txBody>
                    <a:bodyPr/>
                    <a:lstStyle/>
                    <a:p>
                      <a:pPr algn="ctr" fontAlgn="ctr"/>
                      <a:r>
                        <a:rPr lang="en-IN" sz="1400" b="0" i="0" u="none" strike="noStrike">
                          <a:solidFill>
                            <a:srgbClr val="000000"/>
                          </a:solidFill>
                          <a:effectLst/>
                          <a:latin typeface="Calibri"/>
                        </a:rPr>
                        <a:t>27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Birsi(Das)</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Komal Narayan Katare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82,67,412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0.75%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88371">
                <a:tc>
                  <a:txBody>
                    <a:bodyPr/>
                    <a:lstStyle/>
                    <a:p>
                      <a:pPr algn="ctr" fontAlgn="ctr"/>
                      <a:r>
                        <a:rPr lang="en-IN" sz="1400" b="0" i="0" u="none" strike="noStrike">
                          <a:solidFill>
                            <a:srgbClr val="000000"/>
                          </a:solidFill>
                          <a:effectLst/>
                          <a:latin typeface="Calibri"/>
                        </a:rPr>
                        <a:t>28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Pangadi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Mohammad Arshad Latif Kureshi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28,19,153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0.46%</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88371">
                <a:tc>
                  <a:txBody>
                    <a:bodyPr/>
                    <a:lstStyle/>
                    <a:p>
                      <a:pPr algn="ctr" fontAlgn="ctr"/>
                      <a:r>
                        <a:rPr lang="en-IN" sz="1400" b="0" i="0" u="none" strike="noStrike">
                          <a:solidFill>
                            <a:srgbClr val="000000"/>
                          </a:solidFill>
                          <a:effectLst/>
                          <a:latin typeface="Calibri"/>
                        </a:rPr>
                        <a:t>29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Sonpuri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Shalikram D. Lichde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84,28,238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0.10%</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88371">
                <a:tc gridSpan="9">
                  <a:txBody>
                    <a:bodyPr/>
                    <a:lstStyle/>
                    <a:p>
                      <a:pPr algn="ctr" fontAlgn="ctr"/>
                      <a:r>
                        <a:rPr lang="en-US" sz="1400" b="1" i="0" u="none" strike="noStrike" dirty="0">
                          <a:solidFill>
                            <a:schemeClr val="tx1"/>
                          </a:solidFill>
                          <a:effectLst/>
                          <a:latin typeface="Calibri" panose="020F0502020204030204" pitchFamily="34" charset="0"/>
                          <a:cs typeface="Calibri" panose="020F0502020204030204" pitchFamily="34" charset="0"/>
                        </a:rPr>
                        <a:t>Goregaon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a:solidFill>
                            <a:schemeClr val="tx1"/>
                          </a:solidFill>
                          <a:effectLst/>
                          <a:latin typeface="Calibri" panose="020F0502020204030204" pitchFamily="34" charset="0"/>
                          <a:cs typeface="Calibri" panose="020F0502020204030204" pitchFamily="34" charset="0"/>
                        </a:rPr>
                        <a:t>Goregaon Taluka</a:t>
                      </a:r>
                    </a:p>
                  </a:txBody>
                  <a:tcPr marL="9525" marR="9525" marT="9525" marB="0" anchor="ctr">
                    <a:solidFill>
                      <a:schemeClr val="bg2"/>
                    </a:solidFil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solidFill>
                      <a:schemeClr val="bg2"/>
                    </a:solidFil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solidFill>
                      <a:schemeClr val="bg2"/>
                    </a:solidFil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solidFill>
                      <a:schemeClr val="bg2"/>
                    </a:solidFil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solidFill>
                      <a:schemeClr val="bg2"/>
                    </a:solidFil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solidFill>
                      <a:schemeClr val="bg2"/>
                    </a:solidFill>
                  </a:tcP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solidFill>
                      <a:schemeClr val="bg2"/>
                    </a:solidFill>
                  </a:tcP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solidFill>
                      <a:schemeClr val="bg2"/>
                    </a:solidFill>
                  </a:tcPr>
                </a:tc>
                <a:extLst>
                  <a:ext uri="{0D108BD9-81ED-4DB2-BD59-A6C34878D82A}">
                    <a16:rowId xmlns:a16="http://schemas.microsoft.com/office/drawing/2014/main" val="3365865322"/>
                  </a:ext>
                </a:extLst>
              </a:tr>
              <a:tr h="388371">
                <a:tc>
                  <a:txBody>
                    <a:bodyPr/>
                    <a:lstStyle/>
                    <a:p>
                      <a:pPr algn="ctr" fontAlgn="ctr"/>
                      <a:r>
                        <a:rPr lang="en-IN" sz="1400" b="0" i="0" u="none" strike="noStrike">
                          <a:solidFill>
                            <a:srgbClr val="000000"/>
                          </a:solidFill>
                          <a:effectLst/>
                          <a:latin typeface="Calibri"/>
                        </a:rPr>
                        <a:t>30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Gidhadi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Komal Narayan Katare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1,72,28,919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22.73%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8837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Gondekhari.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Arvind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1,44,89,075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5.68%</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8837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Gowaritola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Shubham Jogesh Tivari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28,07,368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1.12%</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88371">
                <a:tc gridSpan="9">
                  <a:txBody>
                    <a:bodyPr/>
                    <a:lstStyle/>
                    <a:p>
                      <a:pPr algn="ctr" fontAlgn="ctr"/>
                      <a:r>
                        <a:rPr lang="en-US" sz="1400" b="1" i="0" u="none" strike="noStrike" dirty="0" err="1">
                          <a:solidFill>
                            <a:srgbClr val="000000"/>
                          </a:solidFill>
                          <a:effectLst/>
                          <a:latin typeface="Calibri" panose="020F0502020204030204" pitchFamily="34" charset="0"/>
                          <a:cs typeface="Calibri" panose="020F0502020204030204" pitchFamily="34" charset="0"/>
                        </a:rPr>
                        <a:t>Moregaon</a:t>
                      </a:r>
                      <a:r>
                        <a:rPr lang="en-US" sz="1400" b="1" i="0" u="none" strike="noStrike" dirty="0">
                          <a:solidFill>
                            <a:srgbClr val="000000"/>
                          </a:solidFill>
                          <a:effectLst/>
                          <a:latin typeface="Calibri" panose="020F0502020204030204" pitchFamily="34" charset="0"/>
                          <a:cs typeface="Calibri" panose="020F0502020204030204" pitchFamily="34" charset="0"/>
                        </a:rPr>
                        <a:t> </a:t>
                      </a:r>
                      <a:r>
                        <a:rPr lang="en-US" sz="1400" b="1" i="0" u="none" strike="noStrike" dirty="0" err="1">
                          <a:solidFill>
                            <a:srgbClr val="000000"/>
                          </a:solidFill>
                          <a:effectLst/>
                          <a:latin typeface="Calibri" panose="020F0502020204030204" pitchFamily="34" charset="0"/>
                          <a:cs typeface="Calibri" panose="020F0502020204030204" pitchFamily="34" charset="0"/>
                        </a:rPr>
                        <a:t>Arjuni</a:t>
                      </a:r>
                      <a:r>
                        <a:rPr lang="en-US" sz="1400" b="1"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rgbClr val="000000"/>
                          </a:solidFill>
                          <a:effectLst/>
                          <a:latin typeface="Calibri" panose="020F0502020204030204" pitchFamily="34" charset="0"/>
                          <a:cs typeface="Calibri" panose="020F0502020204030204" pitchFamily="34" charset="0"/>
                        </a:rPr>
                        <a:t>Moregaon</a:t>
                      </a:r>
                      <a:r>
                        <a:rPr lang="en-US" sz="1400" b="0" i="0" u="none" strike="noStrike" dirty="0">
                          <a:solidFill>
                            <a:srgbClr val="000000"/>
                          </a:solidFill>
                          <a:effectLst/>
                          <a:latin typeface="Calibri" panose="020F0502020204030204" pitchFamily="34" charset="0"/>
                          <a:cs typeface="Calibri" panose="020F0502020204030204" pitchFamily="34" charset="0"/>
                        </a:rPr>
                        <a:t> </a:t>
                      </a:r>
                      <a:r>
                        <a:rPr lang="en-US" sz="1400" b="0" i="0" u="none" strike="noStrike" dirty="0" err="1">
                          <a:solidFill>
                            <a:srgbClr val="000000"/>
                          </a:solidFill>
                          <a:effectLst/>
                          <a:latin typeface="Calibri" panose="020F0502020204030204" pitchFamily="34" charset="0"/>
                          <a:cs typeface="Calibri" panose="020F0502020204030204" pitchFamily="34" charset="0"/>
                        </a:rPr>
                        <a:t>Arjuni</a:t>
                      </a:r>
                      <a:r>
                        <a:rPr lang="en-US" sz="1400" b="0"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8837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Kanhalgaon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 Jaiswal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79,71,892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88371">
                <a:tc gridSpan="9">
                  <a:txBody>
                    <a:bodyPr/>
                    <a:lstStyle/>
                    <a:p>
                      <a:pPr algn="ctr" fontAlgn="ctr"/>
                      <a:r>
                        <a:rPr lang="en-US" sz="1400" b="1" i="0" u="none" strike="noStrike" dirty="0" err="1">
                          <a:solidFill>
                            <a:srgbClr val="000000"/>
                          </a:solidFill>
                          <a:effectLst/>
                          <a:latin typeface="Calibri" panose="020F0502020204030204" pitchFamily="34" charset="0"/>
                          <a:cs typeface="Calibri" panose="020F0502020204030204" pitchFamily="34" charset="0"/>
                        </a:rPr>
                        <a:t>Sadak</a:t>
                      </a:r>
                      <a:r>
                        <a:rPr lang="en-US" sz="1400" b="1" i="0" u="none" strike="noStrike" dirty="0">
                          <a:solidFill>
                            <a:srgbClr val="000000"/>
                          </a:solidFill>
                          <a:effectLst/>
                          <a:latin typeface="Calibri" panose="020F0502020204030204" pitchFamily="34" charset="0"/>
                          <a:cs typeface="Calibri" panose="020F0502020204030204" pitchFamily="34" charset="0"/>
                        </a:rPr>
                        <a:t> </a:t>
                      </a:r>
                      <a:r>
                        <a:rPr lang="en-US" sz="1400" b="1" i="0" u="none" strike="noStrike" dirty="0" err="1">
                          <a:solidFill>
                            <a:srgbClr val="000000"/>
                          </a:solidFill>
                          <a:effectLst/>
                          <a:latin typeface="Calibri" panose="020F0502020204030204" pitchFamily="34" charset="0"/>
                          <a:cs typeface="Calibri" panose="020F0502020204030204" pitchFamily="34" charset="0"/>
                        </a:rPr>
                        <a:t>Arjuni</a:t>
                      </a:r>
                      <a:r>
                        <a:rPr lang="en-US" sz="1400" b="1"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rgbClr val="000000"/>
                          </a:solidFill>
                          <a:effectLst/>
                          <a:latin typeface="Calibri" panose="020F0502020204030204" pitchFamily="34" charset="0"/>
                          <a:cs typeface="Calibri" panose="020F0502020204030204" pitchFamily="34" charset="0"/>
                        </a:rPr>
                        <a:t>Sadak</a:t>
                      </a:r>
                      <a:r>
                        <a:rPr lang="en-US" sz="1400" b="0" i="0" u="none" strike="noStrike" dirty="0">
                          <a:solidFill>
                            <a:srgbClr val="000000"/>
                          </a:solidFill>
                          <a:effectLst/>
                          <a:latin typeface="Calibri" panose="020F0502020204030204" pitchFamily="34" charset="0"/>
                          <a:cs typeface="Calibri" panose="020F0502020204030204" pitchFamily="34" charset="0"/>
                        </a:rPr>
                        <a:t> </a:t>
                      </a:r>
                      <a:r>
                        <a:rPr lang="en-US" sz="1400" b="0" i="0" u="none" strike="noStrike" dirty="0" err="1">
                          <a:solidFill>
                            <a:srgbClr val="000000"/>
                          </a:solidFill>
                          <a:effectLst/>
                          <a:latin typeface="Calibri" panose="020F0502020204030204" pitchFamily="34" charset="0"/>
                          <a:cs typeface="Calibri" panose="020F0502020204030204" pitchFamily="34" charset="0"/>
                        </a:rPr>
                        <a:t>Arjuni</a:t>
                      </a:r>
                      <a:r>
                        <a:rPr lang="en-US" sz="1400" b="0"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8837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Temani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Yogesh Suresh Nagpure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12,17,569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8837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Maneri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Arvind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27/10/20383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439046834"/>
                  </a:ext>
                </a:extLst>
              </a:tr>
            </a:tbl>
          </a:graphicData>
        </a:graphic>
      </p:graphicFrame>
    </p:spTree>
    <p:extLst>
      <p:ext uri="{BB962C8B-B14F-4D97-AF65-F5344CB8AC3E}">
        <p14:creationId xmlns:p14="http://schemas.microsoft.com/office/powerpoint/2010/main" val="283647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262487104"/>
              </p:ext>
            </p:extLst>
          </p:nvPr>
        </p:nvGraphicFramePr>
        <p:xfrm>
          <a:off x="497929" y="1706369"/>
          <a:ext cx="11196139" cy="2991321"/>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32369">
                <a:tc gridSpan="9">
                  <a:txBody>
                    <a:bodyPr/>
                    <a:lstStyle/>
                    <a:p>
                      <a:pPr algn="ctr" fontAlgn="ctr"/>
                      <a:r>
                        <a:rPr lang="en-US" sz="1400" b="1" i="0" u="none" strike="noStrike" dirty="0" err="1">
                          <a:solidFill>
                            <a:srgbClr val="000000"/>
                          </a:solidFill>
                          <a:effectLst/>
                          <a:latin typeface="Calibri" panose="020F0502020204030204" pitchFamily="34" charset="0"/>
                          <a:cs typeface="Calibri" panose="020F0502020204030204" pitchFamily="34" charset="0"/>
                        </a:rPr>
                        <a:t>Salekasa</a:t>
                      </a:r>
                      <a:r>
                        <a:rPr lang="en-US" sz="1400" b="1"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rgbClr val="000000"/>
                          </a:solidFill>
                          <a:effectLst/>
                          <a:latin typeface="Calibri" panose="020F0502020204030204" pitchFamily="34" charset="0"/>
                          <a:cs typeface="Calibri" panose="020F0502020204030204" pitchFamily="34" charset="0"/>
                        </a:rPr>
                        <a:t>Salekasa</a:t>
                      </a:r>
                      <a:r>
                        <a:rPr lang="en-US" sz="1400" b="0"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854144303"/>
                  </a:ext>
                </a:extLst>
              </a:tr>
              <a:tr h="332369">
                <a:tc>
                  <a:txBody>
                    <a:bodyPr/>
                    <a:lstStyle/>
                    <a:p>
                      <a:pPr algn="ctr" fontAlgn="ctr"/>
                      <a:r>
                        <a:rPr lang="en-IN" sz="1400" b="0" i="0" u="none" strike="noStrike">
                          <a:solidFill>
                            <a:srgbClr val="000000"/>
                          </a:solidFill>
                          <a:effectLst/>
                          <a:latin typeface="Calibri"/>
                        </a:rPr>
                        <a:t>36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Mohatola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Komal Narayan Katare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67,84,144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53.26%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3672374295"/>
                  </a:ext>
                </a:extLst>
              </a:tr>
              <a:tr h="332369">
                <a:tc>
                  <a:txBody>
                    <a:bodyPr/>
                    <a:lstStyle/>
                    <a:p>
                      <a:pPr algn="ctr" fontAlgn="ctr"/>
                      <a:r>
                        <a:rPr lang="en-IN" sz="1400" b="0" i="0" u="none" strike="noStrike">
                          <a:solidFill>
                            <a:srgbClr val="000000"/>
                          </a:solidFill>
                          <a:effectLst/>
                          <a:latin typeface="Calibri"/>
                        </a:rPr>
                        <a:t>37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Pathri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Anand G. Thakur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77,31,430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32369">
                <a:tc gridSpan="9">
                  <a:txBody>
                    <a:bodyPr/>
                    <a:lstStyle/>
                    <a:p>
                      <a:pPr algn="ctr" fontAlgn="ctr"/>
                      <a:r>
                        <a:rPr lang="en-US" sz="1400" b="1" i="0" u="none" strike="noStrike" dirty="0" err="1">
                          <a:solidFill>
                            <a:schemeClr val="tx1"/>
                          </a:solidFill>
                          <a:effectLst/>
                          <a:latin typeface="Calibri" panose="020F0502020204030204" pitchFamily="34" charset="0"/>
                          <a:cs typeface="Calibri" panose="020F0502020204030204" pitchFamily="34" charset="0"/>
                        </a:rPr>
                        <a:t>Tiroda</a:t>
                      </a:r>
                      <a:r>
                        <a:rPr lang="en-US" sz="1400" b="1"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chemeClr val="tx1"/>
                          </a:solidFill>
                          <a:effectLst/>
                          <a:latin typeface="Calibri" panose="020F0502020204030204" pitchFamily="34" charset="0"/>
                          <a:cs typeface="Calibri" panose="020F0502020204030204" pitchFamily="34" charset="0"/>
                        </a:rPr>
                        <a:t>Tiroda</a:t>
                      </a:r>
                      <a:r>
                        <a:rPr lang="en-US" sz="1400" b="0"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32369">
                <a:tc>
                  <a:txBody>
                    <a:bodyPr/>
                    <a:lstStyle/>
                    <a:p>
                      <a:pPr algn="ctr" fontAlgn="ctr"/>
                      <a:r>
                        <a:rPr lang="en-IN" sz="1400" b="0" i="0" u="none" strike="noStrike">
                          <a:solidFill>
                            <a:srgbClr val="000000"/>
                          </a:solidFill>
                          <a:effectLst/>
                          <a:latin typeface="Calibri"/>
                        </a:rPr>
                        <a:t>38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Ledala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Rajendra Timaji Narnavare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40,99,045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35.63%</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32369">
                <a:tc>
                  <a:txBody>
                    <a:bodyPr/>
                    <a:lstStyle/>
                    <a:p>
                      <a:pPr algn="ctr" fontAlgn="ctr"/>
                      <a:r>
                        <a:rPr lang="en-IN" sz="1400" b="0" i="0" u="none" strike="noStrike">
                          <a:solidFill>
                            <a:srgbClr val="000000"/>
                          </a:solidFill>
                          <a:effectLst/>
                          <a:latin typeface="Calibri"/>
                        </a:rPr>
                        <a:t>39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Manora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C.K.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39,97,579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29.88%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32369">
                <a:tc>
                  <a:txBody>
                    <a:bodyPr/>
                    <a:lstStyle/>
                    <a:p>
                      <a:pPr algn="ctr" fontAlgn="ctr"/>
                      <a:r>
                        <a:rPr lang="en-IN" sz="1400" b="0" i="0" u="none" strike="noStrike">
                          <a:solidFill>
                            <a:srgbClr val="000000"/>
                          </a:solidFill>
                          <a:effectLst/>
                          <a:latin typeface="Calibri"/>
                        </a:rPr>
                        <a:t>40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Mendipur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Samadhan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98,54,445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28.65%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32369">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Nawargaon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Samadhan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94,42,198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32369">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Baywada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S. Somvanshi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23,98,788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1.54%</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417525817"/>
                  </a:ext>
                </a:extLst>
              </a:tr>
            </a:tbl>
          </a:graphicData>
        </a:graphic>
      </p:graphicFrame>
    </p:spTree>
    <p:extLst>
      <p:ext uri="{BB962C8B-B14F-4D97-AF65-F5344CB8AC3E}">
        <p14:creationId xmlns:p14="http://schemas.microsoft.com/office/powerpoint/2010/main" val="1467874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2;p16"/>
          <p:cNvSpPr txBox="1">
            <a:spLocks/>
          </p:cNvSpPr>
          <p:nvPr/>
        </p:nvSpPr>
        <p:spPr>
          <a:xfrm>
            <a:off x="2740025" y="2985635"/>
            <a:ext cx="6711950" cy="886731"/>
          </a:xfrm>
          <a:prstGeom prst="rect">
            <a:avLst/>
          </a:prstGeom>
          <a:noFill/>
          <a:ln>
            <a:noFill/>
          </a:ln>
        </p:spPr>
        <p:txBody>
          <a:bodyPr spcFirstLastPara="1" lIns="121900" tIns="121900" rIns="121900" bIns="121900" anchor="b"/>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2pPr>
            <a:lvl3pPr marR="0" lvl="2"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3pPr>
            <a:lvl4pPr marR="0" lvl="3"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4pPr>
            <a:lvl5pPr marR="0" lvl="4"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5pPr>
            <a:lvl6pPr marR="0" lvl="5"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6pPr>
            <a:lvl7pPr marR="0" lvl="6"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7pPr>
            <a:lvl8pPr marR="0" lvl="7"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8pPr>
            <a:lvl9pPr marR="0" lvl="8"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9pPr>
          </a:lstStyle>
          <a:p>
            <a:pPr algn="ctr" eaLnBrk="1" fontAlgn="auto" hangingPunct="1">
              <a:defRPr/>
            </a:pPr>
            <a:r>
              <a:rPr lang="en-US" sz="3600" u="sng" dirty="0">
                <a:solidFill>
                  <a:schemeClr val="accent6">
                    <a:lumMod val="50000"/>
                  </a:schemeClr>
                </a:solidFill>
              </a:rPr>
              <a:t>Dashboard</a:t>
            </a:r>
          </a:p>
        </p:txBody>
      </p:sp>
    </p:spTree>
    <p:extLst>
      <p:ext uri="{BB962C8B-B14F-4D97-AF65-F5344CB8AC3E}">
        <p14:creationId xmlns:p14="http://schemas.microsoft.com/office/powerpoint/2010/main" val="2891415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481943" cy="461665"/>
          </a:xfrm>
          <a:prstGeom prst="rect">
            <a:avLst/>
          </a:prstGeom>
          <a:noFill/>
        </p:spPr>
        <p:txBody>
          <a:bodyPr wrap="square" rtlCol="0">
            <a:spAutoFit/>
          </a:bodyPr>
          <a:lstStyle/>
          <a:p>
            <a:r>
              <a:rPr lang="en-US" sz="2400" b="1" dirty="0"/>
              <a:t>Dashboard</a:t>
            </a:r>
            <a:endParaRPr lang="en-IN" sz="2400" b="1" dirty="0"/>
          </a:p>
        </p:txBody>
      </p:sp>
      <p:sp>
        <p:nvSpPr>
          <p:cNvPr id="3" name="TextBox 2"/>
          <p:cNvSpPr txBox="1"/>
          <p:nvPr/>
        </p:nvSpPr>
        <p:spPr>
          <a:xfrm>
            <a:off x="0" y="444359"/>
            <a:ext cx="2235200" cy="369332"/>
          </a:xfrm>
          <a:prstGeom prst="rect">
            <a:avLst/>
          </a:prstGeom>
          <a:noFill/>
        </p:spPr>
        <p:txBody>
          <a:bodyPr wrap="square" rtlCol="0">
            <a:spAutoFit/>
          </a:bodyPr>
          <a:lstStyle/>
          <a:p>
            <a:r>
              <a:rPr lang="en-US" u="sng" dirty="0"/>
              <a:t>Work Status</a:t>
            </a:r>
            <a:endParaRPr lang="en-IN" u="sng" dirty="0"/>
          </a:p>
        </p:txBody>
      </p:sp>
    </p:spTree>
    <p:extLst>
      <p:ext uri="{BB962C8B-B14F-4D97-AF65-F5344CB8AC3E}">
        <p14:creationId xmlns:p14="http://schemas.microsoft.com/office/powerpoint/2010/main" val="2260887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203200" y="101600"/>
            <a:ext cx="11776710" cy="696686"/>
          </a:xfrm>
          <a:solidFill>
            <a:schemeClr val="accent4">
              <a:lumMod val="20000"/>
              <a:lumOff val="80000"/>
            </a:schemeClr>
          </a:solidFill>
        </p:spPr>
        <p:txBody>
          <a:bodyPr>
            <a:normAutofit/>
          </a:bodyPr>
          <a:lstStyle/>
          <a:p>
            <a:pPr algn="ctr"/>
            <a:r>
              <a:rPr lang="en-US" b="1" dirty="0">
                <a:latin typeface="+mn-lt"/>
              </a:rPr>
              <a:t>District Overview</a:t>
            </a:r>
          </a:p>
        </p:txBody>
      </p:sp>
      <p:graphicFrame>
        <p:nvGraphicFramePr>
          <p:cNvPr id="4" name="Table 3"/>
          <p:cNvGraphicFramePr>
            <a:graphicFrameLocks noGrp="1"/>
          </p:cNvGraphicFramePr>
          <p:nvPr>
            <p:extLst>
              <p:ext uri="{D42A27DB-BD31-4B8C-83A1-F6EECF244321}">
                <p14:modId xmlns:p14="http://schemas.microsoft.com/office/powerpoint/2010/main" val="782416794"/>
              </p:ext>
            </p:extLst>
          </p:nvPr>
        </p:nvGraphicFramePr>
        <p:xfrm>
          <a:off x="404814" y="966779"/>
          <a:ext cx="11395300" cy="5632821"/>
        </p:xfrm>
        <a:graphic>
          <a:graphicData uri="http://schemas.openxmlformats.org/drawingml/2006/table">
            <a:tbl>
              <a:tblPr>
                <a:tableStyleId>{5C22544A-7EE6-4342-B048-85BDC9FD1C3A}</a:tableStyleId>
              </a:tblPr>
              <a:tblGrid>
                <a:gridCol w="1139530">
                  <a:extLst>
                    <a:ext uri="{9D8B030D-6E8A-4147-A177-3AD203B41FA5}">
                      <a16:colId xmlns:a16="http://schemas.microsoft.com/office/drawing/2014/main" val="20000"/>
                    </a:ext>
                  </a:extLst>
                </a:gridCol>
                <a:gridCol w="1139530">
                  <a:extLst>
                    <a:ext uri="{9D8B030D-6E8A-4147-A177-3AD203B41FA5}">
                      <a16:colId xmlns:a16="http://schemas.microsoft.com/office/drawing/2014/main" val="20001"/>
                    </a:ext>
                  </a:extLst>
                </a:gridCol>
                <a:gridCol w="1139530">
                  <a:extLst>
                    <a:ext uri="{9D8B030D-6E8A-4147-A177-3AD203B41FA5}">
                      <a16:colId xmlns:a16="http://schemas.microsoft.com/office/drawing/2014/main" val="20002"/>
                    </a:ext>
                  </a:extLst>
                </a:gridCol>
                <a:gridCol w="1139530">
                  <a:extLst>
                    <a:ext uri="{9D8B030D-6E8A-4147-A177-3AD203B41FA5}">
                      <a16:colId xmlns:a16="http://schemas.microsoft.com/office/drawing/2014/main" val="20003"/>
                    </a:ext>
                  </a:extLst>
                </a:gridCol>
                <a:gridCol w="1139530">
                  <a:extLst>
                    <a:ext uri="{9D8B030D-6E8A-4147-A177-3AD203B41FA5}">
                      <a16:colId xmlns:a16="http://schemas.microsoft.com/office/drawing/2014/main" val="20004"/>
                    </a:ext>
                  </a:extLst>
                </a:gridCol>
                <a:gridCol w="1139530">
                  <a:extLst>
                    <a:ext uri="{9D8B030D-6E8A-4147-A177-3AD203B41FA5}">
                      <a16:colId xmlns:a16="http://schemas.microsoft.com/office/drawing/2014/main" val="20005"/>
                    </a:ext>
                  </a:extLst>
                </a:gridCol>
                <a:gridCol w="1139530">
                  <a:extLst>
                    <a:ext uri="{9D8B030D-6E8A-4147-A177-3AD203B41FA5}">
                      <a16:colId xmlns:a16="http://schemas.microsoft.com/office/drawing/2014/main" val="20006"/>
                    </a:ext>
                  </a:extLst>
                </a:gridCol>
                <a:gridCol w="1139530">
                  <a:extLst>
                    <a:ext uri="{9D8B030D-6E8A-4147-A177-3AD203B41FA5}">
                      <a16:colId xmlns:a16="http://schemas.microsoft.com/office/drawing/2014/main" val="20007"/>
                    </a:ext>
                  </a:extLst>
                </a:gridCol>
                <a:gridCol w="1139530">
                  <a:extLst>
                    <a:ext uri="{9D8B030D-6E8A-4147-A177-3AD203B41FA5}">
                      <a16:colId xmlns:a16="http://schemas.microsoft.com/office/drawing/2014/main" val="20008"/>
                    </a:ext>
                  </a:extLst>
                </a:gridCol>
                <a:gridCol w="1139530">
                  <a:extLst>
                    <a:ext uri="{9D8B030D-6E8A-4147-A177-3AD203B41FA5}">
                      <a16:colId xmlns:a16="http://schemas.microsoft.com/office/drawing/2014/main" val="20009"/>
                    </a:ext>
                  </a:extLst>
                </a:gridCol>
              </a:tblGrid>
              <a:tr h="386517">
                <a:tc rowSpan="2">
                  <a:txBody>
                    <a:bodyPr/>
                    <a:lstStyle/>
                    <a:p>
                      <a:pPr marL="0" algn="ctr" defTabSz="914400" rtl="0" eaLnBrk="1" fontAlgn="ctr" latinLnBrk="0" hangingPunct="1"/>
                      <a:r>
                        <a:rPr lang="en-US" sz="1600" b="1" kern="1200" dirty="0">
                          <a:solidFill>
                            <a:schemeClr val="tx1"/>
                          </a:solidFill>
                          <a:effectLst/>
                          <a:latin typeface="+mn-lt"/>
                          <a:ea typeface="+mn-ea"/>
                          <a:cs typeface="+mn-cs"/>
                        </a:rPr>
                        <a:t>Taluka</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2">
                  <a:txBody>
                    <a:bodyPr/>
                    <a:lstStyle/>
                    <a:p>
                      <a:pPr marL="0" algn="ctr" defTabSz="914400" rtl="0" eaLnBrk="1" fontAlgn="ctr" latinLnBrk="0" hangingPunct="1"/>
                      <a:r>
                        <a:rPr lang="en-US" sz="1600" b="1" kern="1200" dirty="0">
                          <a:solidFill>
                            <a:schemeClr val="tx1"/>
                          </a:solidFill>
                          <a:effectLst/>
                          <a:latin typeface="+mn-lt"/>
                          <a:ea typeface="+mn-ea"/>
                          <a:cs typeface="+mn-cs"/>
                        </a:rPr>
                        <a:t>Category</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marL="0" algn="ctr" defTabSz="914400" rtl="0" eaLnBrk="1" fontAlgn="ctr" latinLnBrk="0" hangingPunct="1"/>
                      <a:r>
                        <a:rPr lang="en-US" sz="1600" b="1" kern="1200" dirty="0">
                          <a:solidFill>
                            <a:schemeClr val="tx1"/>
                          </a:solidFill>
                          <a:effectLst/>
                          <a:latin typeface="+mn-lt"/>
                          <a:ea typeface="+mn-ea"/>
                          <a:cs typeface="+mn-cs"/>
                        </a:rPr>
                        <a:t>No. of Schemes</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tc>
                <a:tc gridSpan="2">
                  <a:txBody>
                    <a:bodyPr/>
                    <a:lstStyle/>
                    <a:p>
                      <a:pPr marL="0" algn="ctr" defTabSz="914400" rtl="0" eaLnBrk="1" fontAlgn="ctr" latinLnBrk="0" hangingPunct="1"/>
                      <a:r>
                        <a:rPr lang="en-US" sz="1600" b="1" kern="1200" dirty="0">
                          <a:solidFill>
                            <a:schemeClr val="tx1"/>
                          </a:solidFill>
                          <a:effectLst/>
                          <a:latin typeface="+mn-lt"/>
                          <a:ea typeface="+mn-ea"/>
                          <a:cs typeface="+mn-cs"/>
                        </a:rPr>
                        <a:t>Work Order Issued</a:t>
                      </a: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tc>
                <a:tc gridSpan="2">
                  <a:txBody>
                    <a:bodyPr/>
                    <a:lstStyle/>
                    <a:p>
                      <a:pPr marL="0" algn="ctr" defTabSz="914400" rtl="0" eaLnBrk="1" fontAlgn="ctr" latinLnBrk="0" hangingPunct="1"/>
                      <a:r>
                        <a:rPr lang="en-US" sz="1600" b="1" kern="1200" dirty="0">
                          <a:solidFill>
                            <a:schemeClr val="tx1"/>
                          </a:solidFill>
                          <a:effectLst/>
                          <a:latin typeface="+mn-lt"/>
                          <a:ea typeface="+mn-ea"/>
                          <a:cs typeface="+mn-cs"/>
                        </a:rPr>
                        <a:t>Work In Progress</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tc>
                <a:tc gridSpan="2">
                  <a:txBody>
                    <a:bodyPr/>
                    <a:lstStyle/>
                    <a:p>
                      <a:pPr marL="0" algn="ctr" defTabSz="914400" rtl="0" eaLnBrk="1" fontAlgn="ctr" latinLnBrk="0" hangingPunct="1"/>
                      <a:r>
                        <a:rPr lang="en-US" sz="1600" b="1" kern="1200" dirty="0">
                          <a:solidFill>
                            <a:schemeClr val="tx1"/>
                          </a:solidFill>
                          <a:effectLst/>
                          <a:latin typeface="+mn-lt"/>
                          <a:ea typeface="+mn-ea"/>
                          <a:cs typeface="+mn-cs"/>
                        </a:rPr>
                        <a:t>Work Not Started</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tc>
                <a:extLst>
                  <a:ext uri="{0D108BD9-81ED-4DB2-BD59-A6C34878D82A}">
                    <a16:rowId xmlns:a16="http://schemas.microsoft.com/office/drawing/2014/main" val="10000"/>
                  </a:ext>
                </a:extLst>
              </a:tr>
              <a:tr h="250922">
                <a:tc vMerge="1">
                  <a:txBody>
                    <a:bodyPr/>
                    <a:lstStyle/>
                    <a:p>
                      <a:endParaRPr lang="en-IN"/>
                    </a:p>
                  </a:txBody>
                  <a:tcPr/>
                </a:tc>
                <a:tc vMerge="1">
                  <a:txBody>
                    <a:bodyPr/>
                    <a:lstStyle/>
                    <a:p>
                      <a:endParaRPr lang="en-IN"/>
                    </a:p>
                  </a:txBody>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PMC</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TSP</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PMC</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TSP</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PMC</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TSP</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PMC</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TSP</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49470">
                <a:tc rowSpan="2">
                  <a:txBody>
                    <a:bodyPr/>
                    <a:lstStyle/>
                    <a:p>
                      <a:pPr algn="ctr" fontAlgn="ctr"/>
                      <a:r>
                        <a:rPr lang="en-IN" sz="1400" b="1" i="0" u="none" strike="noStrike" dirty="0" err="1">
                          <a:solidFill>
                            <a:srgbClr val="000000"/>
                          </a:solidFill>
                          <a:effectLst/>
                          <a:latin typeface="Calibri" panose="020F0502020204030204" pitchFamily="34" charset="0"/>
                        </a:rPr>
                        <a:t>Amgaon</a:t>
                      </a:r>
                      <a:endParaRPr lang="en-IN" sz="14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dirty="0">
                          <a:solidFill>
                            <a:srgbClr val="000000"/>
                          </a:solidFill>
                          <a:effectLst/>
                          <a:latin typeface="Calibri" panose="020F0502020204030204" pitchFamily="34" charset="0"/>
                        </a:rPr>
                        <a:t>Retro</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dirty="0">
                          <a:solidFill>
                            <a:srgbClr val="000000"/>
                          </a:solidFill>
                          <a:effectLst/>
                          <a:latin typeface="Calibri" panose="020F0502020204030204" pitchFamily="34" charset="0"/>
                        </a:rPr>
                        <a:t>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dirty="0">
                          <a:solidFill>
                            <a:srgbClr val="000000"/>
                          </a:solidFill>
                          <a:effectLst/>
                          <a:latin typeface="Calibri" panose="020F050202020403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dirty="0">
                          <a:solidFill>
                            <a:srgbClr val="000000"/>
                          </a:solidFill>
                          <a:effectLst/>
                          <a:latin typeface="Calibri" panose="020F0502020204030204" pitchFamily="34" charset="0"/>
                        </a:rPr>
                        <a:t>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dirty="0">
                          <a:solidFill>
                            <a:srgbClr val="000000"/>
                          </a:solidFill>
                          <a:effectLst/>
                          <a:latin typeface="Calibri" panose="020F050202020403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dirty="0">
                          <a:solidFill>
                            <a:srgbClr val="000000"/>
                          </a:solidFill>
                          <a:effectLst/>
                          <a:latin typeface="Calibri" panose="020F0502020204030204" pitchFamily="34" charset="0"/>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dirty="0">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dirty="0">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dirty="0">
                          <a:solidFill>
                            <a:srgbClr val="000000"/>
                          </a:solidFill>
                          <a:effectLst/>
                          <a:latin typeface="Calibri" panose="020F050202020403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49470">
                <a:tc vMerge="1">
                  <a:txBody>
                    <a:bodyPr/>
                    <a:lstStyle/>
                    <a:p>
                      <a:endParaRPr lang="en-IN"/>
                    </a:p>
                  </a:txBody>
                  <a:tcPr/>
                </a:tc>
                <a:tc>
                  <a:txBody>
                    <a:bodyPr/>
                    <a:lstStyle/>
                    <a:p>
                      <a:pPr algn="ctr" fontAlgn="ctr"/>
                      <a:r>
                        <a:rPr lang="en-IN" sz="1400" b="0" i="0" u="none" strike="noStrike">
                          <a:solidFill>
                            <a:srgbClr val="000000"/>
                          </a:solidFill>
                          <a:effectLst/>
                          <a:latin typeface="Calibri" panose="020F0502020204030204" pitchFamily="34" charset="0"/>
                        </a:rPr>
                        <a:t>New</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dirty="0">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49470">
                <a:tc rowSpan="2">
                  <a:txBody>
                    <a:bodyPr/>
                    <a:lstStyle/>
                    <a:p>
                      <a:pPr algn="ctr" fontAlgn="ctr"/>
                      <a:r>
                        <a:rPr lang="en-IN" sz="1400" b="1" i="0" u="none" strike="noStrike" dirty="0" err="1">
                          <a:solidFill>
                            <a:srgbClr val="000000"/>
                          </a:solidFill>
                          <a:effectLst/>
                          <a:latin typeface="Calibri" panose="020F0502020204030204" pitchFamily="34" charset="0"/>
                        </a:rPr>
                        <a:t>Deori</a:t>
                      </a:r>
                      <a:endParaRPr lang="en-IN" sz="14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Retro</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28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dirty="0">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49470">
                <a:tc vMerge="1">
                  <a:txBody>
                    <a:bodyPr/>
                    <a:lstStyle/>
                    <a:p>
                      <a:endParaRPr lang="en-IN"/>
                    </a:p>
                  </a:txBody>
                  <a:tcPr/>
                </a:tc>
                <a:tc>
                  <a:txBody>
                    <a:bodyPr/>
                    <a:lstStyle/>
                    <a:p>
                      <a:pPr algn="ctr" fontAlgn="ctr"/>
                      <a:r>
                        <a:rPr lang="en-IN" sz="1400" b="0" i="0" u="none" strike="noStrike">
                          <a:solidFill>
                            <a:srgbClr val="000000"/>
                          </a:solidFill>
                          <a:effectLst/>
                          <a:latin typeface="Calibri" panose="020F0502020204030204" pitchFamily="34" charset="0"/>
                        </a:rPr>
                        <a:t>New</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90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10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dirty="0">
                          <a:solidFill>
                            <a:srgbClr val="000000"/>
                          </a:solidFill>
                          <a:effectLst/>
                          <a:latin typeface="Calibri" panose="020F050202020403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49470">
                <a:tc rowSpan="2">
                  <a:txBody>
                    <a:bodyPr/>
                    <a:lstStyle/>
                    <a:p>
                      <a:pPr algn="ctr" fontAlgn="ctr"/>
                      <a:r>
                        <a:rPr lang="en-IN" sz="1400" b="1" i="0" u="none" strike="noStrike" dirty="0" err="1">
                          <a:solidFill>
                            <a:srgbClr val="000000"/>
                          </a:solidFill>
                          <a:effectLst/>
                          <a:latin typeface="Calibri" panose="020F0502020204030204" pitchFamily="34" charset="0"/>
                        </a:rPr>
                        <a:t>Gondia</a:t>
                      </a:r>
                      <a:endParaRPr lang="en-IN" sz="14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Retro</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33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23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dirty="0">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49470">
                <a:tc vMerge="1">
                  <a:txBody>
                    <a:bodyPr/>
                    <a:lstStyle/>
                    <a:p>
                      <a:endParaRPr lang="en-IN"/>
                    </a:p>
                  </a:txBody>
                  <a:tcPr/>
                </a:tc>
                <a:tc>
                  <a:txBody>
                    <a:bodyPr/>
                    <a:lstStyle/>
                    <a:p>
                      <a:pPr algn="ctr" fontAlgn="ctr"/>
                      <a:r>
                        <a:rPr lang="en-IN" sz="1400" b="0" i="0" u="none" strike="noStrike">
                          <a:solidFill>
                            <a:srgbClr val="000000"/>
                          </a:solidFill>
                          <a:effectLst/>
                          <a:latin typeface="Calibri" panose="020F0502020204030204" pitchFamily="34" charset="0"/>
                        </a:rPr>
                        <a:t>New</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38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dirty="0">
                          <a:solidFill>
                            <a:srgbClr val="000000"/>
                          </a:solidFill>
                          <a:effectLst/>
                          <a:latin typeface="Calibri" panose="020F0502020204030204" pitchFamily="34"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49470">
                <a:tc rowSpan="2">
                  <a:txBody>
                    <a:bodyPr/>
                    <a:lstStyle/>
                    <a:p>
                      <a:pPr algn="ctr" fontAlgn="ctr"/>
                      <a:r>
                        <a:rPr lang="en-IN" sz="1400" b="1" i="0" u="none" strike="noStrike" dirty="0">
                          <a:solidFill>
                            <a:srgbClr val="000000"/>
                          </a:solidFill>
                          <a:effectLst/>
                          <a:latin typeface="Calibri" panose="020F0502020204030204" pitchFamily="34" charset="0"/>
                        </a:rPr>
                        <a:t>Goregaon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Retro</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29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21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dirty="0">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49470">
                <a:tc vMerge="1">
                  <a:txBody>
                    <a:bodyPr/>
                    <a:lstStyle/>
                    <a:p>
                      <a:endParaRPr lang="en-IN"/>
                    </a:p>
                  </a:txBody>
                  <a:tcPr/>
                </a:tc>
                <a:tc>
                  <a:txBody>
                    <a:bodyPr/>
                    <a:lstStyle/>
                    <a:p>
                      <a:pPr algn="ctr" fontAlgn="ctr"/>
                      <a:r>
                        <a:rPr lang="en-IN" sz="1400" b="0" i="0" u="none" strike="noStrike">
                          <a:solidFill>
                            <a:srgbClr val="000000"/>
                          </a:solidFill>
                          <a:effectLst/>
                          <a:latin typeface="Calibri" panose="020F0502020204030204" pitchFamily="34" charset="0"/>
                        </a:rPr>
                        <a:t>New</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70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dirty="0">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49470">
                <a:tc rowSpan="2">
                  <a:txBody>
                    <a:bodyPr/>
                    <a:lstStyle/>
                    <a:p>
                      <a:pPr algn="ctr" fontAlgn="ctr"/>
                      <a:r>
                        <a:rPr lang="en-IN" sz="1400" b="1" i="0" u="none" strike="noStrike" dirty="0" err="1">
                          <a:solidFill>
                            <a:srgbClr val="000000"/>
                          </a:solidFill>
                          <a:effectLst/>
                          <a:latin typeface="Calibri" panose="020F0502020204030204" pitchFamily="34" charset="0"/>
                        </a:rPr>
                        <a:t>Morgaon</a:t>
                      </a:r>
                      <a:r>
                        <a:rPr lang="en-IN" sz="1400" b="1" i="0" u="none" strike="noStrike" dirty="0">
                          <a:solidFill>
                            <a:srgbClr val="000000"/>
                          </a:solidFill>
                          <a:effectLst/>
                          <a:latin typeface="Calibri" panose="020F0502020204030204" pitchFamily="34" charset="0"/>
                        </a:rPr>
                        <a:t> </a:t>
                      </a:r>
                      <a:r>
                        <a:rPr lang="en-IN" sz="1400" b="1" i="0" u="none" strike="noStrike" dirty="0" err="1">
                          <a:solidFill>
                            <a:srgbClr val="000000"/>
                          </a:solidFill>
                          <a:effectLst/>
                          <a:latin typeface="Calibri" panose="020F0502020204030204" pitchFamily="34" charset="0"/>
                        </a:rPr>
                        <a:t>Arjuni</a:t>
                      </a:r>
                      <a:endParaRPr lang="en-IN" sz="14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Retro</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21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dirty="0">
                          <a:solidFill>
                            <a:srgbClr val="000000"/>
                          </a:solidFill>
                          <a:effectLst/>
                          <a:latin typeface="Calibri" panose="020F0502020204030204" pitchFamily="34"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49470">
                <a:tc vMerge="1">
                  <a:txBody>
                    <a:bodyPr/>
                    <a:lstStyle/>
                    <a:p>
                      <a:endParaRPr lang="en-IN"/>
                    </a:p>
                  </a:txBody>
                  <a:tcPr/>
                </a:tc>
                <a:tc>
                  <a:txBody>
                    <a:bodyPr/>
                    <a:lstStyle/>
                    <a:p>
                      <a:pPr algn="ctr" fontAlgn="ctr"/>
                      <a:r>
                        <a:rPr lang="en-IN" sz="1400" b="0" i="0" u="none" strike="noStrike">
                          <a:solidFill>
                            <a:srgbClr val="000000"/>
                          </a:solidFill>
                          <a:effectLst/>
                          <a:latin typeface="Calibri" panose="020F0502020204030204" pitchFamily="34" charset="0"/>
                        </a:rPr>
                        <a:t>New</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28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dirty="0">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249470">
                <a:tc rowSpan="2">
                  <a:txBody>
                    <a:bodyPr/>
                    <a:lstStyle/>
                    <a:p>
                      <a:pPr algn="ctr" fontAlgn="ctr"/>
                      <a:r>
                        <a:rPr lang="en-IN" sz="1400" b="1" i="0" u="none" strike="noStrike" dirty="0" err="1">
                          <a:solidFill>
                            <a:srgbClr val="000000"/>
                          </a:solidFill>
                          <a:effectLst/>
                          <a:latin typeface="Calibri" panose="020F0502020204030204" pitchFamily="34" charset="0"/>
                        </a:rPr>
                        <a:t>Sadak</a:t>
                      </a:r>
                      <a:r>
                        <a:rPr lang="en-IN" sz="1400" b="1" i="0" u="none" strike="noStrike" dirty="0">
                          <a:solidFill>
                            <a:srgbClr val="000000"/>
                          </a:solidFill>
                          <a:effectLst/>
                          <a:latin typeface="Calibri" panose="020F0502020204030204" pitchFamily="34" charset="0"/>
                        </a:rPr>
                        <a:t> </a:t>
                      </a:r>
                      <a:r>
                        <a:rPr lang="en-IN" sz="1400" b="1" i="0" u="none" strike="noStrike" dirty="0" err="1">
                          <a:solidFill>
                            <a:srgbClr val="000000"/>
                          </a:solidFill>
                          <a:effectLst/>
                          <a:latin typeface="Calibri" panose="020F0502020204030204" pitchFamily="34" charset="0"/>
                        </a:rPr>
                        <a:t>Arjuni</a:t>
                      </a:r>
                      <a:endParaRPr lang="en-IN" sz="14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dirty="0">
                          <a:solidFill>
                            <a:srgbClr val="000000"/>
                          </a:solidFill>
                          <a:effectLst/>
                          <a:latin typeface="Calibri" panose="020F0502020204030204" pitchFamily="34" charset="0"/>
                        </a:rPr>
                        <a:t>Retro</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61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37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25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dirty="0">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525784"/>
                  </a:ext>
                </a:extLst>
              </a:tr>
              <a:tr h="249470">
                <a:tc v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400" b="0" i="0" u="none" strike="noStrike">
                          <a:solidFill>
                            <a:srgbClr val="000000"/>
                          </a:solidFill>
                          <a:effectLst/>
                          <a:latin typeface="Calibri" panose="020F0502020204030204" pitchFamily="34" charset="0"/>
                        </a:rPr>
                        <a:t>New</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dirty="0">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1285205"/>
                  </a:ext>
                </a:extLst>
              </a:tr>
              <a:tr h="249470">
                <a:tc rowSpan="2">
                  <a:txBody>
                    <a:bodyPr/>
                    <a:lstStyle/>
                    <a:p>
                      <a:pPr algn="ctr" fontAlgn="ctr"/>
                      <a:r>
                        <a:rPr lang="en-IN" sz="1400" b="1" i="0" u="none" strike="noStrike" dirty="0" err="1">
                          <a:solidFill>
                            <a:srgbClr val="000000"/>
                          </a:solidFill>
                          <a:effectLst/>
                          <a:latin typeface="Calibri" panose="020F0502020204030204" pitchFamily="34" charset="0"/>
                        </a:rPr>
                        <a:t>Salekasa</a:t>
                      </a:r>
                      <a:endParaRPr lang="en-IN" sz="14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Retro</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dirty="0">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51843107"/>
                  </a:ext>
                </a:extLst>
              </a:tr>
              <a:tr h="249470">
                <a:tc v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a:solidFill>
                            <a:srgbClr val="000000"/>
                          </a:solidFill>
                          <a:effectLst/>
                          <a:latin typeface="Calibri" panose="020F0502020204030204" pitchFamily="34" charset="0"/>
                        </a:rPr>
                        <a:t>New</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dirty="0">
                          <a:solidFill>
                            <a:srgbClr val="000000"/>
                          </a:solidFill>
                          <a:effectLst/>
                          <a:latin typeface="Calibri" panose="020F0502020204030204" pitchFamily="34"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dirty="0">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5219420"/>
                  </a:ext>
                </a:extLst>
              </a:tr>
              <a:tr h="249470">
                <a:tc rowSpan="2">
                  <a:txBody>
                    <a:bodyPr/>
                    <a:lstStyle/>
                    <a:p>
                      <a:pPr algn="ctr" fontAlgn="ctr"/>
                      <a:r>
                        <a:rPr lang="en-IN" sz="1400" b="1" i="0" u="none" strike="noStrike" dirty="0" err="1">
                          <a:solidFill>
                            <a:srgbClr val="000000"/>
                          </a:solidFill>
                          <a:effectLst/>
                          <a:latin typeface="Calibri" panose="020F0502020204030204" pitchFamily="34" charset="0"/>
                        </a:rPr>
                        <a:t>Tiroda</a:t>
                      </a:r>
                      <a:endParaRPr lang="en-IN" sz="14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Retro</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74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56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dirty="0">
                          <a:solidFill>
                            <a:srgbClr val="000000"/>
                          </a:solidFill>
                          <a:effectLst/>
                          <a:latin typeface="Calibri" panose="020F0502020204030204" pitchFamily="34" charset="0"/>
                        </a:rPr>
                        <a:t>28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28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dirty="0">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20376728"/>
                  </a:ext>
                </a:extLst>
              </a:tr>
              <a:tr h="249470">
                <a:tc v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a:solidFill>
                            <a:srgbClr val="000000"/>
                          </a:solidFill>
                          <a:effectLst/>
                          <a:latin typeface="Calibri" panose="020F0502020204030204" pitchFamily="34" charset="0"/>
                        </a:rPr>
                        <a:t>New</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dirty="0">
                          <a:solidFill>
                            <a:srgbClr val="000000"/>
                          </a:solidFill>
                          <a:effectLst/>
                          <a:latin typeface="Calibri" panose="020F050202020403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dirty="0">
                          <a:solidFill>
                            <a:srgbClr val="000000"/>
                          </a:solidFill>
                          <a:effectLst/>
                          <a:latin typeface="Calibri" panose="020F0502020204030204" pitchFamily="34"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dirty="0">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dirty="0">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7360325"/>
                  </a:ext>
                </a:extLst>
              </a:tr>
              <a:tr h="249470">
                <a:tc rowSpan="2">
                  <a:txBody>
                    <a:bodyPr/>
                    <a:lstStyle/>
                    <a:p>
                      <a:pPr algn="ctr" fontAlgn="ctr"/>
                      <a:r>
                        <a:rPr lang="en-IN" sz="1400" b="1" i="0" u="none" strike="noStrike" dirty="0">
                          <a:solidFill>
                            <a:srgbClr val="000000"/>
                          </a:solidFill>
                          <a:effectLst/>
                          <a:latin typeface="Calibri" panose="020F0502020204030204" pitchFamily="34" charset="0"/>
                        </a:rPr>
                        <a:t>Total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dirty="0">
                          <a:solidFill>
                            <a:srgbClr val="000000"/>
                          </a:solidFill>
                          <a:effectLst/>
                          <a:latin typeface="Calibri" panose="020F0502020204030204" pitchFamily="34" charset="0"/>
                        </a:rPr>
                        <a:t>Retro</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dirty="0">
                          <a:solidFill>
                            <a:srgbClr val="000000"/>
                          </a:solidFill>
                          <a:effectLst/>
                          <a:latin typeface="Calibri" panose="020F0502020204030204" pitchFamily="34" charset="0"/>
                        </a:rPr>
                        <a:t>271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dirty="0">
                          <a:solidFill>
                            <a:srgbClr val="000000"/>
                          </a:solidFill>
                          <a:effectLst/>
                          <a:latin typeface="Calibri" panose="020F0502020204030204" pitchFamily="34" charset="0"/>
                        </a:rPr>
                        <a:t>46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dirty="0">
                          <a:solidFill>
                            <a:srgbClr val="000000"/>
                          </a:solidFill>
                          <a:effectLst/>
                          <a:latin typeface="Calibri" panose="020F0502020204030204" pitchFamily="34" charset="0"/>
                        </a:rPr>
                        <a:t>191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dirty="0">
                          <a:solidFill>
                            <a:srgbClr val="000000"/>
                          </a:solidFill>
                          <a:effectLst/>
                          <a:latin typeface="Calibri" panose="020F0502020204030204" pitchFamily="34" charset="0"/>
                        </a:rPr>
                        <a:t>46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dirty="0">
                          <a:solidFill>
                            <a:srgbClr val="000000"/>
                          </a:solidFill>
                          <a:effectLst/>
                          <a:latin typeface="Calibri" panose="020F0502020204030204" pitchFamily="34" charset="0"/>
                        </a:rPr>
                        <a:t>82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dirty="0">
                          <a:solidFill>
                            <a:srgbClr val="000000"/>
                          </a:solidFill>
                          <a:effectLst/>
                          <a:latin typeface="Calibri" panose="020F0502020204030204" pitchFamily="34" charset="0"/>
                        </a:rPr>
                        <a:t>39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dirty="0">
                          <a:solidFill>
                            <a:srgbClr val="000000"/>
                          </a:solidFill>
                          <a:effectLst/>
                          <a:latin typeface="Calibri" panose="020F0502020204030204" pitchFamily="34" charset="0"/>
                        </a:rPr>
                        <a:t>109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dirty="0">
                          <a:solidFill>
                            <a:srgbClr val="000000"/>
                          </a:solidFill>
                          <a:effectLst/>
                          <a:latin typeface="Calibri" panose="020F0502020204030204" pitchFamily="34" charset="0"/>
                        </a:rPr>
                        <a:t>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89997296"/>
                  </a:ext>
                </a:extLst>
              </a:tr>
              <a:tr h="249470">
                <a:tc v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a:solidFill>
                            <a:srgbClr val="000000"/>
                          </a:solidFill>
                          <a:effectLst/>
                          <a:latin typeface="Calibri" panose="020F0502020204030204" pitchFamily="34" charset="0"/>
                        </a:rPr>
                        <a:t>New</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a:solidFill>
                            <a:srgbClr val="000000"/>
                          </a:solidFill>
                          <a:effectLst/>
                          <a:latin typeface="Calibri" panose="020F0502020204030204" pitchFamily="34" charset="0"/>
                        </a:rPr>
                        <a:t>53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a:solidFill>
                            <a:srgbClr val="000000"/>
                          </a:solidFill>
                          <a:effectLst/>
                          <a:latin typeface="Calibri" panose="020F0502020204030204" pitchFamily="34" charset="0"/>
                        </a:rPr>
                        <a:t>381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a:solidFill>
                            <a:srgbClr val="000000"/>
                          </a:solidFill>
                          <a:effectLst/>
                          <a:latin typeface="Calibri" panose="020F0502020204030204" pitchFamily="34" charset="0"/>
                        </a:rPr>
                        <a:t>43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a:solidFill>
                            <a:srgbClr val="000000"/>
                          </a:solidFill>
                          <a:effectLst/>
                          <a:latin typeface="Calibri" panose="020F0502020204030204" pitchFamily="34" charset="0"/>
                        </a:rPr>
                        <a:t>31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a:solidFill>
                            <a:srgbClr val="000000"/>
                          </a:solidFill>
                          <a:effectLst/>
                          <a:latin typeface="Calibri" panose="020F0502020204030204" pitchFamily="34" charset="0"/>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a:solidFill>
                            <a:srgbClr val="000000"/>
                          </a:solidFill>
                          <a:effectLst/>
                          <a:latin typeface="Calibri" panose="020F0502020204030204" pitchFamily="34" charset="0"/>
                        </a:rPr>
                        <a:t>23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dirty="0">
                          <a:solidFill>
                            <a:srgbClr val="000000"/>
                          </a:solidFill>
                          <a:effectLst/>
                          <a:latin typeface="Calibri" panose="020F0502020204030204" pitchFamily="34" charset="0"/>
                        </a:rPr>
                        <a:t>24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dirty="0">
                          <a:solidFill>
                            <a:srgbClr val="000000"/>
                          </a:solidFill>
                          <a:effectLst/>
                          <a:latin typeface="Calibri" panose="020F0502020204030204" pitchFamily="34" charset="0"/>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01042591"/>
                  </a:ext>
                </a:extLst>
              </a:tr>
              <a:tr h="249470">
                <a:tc rowSpan="2" gridSpan="2">
                  <a:txBody>
                    <a:bodyPr/>
                    <a:lstStyle/>
                    <a:p>
                      <a:pPr algn="ctr" fontAlgn="ctr"/>
                      <a:r>
                        <a:rPr lang="en-IN" sz="1600" b="1" i="0" u="none" strike="noStrike" dirty="0">
                          <a:solidFill>
                            <a:srgbClr val="000000"/>
                          </a:solidFill>
                          <a:effectLst/>
                          <a:latin typeface="Calibri" panose="020F0502020204030204" pitchFamily="34" charset="0"/>
                        </a:rPr>
                        <a:t>Grand Total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2" h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600" b="1" i="0" u="none" strike="noStrike" dirty="0">
                          <a:solidFill>
                            <a:srgbClr val="000000"/>
                          </a:solidFill>
                          <a:effectLst/>
                          <a:latin typeface="Calibri" panose="020F0502020204030204" pitchFamily="34" charset="0"/>
                        </a:rPr>
                        <a:t>324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600" b="1" i="0" u="none" strike="noStrike">
                          <a:solidFill>
                            <a:srgbClr val="000000"/>
                          </a:solidFill>
                          <a:effectLst/>
                          <a:latin typeface="Calibri" panose="020F0502020204030204" pitchFamily="34" charset="0"/>
                        </a:rPr>
                        <a:t>427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600" b="1" i="0" u="none" strike="noStrike">
                          <a:solidFill>
                            <a:srgbClr val="000000"/>
                          </a:solidFill>
                          <a:effectLst/>
                          <a:latin typeface="Calibri" panose="020F0502020204030204" pitchFamily="34" charset="0"/>
                        </a:rPr>
                        <a:t>234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600" b="1" i="0" u="none" strike="noStrike">
                          <a:solidFill>
                            <a:srgbClr val="000000"/>
                          </a:solidFill>
                          <a:effectLst/>
                          <a:latin typeface="Calibri" panose="020F0502020204030204" pitchFamily="34" charset="0"/>
                        </a:rPr>
                        <a:t>77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600" b="1" i="0" u="none" strike="noStrike">
                          <a:solidFill>
                            <a:srgbClr val="000000"/>
                          </a:solidFill>
                          <a:effectLst/>
                          <a:latin typeface="Calibri" panose="020F0502020204030204" pitchFamily="34" charset="0"/>
                        </a:rPr>
                        <a:t>101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600" b="1" i="0" u="none" strike="noStrike">
                          <a:solidFill>
                            <a:srgbClr val="000000"/>
                          </a:solidFill>
                          <a:effectLst/>
                          <a:latin typeface="Calibri" panose="020F0502020204030204" pitchFamily="34" charset="0"/>
                        </a:rPr>
                        <a:t>62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600" b="1" i="0" u="none" strike="noStrike">
                          <a:solidFill>
                            <a:srgbClr val="000000"/>
                          </a:solidFill>
                          <a:effectLst/>
                          <a:latin typeface="Calibri" panose="020F0502020204030204" pitchFamily="34" charset="0"/>
                        </a:rPr>
                        <a:t>133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600" b="1" i="0" u="none" strike="noStrike">
                          <a:solidFill>
                            <a:srgbClr val="000000"/>
                          </a:solidFill>
                          <a:effectLst/>
                          <a:latin typeface="Calibri" panose="020F0502020204030204" pitchFamily="34" charset="0"/>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26200635"/>
                  </a:ext>
                </a:extLst>
              </a:tr>
              <a:tr h="249470">
                <a:tc gridSpan="2" v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v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fontAlgn="ctr"/>
                      <a:r>
                        <a:rPr lang="en-IN" sz="1600" b="1" i="0" u="none" strike="noStrike" dirty="0">
                          <a:solidFill>
                            <a:srgbClr val="000000"/>
                          </a:solidFill>
                          <a:effectLst/>
                          <a:latin typeface="Calibri" panose="020F0502020204030204" pitchFamily="34" charset="0"/>
                        </a:rPr>
                        <a:t>751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fontAlgn="ctr"/>
                      <a:r>
                        <a:rPr lang="en-IN" sz="1600" b="1" i="0" u="none" strike="noStrike" dirty="0">
                          <a:solidFill>
                            <a:srgbClr val="000000"/>
                          </a:solidFill>
                          <a:effectLst/>
                          <a:latin typeface="Calibri" panose="020F0502020204030204" pitchFamily="34" charset="0"/>
                        </a:rPr>
                        <a:t>311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fontAlgn="ctr"/>
                      <a:r>
                        <a:rPr lang="en-IN" sz="1600" b="1" i="0" u="none" strike="noStrike" dirty="0">
                          <a:solidFill>
                            <a:srgbClr val="000000"/>
                          </a:solidFill>
                          <a:effectLst/>
                          <a:latin typeface="Calibri" panose="020F0502020204030204" pitchFamily="34" charset="0"/>
                        </a:rPr>
                        <a:t>163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fontAlgn="ctr"/>
                      <a:r>
                        <a:rPr lang="en-IN" sz="1600" b="1" i="0" u="none" strike="noStrike" dirty="0">
                          <a:solidFill>
                            <a:srgbClr val="000000"/>
                          </a:solidFill>
                          <a:effectLst/>
                          <a:latin typeface="Calibri" panose="020F0502020204030204" pitchFamily="34" charset="0"/>
                        </a:rPr>
                        <a:t>148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79045543"/>
                  </a:ext>
                </a:extLst>
              </a:tr>
            </a:tbl>
          </a:graphicData>
        </a:graphic>
      </p:graphicFrame>
    </p:spTree>
    <p:extLst>
      <p:ext uri="{BB962C8B-B14F-4D97-AF65-F5344CB8AC3E}">
        <p14:creationId xmlns:p14="http://schemas.microsoft.com/office/powerpoint/2010/main" val="4215278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148792-AE76-4D75-A64B-DB24860FAEDB}"/>
              </a:ext>
            </a:extLst>
          </p:cNvPr>
          <p:cNvSpPr txBox="1"/>
          <p:nvPr/>
        </p:nvSpPr>
        <p:spPr>
          <a:xfrm>
            <a:off x="41945" y="41945"/>
            <a:ext cx="7910818" cy="461665"/>
          </a:xfrm>
          <a:prstGeom prst="rect">
            <a:avLst/>
          </a:prstGeom>
          <a:noFill/>
        </p:spPr>
        <p:txBody>
          <a:bodyPr wrap="square" rtlCol="0">
            <a:spAutoFit/>
          </a:bodyPr>
          <a:lstStyle/>
          <a:p>
            <a:r>
              <a:rPr lang="en-US" sz="2400" b="1" dirty="0"/>
              <a:t>Dashboard</a:t>
            </a:r>
            <a:endParaRPr lang="en-IN" sz="2400" b="1" dirty="0"/>
          </a:p>
        </p:txBody>
      </p:sp>
      <p:sp>
        <p:nvSpPr>
          <p:cNvPr id="7" name="TextBox 6">
            <a:extLst>
              <a:ext uri="{FF2B5EF4-FFF2-40B4-BE49-F238E27FC236}">
                <a16:creationId xmlns:a16="http://schemas.microsoft.com/office/drawing/2014/main" id="{358EB59A-1A22-4C49-8CA1-DCAA3BF408F1}"/>
              </a:ext>
            </a:extLst>
          </p:cNvPr>
          <p:cNvSpPr txBox="1"/>
          <p:nvPr/>
        </p:nvSpPr>
        <p:spPr>
          <a:xfrm>
            <a:off x="75501" y="478011"/>
            <a:ext cx="3162649" cy="338554"/>
          </a:xfrm>
          <a:prstGeom prst="rect">
            <a:avLst/>
          </a:prstGeom>
          <a:noFill/>
        </p:spPr>
        <p:txBody>
          <a:bodyPr wrap="square" rtlCol="0">
            <a:spAutoFit/>
          </a:bodyPr>
          <a:lstStyle/>
          <a:p>
            <a:r>
              <a:rPr lang="en-US" sz="1600" dirty="0"/>
              <a:t>Progress Milestone</a:t>
            </a:r>
            <a:endParaRPr lang="en-IN" sz="1600" dirty="0"/>
          </a:p>
        </p:txBody>
      </p:sp>
      <p:pic>
        <p:nvPicPr>
          <p:cNvPr id="11" name="Picture 10">
            <a:extLst>
              <a:ext uri="{FF2B5EF4-FFF2-40B4-BE49-F238E27FC236}">
                <a16:creationId xmlns:a16="http://schemas.microsoft.com/office/drawing/2014/main" id="{EC875F48-E3AB-41C0-8B2B-FE05DBF11590}"/>
              </a:ext>
            </a:extLst>
          </p:cNvPr>
          <p:cNvPicPr>
            <a:picLocks noChangeAspect="1"/>
          </p:cNvPicPr>
          <p:nvPr/>
        </p:nvPicPr>
        <p:blipFill>
          <a:blip r:embed="rId2"/>
          <a:stretch>
            <a:fillRect/>
          </a:stretch>
        </p:blipFill>
        <p:spPr>
          <a:xfrm>
            <a:off x="1200500" y="3685890"/>
            <a:ext cx="1675701" cy="626152"/>
          </a:xfrm>
          <a:prstGeom prst="rect">
            <a:avLst/>
          </a:prstGeom>
        </p:spPr>
      </p:pic>
      <p:sp>
        <p:nvSpPr>
          <p:cNvPr id="16" name="Rectangle 15">
            <a:extLst>
              <a:ext uri="{FF2B5EF4-FFF2-40B4-BE49-F238E27FC236}">
                <a16:creationId xmlns:a16="http://schemas.microsoft.com/office/drawing/2014/main" id="{D3E49154-990A-4565-B45F-AA091F726964}"/>
              </a:ext>
            </a:extLst>
          </p:cNvPr>
          <p:cNvSpPr/>
          <p:nvPr/>
        </p:nvSpPr>
        <p:spPr>
          <a:xfrm>
            <a:off x="1374067" y="3967600"/>
            <a:ext cx="1124125" cy="24294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reeform: Shape 12">
            <a:extLst>
              <a:ext uri="{FF2B5EF4-FFF2-40B4-BE49-F238E27FC236}">
                <a16:creationId xmlns:a16="http://schemas.microsoft.com/office/drawing/2014/main" id="{AC687B4E-477F-4511-89C7-E27701CD6C62}"/>
              </a:ext>
            </a:extLst>
          </p:cNvPr>
          <p:cNvSpPr/>
          <p:nvPr/>
        </p:nvSpPr>
        <p:spPr>
          <a:xfrm>
            <a:off x="2161827" y="4170444"/>
            <a:ext cx="929716" cy="1127269"/>
          </a:xfrm>
          <a:custGeom>
            <a:avLst/>
            <a:gdLst>
              <a:gd name="connsiteX0" fmla="*/ 0 w 1647825"/>
              <a:gd name="connsiteY0" fmla="*/ 0 h 1057275"/>
              <a:gd name="connsiteX1" fmla="*/ 542925 w 1647825"/>
              <a:gd name="connsiteY1" fmla="*/ 752475 h 1057275"/>
              <a:gd name="connsiteX2" fmla="*/ 1647825 w 1647825"/>
              <a:gd name="connsiteY2" fmla="*/ 1057275 h 1057275"/>
            </a:gdLst>
            <a:ahLst/>
            <a:cxnLst>
              <a:cxn ang="0">
                <a:pos x="connsiteX0" y="connsiteY0"/>
              </a:cxn>
              <a:cxn ang="0">
                <a:pos x="connsiteX1" y="connsiteY1"/>
              </a:cxn>
              <a:cxn ang="0">
                <a:pos x="connsiteX2" y="connsiteY2"/>
              </a:cxn>
            </a:cxnLst>
            <a:rect l="l" t="t" r="r" b="b"/>
            <a:pathLst>
              <a:path w="1647825" h="1057275">
                <a:moveTo>
                  <a:pt x="0" y="0"/>
                </a:moveTo>
                <a:cubicBezTo>
                  <a:pt x="134144" y="288131"/>
                  <a:pt x="268288" y="576263"/>
                  <a:pt x="542925" y="752475"/>
                </a:cubicBezTo>
                <a:cubicBezTo>
                  <a:pt x="817562" y="928687"/>
                  <a:pt x="1474788" y="1003300"/>
                  <a:pt x="1647825" y="1057275"/>
                </a:cubicBez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Freeform: Shape 11">
            <a:extLst>
              <a:ext uri="{FF2B5EF4-FFF2-40B4-BE49-F238E27FC236}">
                <a16:creationId xmlns:a16="http://schemas.microsoft.com/office/drawing/2014/main" id="{5296C861-C273-4E5F-AA6D-EB826D6B7C2E}"/>
              </a:ext>
            </a:extLst>
          </p:cNvPr>
          <p:cNvSpPr/>
          <p:nvPr/>
        </p:nvSpPr>
        <p:spPr>
          <a:xfrm>
            <a:off x="1056478" y="2770268"/>
            <a:ext cx="612429" cy="1264444"/>
          </a:xfrm>
          <a:custGeom>
            <a:avLst/>
            <a:gdLst>
              <a:gd name="connsiteX0" fmla="*/ 816572 w 816572"/>
              <a:gd name="connsiteY0" fmla="*/ 0 h 1685925"/>
              <a:gd name="connsiteX1" fmla="*/ 6947 w 816572"/>
              <a:gd name="connsiteY1" fmla="*/ 704850 h 1685925"/>
              <a:gd name="connsiteX2" fmla="*/ 492722 w 816572"/>
              <a:gd name="connsiteY2" fmla="*/ 1685925 h 1685925"/>
            </a:gdLst>
            <a:ahLst/>
            <a:cxnLst>
              <a:cxn ang="0">
                <a:pos x="connsiteX0" y="connsiteY0"/>
              </a:cxn>
              <a:cxn ang="0">
                <a:pos x="connsiteX1" y="connsiteY1"/>
              </a:cxn>
              <a:cxn ang="0">
                <a:pos x="connsiteX2" y="connsiteY2"/>
              </a:cxn>
            </a:cxnLst>
            <a:rect l="l" t="t" r="r" b="b"/>
            <a:pathLst>
              <a:path w="816572" h="1685925">
                <a:moveTo>
                  <a:pt x="816572" y="0"/>
                </a:moveTo>
                <a:cubicBezTo>
                  <a:pt x="438747" y="211931"/>
                  <a:pt x="60922" y="423863"/>
                  <a:pt x="6947" y="704850"/>
                </a:cubicBezTo>
                <a:cubicBezTo>
                  <a:pt x="-47028" y="985838"/>
                  <a:pt x="222847" y="1335881"/>
                  <a:pt x="492722" y="1685925"/>
                </a:cubicBez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3923879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148792-AE76-4D75-A64B-DB24860FAEDB}"/>
              </a:ext>
            </a:extLst>
          </p:cNvPr>
          <p:cNvSpPr txBox="1"/>
          <p:nvPr/>
        </p:nvSpPr>
        <p:spPr>
          <a:xfrm>
            <a:off x="41945" y="41945"/>
            <a:ext cx="7910818" cy="461665"/>
          </a:xfrm>
          <a:prstGeom prst="rect">
            <a:avLst/>
          </a:prstGeom>
          <a:noFill/>
        </p:spPr>
        <p:txBody>
          <a:bodyPr wrap="square" rtlCol="0">
            <a:spAutoFit/>
          </a:bodyPr>
          <a:lstStyle/>
          <a:p>
            <a:r>
              <a:rPr lang="en-US" sz="2400" b="1" dirty="0"/>
              <a:t>Dashboard</a:t>
            </a:r>
            <a:endParaRPr lang="en-IN" sz="2400" b="1" dirty="0"/>
          </a:p>
        </p:txBody>
      </p:sp>
      <p:sp>
        <p:nvSpPr>
          <p:cNvPr id="7" name="TextBox 6">
            <a:extLst>
              <a:ext uri="{FF2B5EF4-FFF2-40B4-BE49-F238E27FC236}">
                <a16:creationId xmlns:a16="http://schemas.microsoft.com/office/drawing/2014/main" id="{358EB59A-1A22-4C49-8CA1-DCAA3BF408F1}"/>
              </a:ext>
            </a:extLst>
          </p:cNvPr>
          <p:cNvSpPr txBox="1"/>
          <p:nvPr/>
        </p:nvSpPr>
        <p:spPr>
          <a:xfrm>
            <a:off x="31959" y="478011"/>
            <a:ext cx="3162649" cy="338554"/>
          </a:xfrm>
          <a:prstGeom prst="rect">
            <a:avLst/>
          </a:prstGeom>
          <a:noFill/>
        </p:spPr>
        <p:txBody>
          <a:bodyPr wrap="square" rtlCol="0">
            <a:spAutoFit/>
          </a:bodyPr>
          <a:lstStyle/>
          <a:p>
            <a:r>
              <a:rPr lang="en-US" sz="1600" u="sng" dirty="0"/>
              <a:t>Work Status – “New” Schemes</a:t>
            </a:r>
            <a:endParaRPr lang="en-IN" sz="1600" u="sng" dirty="0"/>
          </a:p>
        </p:txBody>
      </p:sp>
      <p:sp>
        <p:nvSpPr>
          <p:cNvPr id="6" name="TextBox 5">
            <a:extLst>
              <a:ext uri="{FF2B5EF4-FFF2-40B4-BE49-F238E27FC236}">
                <a16:creationId xmlns:a16="http://schemas.microsoft.com/office/drawing/2014/main" id="{358EB59A-1A22-4C49-8CA1-DCAA3BF408F1}"/>
              </a:ext>
            </a:extLst>
          </p:cNvPr>
          <p:cNvSpPr txBox="1"/>
          <p:nvPr/>
        </p:nvSpPr>
        <p:spPr>
          <a:xfrm>
            <a:off x="6284354" y="2544426"/>
            <a:ext cx="3162649" cy="338554"/>
          </a:xfrm>
          <a:prstGeom prst="rect">
            <a:avLst/>
          </a:prstGeom>
          <a:noFill/>
        </p:spPr>
        <p:txBody>
          <a:bodyPr wrap="square" rtlCol="0">
            <a:spAutoFit/>
          </a:bodyPr>
          <a:lstStyle/>
          <a:p>
            <a:r>
              <a:rPr lang="en-US" sz="1600" u="sng" dirty="0"/>
              <a:t>Work Status – “Retro” Schemes</a:t>
            </a:r>
            <a:endParaRPr lang="en-IN" sz="1600" u="sng" dirty="0"/>
          </a:p>
        </p:txBody>
      </p:sp>
    </p:spTree>
    <p:extLst>
      <p:ext uri="{BB962C8B-B14F-4D97-AF65-F5344CB8AC3E}">
        <p14:creationId xmlns:p14="http://schemas.microsoft.com/office/powerpoint/2010/main" val="964546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2;p16"/>
          <p:cNvSpPr txBox="1">
            <a:spLocks/>
          </p:cNvSpPr>
          <p:nvPr/>
        </p:nvSpPr>
        <p:spPr>
          <a:xfrm>
            <a:off x="2662752" y="2688091"/>
            <a:ext cx="6711950" cy="1481818"/>
          </a:xfrm>
          <a:prstGeom prst="rect">
            <a:avLst/>
          </a:prstGeom>
          <a:noFill/>
          <a:ln>
            <a:noFill/>
          </a:ln>
        </p:spPr>
        <p:txBody>
          <a:bodyPr spcFirstLastPara="1" lIns="121900" tIns="121900" rIns="121900" bIns="12190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2pPr>
            <a:lvl3pPr marR="0" lvl="2"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3pPr>
            <a:lvl4pPr marR="0" lvl="3"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4pPr>
            <a:lvl5pPr marR="0" lvl="4"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5pPr>
            <a:lvl6pPr marR="0" lvl="5"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6pPr>
            <a:lvl7pPr marR="0" lvl="6"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7pPr>
            <a:lvl8pPr marR="0" lvl="7"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8pPr>
            <a:lvl9pPr marR="0" lvl="8"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9pPr>
          </a:lstStyle>
          <a:p>
            <a:pPr marL="36000" algn="ctr" eaLnBrk="1" fontAlgn="auto" hangingPunct="1">
              <a:defRPr/>
            </a:pPr>
            <a:r>
              <a:rPr lang="en-US" sz="4400" u="sng" dirty="0">
                <a:solidFill>
                  <a:schemeClr val="accent6">
                    <a:lumMod val="50000"/>
                  </a:schemeClr>
                </a:solidFill>
                <a:latin typeface="+mn-lt"/>
              </a:rPr>
              <a:t>MS Project</a:t>
            </a:r>
          </a:p>
          <a:p>
            <a:pPr marL="36000" algn="ctr" eaLnBrk="1" fontAlgn="auto" hangingPunct="1">
              <a:defRPr/>
            </a:pPr>
            <a:r>
              <a:rPr lang="en-US" sz="2800" dirty="0">
                <a:solidFill>
                  <a:schemeClr val="accent6">
                    <a:lumMod val="50000"/>
                  </a:schemeClr>
                </a:solidFill>
                <a:latin typeface="+mn-lt"/>
              </a:rPr>
              <a:t>Work in Progress Schemes</a:t>
            </a:r>
            <a:endParaRPr lang="en-US" sz="4800" u="sng" dirty="0">
              <a:solidFill>
                <a:schemeClr val="accent6">
                  <a:lumMod val="50000"/>
                </a:schemeClr>
              </a:solidFill>
              <a:latin typeface="+mn-lt"/>
            </a:endParaRPr>
          </a:p>
        </p:txBody>
      </p:sp>
    </p:spTree>
    <p:extLst>
      <p:ext uri="{BB962C8B-B14F-4D97-AF65-F5344CB8AC3E}">
        <p14:creationId xmlns:p14="http://schemas.microsoft.com/office/powerpoint/2010/main" val="2439144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2116" y="3105835"/>
            <a:ext cx="5210627" cy="646331"/>
          </a:xfrm>
          <a:prstGeom prst="rect">
            <a:avLst/>
          </a:prstGeom>
          <a:noFill/>
        </p:spPr>
        <p:txBody>
          <a:bodyPr wrap="square" rtlCol="0">
            <a:spAutoFit/>
          </a:bodyPr>
          <a:lstStyle/>
          <a:p>
            <a:r>
              <a:rPr lang="en-US" sz="3600" b="1" u="sng" dirty="0">
                <a:solidFill>
                  <a:schemeClr val="accent6">
                    <a:lumMod val="50000"/>
                  </a:schemeClr>
                </a:solidFill>
              </a:rPr>
              <a:t>Sample Site Visit Photos</a:t>
            </a:r>
            <a:endParaRPr lang="en-IN" sz="3600" b="1" u="sng" dirty="0">
              <a:solidFill>
                <a:schemeClr val="accent6">
                  <a:lumMod val="50000"/>
                </a:schemeClr>
              </a:solidFill>
            </a:endParaRPr>
          </a:p>
        </p:txBody>
      </p:sp>
    </p:spTree>
    <p:extLst>
      <p:ext uri="{BB962C8B-B14F-4D97-AF65-F5344CB8AC3E}">
        <p14:creationId xmlns:p14="http://schemas.microsoft.com/office/powerpoint/2010/main" val="3707745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a:xfrm>
            <a:off x="144545" y="130023"/>
            <a:ext cx="11902913" cy="748145"/>
          </a:xfrm>
          <a:prstGeom prst="rect">
            <a:avLst/>
          </a:prstGeom>
          <a:solidFill>
            <a:schemeClr val="accent6">
              <a:lumMod val="20000"/>
              <a:lumOff val="80000"/>
            </a:schemeClr>
          </a:solidFill>
        </p:spPr>
        <p:txBody>
          <a:bodyPr vert="horz" lIns="91440" tIns="45720" rIns="91440" bIns="45720" rtlCol="0" anchor="ctr">
            <a:normAutofit/>
          </a:bodyPr>
          <a:lstStyle/>
          <a:p>
            <a:pPr algn="ctr">
              <a:lnSpc>
                <a:spcPct val="90000"/>
              </a:lnSpc>
              <a:spcBef>
                <a:spcPct val="0"/>
              </a:spcBef>
            </a:pPr>
            <a:r>
              <a:rPr lang="en-US" sz="3200" b="1" dirty="0" err="1">
                <a:ea typeface="+mj-ea"/>
                <a:cs typeface="+mj-cs"/>
              </a:rPr>
              <a:t>Taluka</a:t>
            </a:r>
            <a:endParaRPr lang="en-US" sz="3200" b="1" dirty="0">
              <a:ea typeface="+mj-ea"/>
              <a:cs typeface="+mj-cs"/>
            </a:endParaRPr>
          </a:p>
        </p:txBody>
      </p:sp>
    </p:spTree>
    <p:extLst>
      <p:ext uri="{BB962C8B-B14F-4D97-AF65-F5344CB8AC3E}">
        <p14:creationId xmlns:p14="http://schemas.microsoft.com/office/powerpoint/2010/main" val="2831026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4" descr="Prime Minister Narendra Modi released the new logo for the Jal Jeevan  Mission. He also unveiled the 'Margadarshika for Gram Panchayats and Paani  Samitis under Jal Jeevan Mission' (Guidelines for the Village"/>
          <p:cNvSpPr>
            <a:spLocks noChangeAspect="1" noChangeArrowheads="1"/>
          </p:cNvSpPr>
          <p:nvPr/>
        </p:nvSpPr>
        <p:spPr bwMode="auto">
          <a:xfrm>
            <a:off x="2868613" y="1920875"/>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lstStyle/>
          <a:p>
            <a:endParaRPr lang="en-US"/>
          </a:p>
        </p:txBody>
      </p:sp>
      <p:sp>
        <p:nvSpPr>
          <p:cNvPr id="61444" name="Rectangle 4"/>
          <p:cNvSpPr>
            <a:spLocks noChangeArrowheads="1"/>
          </p:cNvSpPr>
          <p:nvPr/>
        </p:nvSpPr>
        <p:spPr bwMode="auto">
          <a:xfrm>
            <a:off x="811213" y="3967163"/>
            <a:ext cx="10901362"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p>
            <a:pPr algn="ctr"/>
            <a:r>
              <a:rPr lang="en-US" sz="7200" dirty="0">
                <a:solidFill>
                  <a:schemeClr val="accent6">
                    <a:lumMod val="50000"/>
                  </a:schemeClr>
                </a:solidFill>
                <a:latin typeface="Arial Black" pitchFamily="34" charset="0"/>
              </a:rPr>
              <a:t>Thank You!</a:t>
            </a:r>
          </a:p>
        </p:txBody>
      </p:sp>
      <p:pic>
        <p:nvPicPr>
          <p:cNvPr id="4098" name="Picture 2" descr="Jal Jeevan Mission.(JJ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090" y="1308327"/>
            <a:ext cx="4328337" cy="2658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7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7817" y="143452"/>
            <a:ext cx="11776365" cy="799978"/>
          </a:xfrm>
          <a:solidFill>
            <a:schemeClr val="accent4">
              <a:lumMod val="20000"/>
              <a:lumOff val="80000"/>
            </a:schemeClr>
          </a:solidFill>
        </p:spPr>
        <p:txBody>
          <a:bodyPr>
            <a:normAutofit fontScale="90000"/>
          </a:bodyPr>
          <a:lstStyle/>
          <a:p>
            <a:pPr algn="ctr"/>
            <a:r>
              <a:rPr lang="en-US" sz="4000" b="1" u="sng" dirty="0">
                <a:solidFill>
                  <a:prstClr val="black"/>
                </a:solidFill>
                <a:latin typeface="Calibri"/>
              </a:rPr>
              <a:t>Executive Summary</a:t>
            </a:r>
            <a:br>
              <a:rPr lang="en-US" sz="4000" b="1" dirty="0">
                <a:solidFill>
                  <a:prstClr val="black"/>
                </a:solidFill>
                <a:latin typeface="Calibri"/>
              </a:rPr>
            </a:br>
            <a:r>
              <a:rPr lang="en-US" sz="2500" b="1" dirty="0">
                <a:solidFill>
                  <a:prstClr val="black"/>
                </a:solidFill>
                <a:latin typeface="Calibri"/>
              </a:rPr>
              <a:t>Work in Progress Schemes</a:t>
            </a:r>
            <a:endParaRPr lang="en-US" b="1" dirty="0"/>
          </a:p>
        </p:txBody>
      </p:sp>
      <p:graphicFrame>
        <p:nvGraphicFramePr>
          <p:cNvPr id="4" name="Content Placeholder 8"/>
          <p:cNvGraphicFramePr>
            <a:graphicFrameLocks/>
          </p:cNvGraphicFramePr>
          <p:nvPr>
            <p:extLst>
              <p:ext uri="{D42A27DB-BD31-4B8C-83A1-F6EECF244321}">
                <p14:modId xmlns:p14="http://schemas.microsoft.com/office/powerpoint/2010/main" val="4082330630"/>
              </p:ext>
            </p:extLst>
          </p:nvPr>
        </p:nvGraphicFramePr>
        <p:xfrm>
          <a:off x="373109" y="1129664"/>
          <a:ext cx="11470547" cy="5584887"/>
        </p:xfrm>
        <a:graphic>
          <a:graphicData uri="http://schemas.openxmlformats.org/drawingml/2006/table">
            <a:tbl>
              <a:tblPr/>
              <a:tblGrid>
                <a:gridCol w="1550785">
                  <a:extLst>
                    <a:ext uri="{9D8B030D-6E8A-4147-A177-3AD203B41FA5}">
                      <a16:colId xmlns:a16="http://schemas.microsoft.com/office/drawing/2014/main" val="20000"/>
                    </a:ext>
                  </a:extLst>
                </a:gridCol>
                <a:gridCol w="1200317">
                  <a:extLst>
                    <a:ext uri="{9D8B030D-6E8A-4147-A177-3AD203B41FA5}">
                      <a16:colId xmlns:a16="http://schemas.microsoft.com/office/drawing/2014/main" val="20001"/>
                    </a:ext>
                  </a:extLst>
                </a:gridCol>
                <a:gridCol w="1630438">
                  <a:extLst>
                    <a:ext uri="{9D8B030D-6E8A-4147-A177-3AD203B41FA5}">
                      <a16:colId xmlns:a16="http://schemas.microsoft.com/office/drawing/2014/main" val="20002"/>
                    </a:ext>
                  </a:extLst>
                </a:gridCol>
                <a:gridCol w="1349925">
                  <a:extLst>
                    <a:ext uri="{9D8B030D-6E8A-4147-A177-3AD203B41FA5}">
                      <a16:colId xmlns:a16="http://schemas.microsoft.com/office/drawing/2014/main" val="20003"/>
                    </a:ext>
                  </a:extLst>
                </a:gridCol>
                <a:gridCol w="1402563">
                  <a:extLst>
                    <a:ext uri="{9D8B030D-6E8A-4147-A177-3AD203B41FA5}">
                      <a16:colId xmlns:a16="http://schemas.microsoft.com/office/drawing/2014/main" val="20004"/>
                    </a:ext>
                  </a:extLst>
                </a:gridCol>
                <a:gridCol w="1313215">
                  <a:extLst>
                    <a:ext uri="{9D8B030D-6E8A-4147-A177-3AD203B41FA5}">
                      <a16:colId xmlns:a16="http://schemas.microsoft.com/office/drawing/2014/main" val="20005"/>
                    </a:ext>
                  </a:extLst>
                </a:gridCol>
                <a:gridCol w="1421957">
                  <a:extLst>
                    <a:ext uri="{9D8B030D-6E8A-4147-A177-3AD203B41FA5}">
                      <a16:colId xmlns:a16="http://schemas.microsoft.com/office/drawing/2014/main" val="20006"/>
                    </a:ext>
                  </a:extLst>
                </a:gridCol>
                <a:gridCol w="1601347">
                  <a:extLst>
                    <a:ext uri="{9D8B030D-6E8A-4147-A177-3AD203B41FA5}">
                      <a16:colId xmlns:a16="http://schemas.microsoft.com/office/drawing/2014/main" val="20007"/>
                    </a:ext>
                  </a:extLst>
                </a:gridCol>
              </a:tblGrid>
              <a:tr h="296961">
                <a:tc rowSpan="2">
                  <a:txBody>
                    <a:bodyPr/>
                    <a:lstStyle/>
                    <a:p>
                      <a:pPr algn="ctr" fontAlgn="ctr"/>
                      <a:r>
                        <a:rPr lang="en-IN" sz="1600" b="1" i="0" u="none" strike="noStrike" dirty="0" err="1">
                          <a:solidFill>
                            <a:srgbClr val="000000"/>
                          </a:solidFill>
                          <a:effectLst/>
                          <a:latin typeface="Calibri" panose="020F0502020204030204"/>
                        </a:rPr>
                        <a:t>Taluka</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rowSpan="2">
                  <a:txBody>
                    <a:bodyPr/>
                    <a:lstStyle/>
                    <a:p>
                      <a:pPr algn="ctr" fontAlgn="ctr"/>
                      <a:r>
                        <a:rPr lang="en-IN" sz="1600" b="1" i="0" u="none" strike="noStrike" dirty="0">
                          <a:solidFill>
                            <a:srgbClr val="000000"/>
                          </a:solidFill>
                          <a:effectLst/>
                          <a:latin typeface="Calibri" panose="020F0502020204030204"/>
                        </a:rPr>
                        <a:t>Category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rowSpan="2">
                  <a:txBody>
                    <a:bodyPr/>
                    <a:lstStyle/>
                    <a:p>
                      <a:pPr algn="ctr" fontAlgn="ctr"/>
                      <a:r>
                        <a:rPr lang="en-IN" sz="1600" b="1" i="0" u="none" strike="noStrike" dirty="0">
                          <a:solidFill>
                            <a:srgbClr val="000000"/>
                          </a:solidFill>
                          <a:effectLst/>
                          <a:latin typeface="Calibri" panose="020F0502020204030204"/>
                        </a:rPr>
                        <a:t>No. of Schemes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gridSpan="5">
                  <a:txBody>
                    <a:bodyPr/>
                    <a:lstStyle/>
                    <a:p>
                      <a:pPr algn="ctr" fontAlgn="b"/>
                      <a:r>
                        <a:rPr lang="en-US" sz="1600" b="1" i="0" u="none" strike="noStrike" dirty="0">
                          <a:solidFill>
                            <a:srgbClr val="000000"/>
                          </a:solidFill>
                          <a:effectLst/>
                          <a:latin typeface="Calibri" panose="020F0502020204030204"/>
                        </a:rPr>
                        <a:t>No. of Schemes based on Physical Progress %</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696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IN" sz="1600" b="1" i="0" u="none" strike="noStrike" dirty="0">
                          <a:solidFill>
                            <a:srgbClr val="000000"/>
                          </a:solidFill>
                          <a:effectLst/>
                          <a:latin typeface="Calibri" panose="020F0502020204030204"/>
                        </a:rPr>
                        <a:t>&lt; 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600" b="1" i="0" u="none" strike="noStrike" dirty="0">
                          <a:solidFill>
                            <a:srgbClr val="000000"/>
                          </a:solidFill>
                          <a:effectLst/>
                          <a:latin typeface="Calibri" panose="020F0502020204030204"/>
                        </a:rPr>
                        <a:t>25 &lt;</a:t>
                      </a:r>
                      <a:r>
                        <a:rPr lang="en-IN" sz="1600" b="1" i="0" u="none" strike="noStrike" baseline="0" dirty="0">
                          <a:solidFill>
                            <a:srgbClr val="000000"/>
                          </a:solidFill>
                          <a:effectLst/>
                          <a:latin typeface="Calibri" panose="020F0502020204030204"/>
                        </a:rPr>
                        <a:t> </a:t>
                      </a:r>
                      <a:r>
                        <a:rPr lang="en-IN" sz="1600" b="1" i="0" u="none" strike="noStrike" dirty="0">
                          <a:solidFill>
                            <a:srgbClr val="000000"/>
                          </a:solidFill>
                          <a:effectLst/>
                          <a:latin typeface="Calibri" panose="020F0502020204030204"/>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600" b="1" i="0" u="none" strike="noStrike" dirty="0">
                          <a:solidFill>
                            <a:srgbClr val="000000"/>
                          </a:solidFill>
                          <a:effectLst/>
                          <a:latin typeface="Calibri" panose="020F0502020204030204"/>
                        </a:rPr>
                        <a:t>50</a:t>
                      </a:r>
                      <a:r>
                        <a:rPr lang="en-IN" sz="1600" b="1" i="0" u="none" strike="noStrike" baseline="0" dirty="0">
                          <a:solidFill>
                            <a:srgbClr val="000000"/>
                          </a:solidFill>
                          <a:effectLst/>
                          <a:latin typeface="Calibri" panose="020F0502020204030204"/>
                        </a:rPr>
                        <a:t> &lt; </a:t>
                      </a:r>
                      <a:r>
                        <a:rPr lang="en-IN" sz="1600" b="1" i="0" u="none" strike="noStrike" dirty="0">
                          <a:solidFill>
                            <a:srgbClr val="000000"/>
                          </a:solidFill>
                          <a:effectLst/>
                          <a:latin typeface="Calibri" panose="020F0502020204030204"/>
                        </a:rPr>
                        <a:t>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600" b="1" i="0" u="none" strike="noStrike" dirty="0">
                          <a:solidFill>
                            <a:srgbClr val="000000"/>
                          </a:solidFill>
                          <a:effectLst/>
                          <a:latin typeface="Calibri" panose="020F0502020204030204"/>
                        </a:rPr>
                        <a:t>75</a:t>
                      </a:r>
                      <a:r>
                        <a:rPr lang="en-IN" sz="1600" b="1" i="0" u="none" strike="noStrike" baseline="0" dirty="0">
                          <a:solidFill>
                            <a:srgbClr val="000000"/>
                          </a:solidFill>
                          <a:effectLst/>
                          <a:latin typeface="Calibri" panose="020F0502020204030204"/>
                        </a:rPr>
                        <a:t> &lt; </a:t>
                      </a:r>
                      <a:r>
                        <a:rPr lang="en-IN" sz="1600" b="1" i="0" u="none" strike="noStrike" dirty="0">
                          <a:solidFill>
                            <a:srgbClr val="000000"/>
                          </a:solidFill>
                          <a:effectLst/>
                          <a:latin typeface="Calibri" panose="020F0502020204030204"/>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600" b="1" i="0" u="none" strike="noStrike" dirty="0">
                          <a:solidFill>
                            <a:srgbClr val="000000"/>
                          </a:solidFill>
                          <a:effectLst/>
                          <a:latin typeface="Calibri" panose="020F0502020204030204"/>
                        </a:rPr>
                        <a:t>Commissioned</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61237">
                <a:tc rowSpan="2">
                  <a:txBody>
                    <a:bodyPr/>
                    <a:lstStyle/>
                    <a:p>
                      <a:pPr algn="ctr" fontAlgn="ctr"/>
                      <a:r>
                        <a:rPr lang="en-IN" sz="1400" b="1" i="0" u="none" strike="noStrike" dirty="0" err="1">
                          <a:solidFill>
                            <a:srgbClr val="000000"/>
                          </a:solidFill>
                          <a:effectLst/>
                          <a:latin typeface="Calibri" panose="020F0502020204030204" pitchFamily="34" charset="0"/>
                        </a:rPr>
                        <a:t>Amgaon</a:t>
                      </a:r>
                      <a:endParaRPr lang="en-IN" sz="1400" b="1" i="0" u="none" strike="noStrike" dirty="0">
                        <a:solidFill>
                          <a:srgbClr val="000000"/>
                        </a:solidFill>
                        <a:effectLst/>
                        <a:latin typeface="Calibri" panose="020F0502020204030204" pitchFamily="34" charset="0"/>
                      </a:endParaRPr>
                    </a:p>
                  </a:txBody>
                  <a:tcPr marL="7620" marR="7620" marT="762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Retro</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61237">
                <a:tc vMerge="1">
                  <a:txBody>
                    <a:bodyPr/>
                    <a:lstStyle/>
                    <a:p>
                      <a:endParaRPr lang="en-IN"/>
                    </a:p>
                  </a:txBody>
                  <a:tcPr/>
                </a:tc>
                <a:tc>
                  <a:txBody>
                    <a:bodyPr/>
                    <a:lstStyle/>
                    <a:p>
                      <a:pPr algn="ctr" fontAlgn="b"/>
                      <a:r>
                        <a:rPr lang="en-IN" sz="1400" b="0" i="0" u="none" strike="noStrike">
                          <a:solidFill>
                            <a:srgbClr val="000000"/>
                          </a:solidFill>
                          <a:effectLst/>
                          <a:latin typeface="Calibri" panose="020F0502020204030204" pitchFamily="34" charset="0"/>
                        </a:rPr>
                        <a:t>New</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61237">
                <a:tc rowSpan="2">
                  <a:txBody>
                    <a:bodyPr/>
                    <a:lstStyle/>
                    <a:p>
                      <a:pPr algn="ctr" fontAlgn="ctr"/>
                      <a:r>
                        <a:rPr lang="en-IN" sz="1400" b="1" i="0" u="none" strike="noStrike">
                          <a:solidFill>
                            <a:srgbClr val="000000"/>
                          </a:solidFill>
                          <a:effectLst/>
                          <a:latin typeface="Calibri" panose="020F0502020204030204" pitchFamily="34" charset="0"/>
                        </a:rPr>
                        <a:t>Deori</a:t>
                      </a:r>
                    </a:p>
                  </a:txBody>
                  <a:tcPr marL="7620" marR="7620" marT="762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Retro</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61237">
                <a:tc vMerge="1">
                  <a:txBody>
                    <a:bodyPr/>
                    <a:lstStyle/>
                    <a:p>
                      <a:endParaRPr lang="en-IN"/>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New</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61237">
                <a:tc rowSpan="2">
                  <a:txBody>
                    <a:bodyPr/>
                    <a:lstStyle/>
                    <a:p>
                      <a:pPr algn="ctr" fontAlgn="ctr"/>
                      <a:r>
                        <a:rPr lang="en-IN" sz="1400" b="1" i="0" u="none" strike="noStrike">
                          <a:solidFill>
                            <a:srgbClr val="000000"/>
                          </a:solidFill>
                          <a:effectLst/>
                          <a:latin typeface="Calibri" panose="020F0502020204030204" pitchFamily="34" charset="0"/>
                        </a:rPr>
                        <a:t>Gondia</a:t>
                      </a:r>
                    </a:p>
                  </a:txBody>
                  <a:tcPr marL="7620" marR="7620" marT="762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Retro</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23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61237">
                <a:tc vMerge="1">
                  <a:txBody>
                    <a:bodyPr/>
                    <a:lstStyle/>
                    <a:p>
                      <a:endParaRPr lang="en-IN"/>
                    </a:p>
                  </a:txBody>
                  <a:tcPr/>
                </a:tc>
                <a:tc>
                  <a:txBody>
                    <a:bodyPr/>
                    <a:lstStyle/>
                    <a:p>
                      <a:pPr algn="ctr" fontAlgn="b"/>
                      <a:r>
                        <a:rPr lang="en-IN" sz="1400" b="0" i="0" u="none" strike="noStrike">
                          <a:solidFill>
                            <a:srgbClr val="000000"/>
                          </a:solidFill>
                          <a:effectLst/>
                          <a:latin typeface="Calibri" panose="020F0502020204030204" pitchFamily="34" charset="0"/>
                        </a:rPr>
                        <a:t>New</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61237">
                <a:tc rowSpan="2">
                  <a:txBody>
                    <a:bodyPr/>
                    <a:lstStyle/>
                    <a:p>
                      <a:pPr algn="ctr" fontAlgn="ctr"/>
                      <a:r>
                        <a:rPr lang="en-IN" sz="1400" b="1" i="0" u="none" strike="noStrike">
                          <a:solidFill>
                            <a:srgbClr val="000000"/>
                          </a:solidFill>
                          <a:effectLst/>
                          <a:latin typeface="Calibri" panose="020F0502020204030204" pitchFamily="34" charset="0"/>
                        </a:rPr>
                        <a:t>Goregaon</a:t>
                      </a:r>
                    </a:p>
                  </a:txBody>
                  <a:tcPr marL="7620" marR="7620" marT="762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Retro</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61237">
                <a:tc vMerge="1">
                  <a:txBody>
                    <a:bodyPr/>
                    <a:lstStyle/>
                    <a:p>
                      <a:endParaRPr lang="en-IN"/>
                    </a:p>
                  </a:txBody>
                  <a:tcPr/>
                </a:tc>
                <a:tc>
                  <a:txBody>
                    <a:bodyPr/>
                    <a:lstStyle/>
                    <a:p>
                      <a:pPr algn="ctr" fontAlgn="b"/>
                      <a:r>
                        <a:rPr lang="en-IN" sz="1400" b="0" i="0" u="none" strike="noStrike">
                          <a:solidFill>
                            <a:srgbClr val="000000"/>
                          </a:solidFill>
                          <a:effectLst/>
                          <a:latin typeface="Calibri" panose="020F0502020204030204" pitchFamily="34" charset="0"/>
                        </a:rPr>
                        <a:t>New</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61237">
                <a:tc rowSpan="2">
                  <a:txBody>
                    <a:bodyPr/>
                    <a:lstStyle/>
                    <a:p>
                      <a:pPr algn="ctr" fontAlgn="ctr"/>
                      <a:r>
                        <a:rPr lang="en-IN" sz="1400" b="1" i="0" u="none" strike="noStrike">
                          <a:solidFill>
                            <a:srgbClr val="000000"/>
                          </a:solidFill>
                          <a:effectLst/>
                          <a:latin typeface="Calibri" panose="020F0502020204030204" pitchFamily="34" charset="0"/>
                        </a:rPr>
                        <a:t>Morgaon Arjuni</a:t>
                      </a:r>
                    </a:p>
                  </a:txBody>
                  <a:tcPr marL="7620" marR="7620" marT="762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Retro</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10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61237">
                <a:tc vMerge="1">
                  <a:txBody>
                    <a:bodyPr/>
                    <a:lstStyle/>
                    <a:p>
                      <a:endParaRPr lang="en-IN"/>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New</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61237">
                <a:tc rowSpan="2">
                  <a:txBody>
                    <a:bodyPr/>
                    <a:lstStyle/>
                    <a:p>
                      <a:pPr algn="ctr" fontAlgn="ctr"/>
                      <a:r>
                        <a:rPr lang="en-IN" sz="1400" b="1" i="0" u="none" strike="noStrike" dirty="0" err="1">
                          <a:solidFill>
                            <a:srgbClr val="000000"/>
                          </a:solidFill>
                          <a:effectLst/>
                          <a:latin typeface="Calibri" panose="020F0502020204030204" pitchFamily="34" charset="0"/>
                        </a:rPr>
                        <a:t>Sadak</a:t>
                      </a:r>
                      <a:r>
                        <a:rPr lang="en-IN" sz="1400" b="1" i="0" u="none" strike="noStrike" dirty="0">
                          <a:solidFill>
                            <a:srgbClr val="000000"/>
                          </a:solidFill>
                          <a:effectLst/>
                          <a:latin typeface="Calibri" panose="020F0502020204030204" pitchFamily="34" charset="0"/>
                        </a:rPr>
                        <a:t> </a:t>
                      </a:r>
                      <a:r>
                        <a:rPr lang="en-IN" sz="1400" b="1" i="0" u="none" strike="noStrike" dirty="0" err="1">
                          <a:solidFill>
                            <a:srgbClr val="000000"/>
                          </a:solidFill>
                          <a:effectLst/>
                          <a:latin typeface="Calibri" panose="020F0502020204030204" pitchFamily="34" charset="0"/>
                        </a:rPr>
                        <a:t>Arjuni</a:t>
                      </a:r>
                      <a:endParaRPr lang="en-IN" sz="1400" b="1" i="0" u="none" strike="noStrike" dirty="0">
                        <a:solidFill>
                          <a:srgbClr val="000000"/>
                        </a:solidFill>
                        <a:effectLst/>
                        <a:latin typeface="Calibri" panose="020F0502020204030204" pitchFamily="34" charset="0"/>
                      </a:endParaRPr>
                    </a:p>
                  </a:txBody>
                  <a:tcPr marL="7620" marR="7620" marT="762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Retro</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61237">
                <a:tc vMerge="1">
                  <a:txBody>
                    <a:bodyPr/>
                    <a:lstStyle/>
                    <a:p>
                      <a:endParaRPr lang="en-IN"/>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New</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61237">
                <a:tc rowSpan="2">
                  <a:txBody>
                    <a:bodyPr/>
                    <a:lstStyle/>
                    <a:p>
                      <a:pPr algn="ctr" fontAlgn="ctr"/>
                      <a:r>
                        <a:rPr lang="en-IN" sz="1400" b="1" i="0" u="none" strike="noStrike" dirty="0" err="1">
                          <a:solidFill>
                            <a:srgbClr val="000000"/>
                          </a:solidFill>
                          <a:effectLst/>
                          <a:latin typeface="Calibri" panose="020F0502020204030204" pitchFamily="34" charset="0"/>
                        </a:rPr>
                        <a:t>Salekasa</a:t>
                      </a:r>
                      <a:endParaRPr lang="en-IN" sz="1400" b="1" i="0" u="none" strike="noStrike" dirty="0">
                        <a:solidFill>
                          <a:srgbClr val="000000"/>
                        </a:solidFill>
                        <a:effectLst/>
                        <a:latin typeface="Calibri" panose="020F0502020204030204" pitchFamily="34" charset="0"/>
                      </a:endParaRPr>
                    </a:p>
                  </a:txBody>
                  <a:tcPr marL="7620" marR="7620" marT="762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Retro</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36216740"/>
                  </a:ext>
                </a:extLst>
              </a:tr>
              <a:tr h="261237">
                <a:tc vMerge="1">
                  <a:txBody>
                    <a:bodyPr/>
                    <a:lstStyle/>
                    <a:p>
                      <a:endParaRPr lang="en-IN"/>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0" i="0" u="none" strike="noStrike">
                          <a:solidFill>
                            <a:srgbClr val="000000"/>
                          </a:solidFill>
                          <a:effectLst/>
                          <a:latin typeface="Calibri" panose="020F0502020204030204" pitchFamily="34" charset="0"/>
                        </a:rPr>
                        <a:t>New</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0846276"/>
                  </a:ext>
                </a:extLst>
              </a:tr>
              <a:tr h="261237">
                <a:tc rowSpan="2">
                  <a:txBody>
                    <a:bodyPr/>
                    <a:lstStyle/>
                    <a:p>
                      <a:pPr algn="ctr" fontAlgn="ctr"/>
                      <a:r>
                        <a:rPr lang="en-IN" sz="1400" b="1" i="0" u="none" strike="noStrike" dirty="0" err="1">
                          <a:solidFill>
                            <a:srgbClr val="000000"/>
                          </a:solidFill>
                          <a:effectLst/>
                          <a:latin typeface="Calibri" panose="020F0502020204030204" pitchFamily="34" charset="0"/>
                        </a:rPr>
                        <a:t>Tiroda</a:t>
                      </a:r>
                      <a:endParaRPr lang="en-IN" sz="1400" b="1" i="0" u="none" strike="noStrike" dirty="0">
                        <a:solidFill>
                          <a:srgbClr val="000000"/>
                        </a:solidFill>
                        <a:effectLst/>
                        <a:latin typeface="Calibri" panose="020F0502020204030204" pitchFamily="34" charset="0"/>
                      </a:endParaRPr>
                    </a:p>
                  </a:txBody>
                  <a:tcPr marL="7620" marR="7620" marT="762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Retro</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dirty="0">
                          <a:solidFill>
                            <a:srgbClr val="000000"/>
                          </a:solidFill>
                          <a:effectLst/>
                          <a:latin typeface="Calibri" panose="020F0502020204030204" pitchFamily="34" charset="0"/>
                        </a:rPr>
                        <a:t>29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dirty="0">
                          <a:solidFill>
                            <a:srgbClr val="000000"/>
                          </a:solidFill>
                          <a:effectLst/>
                          <a:latin typeface="Calibri" panose="020F0502020204030204" pitchFamily="34" charset="0"/>
                        </a:rPr>
                        <a:t>25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dirty="0">
                          <a:solidFill>
                            <a:srgbClr val="000000"/>
                          </a:solidFill>
                          <a:effectLst/>
                          <a:latin typeface="Calibri" panose="020F0502020204030204" pitchFamily="34" charset="0"/>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4645704"/>
                  </a:ext>
                </a:extLst>
              </a:tr>
              <a:tr h="261237">
                <a:tc vMerge="1">
                  <a:txBody>
                    <a:bodyPr/>
                    <a:lstStyle/>
                    <a:p>
                      <a:endParaRPr lang="en-IN"/>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400" b="0" i="0" u="none" strike="noStrike">
                          <a:solidFill>
                            <a:srgbClr val="000000"/>
                          </a:solidFill>
                          <a:effectLst/>
                          <a:latin typeface="Calibri" panose="020F0502020204030204" pitchFamily="34" charset="0"/>
                        </a:rPr>
                        <a:t>New</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a:solidFill>
                            <a:srgbClr val="000000"/>
                          </a:solidFill>
                          <a:effectLst/>
                          <a:latin typeface="Calibri" panose="020F0502020204030204" pitchFamily="34"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dirty="0">
                          <a:solidFill>
                            <a:srgbClr val="000000"/>
                          </a:solidFill>
                          <a:effectLst/>
                          <a:latin typeface="Calibri" panose="020F050202020403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dirty="0">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dirty="0">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400" b="0" i="0" u="none" strike="noStrike" dirty="0">
                          <a:solidFill>
                            <a:srgbClr val="FFFFFF"/>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03266552"/>
                  </a:ext>
                </a:extLst>
              </a:tr>
              <a:tr h="261237">
                <a:tc rowSpan="2">
                  <a:txBody>
                    <a:bodyPr/>
                    <a:lstStyle/>
                    <a:p>
                      <a:pPr algn="ctr" fontAlgn="ctr"/>
                      <a:r>
                        <a:rPr lang="en-IN" sz="1400" b="1" i="0" u="none" strike="noStrike" dirty="0">
                          <a:solidFill>
                            <a:srgbClr val="000000"/>
                          </a:solidFill>
                          <a:effectLst/>
                          <a:latin typeface="Calibri" panose="020F0502020204030204" pitchFamily="34" charset="0"/>
                        </a:rPr>
                        <a:t>Total</a:t>
                      </a:r>
                    </a:p>
                  </a:txBody>
                  <a:tcPr marL="7620" marR="7620" marT="762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a:solidFill>
                            <a:srgbClr val="000000"/>
                          </a:solidFill>
                          <a:effectLst/>
                          <a:latin typeface="Calibri" panose="020F0502020204030204" pitchFamily="34" charset="0"/>
                        </a:rPr>
                        <a:t>Retro</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dirty="0">
                          <a:solidFill>
                            <a:srgbClr val="000000"/>
                          </a:solidFill>
                          <a:effectLst/>
                          <a:latin typeface="Calibri" panose="020F0502020204030204" pitchFamily="34" charset="0"/>
                        </a:rPr>
                        <a:t>121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dirty="0">
                          <a:solidFill>
                            <a:srgbClr val="000000"/>
                          </a:solidFill>
                          <a:effectLst/>
                          <a:latin typeface="Calibri" panose="020F0502020204030204" pitchFamily="34" charset="0"/>
                        </a:rPr>
                        <a:t>95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dirty="0">
                          <a:solidFill>
                            <a:srgbClr val="000000"/>
                          </a:solidFill>
                          <a:effectLst/>
                          <a:latin typeface="Calibri" panose="020F0502020204030204" pitchFamily="34" charset="0"/>
                        </a:rPr>
                        <a:t>22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dirty="0">
                          <a:solidFill>
                            <a:srgbClr val="000000"/>
                          </a:solidFill>
                          <a:effectLst/>
                          <a:latin typeface="Calibri" panose="020F050202020403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dirty="0">
                          <a:solidFill>
                            <a:schemeClr val="accent1">
                              <a:lumMod val="20000"/>
                              <a:lumOff val="80000"/>
                            </a:schemeClr>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89302333"/>
                  </a:ext>
                </a:extLst>
              </a:tr>
              <a:tr h="261237">
                <a:tc vMerge="1">
                  <a:txBody>
                    <a:bodyPr/>
                    <a:lstStyle/>
                    <a:p>
                      <a:endParaRPr lang="en-IN"/>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dirty="0">
                          <a:solidFill>
                            <a:srgbClr val="000000"/>
                          </a:solidFill>
                          <a:effectLst/>
                          <a:latin typeface="Calibri" panose="020F0502020204030204" pitchFamily="34" charset="0"/>
                        </a:rPr>
                        <a:t>New</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dirty="0">
                          <a:solidFill>
                            <a:srgbClr val="000000"/>
                          </a:solidFill>
                          <a:effectLst/>
                          <a:latin typeface="Calibri" panose="020F0502020204030204" pitchFamily="34" charset="0"/>
                        </a:rPr>
                        <a:t>42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dirty="0">
                          <a:solidFill>
                            <a:srgbClr val="000000"/>
                          </a:solidFill>
                          <a:effectLst/>
                          <a:latin typeface="Calibri" panose="020F0502020204030204" pitchFamily="34" charset="0"/>
                        </a:rPr>
                        <a:t>31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dirty="0">
                          <a:solidFill>
                            <a:srgbClr val="000000"/>
                          </a:solidFill>
                          <a:effectLst/>
                          <a:latin typeface="Calibri" panose="020F0502020204030204" pitchFamily="34" charset="0"/>
                        </a:rPr>
                        <a:t>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a:solidFill>
                            <a:srgbClr val="000000"/>
                          </a:solidFill>
                          <a:effectLst/>
                          <a:latin typeface="Calibri" panose="020F0502020204030204" pitchFamily="34"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dirty="0">
                          <a:solidFill>
                            <a:schemeClr val="accent1">
                              <a:lumMod val="20000"/>
                              <a:lumOff val="80000"/>
                            </a:schemeClr>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400" b="0" i="0" u="none" strike="noStrike" dirty="0">
                          <a:solidFill>
                            <a:schemeClr val="accent1">
                              <a:lumMod val="20000"/>
                              <a:lumOff val="80000"/>
                            </a:schemeClr>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53874455"/>
                  </a:ext>
                </a:extLst>
              </a:tr>
              <a:tr h="288699">
                <a:tc gridSpan="2">
                  <a:txBody>
                    <a:bodyPr/>
                    <a:lstStyle/>
                    <a:p>
                      <a:pPr algn="ctr" fontAlgn="ctr"/>
                      <a:r>
                        <a:rPr lang="en-IN" sz="1600" b="1" i="0" u="none" strike="noStrike">
                          <a:solidFill>
                            <a:srgbClr val="000000"/>
                          </a:solidFill>
                          <a:effectLst/>
                          <a:latin typeface="Calibri" panose="020F0502020204030204" pitchFamily="34" charset="0"/>
                        </a:rPr>
                        <a:t>Grand Total</a:t>
                      </a:r>
                    </a:p>
                  </a:txBody>
                  <a:tcPr marL="7620" marR="7620" marT="762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600" b="1" i="0" u="none" strike="noStrike">
                          <a:solidFill>
                            <a:srgbClr val="000000"/>
                          </a:solidFill>
                          <a:effectLst/>
                          <a:latin typeface="Calibri" panose="020F0502020204030204" pitchFamily="34" charset="0"/>
                        </a:rPr>
                        <a:t>163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600" b="1" i="0" u="none" strike="noStrike">
                          <a:solidFill>
                            <a:srgbClr val="000000"/>
                          </a:solidFill>
                          <a:effectLst/>
                          <a:latin typeface="Calibri" panose="020F0502020204030204" pitchFamily="34" charset="0"/>
                        </a:rPr>
                        <a:t>126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600" b="1" i="0" u="none" strike="noStrike">
                          <a:solidFill>
                            <a:srgbClr val="000000"/>
                          </a:solidFill>
                          <a:effectLst/>
                          <a:latin typeface="Calibri" panose="020F0502020204030204" pitchFamily="34" charset="0"/>
                        </a:rPr>
                        <a:t>31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600" b="1" i="0" u="none" strike="noStrike">
                          <a:solidFill>
                            <a:srgbClr val="000000"/>
                          </a:solidFill>
                          <a:effectLst/>
                          <a:latin typeface="Calibri" panose="020F0502020204030204" pitchFamily="34" charset="0"/>
                        </a:rPr>
                        <a:t>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600" b="1" i="0" u="none" strike="noStrike">
                          <a:solidFill>
                            <a:srgbClr val="000000"/>
                          </a:solidFill>
                          <a:effectLst/>
                          <a:latin typeface="Calibri" panose="020F050202020403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IN" sz="1600" b="1" i="0" u="none" strike="noStrike" dirty="0">
                          <a:solidFill>
                            <a:schemeClr val="accent1">
                              <a:lumMod val="20000"/>
                              <a:lumOff val="80000"/>
                            </a:schemeClr>
                          </a:solidFill>
                          <a:effectLst/>
                          <a:latin typeface="Calibri" panose="020F0502020204030204" pitchFamily="34" charset="0"/>
                        </a:rPr>
                        <a:t>0</a:t>
                      </a:r>
                    </a:p>
                  </a:txBody>
                  <a:tcPr marL="7620" marR="7620" marT="762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995866570"/>
                  </a:ext>
                </a:extLst>
              </a:tr>
            </a:tbl>
          </a:graphicData>
        </a:graphic>
      </p:graphicFrame>
    </p:spTree>
    <p:extLst>
      <p:ext uri="{BB962C8B-B14F-4D97-AF65-F5344CB8AC3E}">
        <p14:creationId xmlns:p14="http://schemas.microsoft.com/office/powerpoint/2010/main" val="2015244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extLst>
              <p:ext uri="{D42A27DB-BD31-4B8C-83A1-F6EECF244321}">
                <p14:modId xmlns:p14="http://schemas.microsoft.com/office/powerpoint/2010/main" val="2821913376"/>
              </p:ext>
            </p:extLst>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167359015"/>
              </p:ext>
            </p:extLst>
          </p:nvPr>
        </p:nvGraphicFramePr>
        <p:xfrm>
          <a:off x="497929" y="1706369"/>
          <a:ext cx="11196139" cy="5048820"/>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45217">
                <a:tc gridSpan="9">
                  <a:txBody>
                    <a:bodyPr/>
                    <a:lstStyle/>
                    <a:p>
                      <a:pPr algn="ctr" fontAlgn="ctr"/>
                      <a:r>
                        <a:rPr lang="en-US" sz="1400" b="1" i="0" u="none" strike="noStrike" dirty="0" err="1">
                          <a:solidFill>
                            <a:schemeClr val="tx1"/>
                          </a:solidFill>
                          <a:effectLst/>
                          <a:latin typeface="Calibri" panose="020F0502020204030204" pitchFamily="34" charset="0"/>
                          <a:cs typeface="Calibri" panose="020F0502020204030204" pitchFamily="34" charset="0"/>
                        </a:rPr>
                        <a:t>Amgaon</a:t>
                      </a:r>
                      <a:r>
                        <a:rPr lang="en-US" sz="1400" b="1"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chemeClr val="tx1"/>
                          </a:solidFill>
                          <a:effectLst/>
                          <a:latin typeface="Calibri" panose="020F0502020204030204" pitchFamily="34" charset="0"/>
                          <a:cs typeface="Calibri" panose="020F0502020204030204" pitchFamily="34" charset="0"/>
                        </a:rPr>
                        <a:t>Amgaon</a:t>
                      </a:r>
                      <a:r>
                        <a:rPr lang="en-US" sz="1400" b="0"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45217">
                <a:tc>
                  <a:txBody>
                    <a:bodyPr/>
                    <a:lstStyle/>
                    <a:p>
                      <a:pPr algn="ctr" fontAlgn="ctr"/>
                      <a:r>
                        <a:rPr lang="en-IN" sz="1400" b="0" i="0" u="none" strike="noStrike">
                          <a:solidFill>
                            <a:srgbClr val="000000"/>
                          </a:solidFill>
                          <a:effectLst/>
                          <a:latin typeface="Calibri"/>
                        </a:rPr>
                        <a:t>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Kosamtola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S. Somvanshi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49,08,003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26.11%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45217">
                <a:tc>
                  <a:txBody>
                    <a:bodyPr/>
                    <a:lstStyle/>
                    <a:p>
                      <a:pPr algn="ctr" fontAlgn="ctr"/>
                      <a:r>
                        <a:rPr lang="en-IN" sz="1400" b="0" i="0" u="none" strike="noStrike">
                          <a:solidFill>
                            <a:srgbClr val="000000"/>
                          </a:solidFill>
                          <a:effectLst/>
                          <a:latin typeface="Calibri"/>
                        </a:rPr>
                        <a:t>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Jambhurtola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Shubham Umesh Sakure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24,48,351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25.12%</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453108">
                <a:tc>
                  <a:txBody>
                    <a:bodyPr/>
                    <a:lstStyle/>
                    <a:p>
                      <a:pPr algn="ctr" fontAlgn="ctr"/>
                      <a:r>
                        <a:rPr lang="en-IN" sz="1400" b="0" i="0" u="none" strike="noStrike">
                          <a:solidFill>
                            <a:srgbClr val="000000"/>
                          </a:solidFill>
                          <a:effectLst/>
                          <a:latin typeface="Calibri"/>
                        </a:rPr>
                        <a:t>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Dhobitola+Makkitola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Anand G. Thakur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69,99,943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1.21%</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45217">
                <a:tc>
                  <a:txBody>
                    <a:bodyPr/>
                    <a:lstStyle/>
                    <a:p>
                      <a:pPr algn="ctr" fontAlgn="ctr"/>
                      <a:r>
                        <a:rPr lang="en-IN" sz="1400" b="0" i="0" u="none" strike="noStrike">
                          <a:solidFill>
                            <a:srgbClr val="000000"/>
                          </a:solidFill>
                          <a:effectLst/>
                          <a:latin typeface="Calibri"/>
                        </a:rPr>
                        <a:t>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Asoli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S. Somvanshi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52,84,055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45217">
                <a:tc gridSpan="9">
                  <a:txBody>
                    <a:bodyPr/>
                    <a:lstStyle/>
                    <a:p>
                      <a:pPr algn="ctr" fontAlgn="ctr"/>
                      <a:r>
                        <a:rPr lang="en-US" sz="1400" b="1" i="0" u="none" strike="noStrike" dirty="0" err="1">
                          <a:solidFill>
                            <a:schemeClr val="tx1"/>
                          </a:solidFill>
                          <a:effectLst/>
                          <a:latin typeface="Calibri" panose="020F0502020204030204" pitchFamily="34" charset="0"/>
                          <a:cs typeface="Calibri" panose="020F0502020204030204" pitchFamily="34" charset="0"/>
                        </a:rPr>
                        <a:t>Deori</a:t>
                      </a:r>
                      <a:r>
                        <a:rPr lang="en-US" sz="1400" b="1"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chemeClr val="tx1"/>
                          </a:solidFill>
                          <a:effectLst/>
                          <a:latin typeface="Calibri" panose="020F0502020204030204" pitchFamily="34" charset="0"/>
                          <a:cs typeface="Calibri" panose="020F0502020204030204" pitchFamily="34" charset="0"/>
                        </a:rPr>
                        <a:t>Deori</a:t>
                      </a:r>
                      <a:r>
                        <a:rPr lang="en-US" sz="1400" b="0"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Tekabedar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S. Somvanshi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36,34,023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48.77%</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Ambhora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Rajvir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66,41,677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42.55%</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Saliyatola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Uma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35,90,798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38.86%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453108">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Nawatola (Bharregaon)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Uma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64,42,399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27.98%</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Gawditola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S. Somvanshi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15,64,482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21.55%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Devatola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Abhishek K. Jain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1,37,94,848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Ilukchuha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Lokesh Bhandarkar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9,08,359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20-01-2023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7.84%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45217">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Rehadi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S. Somvanshi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26,01,728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6.16%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2598481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843425115"/>
              </p:ext>
            </p:extLst>
          </p:nvPr>
        </p:nvGraphicFramePr>
        <p:xfrm>
          <a:off x="497929" y="1706369"/>
          <a:ext cx="11196139" cy="5048820"/>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60630">
                <a:tc>
                  <a:txBody>
                    <a:bodyPr/>
                    <a:lstStyle/>
                    <a:p>
                      <a:pPr algn="ctr" fontAlgn="ctr"/>
                      <a:r>
                        <a:rPr lang="en-IN" sz="1400" b="0" i="0" u="none" strike="noStrike">
                          <a:solidFill>
                            <a:srgbClr val="000000"/>
                          </a:solidFill>
                          <a:effectLst/>
                          <a:latin typeface="Calibri"/>
                        </a:rPr>
                        <a:t>13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Sundaridand</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Akash Rajesh Mishra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12,72,293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60630">
                <a:tc>
                  <a:txBody>
                    <a:bodyPr/>
                    <a:lstStyle/>
                    <a:p>
                      <a:pPr algn="ctr" fontAlgn="ctr"/>
                      <a:r>
                        <a:rPr lang="en-IN" sz="1400" b="0" i="0" u="none" strike="noStrike">
                          <a:solidFill>
                            <a:srgbClr val="000000"/>
                          </a:solidFill>
                          <a:effectLst/>
                          <a:latin typeface="Calibri"/>
                        </a:rPr>
                        <a:t>14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Lendijob</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Lokesh Bhandarkar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33,24,601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60630">
                <a:tc>
                  <a:txBody>
                    <a:bodyPr/>
                    <a:lstStyle/>
                    <a:p>
                      <a:pPr algn="ctr" fontAlgn="ctr"/>
                      <a:r>
                        <a:rPr lang="en-IN" sz="1400" b="0" i="0" u="none" strike="noStrike">
                          <a:solidFill>
                            <a:srgbClr val="000000"/>
                          </a:solidFill>
                          <a:effectLst/>
                          <a:latin typeface="Calibri"/>
                        </a:rPr>
                        <a:t>15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Gonditola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1.56%</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60630">
                <a:tc>
                  <a:txBody>
                    <a:bodyPr/>
                    <a:lstStyle/>
                    <a:p>
                      <a:pPr algn="ctr" fontAlgn="ctr"/>
                      <a:r>
                        <a:rPr lang="en-IN" sz="1400" b="0" i="0" u="none" strike="noStrike">
                          <a:solidFill>
                            <a:srgbClr val="000000"/>
                          </a:solidFill>
                          <a:effectLst/>
                          <a:latin typeface="Calibri"/>
                        </a:rPr>
                        <a:t>16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Mohantola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Akash Rajesh Mishra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6,65,011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1.24%</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60630">
                <a:tc>
                  <a:txBody>
                    <a:bodyPr/>
                    <a:lstStyle/>
                    <a:p>
                      <a:pPr algn="ctr" fontAlgn="ctr"/>
                      <a:r>
                        <a:rPr lang="en-IN" sz="1400" b="0" i="0" u="none" strike="noStrike">
                          <a:solidFill>
                            <a:srgbClr val="000000"/>
                          </a:solidFill>
                          <a:effectLst/>
                          <a:latin typeface="Calibri"/>
                        </a:rPr>
                        <a:t>17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Mohandi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R.P Raut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35,07,580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60630">
                <a:tc>
                  <a:txBody>
                    <a:bodyPr/>
                    <a:lstStyle/>
                    <a:p>
                      <a:pPr algn="ctr" fontAlgn="ctr"/>
                      <a:r>
                        <a:rPr lang="en-IN" sz="1400" b="0" i="0" u="none" strike="noStrike">
                          <a:solidFill>
                            <a:srgbClr val="000000"/>
                          </a:solidFill>
                          <a:effectLst/>
                          <a:latin typeface="Calibri"/>
                        </a:rPr>
                        <a:t>18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Purada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Uma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1,62,28,181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Sherdepar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Rajvir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93,68,111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0.04%</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60630">
                <a:tc gridSpan="9">
                  <a:txBody>
                    <a:bodyPr/>
                    <a:lstStyle/>
                    <a:p>
                      <a:pPr algn="ctr" fontAlgn="ctr"/>
                      <a:r>
                        <a:rPr lang="en-US" sz="1400" b="1" i="0" u="none" strike="noStrike" dirty="0" err="1">
                          <a:solidFill>
                            <a:srgbClr val="000000"/>
                          </a:solidFill>
                          <a:effectLst/>
                          <a:latin typeface="Calibri" panose="020F0502020204030204" pitchFamily="34" charset="0"/>
                          <a:cs typeface="Calibri" panose="020F0502020204030204" pitchFamily="34" charset="0"/>
                        </a:rPr>
                        <a:t>Gondia</a:t>
                      </a:r>
                      <a:r>
                        <a:rPr lang="en-US" sz="1400" b="1"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rgbClr val="000000"/>
                          </a:solidFill>
                          <a:effectLst/>
                          <a:latin typeface="Calibri" panose="020F0502020204030204" pitchFamily="34" charset="0"/>
                          <a:cs typeface="Calibri" panose="020F0502020204030204" pitchFamily="34" charset="0"/>
                        </a:rPr>
                        <a:t>Gondia</a:t>
                      </a:r>
                      <a:r>
                        <a:rPr lang="en-US" sz="1400" b="0"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Kochewahi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S. Somvanshi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49,83,517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68.24%</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Chhipiya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Shubham Umesh Sakure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25,87,657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46.25%</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Jagantola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Komal Narayan Katare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45,09,521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27.90%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Wadgaon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Abhishek K. Jain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1,06,40,148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27.81%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Bairagitola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Nitesh Kailash Goutam</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12,31,094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18.91%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Marartola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Komal Narayan Katare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39,68,392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15.99%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225839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819377815"/>
              </p:ext>
            </p:extLst>
          </p:nvPr>
        </p:nvGraphicFramePr>
        <p:xfrm>
          <a:off x="497929" y="1706369"/>
          <a:ext cx="11196139" cy="5048820"/>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60630">
                <a:tc>
                  <a:txBody>
                    <a:bodyPr/>
                    <a:lstStyle/>
                    <a:p>
                      <a:pPr algn="ctr" fontAlgn="ctr"/>
                      <a:r>
                        <a:rPr lang="en-IN" sz="1400" b="0" i="0" u="none" strike="noStrike">
                          <a:solidFill>
                            <a:srgbClr val="000000"/>
                          </a:solidFill>
                          <a:effectLst/>
                          <a:latin typeface="Calibri"/>
                        </a:rPr>
                        <a:t>26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Kasa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Komal Narayan Katare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73,77,681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60630">
                <a:tc>
                  <a:txBody>
                    <a:bodyPr/>
                    <a:lstStyle/>
                    <a:p>
                      <a:pPr algn="ctr" fontAlgn="ctr"/>
                      <a:r>
                        <a:rPr lang="en-IN" sz="1400" b="0" i="0" u="none" strike="noStrike">
                          <a:solidFill>
                            <a:srgbClr val="000000"/>
                          </a:solidFill>
                          <a:effectLst/>
                          <a:latin typeface="Calibri"/>
                        </a:rPr>
                        <a:t>27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Shivni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Komal Narayan Katare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31,37,005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14.85%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60630">
                <a:tc>
                  <a:txBody>
                    <a:bodyPr/>
                    <a:lstStyle/>
                    <a:p>
                      <a:pPr algn="ctr" fontAlgn="ctr"/>
                      <a:r>
                        <a:rPr lang="en-IN" sz="1400" b="0" i="0" u="none" strike="noStrike">
                          <a:solidFill>
                            <a:srgbClr val="000000"/>
                          </a:solidFill>
                          <a:effectLst/>
                          <a:latin typeface="Calibri"/>
                        </a:rPr>
                        <a:t>28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Banathar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Komal Narayan Katare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31,42,539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14.46%</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60630">
                <a:tc>
                  <a:txBody>
                    <a:bodyPr/>
                    <a:lstStyle/>
                    <a:p>
                      <a:pPr algn="ctr" fontAlgn="ctr"/>
                      <a:r>
                        <a:rPr lang="en-IN" sz="1400" b="0" i="0" u="none" strike="noStrike">
                          <a:solidFill>
                            <a:srgbClr val="000000"/>
                          </a:solidFill>
                          <a:effectLst/>
                          <a:latin typeface="Calibri"/>
                        </a:rPr>
                        <a:t>29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Zilmili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Shubham Umesh Sakure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20,03,035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13.53%</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60630">
                <a:tc>
                  <a:txBody>
                    <a:bodyPr/>
                    <a:lstStyle/>
                    <a:p>
                      <a:pPr algn="ctr" fontAlgn="ctr"/>
                      <a:r>
                        <a:rPr lang="en-IN" sz="1400" b="0" i="0" u="none" strike="noStrike">
                          <a:solidFill>
                            <a:srgbClr val="000000"/>
                          </a:solidFill>
                          <a:effectLst/>
                          <a:latin typeface="Calibri"/>
                        </a:rPr>
                        <a:t>30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Khatiya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Shalikram D. Lichade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79,33,402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9.52%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60630">
                <a:tc>
                  <a:txBody>
                    <a:bodyPr/>
                    <a:lstStyle/>
                    <a:p>
                      <a:pPr algn="ctr" fontAlgn="ctr"/>
                      <a:r>
                        <a:rPr lang="en-IN" sz="1400" b="0" i="0" u="none" strike="noStrike">
                          <a:solidFill>
                            <a:srgbClr val="000000"/>
                          </a:solidFill>
                          <a:effectLst/>
                          <a:latin typeface="Calibri"/>
                        </a:rPr>
                        <a:t>31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Navargaon Kala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Abhishek K. Jain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1,26,93,947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9.25%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Gudma &amp; Hetitola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Abhishekh Jain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84,83,855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8.16%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Wadad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Abhishek K. Jain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90,55,452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4.55%</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Fattepur.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Balaji Builder &amp; Suplyer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80,08,615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2.59%</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Rajegaon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Saburi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88,44,709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2.05%</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Pardiband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Komal Narayan Katare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74,91,785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Khadbanda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Komal Narayan Katare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66,73,432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0.89%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Dattora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Abhishek K. Jain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95,18,816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0.78%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Sejgaon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Komal Narayan Katare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73,86,868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421548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651378394"/>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52755">
                <a:tc>
                  <a:txBody>
                    <a:bodyPr/>
                    <a:lstStyle/>
                    <a:p>
                      <a:pPr algn="ctr" fontAlgn="ctr"/>
                      <a:r>
                        <a:rPr lang="en-IN" sz="1400" b="0" i="0" u="none" strike="noStrike">
                          <a:solidFill>
                            <a:srgbClr val="000000"/>
                          </a:solidFill>
                          <a:effectLst/>
                          <a:latin typeface="Calibri"/>
                        </a:rPr>
                        <a:t>40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Chichtola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Khomesh V. Couragade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14,91,762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52755">
                <a:tc>
                  <a:txBody>
                    <a:bodyPr/>
                    <a:lstStyle/>
                    <a:p>
                      <a:pPr algn="ctr" fontAlgn="ctr"/>
                      <a:r>
                        <a:rPr lang="en-IN" sz="1400" b="0" i="0" u="none" strike="noStrike">
                          <a:solidFill>
                            <a:srgbClr val="000000"/>
                          </a:solidFill>
                          <a:effectLst/>
                          <a:latin typeface="Calibri"/>
                        </a:rPr>
                        <a:t>41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Sejgaon Kh</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Saburi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80,93,201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52755">
                <a:tc>
                  <a:txBody>
                    <a:bodyPr/>
                    <a:lstStyle/>
                    <a:p>
                      <a:pPr algn="ctr" fontAlgn="ctr"/>
                      <a:r>
                        <a:rPr lang="en-IN" sz="1400" b="0" i="0" u="none" strike="noStrike">
                          <a:solidFill>
                            <a:srgbClr val="000000"/>
                          </a:solidFill>
                          <a:effectLst/>
                          <a:latin typeface="Calibri"/>
                        </a:rPr>
                        <a:t>42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Irri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Abhishek K. Jain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1,38,60,611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0.09%</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52755">
                <a:tc gridSpan="9">
                  <a:txBody>
                    <a:bodyPr/>
                    <a:lstStyle/>
                    <a:p>
                      <a:pPr algn="ctr" fontAlgn="ctr"/>
                      <a:r>
                        <a:rPr lang="en-US" sz="1400" b="1" i="0" u="none" strike="noStrike" dirty="0">
                          <a:solidFill>
                            <a:schemeClr val="tx1"/>
                          </a:solidFill>
                          <a:effectLst/>
                          <a:latin typeface="Calibri" panose="020F0502020204030204" pitchFamily="34" charset="0"/>
                          <a:cs typeface="Calibri" panose="020F0502020204030204" pitchFamily="34" charset="0"/>
                        </a:rPr>
                        <a:t>Goregaon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a:solidFill>
                            <a:schemeClr val="tx1"/>
                          </a:solidFill>
                          <a:effectLst/>
                          <a:latin typeface="Calibri" panose="020F0502020204030204" pitchFamily="34" charset="0"/>
                          <a:cs typeface="Calibri" panose="020F0502020204030204" pitchFamily="34" charset="0"/>
                        </a:rPr>
                        <a:t>Goregaon Taluka</a:t>
                      </a: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52755">
                <a:tc>
                  <a:txBody>
                    <a:bodyPr/>
                    <a:lstStyle/>
                    <a:p>
                      <a:pPr algn="ctr" fontAlgn="ctr"/>
                      <a:r>
                        <a:rPr lang="en-IN" sz="1400" b="0" i="0" u="none" strike="noStrike">
                          <a:solidFill>
                            <a:srgbClr val="000000"/>
                          </a:solidFill>
                          <a:effectLst/>
                          <a:latin typeface="Calibri"/>
                        </a:rPr>
                        <a:t>43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Telankhedi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Shubham Umesh Sakure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2,47,930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67.00%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52755">
                <a:tc>
                  <a:txBody>
                    <a:bodyPr/>
                    <a:lstStyle/>
                    <a:p>
                      <a:pPr algn="ctr" fontAlgn="ctr"/>
                      <a:r>
                        <a:rPr lang="en-IN" sz="1400" b="0" i="0" u="none" strike="noStrike">
                          <a:solidFill>
                            <a:srgbClr val="000000"/>
                          </a:solidFill>
                          <a:effectLst/>
                          <a:latin typeface="Calibri"/>
                        </a:rPr>
                        <a:t>44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Bagadband</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Mulchand Rajaram Khandvahe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23,87,380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48.27%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Palkheda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Yogesh Suresh Nagpure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6,97,344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37.63%</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46300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Hiratola+Chanditola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Komal Narayan Katare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1,15,75,119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25.85%</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Satwa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Mulchand Khandwahe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78,62,992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19.26%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Gauritola(Tilli)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Shalikram D. Lichade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78,12,183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12.50%</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Dawwa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Mulchand Khandwahe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74,20,702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5.67%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Malpuri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Shubham Jogesh Tivari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24,78,168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4.54%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Kamargaon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Sabari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91,61,741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3.81%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Chichgaontola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Sabari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95,54,100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846043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043430531"/>
              </p:ext>
            </p:extLst>
          </p:nvPr>
        </p:nvGraphicFramePr>
        <p:xfrm>
          <a:off x="497929" y="1706369"/>
          <a:ext cx="11196139" cy="5048820"/>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60630">
                <a:tc>
                  <a:txBody>
                    <a:bodyPr/>
                    <a:lstStyle/>
                    <a:p>
                      <a:pPr algn="ctr" fontAlgn="ctr"/>
                      <a:r>
                        <a:rPr lang="en-IN" sz="1400" b="0" i="0" u="none" strike="noStrike">
                          <a:solidFill>
                            <a:srgbClr val="000000"/>
                          </a:solidFill>
                          <a:effectLst/>
                          <a:latin typeface="Calibri"/>
                        </a:rPr>
                        <a:t>53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Ghumara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Mulchand Rajaram Khandwahe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24,14,790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60630">
                <a:tc>
                  <a:txBody>
                    <a:bodyPr/>
                    <a:lstStyle/>
                    <a:p>
                      <a:pPr algn="ctr" fontAlgn="ctr"/>
                      <a:r>
                        <a:rPr lang="en-IN" sz="1400" b="0" i="0" u="none" strike="noStrike">
                          <a:solidFill>
                            <a:srgbClr val="000000"/>
                          </a:solidFill>
                          <a:effectLst/>
                          <a:latin typeface="Calibri"/>
                        </a:rPr>
                        <a:t>54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Chichgaon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Sabari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41,73,957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60630">
                <a:tc>
                  <a:txBody>
                    <a:bodyPr/>
                    <a:lstStyle/>
                    <a:p>
                      <a:pPr algn="ctr" fontAlgn="ctr"/>
                      <a:r>
                        <a:rPr lang="en-IN" sz="1400" b="0" i="0" u="none" strike="noStrike">
                          <a:solidFill>
                            <a:srgbClr val="000000"/>
                          </a:solidFill>
                          <a:effectLst/>
                          <a:latin typeface="Calibri"/>
                        </a:rPr>
                        <a:t>55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Tilli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Shalikram D. Lichade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55,97,178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0.61%</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60630">
                <a:tc gridSpan="9">
                  <a:txBody>
                    <a:bodyPr/>
                    <a:lstStyle/>
                    <a:p>
                      <a:pPr algn="ctr" fontAlgn="ctr"/>
                      <a:r>
                        <a:rPr lang="en-US" sz="1400" b="1" i="0" u="none" strike="noStrike" dirty="0" err="1">
                          <a:solidFill>
                            <a:schemeClr val="tx1"/>
                          </a:solidFill>
                          <a:effectLst/>
                          <a:latin typeface="Calibri" panose="020F0502020204030204" pitchFamily="34" charset="0"/>
                          <a:cs typeface="Calibri" panose="020F0502020204030204" pitchFamily="34" charset="0"/>
                        </a:rPr>
                        <a:t>Moregaon</a:t>
                      </a:r>
                      <a:r>
                        <a:rPr lang="en-US" sz="1400" b="1" i="0" u="none" strike="noStrike" dirty="0">
                          <a:solidFill>
                            <a:schemeClr val="tx1"/>
                          </a:solidFill>
                          <a:effectLst/>
                          <a:latin typeface="Calibri" panose="020F0502020204030204" pitchFamily="34" charset="0"/>
                          <a:cs typeface="Calibri" panose="020F0502020204030204" pitchFamily="34" charset="0"/>
                        </a:rPr>
                        <a:t> </a:t>
                      </a:r>
                      <a:r>
                        <a:rPr lang="en-US" sz="1400" b="1" i="0" u="none" strike="noStrike" dirty="0" err="1">
                          <a:solidFill>
                            <a:schemeClr val="tx1"/>
                          </a:solidFill>
                          <a:effectLst/>
                          <a:latin typeface="Calibri" panose="020F0502020204030204" pitchFamily="34" charset="0"/>
                          <a:cs typeface="Calibri" panose="020F0502020204030204" pitchFamily="34" charset="0"/>
                        </a:rPr>
                        <a:t>Arjuni</a:t>
                      </a:r>
                      <a:r>
                        <a:rPr lang="en-US" sz="1400" b="1"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chemeClr val="tx1"/>
                          </a:solidFill>
                          <a:effectLst/>
                          <a:latin typeface="Calibri" panose="020F0502020204030204" pitchFamily="34" charset="0"/>
                          <a:cs typeface="Calibri" panose="020F0502020204030204" pitchFamily="34" charset="0"/>
                        </a:rPr>
                        <a:t>Moregaon</a:t>
                      </a:r>
                      <a:r>
                        <a:rPr lang="en-US" sz="1400" b="0" i="0" u="none" strike="noStrike" dirty="0">
                          <a:solidFill>
                            <a:schemeClr val="tx1"/>
                          </a:solidFill>
                          <a:effectLst/>
                          <a:latin typeface="Calibri" panose="020F0502020204030204" pitchFamily="34" charset="0"/>
                          <a:cs typeface="Calibri" panose="020F0502020204030204" pitchFamily="34" charset="0"/>
                        </a:rPr>
                        <a:t> </a:t>
                      </a:r>
                      <a:r>
                        <a:rPr lang="en-US" sz="1400" b="0" i="0" u="none" strike="noStrike" dirty="0" err="1">
                          <a:solidFill>
                            <a:schemeClr val="tx1"/>
                          </a:solidFill>
                          <a:effectLst/>
                          <a:latin typeface="Calibri" panose="020F0502020204030204" pitchFamily="34" charset="0"/>
                          <a:cs typeface="Calibri" panose="020F0502020204030204" pitchFamily="34" charset="0"/>
                        </a:rPr>
                        <a:t>Arjuni</a:t>
                      </a:r>
                      <a:r>
                        <a:rPr lang="en-US" sz="1400" b="0"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60630">
                <a:tc>
                  <a:txBody>
                    <a:bodyPr/>
                    <a:lstStyle/>
                    <a:p>
                      <a:pPr algn="ctr" fontAlgn="ctr"/>
                      <a:r>
                        <a:rPr lang="en-IN" sz="1400" b="0" i="0" u="none" strike="noStrike">
                          <a:solidFill>
                            <a:srgbClr val="000000"/>
                          </a:solidFill>
                          <a:effectLst/>
                          <a:latin typeface="Calibri"/>
                        </a:rPr>
                        <a:t>56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Bori Sawari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Nanaji Mandape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13,54,375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88.47%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60630">
                <a:tc>
                  <a:txBody>
                    <a:bodyPr/>
                    <a:lstStyle/>
                    <a:p>
                      <a:pPr algn="ctr" fontAlgn="ctr"/>
                      <a:r>
                        <a:rPr lang="en-IN" sz="1400" b="0" i="0" u="none" strike="noStrike">
                          <a:solidFill>
                            <a:srgbClr val="000000"/>
                          </a:solidFill>
                          <a:effectLst/>
                          <a:latin typeface="Calibri"/>
                        </a:rPr>
                        <a:t>57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Mahurkuda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S.R.Jaiswal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19,90,142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31.29%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Yegaon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S. Somvanshi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39,76,692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29.00%</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Gawarra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Nanaji Mandape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15,10,625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12-05-2022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28.98%</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Kohalgaon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Yogesh Suresh Nagpure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9,03,816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23.70%</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Bhurshi 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 Jaiswal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29,23,251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23.25%</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Ramnagar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Chetan Gulab Nakade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12,96,365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Arattondi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Chetan Gulab Nakade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21,02,822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10.47%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Vihirgaon Bardya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S.R.Jayswal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23,84,980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5.75%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Dhabetekdi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Akash Rajesh Mishra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19,32,550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0.70%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2082340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397248006"/>
              </p:ext>
            </p:extLst>
          </p:nvPr>
        </p:nvGraphicFramePr>
        <p:xfrm>
          <a:off x="497929" y="1706369"/>
          <a:ext cx="11196139" cy="5048820"/>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60630">
                <a:tc>
                  <a:txBody>
                    <a:bodyPr/>
                    <a:lstStyle/>
                    <a:p>
                      <a:pPr algn="ctr" fontAlgn="ctr"/>
                      <a:r>
                        <a:rPr lang="en-IN" sz="1400" b="0" i="0" u="none" strike="noStrike">
                          <a:solidFill>
                            <a:srgbClr val="000000"/>
                          </a:solidFill>
                          <a:effectLst/>
                          <a:latin typeface="Calibri"/>
                        </a:rPr>
                        <a:t>66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Kanholi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Sabri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62,48,039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60630">
                <a:tc>
                  <a:txBody>
                    <a:bodyPr/>
                    <a:lstStyle/>
                    <a:p>
                      <a:pPr algn="ctr" fontAlgn="ctr"/>
                      <a:r>
                        <a:rPr lang="en-IN" sz="1400" b="0" i="0" u="none" strike="noStrike">
                          <a:solidFill>
                            <a:srgbClr val="000000"/>
                          </a:solidFill>
                          <a:effectLst/>
                          <a:latin typeface="Calibri"/>
                        </a:rPr>
                        <a:t>67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Tukumnarayan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S. Somvanshi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20,65,215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60630">
                <a:tc>
                  <a:txBody>
                    <a:bodyPr/>
                    <a:lstStyle/>
                    <a:p>
                      <a:pPr algn="ctr" fontAlgn="ctr"/>
                      <a:r>
                        <a:rPr lang="en-IN" sz="1400" b="0" i="0" u="none" strike="noStrike">
                          <a:solidFill>
                            <a:srgbClr val="000000"/>
                          </a:solidFill>
                          <a:effectLst/>
                          <a:latin typeface="Calibri"/>
                        </a:rPr>
                        <a:t>68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Kanhalgaon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Rajkumar Pardhi/Pardhi Traders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31,96,474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0.28%</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60630">
                <a:tc>
                  <a:txBody>
                    <a:bodyPr/>
                    <a:lstStyle/>
                    <a:p>
                      <a:pPr algn="ctr" fontAlgn="ctr"/>
                      <a:r>
                        <a:rPr lang="en-IN" sz="1400" b="0" i="0" u="none" strike="noStrike">
                          <a:solidFill>
                            <a:srgbClr val="000000"/>
                          </a:solidFill>
                          <a:effectLst/>
                          <a:latin typeface="Calibri"/>
                        </a:rPr>
                        <a:t>69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Idla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S.R. Jaiswal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75,13,829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0.26%</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60630">
                <a:tc gridSpan="9">
                  <a:txBody>
                    <a:bodyPr/>
                    <a:lstStyle/>
                    <a:p>
                      <a:pPr algn="ctr" fontAlgn="ctr"/>
                      <a:r>
                        <a:rPr lang="en-US" sz="1400" b="1" i="0" u="none" strike="noStrike" dirty="0" err="1">
                          <a:solidFill>
                            <a:schemeClr val="tx1"/>
                          </a:solidFill>
                          <a:effectLst/>
                          <a:latin typeface="Calibri" panose="020F0502020204030204" pitchFamily="34" charset="0"/>
                          <a:cs typeface="Calibri" panose="020F0502020204030204" pitchFamily="34" charset="0"/>
                        </a:rPr>
                        <a:t>Sadak</a:t>
                      </a:r>
                      <a:r>
                        <a:rPr lang="en-US" sz="1400" b="1" i="0" u="none" strike="noStrike" dirty="0">
                          <a:solidFill>
                            <a:schemeClr val="tx1"/>
                          </a:solidFill>
                          <a:effectLst/>
                          <a:latin typeface="Calibri" panose="020F0502020204030204" pitchFamily="34" charset="0"/>
                          <a:cs typeface="Calibri" panose="020F0502020204030204" pitchFamily="34" charset="0"/>
                        </a:rPr>
                        <a:t> </a:t>
                      </a:r>
                      <a:r>
                        <a:rPr lang="en-US" sz="1400" b="1" i="0" u="none" strike="noStrike" dirty="0" err="1">
                          <a:solidFill>
                            <a:schemeClr val="tx1"/>
                          </a:solidFill>
                          <a:effectLst/>
                          <a:latin typeface="Calibri" panose="020F0502020204030204" pitchFamily="34" charset="0"/>
                          <a:cs typeface="Calibri" panose="020F0502020204030204" pitchFamily="34" charset="0"/>
                        </a:rPr>
                        <a:t>Arjuni</a:t>
                      </a:r>
                      <a:r>
                        <a:rPr lang="en-US" sz="1400" b="1"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chemeClr val="tx1"/>
                          </a:solidFill>
                          <a:effectLst/>
                          <a:latin typeface="Calibri" panose="020F0502020204030204" pitchFamily="34" charset="0"/>
                          <a:cs typeface="Calibri" panose="020F0502020204030204" pitchFamily="34" charset="0"/>
                        </a:rPr>
                        <a:t>Sadak</a:t>
                      </a:r>
                      <a:r>
                        <a:rPr lang="en-US" sz="1400" b="0" i="0" u="none" strike="noStrike" dirty="0">
                          <a:solidFill>
                            <a:schemeClr val="tx1"/>
                          </a:solidFill>
                          <a:effectLst/>
                          <a:latin typeface="Calibri" panose="020F0502020204030204" pitchFamily="34" charset="0"/>
                          <a:cs typeface="Calibri" panose="020F0502020204030204" pitchFamily="34" charset="0"/>
                        </a:rPr>
                        <a:t> </a:t>
                      </a:r>
                      <a:r>
                        <a:rPr lang="en-US" sz="1400" b="0" i="0" u="none" strike="noStrike" dirty="0" err="1">
                          <a:solidFill>
                            <a:schemeClr val="tx1"/>
                          </a:solidFill>
                          <a:effectLst/>
                          <a:latin typeface="Calibri" panose="020F0502020204030204" pitchFamily="34" charset="0"/>
                          <a:cs typeface="Calibri" panose="020F0502020204030204" pitchFamily="34" charset="0"/>
                        </a:rPr>
                        <a:t>Arjuni</a:t>
                      </a:r>
                      <a:r>
                        <a:rPr lang="en-US" sz="1400" b="0"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60630">
                <a:tc>
                  <a:txBody>
                    <a:bodyPr/>
                    <a:lstStyle/>
                    <a:p>
                      <a:pPr algn="ctr" fontAlgn="ctr"/>
                      <a:r>
                        <a:rPr lang="en-IN" sz="1400" b="0" i="0" u="none" strike="noStrike">
                          <a:solidFill>
                            <a:srgbClr val="000000"/>
                          </a:solidFill>
                          <a:effectLst/>
                          <a:latin typeface="Calibri"/>
                        </a:rPr>
                        <a:t>70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Sindhipar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S. Somvanshi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37,67,518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40.76%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Mundritola.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Saburi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45,84,213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23.78%</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Dunda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Saburi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49,58,742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16.19%</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Thadezari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C.K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16,09,727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7.87%</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Bamhni Sadak</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Abhishek K. Jain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20,66,488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Kokanatola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Shubham Umesh Sakure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7,63,470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Murpar Ram</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Abhishek K. Jain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23,17,456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Pipari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C.K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23,65,373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15-07-2022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Mahuli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Mahesh M. Agrawal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25,00,008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4080394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4715511|-15368417|-11851413|-11645362|Markido&quot;,&quot;Id&quot;:&quot;6427c7fc3332364a1c3705f1&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11292</TotalTime>
  <Words>3432</Words>
  <Application>Microsoft Office PowerPoint</Application>
  <PresentationFormat>Widescreen</PresentationFormat>
  <Paragraphs>2050</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Calibri</vt:lpstr>
      <vt:lpstr>Calibri Light</vt:lpstr>
      <vt:lpstr>Roboto Slab</vt:lpstr>
      <vt:lpstr>Office Theme</vt:lpstr>
      <vt:lpstr>PowerPoint Presentation</vt:lpstr>
      <vt:lpstr>District Overview</vt:lpstr>
      <vt:lpstr>Executive Summary Work in Progress Schemes</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“New”</vt:lpstr>
      <vt:lpstr>Abstract of Schemes – Work in Progress Category – “New”</vt:lpstr>
      <vt:lpstr>Abstract of Schemes – Work in Progress Category – “New”</vt:lpstr>
      <vt:lpstr>Abstract of Schemes – Work in Progress Category – “New”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DeepakRanjan Nayak</dc:creator>
  <cp:lastModifiedBy>Ashutosh Garg</cp:lastModifiedBy>
  <cp:revision>667</cp:revision>
  <dcterms:created xsi:type="dcterms:W3CDTF">2022-03-31T07:35:09Z</dcterms:created>
  <dcterms:modified xsi:type="dcterms:W3CDTF">2023-04-03T08:16:45Z</dcterms:modified>
</cp:coreProperties>
</file>