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695" r:id="rId2"/>
    <p:sldId id="739" r:id="rId3"/>
    <p:sldId id="992" r:id="rId4"/>
    <p:sldId id="852" r:id="rId5"/>
    <p:sldId id="993" r:id="rId6"/>
    <p:sldId id="741" r:id="rId7"/>
    <p:sldId id="953" r:id="rId8"/>
    <p:sldId id="954" r:id="rId9"/>
    <p:sldId id="955" r:id="rId10"/>
    <p:sldId id="956" r:id="rId11"/>
    <p:sldId id="957" r:id="rId12"/>
    <p:sldId id="958" r:id="rId13"/>
    <p:sldId id="959" r:id="rId14"/>
    <p:sldId id="960" r:id="rId15"/>
    <p:sldId id="961" r:id="rId16"/>
    <p:sldId id="962" r:id="rId17"/>
    <p:sldId id="963" r:id="rId18"/>
    <p:sldId id="964" r:id="rId19"/>
    <p:sldId id="965" r:id="rId20"/>
    <p:sldId id="966" r:id="rId21"/>
    <p:sldId id="967" r:id="rId22"/>
    <p:sldId id="968" r:id="rId23"/>
    <p:sldId id="969" r:id="rId24"/>
    <p:sldId id="970" r:id="rId25"/>
    <p:sldId id="987" r:id="rId26"/>
    <p:sldId id="988" r:id="rId27"/>
    <p:sldId id="989" r:id="rId28"/>
    <p:sldId id="990" r:id="rId29"/>
    <p:sldId id="991" r:id="rId30"/>
    <p:sldId id="770" r:id="rId31"/>
    <p:sldId id="746" r:id="rId32"/>
    <p:sldId id="710" r:id="rId33"/>
    <p:sldId id="711" r:id="rId34"/>
    <p:sldId id="706" r:id="rId35"/>
    <p:sldId id="736" r:id="rId36"/>
    <p:sldId id="833" r:id="rId37"/>
    <p:sldId id="707" r:id="rId38"/>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42" autoAdjust="0"/>
    <p:restoredTop sz="94660"/>
  </p:normalViewPr>
  <p:slideViewPr>
    <p:cSldViewPr snapToGrid="0">
      <p:cViewPr>
        <p:scale>
          <a:sx n="86" d="100"/>
          <a:sy n="86" d="100"/>
        </p:scale>
        <p:origin x="-331" y="2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6442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8657C-BFCD-480A-9D33-DBC343DA3069}"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C0173-7218-4FCF-8E4B-31AC14C578DA}" type="slidenum">
              <a:rPr lang="en-US" smtClean="0"/>
              <a:t>‹#›</a:t>
            </a:fld>
            <a:endParaRPr lang="en-US"/>
          </a:p>
        </p:txBody>
      </p:sp>
    </p:spTree>
    <p:extLst>
      <p:ext uri="{BB962C8B-B14F-4D97-AF65-F5344CB8AC3E}">
        <p14:creationId xmlns:p14="http://schemas.microsoft.com/office/powerpoint/2010/main" val="137496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Google Shape;167;g35ed75ccf_015:notes"/>
          <p:cNvSpPr>
            <a:spLocks noGrp="1" noRot="1" noChangeAspect="1" noTextEdi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63491" name="Google Shape;168;g35ed75ccf_015:notes"/>
          <p:cNvSpPr txBox="1">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541E9F-98F7-42AF-83C5-FAABF3DA94E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344385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41E9F-98F7-42AF-83C5-FAABF3DA94E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87395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41E9F-98F7-42AF-83C5-FAABF3DA94E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237982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41E9F-98F7-42AF-83C5-FAABF3DA94E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1400142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541E9F-98F7-42AF-83C5-FAABF3DA94E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427543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541E9F-98F7-42AF-83C5-FAABF3DA94E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1416549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541E9F-98F7-42AF-83C5-FAABF3DA94E8}"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86280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541E9F-98F7-42AF-83C5-FAABF3DA94E8}"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20193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41E9F-98F7-42AF-83C5-FAABF3DA94E8}"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413363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541E9F-98F7-42AF-83C5-FAABF3DA94E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105937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541E9F-98F7-42AF-83C5-FAABF3DA94E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344601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41E9F-98F7-42AF-83C5-FAABF3DA94E8}" type="datetimeFigureOut">
              <a:rPr lang="en-US" smtClean="0"/>
              <a:t>4/11/2023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E757D-84EA-4534-9857-ACBA41520F15}" type="slidenum">
              <a:rPr lang="en-US" smtClean="0"/>
              <a:t>‹#›</a:t>
            </a:fld>
            <a:endParaRPr lang="en-US"/>
          </a:p>
        </p:txBody>
      </p:sp>
    </p:spTree>
    <p:extLst>
      <p:ext uri="{BB962C8B-B14F-4D97-AF65-F5344CB8AC3E}">
        <p14:creationId xmlns:p14="http://schemas.microsoft.com/office/powerpoint/2010/main" val="26154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5"/>
          <p:cNvPicPr>
            <a:picLocks noChangeAspect="1"/>
          </p:cNvPicPr>
          <p:nvPr/>
        </p:nvPicPr>
        <p:blipFill>
          <a:blip r:embed="rId3">
            <a:extLst>
              <a:ext uri="{28A0092B-C50C-407E-A947-70E740481C1C}">
                <a14:useLocalDpi xmlns:a14="http://schemas.microsoft.com/office/drawing/2010/main" val="0"/>
              </a:ext>
            </a:extLst>
          </a:blip>
          <a:srcRect l="17076" t="2344" r="16814"/>
          <a:stretch>
            <a:fillRect/>
          </a:stretch>
        </p:blipFill>
        <p:spPr bwMode="auto">
          <a:xfrm>
            <a:off x="396875" y="4438650"/>
            <a:ext cx="2173288"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oogle Shape;142;p16"/>
          <p:cNvSpPr txBox="1">
            <a:spLocks/>
          </p:cNvSpPr>
          <p:nvPr/>
        </p:nvSpPr>
        <p:spPr>
          <a:xfrm>
            <a:off x="1236663" y="2679700"/>
            <a:ext cx="9718675" cy="1044575"/>
          </a:xfrm>
          <a:prstGeom prst="rect">
            <a:avLst/>
          </a:prstGeom>
          <a:noFill/>
          <a:ln>
            <a:noFill/>
          </a:ln>
        </p:spPr>
        <p:txBody>
          <a:bodyPr spcFirstLastPara="1" lIns="121900" tIns="121900" rIns="121900" bIns="121900" anchor="b"/>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pPr algn="ctr">
              <a:defRPr/>
            </a:pPr>
            <a:r>
              <a:rPr lang="en-US" sz="5867" dirty="0">
                <a:solidFill>
                  <a:schemeClr val="accent6">
                    <a:lumMod val="75000"/>
                  </a:schemeClr>
                </a:solidFill>
              </a:rPr>
              <a:t>PROGRESS REPORT</a:t>
            </a:r>
          </a:p>
        </p:txBody>
      </p:sp>
      <p:sp>
        <p:nvSpPr>
          <p:cNvPr id="9" name="Google Shape;142;p16"/>
          <p:cNvSpPr txBox="1">
            <a:spLocks/>
          </p:cNvSpPr>
          <p:nvPr/>
        </p:nvSpPr>
        <p:spPr>
          <a:xfrm>
            <a:off x="3028950" y="4237038"/>
            <a:ext cx="6134100" cy="2452687"/>
          </a:xfrm>
          <a:prstGeom prst="rect">
            <a:avLst/>
          </a:prstGeom>
          <a:noFill/>
          <a:ln>
            <a:noFill/>
          </a:ln>
        </p:spPr>
        <p:txBody>
          <a:bodyPr spcFirstLastPara="1" lIns="121900" tIns="121900" rIns="121900" bIns="121900" anchor="b"/>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pPr algn="ctr">
              <a:defRPr/>
            </a:pPr>
            <a:r>
              <a:rPr lang="en-US" sz="3200" dirty="0">
                <a:solidFill>
                  <a:schemeClr val="accent2">
                    <a:lumMod val="50000"/>
                  </a:schemeClr>
                </a:solidFill>
              </a:rPr>
              <a:t>DISTRICT </a:t>
            </a:r>
            <a:r>
              <a:rPr lang="en-US" sz="3200" dirty="0" smtClean="0">
                <a:solidFill>
                  <a:schemeClr val="accent2">
                    <a:lumMod val="50000"/>
                  </a:schemeClr>
                </a:solidFill>
              </a:rPr>
              <a:t>– CHANDRAPUR </a:t>
            </a:r>
            <a:endParaRPr lang="en-US" sz="1400" dirty="0">
              <a:solidFill>
                <a:schemeClr val="accent2">
                  <a:lumMod val="50000"/>
                </a:schemeClr>
              </a:solidFill>
            </a:endParaRPr>
          </a:p>
          <a:p>
            <a:pPr algn="ctr">
              <a:defRPr/>
            </a:pPr>
            <a:r>
              <a:rPr lang="en-US" sz="3200" dirty="0" smtClean="0">
                <a:solidFill>
                  <a:schemeClr val="accent2">
                    <a:lumMod val="50000"/>
                  </a:schemeClr>
                </a:solidFill>
              </a:rPr>
              <a:t>NAGPUR REGION</a:t>
            </a:r>
            <a:endParaRPr lang="en-US" sz="3200" dirty="0">
              <a:solidFill>
                <a:schemeClr val="accent2">
                  <a:lumMod val="50000"/>
                </a:schemeClr>
              </a:solidFill>
            </a:endParaRPr>
          </a:p>
          <a:p>
            <a:pPr algn="ctr">
              <a:defRPr/>
            </a:pPr>
            <a:endParaRPr lang="en-US" sz="1400" dirty="0">
              <a:solidFill>
                <a:schemeClr val="accent2">
                  <a:lumMod val="50000"/>
                </a:schemeClr>
              </a:solidFill>
            </a:endParaRPr>
          </a:p>
          <a:p>
            <a:pPr algn="ctr">
              <a:defRPr/>
            </a:pPr>
            <a:r>
              <a:rPr lang="en-US" sz="3200" dirty="0" smtClean="0">
                <a:solidFill>
                  <a:schemeClr val="accent2">
                    <a:lumMod val="50000"/>
                  </a:schemeClr>
                </a:solidFill>
              </a:rPr>
              <a:t>MARCH, </a:t>
            </a:r>
            <a:r>
              <a:rPr lang="en-US" sz="3200" dirty="0">
                <a:solidFill>
                  <a:schemeClr val="accent2">
                    <a:lumMod val="50000"/>
                  </a:schemeClr>
                </a:solidFill>
              </a:rPr>
              <a:t>2023</a:t>
            </a:r>
          </a:p>
        </p:txBody>
      </p:sp>
      <p:pic>
        <p:nvPicPr>
          <p:cNvPr id="2055" name="Picture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85300" y="4368800"/>
            <a:ext cx="2976563"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 name="Picture 2" descr="WAPCOS Limited Logo Vector"/>
          <p:cNvPicPr>
            <a:picLocks noChangeAspect="1" noChangeArrowheads="1"/>
          </p:cNvPicPr>
          <p:nvPr/>
        </p:nvPicPr>
        <p:blipFill rotWithShape="1">
          <a:blip r:embed="rId5">
            <a:extLst>
              <a:ext uri="{28A0092B-C50C-407E-A947-70E740481C1C}">
                <a14:useLocalDpi xmlns:a14="http://schemas.microsoft.com/office/drawing/2010/main" val="0"/>
              </a:ext>
            </a:extLst>
          </a:blip>
          <a:srcRect t="22447" b="22334"/>
          <a:stretch/>
        </p:blipFill>
        <p:spPr bwMode="auto">
          <a:xfrm>
            <a:off x="2673350" y="139700"/>
            <a:ext cx="6026921" cy="184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140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nvGraphicFramePr>
        <p:xfrm>
          <a:off x="497929" y="1706369"/>
          <a:ext cx="11196139" cy="4653166"/>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smtClean="0">
                          <a:solidFill>
                            <a:srgbClr val="000000"/>
                          </a:solidFill>
                          <a:effectLst/>
                          <a:latin typeface="Calibri"/>
                        </a:rPr>
                        <a:t>53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Shinnichor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Sndeep Milmile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70,08,910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23.96%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18.49%</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12.96</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54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Yerur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Ajay Dhunna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55,40,268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23-01-2023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22.14%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55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Warwat</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Milind Raut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60,54,287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31-10-2022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19.15%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8.55%</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5.18</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56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Sonurli Rith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Sandip Milmile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60,69,053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17.44%</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57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Vichoda Bu</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 B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38,43,751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58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Chorgaon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 N Mogare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57,46,731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59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Karwa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Kanchan B Rohne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30,22,476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7.60%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60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Lohara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Abhijeet Matte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71,62,297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4.20%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61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Kitadi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Arjun Maske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1,13,76,033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3.72%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62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Usgaon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 L Debnath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84,33,321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0.48%</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63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Wadha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Ankit Pesane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55,30,268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64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Nagala Mahawadi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Asit Adhir Mandal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78,47,252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65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Shengaon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Eknath Kadam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11,82,813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66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Pandharwda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 L Debnath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1,85,52,253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208234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912036839"/>
              </p:ext>
            </p:extLst>
          </p:nvPr>
        </p:nvGraphicFramePr>
        <p:xfrm>
          <a:off x="497929" y="1706369"/>
          <a:ext cx="11196139" cy="4757042"/>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dirty="0" smtClean="0">
                          <a:solidFill>
                            <a:srgbClr val="000000"/>
                          </a:solidFill>
                          <a:effectLst/>
                          <a:latin typeface="Calibri"/>
                        </a:rPr>
                        <a:t>67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Mamla Mokasa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Prakash Engg And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43,52,132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68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Bhatali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Vaibhav Gorkar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1,20,54,951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gridSpan="9">
                  <a:txBody>
                    <a:bodyPr/>
                    <a:lstStyle/>
                    <a:p>
                      <a:pPr algn="ctr" fontAlgn="ctr"/>
                      <a:r>
                        <a:rPr lang="en-US" sz="1400" b="1" i="0" u="none" strike="noStrike" dirty="0" err="1" smtClean="0">
                          <a:solidFill>
                            <a:schemeClr val="tx1"/>
                          </a:solidFill>
                          <a:effectLst/>
                          <a:latin typeface="Calibri" panose="020F0502020204030204" pitchFamily="34" charset="0"/>
                          <a:cs typeface="Calibri" panose="020F0502020204030204" pitchFamily="34" charset="0"/>
                        </a:rPr>
                        <a:t>Chimur</a:t>
                      </a:r>
                      <a:r>
                        <a:rPr lang="en-US" sz="1400" b="1" i="0" u="none" strike="noStrike" dirty="0" smtClean="0">
                          <a:solidFill>
                            <a:schemeClr val="tx1"/>
                          </a:solidFill>
                          <a:effectLst/>
                          <a:latin typeface="Calibri" panose="020F0502020204030204" pitchFamily="34" charset="0"/>
                          <a:cs typeface="Calibri" panose="020F0502020204030204" pitchFamily="34" charset="0"/>
                        </a:rPr>
                        <a:t> </a:t>
                      </a:r>
                      <a:r>
                        <a:rPr lang="en-US" sz="1400" b="1" i="0" u="none" strike="noStrike" dirty="0" err="1" smtClean="0">
                          <a:solidFill>
                            <a:schemeClr val="tx1"/>
                          </a:solidFill>
                          <a:effectLst/>
                          <a:latin typeface="Calibri" panose="020F0502020204030204" pitchFamily="34" charset="0"/>
                          <a:cs typeface="Calibri" panose="020F0502020204030204" pitchFamily="34" charset="0"/>
                        </a:rPr>
                        <a:t>Taluka</a:t>
                      </a:r>
                      <a:endParaRPr lang="en-US" sz="1400" b="1"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69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Lawari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Shantaram Chaukhe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12,22,763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21-04-2022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99.96%</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70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Chichala Shastri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Shantaram Chaukhe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14,14,262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21-04-2022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96.51%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71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Wahangaon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Shrikant Jaiswal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52,41,438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91.62%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45.69%</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23.95</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72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Rengabodi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Shrikant Jaiswal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39,90,043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76.81%</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76.32%</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30.45</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73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Bothali (Wahangaon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Atul Gore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70,00,006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03-10-2022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76.61%</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42.27%</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29.59</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74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Khambala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Kishor Anil Gore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83,83,734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69.21%</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23.82%</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19.97</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75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Khapri (Bhivkund)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Sumit Biswas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16,58,309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63.59%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47.92%</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7.95</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76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Chinchghat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Shantaram Chuke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14,14,262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21-04-2022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62.90%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77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Khadsangi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Kishor Gore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1,38,38,864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61.49%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21.57%</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29.85</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78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Shivpur &amp; Bandar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Shrikant Jaiswal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79,83,444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57.31%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26.67%</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21.29</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79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Navegaon Peth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Shrikant Jaiswal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60,06,920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54.60%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39.15%</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23.52</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408039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282100673"/>
              </p:ext>
            </p:extLst>
          </p:nvPr>
        </p:nvGraphicFramePr>
        <p:xfrm>
          <a:off x="497929" y="1706369"/>
          <a:ext cx="11196139" cy="4653166"/>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dirty="0" smtClean="0">
                          <a:solidFill>
                            <a:srgbClr val="000000"/>
                          </a:solidFill>
                          <a:effectLst/>
                          <a:latin typeface="Calibri"/>
                        </a:rPr>
                        <a:t>80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Kolara Tukum</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Shree. Gajanan Somaji Udapure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72,13,547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50.52%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81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Palasgaon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Shrikant Jaiswal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1,05,03,488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36.48%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26.23%</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27.55</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82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Wadsi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Shrikant Gopal Jayswal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61,96,384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32.33%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83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Jamani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Milind Raut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34,97,955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32.02%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9.56%</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3.34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84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Masal Bu</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Gajanan Udapure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84,60,435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27-05-2022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28.01%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9.32%</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7.89</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85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Gadgaon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Abhejeet Harde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33,94,772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13-06-2022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18.90%</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6.42</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86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Piparda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Shrikant Jaiswal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77,50,867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26.89%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17.73%</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13.74</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87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Gondeda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Shrikant Gopal Jayswal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68,86,903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26.55%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15.86%</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10.92</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88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Yerkheda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Shrikant Jaiswal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31,74,786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21.72%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19.76%</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6.27</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89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Sawarla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Sumit Gowardhan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52,43,585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13.33%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gridSpan="9">
                  <a:txBody>
                    <a:bodyPr/>
                    <a:lstStyle/>
                    <a:p>
                      <a:pPr algn="ctr" fontAlgn="ctr"/>
                      <a:r>
                        <a:rPr lang="en-US" sz="1400" b="1" i="0" u="none" strike="noStrike" dirty="0" err="1" smtClean="0">
                          <a:solidFill>
                            <a:srgbClr val="000000"/>
                          </a:solidFill>
                          <a:effectLst/>
                          <a:latin typeface="Calibri" panose="020F0502020204030204" pitchFamily="34" charset="0"/>
                          <a:cs typeface="Calibri" panose="020F0502020204030204" pitchFamily="34" charset="0"/>
                        </a:rPr>
                        <a:t>Gondpipri</a:t>
                      </a:r>
                      <a:r>
                        <a:rPr lang="en-US" sz="1400" b="1" i="0" u="none" strike="noStrike" dirty="0" smtClean="0">
                          <a:solidFill>
                            <a:srgbClr val="000000"/>
                          </a:solidFill>
                          <a:effectLst/>
                          <a:latin typeface="Calibri" panose="020F0502020204030204" pitchFamily="34" charset="0"/>
                          <a:cs typeface="Calibri" panose="020F0502020204030204" pitchFamily="34" charset="0"/>
                        </a:rPr>
                        <a:t> </a:t>
                      </a:r>
                      <a:r>
                        <a:rPr lang="en-US" sz="1400" b="1" i="0" u="none" strike="noStrike" dirty="0" err="1" smtClean="0">
                          <a:solidFill>
                            <a:srgbClr val="000000"/>
                          </a:solidFill>
                          <a:effectLst/>
                          <a:latin typeface="Calibri" panose="020F0502020204030204" pitchFamily="34" charset="0"/>
                          <a:cs typeface="Calibri" panose="020F0502020204030204" pitchFamily="34" charset="0"/>
                        </a:rPr>
                        <a:t>Taluka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90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Undirgaon Rayyyt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Murlidhar Dhadse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40,58,908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04-12-2022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61.81%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33.50%</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13.60</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91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Tarda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Sumit Nilkhant Pulgamkar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44,01,782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47.84%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92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Surgaon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Sumit Nilkanth Pulgamkar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34,00,032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46.30%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26.48%</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9.00</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1076184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nvGraphicFramePr>
        <p:xfrm>
          <a:off x="497929" y="1706369"/>
          <a:ext cx="11196139" cy="5074278"/>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smtClean="0">
                          <a:solidFill>
                            <a:srgbClr val="000000"/>
                          </a:solidFill>
                          <a:effectLst/>
                          <a:latin typeface="Calibri"/>
                        </a:rPr>
                        <a:t>93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Karanji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Sumit More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1,40,66,873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21-04-2022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20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40.84%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21.48%</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30.22</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94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Chek Somanpalli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Murlidhar Dhadse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30,39,724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38.91%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38.46%</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11.69</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95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Check Berdi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Kaushik Yashwantrao Kale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63,63,226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36.20%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96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Parsodi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Tarachand Ramchand Deurmalle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82,75,252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31.35%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97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Check Pellur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Sairam Infratach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39,08,965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23.46%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98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Chak Navegaon And Kirmiri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Sorab Veragade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93,94,267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18.29%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99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Chak Gojoli&amp;Gojoli Makta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Ramendra Repti Bala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1,04,49,202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12.75%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100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Ganesh Pipri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Ganesh Khardiwar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82,61,306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10.27%</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101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Bhagarpeth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 R Chintawar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66,30,912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9.99%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102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Adegaon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Manish Borkute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58,91,088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08-12-2022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9.90%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103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Kultha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Sairam Infratach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35,91,794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9.41%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104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Sukwashi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Ramendra Repti Bala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94,97,340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8.96%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105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Dhamanpeth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Kaushik Yashwantrao Kale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59,74,529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106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Wejgaon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Murlidhar Chintaman Dhudse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81,39,310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6.12%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3203683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nvGraphicFramePr>
        <p:xfrm>
          <a:off x="497929" y="1706369"/>
          <a:ext cx="11196139" cy="4964794"/>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smtClean="0">
                          <a:solidFill>
                            <a:srgbClr val="000000"/>
                          </a:solidFill>
                          <a:effectLst/>
                          <a:latin typeface="Calibri"/>
                        </a:rPr>
                        <a:t>107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Dhaba&amp;3Villages</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Vilas Sontakke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2,31,06,934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108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Vithal Wada&amp;5 Villages</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Anil Narayan Gore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4,56,97,594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5.12%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109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Vihirgaon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Sumit Nilkanth Pulgamkar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44,95,244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26-12-2022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4.75%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110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Kudenandgaon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Sumit Pulgamkar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46,72,509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4.60%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111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Salezari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Ramendra Rapti Bala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90,02,136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112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Bhanareti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Ramendra Bala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65,38,976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113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Dhannapur&amp;Vyankatpur Chak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Kaushik Kale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1,04,33,515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2.24%</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114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Chak Likhitwada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Payal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1,30,77,688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115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Chak Pipri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Ganesh Khardiwar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78,73,217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0.89%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116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Nandwardhan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Sai Telicomunication &amp;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44,957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117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Arvi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Krishna Ramprakash Pipare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44,903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08-12-2023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0.66%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118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Darur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Murlidhar Chintaman Dhudse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75,24,642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119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Dubarpeth&amp;Chiwanda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Mohan Namanwar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84,17,598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0.41%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120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Chak Darur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Pawar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1,10,02,169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2935508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906406231"/>
              </p:ext>
            </p:extLst>
          </p:nvPr>
        </p:nvGraphicFramePr>
        <p:xfrm>
          <a:off x="497929" y="1706369"/>
          <a:ext cx="11196139" cy="4964794"/>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dirty="0" smtClean="0">
                          <a:solidFill>
                            <a:srgbClr val="000000"/>
                          </a:solidFill>
                          <a:effectLst/>
                          <a:latin typeface="Calibri"/>
                        </a:rPr>
                        <a:t>121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Somanpalli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Kaushik Kale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1,15,86,040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122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Tarsa Kh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 G. Deshmukh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1,68,42,597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123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Panora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Ganesh Khardiwar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51,30,102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0.14%</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124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Lathi&amp;3Villages</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Murlidhar Chintaman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3,31,66,933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0.08%</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gridSpan="9">
                  <a:txBody>
                    <a:bodyPr/>
                    <a:lstStyle/>
                    <a:p>
                      <a:pPr algn="ctr" fontAlgn="ctr"/>
                      <a:r>
                        <a:rPr lang="en-US" sz="1400" b="1" i="0" u="none" strike="noStrike" dirty="0" err="1" smtClean="0">
                          <a:solidFill>
                            <a:schemeClr val="tx1"/>
                          </a:solidFill>
                          <a:effectLst/>
                          <a:latin typeface="Calibri" panose="020F0502020204030204" pitchFamily="34" charset="0"/>
                          <a:cs typeface="Calibri" panose="020F0502020204030204" pitchFamily="34" charset="0"/>
                        </a:rPr>
                        <a:t>Jiwati</a:t>
                      </a:r>
                      <a:r>
                        <a:rPr lang="en-US" sz="1400" b="1" i="0" u="none" strike="noStrike" dirty="0" smtClean="0">
                          <a:solidFill>
                            <a:schemeClr val="tx1"/>
                          </a:solidFill>
                          <a:effectLst/>
                          <a:latin typeface="Calibri" panose="020F0502020204030204" pitchFamily="34" charset="0"/>
                          <a:cs typeface="Calibri" panose="020F0502020204030204" pitchFamily="34" charset="0"/>
                        </a:rPr>
                        <a:t> </a:t>
                      </a:r>
                      <a:r>
                        <a:rPr lang="en-US" sz="1400" b="1" i="0" u="none" strike="noStrike" dirty="0" err="1" smtClean="0">
                          <a:solidFill>
                            <a:schemeClr val="tx1"/>
                          </a:solidFill>
                          <a:effectLst/>
                          <a:latin typeface="Calibri" panose="020F0502020204030204" pitchFamily="34" charset="0"/>
                          <a:cs typeface="Calibri" panose="020F0502020204030204" pitchFamily="34" charset="0"/>
                        </a:rPr>
                        <a:t>Taluka</a:t>
                      </a:r>
                      <a:endParaRPr lang="en-US" sz="1400" b="1"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125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Lambhori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L. D. Chauhan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33,63,194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21-04-2022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98.94%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79.99%</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26.90</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126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Dhondaarjuni &amp; Gondguda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L. D. Chauhan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56,01,400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21-04-2022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97.47%</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67.12%</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37.60</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127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Mahapandharwani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Gangai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20,28,129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21-04-2022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93.03%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26.35%</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5.34</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128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Bhoksapur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Dhondiba Vitthal Shinde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19,15,886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21-04-2022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91.67%</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46.28%</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8.87</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129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Devalguda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L. D. Chauhan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16,04,647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21-04-2022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89.60%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84.19%</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13.51</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130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Gadpandharwani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L D Chavan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70,42,029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73.54%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131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Krankondi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L D Chauhan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23,17,584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16-01-2023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57.10%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132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Sitaguda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Dharmsingh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28,01,100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51.04%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31.52%</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8.83</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133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Ambezari &amp; Hatkarguda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Tarachand Ramdas Deurmalle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58,55,584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29-04-2022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43.78%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42.79%</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25.06</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1563032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nvGraphicFramePr>
        <p:xfrm>
          <a:off x="497929" y="1706369"/>
          <a:ext cx="11196139" cy="4860918"/>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smtClean="0">
                          <a:solidFill>
                            <a:srgbClr val="000000"/>
                          </a:solidFill>
                          <a:effectLst/>
                          <a:latin typeface="Calibri"/>
                        </a:rPr>
                        <a:t>134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Khadki Hirapur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Balaji Jadhav</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7,99,918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21-04-2022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40.86%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21.19%</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1.70</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135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Pataguda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Prasad Narote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11,85,078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09-12-2022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26.40%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136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Nagapur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Gangai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28,07,881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16.51%</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137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Loldoh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Balaji Ramu Jadhav</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13,15,544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27-05-2022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13.31%</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10.29%</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1.35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138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Labhanguda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L D Chavhan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35,30,296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139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Anadguda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Shree. Balaji Ramu Jadhav</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17,21,595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11-05-2022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140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Asapur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Pritam Asutkar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35,03,936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8.14%</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141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Pochuguda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Dhodimba V Shinde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26,09,255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09-12-2022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7.83%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142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Rangharguda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Dhodimba V Shinde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47,41,930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09-12-2022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7.27%</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143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Hatkarguda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Sangmeshwar Earthmovers And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29,07,017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6.76%</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144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Tadhirapur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Sartaj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77,22,063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08-12-2022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145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Kotha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Gangai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37,38,418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146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Kolamguda &amp; Lachmaguda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Dhodimba V Shinde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46,30,594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09-11-2022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147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Tumriguda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Pritam Asutkar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30,95,888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1177872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4189331317"/>
              </p:ext>
            </p:extLst>
          </p:nvPr>
        </p:nvGraphicFramePr>
        <p:xfrm>
          <a:off x="497929" y="1706369"/>
          <a:ext cx="11196139" cy="4860918"/>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dirty="0" smtClean="0">
                          <a:solidFill>
                            <a:srgbClr val="000000"/>
                          </a:solidFill>
                          <a:effectLst/>
                          <a:latin typeface="Calibri"/>
                        </a:rPr>
                        <a:t>148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Jondleguda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Dhondiba Shinde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15,04,291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149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Gondguda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Amar Rajur Bhoyar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30,64,167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150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Belgaon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Sheshrao Maharaj Enterprizes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54,74,848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09-12-2022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2.61%</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151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Yellapur And Yellapur Khurd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Pundalik Girmare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1,15,15,497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2.26%</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152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Kamlapur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L.D Chauhan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23,41,262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16-01-2023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153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Ghanpather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L D Chavhan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53,15,889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1.89%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154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Bhari (Gonguda)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Jagam M Ghule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33,27,508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155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Kakban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Sangameshwaar Earh Movers And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30,63,982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03-10-2022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156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Chalpatguda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Gangai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19,22,409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157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Bhimnagar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Shri R.G Desmukh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70,24,643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0.50%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gridSpan="9">
                  <a:txBody>
                    <a:bodyPr/>
                    <a:lstStyle/>
                    <a:p>
                      <a:pPr algn="ctr" fontAlgn="ctr"/>
                      <a:r>
                        <a:rPr lang="en-US" sz="1400" b="1" i="0" u="none" strike="noStrike" dirty="0" err="1" smtClean="0">
                          <a:solidFill>
                            <a:srgbClr val="000000"/>
                          </a:solidFill>
                          <a:effectLst/>
                          <a:latin typeface="Calibri" panose="020F0502020204030204" pitchFamily="34" charset="0"/>
                          <a:cs typeface="Calibri" panose="020F0502020204030204" pitchFamily="34" charset="0"/>
                        </a:rPr>
                        <a:t>Korpana</a:t>
                      </a:r>
                      <a:r>
                        <a:rPr lang="en-US" sz="1400" b="1" i="0" u="none" strike="noStrike" dirty="0" smtClean="0">
                          <a:solidFill>
                            <a:srgbClr val="000000"/>
                          </a:solidFill>
                          <a:effectLst/>
                          <a:latin typeface="Calibri" panose="020F0502020204030204" pitchFamily="34" charset="0"/>
                          <a:cs typeface="Calibri" panose="020F0502020204030204" pitchFamily="34" charset="0"/>
                        </a:rPr>
                        <a:t> </a:t>
                      </a:r>
                      <a:r>
                        <a:rPr lang="en-US" sz="1400" b="1" i="0" u="none" strike="noStrike" dirty="0" err="1" smtClean="0">
                          <a:solidFill>
                            <a:srgbClr val="000000"/>
                          </a:solidFill>
                          <a:effectLst/>
                          <a:latin typeface="Calibri" panose="020F0502020204030204" pitchFamily="34" charset="0"/>
                          <a:cs typeface="Calibri" panose="020F0502020204030204" pitchFamily="34" charset="0"/>
                        </a:rPr>
                        <a:t>Taluka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158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Mandwa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Pundalik S Girmaji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50,76,056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86.82%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85.84%</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43.57</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159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Borgaon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Sandeep Milmile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43,10,627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76.94%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74.51%</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32.12</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160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Maikalguda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Pritam Asutkar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11,05,645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72.93%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418256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nvGraphicFramePr>
        <p:xfrm>
          <a:off x="497929" y="1706369"/>
          <a:ext cx="11196139" cy="5068670"/>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smtClean="0">
                          <a:solidFill>
                            <a:srgbClr val="000000"/>
                          </a:solidFill>
                          <a:effectLst/>
                          <a:latin typeface="Calibri"/>
                        </a:rPr>
                        <a:t>161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Kukudbodi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Shiraj Sheikh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14,71,986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72.90%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22.46%</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3.31</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162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Borgaon Khu</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Sandeep Milmile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43,10,627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24-06-2022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38.62%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163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Dhopatola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Sumit More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1,22,27,090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35.01%</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30.66%</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37.49</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164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Antargaon Bk</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`Dhanashree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48,52,436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34.98%</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18.87%</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9.16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165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Hatloni (Kukudbodi)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Runal M Asutkar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40,48,242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166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Asan Khurd &amp; Borinavegaon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Ram Services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94,77,936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167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Kothoda Bk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Shubham Gayakwad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1,38,94,103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9.43%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168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Sonurli &amp; Gadgegaon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Jyoti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1,03,84,719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19-12-2022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7.35%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169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Wadgaon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Ram Services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72,05,137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05-08-2022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7.32%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170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Belgaon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Sumit Jagdish Gowardhan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15,11,191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7.13%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171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Parsoda&amp;3 Villages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Shubham Gayakwad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2,29,15,890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6.89%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172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Sonurli Wansad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Sandeep Milalile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1,42,04,160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173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Durgadi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Lokesh Milind Kotrange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46,87,495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174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Ekodi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Murlidhar Dhulase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41,51,932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737703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4215211943"/>
              </p:ext>
            </p:extLst>
          </p:nvPr>
        </p:nvGraphicFramePr>
        <p:xfrm>
          <a:off x="497929" y="1706369"/>
          <a:ext cx="11196139" cy="4757042"/>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dirty="0" smtClean="0">
                          <a:solidFill>
                            <a:srgbClr val="000000"/>
                          </a:solidFill>
                          <a:effectLst/>
                          <a:latin typeface="Calibri"/>
                        </a:rPr>
                        <a:t>175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Chincholi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Summit Jagdish Gowardhan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40,84,721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2.86%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176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Bharosa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Jyoti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47,23,830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177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Kadholi Kh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Tirth Infotech Services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66,69,758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1.54%</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178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Jaitapur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Amol Anil Ramteke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66,33,746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1.08%</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179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Pimpalgaon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Vishal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1,14,39,657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180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Nokari Pal</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Vishal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1,06,13,964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181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Hirapur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Vishal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87,05,251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0.08%</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gridSpan="9">
                  <a:txBody>
                    <a:bodyPr/>
                    <a:lstStyle/>
                    <a:p>
                      <a:pPr algn="ctr" fontAlgn="ctr"/>
                      <a:r>
                        <a:rPr lang="en-US" sz="1400" b="1" i="0" u="none" strike="noStrike" dirty="0" err="1" smtClean="0">
                          <a:solidFill>
                            <a:srgbClr val="000000"/>
                          </a:solidFill>
                          <a:effectLst/>
                          <a:latin typeface="Calibri" panose="020F0502020204030204" pitchFamily="34" charset="0"/>
                          <a:cs typeface="Calibri" panose="020F0502020204030204" pitchFamily="34" charset="0"/>
                        </a:rPr>
                        <a:t>Nagbhid</a:t>
                      </a:r>
                      <a:r>
                        <a:rPr lang="en-US" sz="1400" b="1" i="0" u="none" strike="noStrike" dirty="0" smtClean="0">
                          <a:solidFill>
                            <a:srgbClr val="000000"/>
                          </a:solidFill>
                          <a:effectLst/>
                          <a:latin typeface="Calibri" panose="020F0502020204030204" pitchFamily="34" charset="0"/>
                          <a:cs typeface="Calibri" panose="020F0502020204030204" pitchFamily="34" charset="0"/>
                        </a:rPr>
                        <a:t> </a:t>
                      </a:r>
                      <a:r>
                        <a:rPr lang="en-US" sz="1400" b="1" i="0" u="none" strike="noStrike" dirty="0" err="1" smtClean="0">
                          <a:solidFill>
                            <a:srgbClr val="000000"/>
                          </a:solidFill>
                          <a:effectLst/>
                          <a:latin typeface="Calibri" panose="020F0502020204030204" pitchFamily="34" charset="0"/>
                          <a:cs typeface="Calibri" panose="020F0502020204030204" pitchFamily="34" charset="0"/>
                        </a:rPr>
                        <a:t>Taluka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182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Pardi Thawre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Deepak Gonewal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94,08,977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28-07-2022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33.53%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183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Bikli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Kamlesh Building Material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19,51,951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13-05-2022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21.88%</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gridSpan="9">
                  <a:txBody>
                    <a:bodyPr/>
                    <a:lstStyle/>
                    <a:p>
                      <a:pPr algn="ctr" fontAlgn="ctr"/>
                      <a:r>
                        <a:rPr lang="en-US" sz="1400" b="1" i="0" u="none" strike="noStrike" dirty="0" err="1" smtClean="0">
                          <a:solidFill>
                            <a:srgbClr val="000000"/>
                          </a:solidFill>
                          <a:effectLst/>
                          <a:latin typeface="Calibri" panose="020F0502020204030204" pitchFamily="34" charset="0"/>
                          <a:cs typeface="Calibri" panose="020F0502020204030204" pitchFamily="34" charset="0"/>
                        </a:rPr>
                        <a:t>Pombhurana</a:t>
                      </a:r>
                      <a:r>
                        <a:rPr lang="en-US" sz="1400" b="1" i="0" u="none" strike="noStrike" dirty="0" smtClean="0">
                          <a:solidFill>
                            <a:srgbClr val="000000"/>
                          </a:solidFill>
                          <a:effectLst/>
                          <a:latin typeface="Calibri" panose="020F0502020204030204" pitchFamily="34" charset="0"/>
                          <a:cs typeface="Calibri" panose="020F0502020204030204" pitchFamily="34" charset="0"/>
                        </a:rPr>
                        <a:t> </a:t>
                      </a:r>
                      <a:r>
                        <a:rPr lang="en-US" sz="1400" b="1" i="0" u="none" strike="noStrike" dirty="0" err="1" smtClean="0">
                          <a:solidFill>
                            <a:srgbClr val="000000"/>
                          </a:solidFill>
                          <a:effectLst/>
                          <a:latin typeface="Calibri" panose="020F0502020204030204" pitchFamily="34" charset="0"/>
                          <a:cs typeface="Calibri" panose="020F0502020204030204" pitchFamily="34" charset="0"/>
                        </a:rPr>
                        <a:t>Taluka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184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Umari Potdar &amp; Tukum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Tarachand Deurmalle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71,95,895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29-04-2022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54.90%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185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Ashta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Vinod Diwse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29,97,520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13-05-2022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41.25%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30.18%</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9.05</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186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Borda Zullurwar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Sumit More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25,58,340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37.75%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44132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203200" y="101600"/>
            <a:ext cx="11776710" cy="696686"/>
          </a:xfrm>
          <a:solidFill>
            <a:schemeClr val="accent4">
              <a:lumMod val="20000"/>
              <a:lumOff val="80000"/>
            </a:schemeClr>
          </a:solidFill>
        </p:spPr>
        <p:txBody>
          <a:bodyPr>
            <a:normAutofit/>
          </a:bodyPr>
          <a:lstStyle/>
          <a:p>
            <a:pPr algn="ctr"/>
            <a:r>
              <a:rPr lang="en-US" b="1" dirty="0">
                <a:latin typeface="+mn-lt"/>
              </a:rPr>
              <a:t>District Overview</a:t>
            </a:r>
          </a:p>
        </p:txBody>
      </p:sp>
      <p:graphicFrame>
        <p:nvGraphicFramePr>
          <p:cNvPr id="4" name="Table 3"/>
          <p:cNvGraphicFramePr>
            <a:graphicFrameLocks noGrp="1"/>
          </p:cNvGraphicFramePr>
          <p:nvPr>
            <p:extLst>
              <p:ext uri="{D42A27DB-BD31-4B8C-83A1-F6EECF244321}">
                <p14:modId xmlns:p14="http://schemas.microsoft.com/office/powerpoint/2010/main" val="3053379608"/>
              </p:ext>
            </p:extLst>
          </p:nvPr>
        </p:nvGraphicFramePr>
        <p:xfrm>
          <a:off x="404814" y="966779"/>
          <a:ext cx="11395300" cy="5443425"/>
        </p:xfrm>
        <a:graphic>
          <a:graphicData uri="http://schemas.openxmlformats.org/drawingml/2006/table">
            <a:tbl>
              <a:tblPr>
                <a:tableStyleId>{5C22544A-7EE6-4342-B048-85BDC9FD1C3A}</a:tableStyleId>
              </a:tblPr>
              <a:tblGrid>
                <a:gridCol w="1139530">
                  <a:extLst>
                    <a:ext uri="{9D8B030D-6E8A-4147-A177-3AD203B41FA5}">
                      <a16:colId xmlns="" xmlns:a16="http://schemas.microsoft.com/office/drawing/2014/main" val="20000"/>
                    </a:ext>
                  </a:extLst>
                </a:gridCol>
                <a:gridCol w="1139530">
                  <a:extLst>
                    <a:ext uri="{9D8B030D-6E8A-4147-A177-3AD203B41FA5}">
                      <a16:colId xmlns="" xmlns:a16="http://schemas.microsoft.com/office/drawing/2014/main" val="20001"/>
                    </a:ext>
                  </a:extLst>
                </a:gridCol>
                <a:gridCol w="1139530">
                  <a:extLst>
                    <a:ext uri="{9D8B030D-6E8A-4147-A177-3AD203B41FA5}">
                      <a16:colId xmlns="" xmlns:a16="http://schemas.microsoft.com/office/drawing/2014/main" val="20002"/>
                    </a:ext>
                  </a:extLst>
                </a:gridCol>
                <a:gridCol w="1139530">
                  <a:extLst>
                    <a:ext uri="{9D8B030D-6E8A-4147-A177-3AD203B41FA5}">
                      <a16:colId xmlns="" xmlns:a16="http://schemas.microsoft.com/office/drawing/2014/main" val="20003"/>
                    </a:ext>
                  </a:extLst>
                </a:gridCol>
                <a:gridCol w="1139530">
                  <a:extLst>
                    <a:ext uri="{9D8B030D-6E8A-4147-A177-3AD203B41FA5}">
                      <a16:colId xmlns="" xmlns:a16="http://schemas.microsoft.com/office/drawing/2014/main" val="20004"/>
                    </a:ext>
                  </a:extLst>
                </a:gridCol>
                <a:gridCol w="1139530">
                  <a:extLst>
                    <a:ext uri="{9D8B030D-6E8A-4147-A177-3AD203B41FA5}">
                      <a16:colId xmlns="" xmlns:a16="http://schemas.microsoft.com/office/drawing/2014/main" val="20005"/>
                    </a:ext>
                  </a:extLst>
                </a:gridCol>
                <a:gridCol w="1139530">
                  <a:extLst>
                    <a:ext uri="{9D8B030D-6E8A-4147-A177-3AD203B41FA5}">
                      <a16:colId xmlns="" xmlns:a16="http://schemas.microsoft.com/office/drawing/2014/main" val="20006"/>
                    </a:ext>
                  </a:extLst>
                </a:gridCol>
                <a:gridCol w="1139530">
                  <a:extLst>
                    <a:ext uri="{9D8B030D-6E8A-4147-A177-3AD203B41FA5}">
                      <a16:colId xmlns="" xmlns:a16="http://schemas.microsoft.com/office/drawing/2014/main" val="20007"/>
                    </a:ext>
                  </a:extLst>
                </a:gridCol>
                <a:gridCol w="1139530">
                  <a:extLst>
                    <a:ext uri="{9D8B030D-6E8A-4147-A177-3AD203B41FA5}">
                      <a16:colId xmlns="" xmlns:a16="http://schemas.microsoft.com/office/drawing/2014/main" val="20008"/>
                    </a:ext>
                  </a:extLst>
                </a:gridCol>
                <a:gridCol w="1139530">
                  <a:extLst>
                    <a:ext uri="{9D8B030D-6E8A-4147-A177-3AD203B41FA5}">
                      <a16:colId xmlns="" xmlns:a16="http://schemas.microsoft.com/office/drawing/2014/main" val="20009"/>
                    </a:ext>
                  </a:extLst>
                </a:gridCol>
              </a:tblGrid>
              <a:tr h="509436">
                <a:tc rowSpan="2">
                  <a:txBody>
                    <a:bodyPr/>
                    <a:lstStyle/>
                    <a:p>
                      <a:pPr marL="0" algn="ctr" defTabSz="914400" rtl="0" eaLnBrk="1" fontAlgn="ctr" latinLnBrk="0" hangingPunct="1"/>
                      <a:r>
                        <a:rPr lang="en-US" sz="1600" b="1" kern="1200" dirty="0">
                          <a:solidFill>
                            <a:schemeClr val="tx1"/>
                          </a:solidFill>
                          <a:effectLst/>
                          <a:latin typeface="+mn-lt"/>
                          <a:ea typeface="+mn-ea"/>
                          <a:cs typeface="+mn-cs"/>
                        </a:rPr>
                        <a:t>Taluka</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marL="0" algn="ctr" defTabSz="914400" rtl="0" eaLnBrk="1" fontAlgn="ctr" latinLnBrk="0" hangingPunct="1"/>
                      <a:r>
                        <a:rPr lang="en-US" sz="1600" b="1" kern="1200" dirty="0">
                          <a:solidFill>
                            <a:schemeClr val="tx1"/>
                          </a:solidFill>
                          <a:effectLst/>
                          <a:latin typeface="+mn-lt"/>
                          <a:ea typeface="+mn-ea"/>
                          <a:cs typeface="+mn-cs"/>
                        </a:rPr>
                        <a:t>Category</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No. of Schemes</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Work Order Issued</a:t>
                      </a: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Work In Progress</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Work Not Started</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extLst>
                  <a:ext uri="{0D108BD9-81ED-4DB2-BD59-A6C34878D82A}">
                    <a16:rowId xmlns="" xmlns:a16="http://schemas.microsoft.com/office/drawing/2014/main" val="10000"/>
                  </a:ext>
                </a:extLst>
              </a:tr>
              <a:tr h="330719">
                <a:tc vMerge="1">
                  <a:txBody>
                    <a:bodyPr/>
                    <a:lstStyle/>
                    <a:p>
                      <a:endParaRPr lang="en-IN"/>
                    </a:p>
                  </a:txBody>
                  <a:tcPr/>
                </a:tc>
                <a:tc vMerge="1">
                  <a:txBody>
                    <a:bodyPr/>
                    <a:lstStyle/>
                    <a:p>
                      <a:endParaRPr lang="en-IN"/>
                    </a:p>
                  </a:txBody>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1"/>
                  </a:ext>
                </a:extLst>
              </a:tr>
              <a:tr h="328805">
                <a:tc rowSpan="2">
                  <a:txBody>
                    <a:bodyPr/>
                    <a:lstStyle/>
                    <a:p>
                      <a:pPr algn="ctr" rtl="0" fontAlgn="ctr"/>
                      <a:r>
                        <a:rPr lang="en-IN" sz="1400" b="1" dirty="0" err="1">
                          <a:effectLst/>
                          <a:latin typeface="Calibri"/>
                        </a:rPr>
                        <a:t>Ballapur</a:t>
                      </a:r>
                      <a:endParaRPr lang="en-IN" sz="1400" b="1" dirty="0">
                        <a:effectLst/>
                        <a:latin typeface="Calibri"/>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28805">
                <a:tc vMerge="1">
                  <a:txBody>
                    <a:bodyPr/>
                    <a:lstStyle/>
                    <a:p>
                      <a:endParaRPr lang="en-IN"/>
                    </a:p>
                  </a:txBody>
                  <a:tcPr/>
                </a:tc>
                <a:tc>
                  <a:txBody>
                    <a:bodyPr/>
                    <a:lstStyle/>
                    <a:p>
                      <a:pPr algn="ctr" rtl="0" fontAlgn="ctr"/>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28805">
                <a:tc rowSpan="2">
                  <a:txBody>
                    <a:bodyPr/>
                    <a:lstStyle/>
                    <a:p>
                      <a:pPr algn="ctr" rtl="0" fontAlgn="ctr"/>
                      <a:r>
                        <a:rPr lang="en-IN" sz="1400" b="1">
                          <a:effectLst/>
                          <a:latin typeface="Calibri"/>
                        </a:rPr>
                        <a:t>Bhadrawati</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60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19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54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19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19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14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35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28805">
                <a:tc vMerge="1">
                  <a:txBody>
                    <a:bodyPr/>
                    <a:lstStyle/>
                    <a:p>
                      <a:endParaRPr lang="en-IN"/>
                    </a:p>
                  </a:txBody>
                  <a:tcPr/>
                </a:tc>
                <a:tc>
                  <a:txBody>
                    <a:bodyPr/>
                    <a:lstStyle/>
                    <a:p>
                      <a:pPr algn="ctr" rtl="0" fontAlgn="ctr"/>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28805">
                <a:tc rowSpan="2">
                  <a:txBody>
                    <a:bodyPr/>
                    <a:lstStyle/>
                    <a:p>
                      <a:pPr algn="ctr" rtl="0" fontAlgn="ctr"/>
                      <a:r>
                        <a:rPr lang="en-IN" sz="1400" b="1">
                          <a:effectLst/>
                          <a:latin typeface="Calibri"/>
                        </a:rPr>
                        <a:t>Brahmapuri</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328805">
                <a:tc vMerge="1">
                  <a:txBody>
                    <a:bodyPr/>
                    <a:lstStyle/>
                    <a:p>
                      <a:endParaRPr lang="en-IN"/>
                    </a:p>
                  </a:txBody>
                  <a:tcPr/>
                </a:tc>
                <a:tc>
                  <a:txBody>
                    <a:bodyPr/>
                    <a:lstStyle/>
                    <a:p>
                      <a:pPr algn="ctr" rtl="0" fontAlgn="ctr"/>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328805">
                <a:tc rowSpan="2">
                  <a:txBody>
                    <a:bodyPr/>
                    <a:lstStyle/>
                    <a:p>
                      <a:pPr algn="ctr" rtl="0" fontAlgn="ctr"/>
                      <a:r>
                        <a:rPr lang="en-IN" sz="1400" b="1">
                          <a:effectLst/>
                          <a:latin typeface="Calibri"/>
                        </a:rPr>
                        <a:t>Chandrapur</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30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17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27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16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13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11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14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8805">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dirty="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8805">
                <a:tc rowSpan="2">
                  <a:txBody>
                    <a:bodyPr/>
                    <a:lstStyle/>
                    <a:p>
                      <a:pPr algn="ctr" rtl="0" fontAlgn="ctr"/>
                      <a:r>
                        <a:rPr lang="en-IN" sz="1400" b="1">
                          <a:effectLst/>
                          <a:latin typeface="Calibri"/>
                        </a:rPr>
                        <a:t>Chimur</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21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21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21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8805">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8805">
                <a:tc rowSpan="2">
                  <a:txBody>
                    <a:bodyPr/>
                    <a:lstStyle/>
                    <a:p>
                      <a:pPr algn="ctr" rtl="0" fontAlgn="ctr"/>
                      <a:r>
                        <a:rPr lang="en-IN" sz="1400" b="1">
                          <a:effectLst/>
                          <a:latin typeface="Calibri"/>
                        </a:rPr>
                        <a:t>Gondpipri</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37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12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33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12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25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10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328805">
                <a:tc vMerge="1">
                  <a:txBody>
                    <a:bodyPr/>
                    <a:lstStyle/>
                    <a:p>
                      <a:endParaRPr lang="en-IN"/>
                    </a:p>
                  </a:txBody>
                  <a:tcPr/>
                </a:tc>
                <a:tc>
                  <a:txBody>
                    <a:bodyPr/>
                    <a:lstStyle/>
                    <a:p>
                      <a:pPr algn="ctr" rtl="0" fontAlgn="ctr"/>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r h="328805">
                <a:tc rowSpan="2">
                  <a:txBody>
                    <a:bodyPr/>
                    <a:lstStyle/>
                    <a:p>
                      <a:pPr algn="ctr" rtl="0" fontAlgn="ctr"/>
                      <a:r>
                        <a:rPr lang="en-IN" sz="1400" b="1">
                          <a:effectLst/>
                          <a:latin typeface="Calibri"/>
                        </a:rPr>
                        <a:t>Jiwati</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27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76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25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66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10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23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15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43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0"/>
                  </a:ext>
                </a:extLst>
              </a:tr>
              <a:tr h="328805">
                <a:tc vMerge="1">
                  <a:txBody>
                    <a:bodyPr/>
                    <a:lstStyle/>
                    <a:p>
                      <a:endParaRPr lang="en-IN"/>
                    </a:p>
                  </a:txBody>
                  <a:tcPr/>
                </a:tc>
                <a:tc>
                  <a:txBody>
                    <a:bodyPr/>
                    <a:lstStyle/>
                    <a:p>
                      <a:pPr algn="ctr" rtl="0" fontAlgn="ctr"/>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35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31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Calibri"/>
                        </a:rPr>
                        <a:t>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16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a:rPr>
                        <a:t>15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dirty="0">
                          <a:effectLst/>
                          <a:latin typeface="Calibri"/>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4215278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nvGraphicFramePr>
        <p:xfrm>
          <a:off x="497929" y="1706369"/>
          <a:ext cx="11196139" cy="5074278"/>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smtClean="0">
                          <a:solidFill>
                            <a:srgbClr val="000000"/>
                          </a:solidFill>
                          <a:effectLst/>
                          <a:latin typeface="Calibri"/>
                        </a:rPr>
                        <a:t>187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Chintaldhaba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Kaushik Kale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38,99,567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21.93%</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8.55</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188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Chak Ballarpur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Parasnath S.Alone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28,32,761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27-05-2022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189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Dewada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Prajat Burabe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25,36,916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07-06-2022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23.01%</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190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Ambedhanora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Sourav Wairagade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49,13,205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26-12-2022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20.10%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18.10%</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8.89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191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Pipri Deshpande</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Kaushik Kale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1,25,19,412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192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Chek Hattibodi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Tarachand Deurmalle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53,95,997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7.39%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193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Dewai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 K Vairagade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66,41,922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6.08%</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194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Dongarhaldi Mal Lachmapur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Dhananjay Khade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48,62,664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23-01-2023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5.85%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195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Satara Komti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Kaushak Kade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15,94,927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01-06-2022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4.36%</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196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Chekthana &amp; Thana Wasana Mal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Sumit More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1,43,11,885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4.10%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197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Ghanoti 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Avinash Maska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10,54,254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198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Sonapur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Swapnil Kade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45,61,351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199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Jungaon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T K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57,81,582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200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Gangapur Navin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Tarachand Deurmale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62,12,325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2741996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2563015376"/>
              </p:ext>
            </p:extLst>
          </p:nvPr>
        </p:nvGraphicFramePr>
        <p:xfrm>
          <a:off x="497929" y="1706369"/>
          <a:ext cx="11196139" cy="4757042"/>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dirty="0" smtClean="0">
                          <a:solidFill>
                            <a:srgbClr val="000000"/>
                          </a:solidFill>
                          <a:effectLst/>
                          <a:latin typeface="Calibri"/>
                        </a:rPr>
                        <a:t>201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Dighori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Kaushik Kade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1,31,64,103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202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Dongarhaldi Tukum</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Tanmay Shetey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1,07,98,770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203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Ghanoti Tukum</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Swapniil Kade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64,86,180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0.07%</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gridSpan="9">
                  <a:txBody>
                    <a:bodyPr/>
                    <a:lstStyle/>
                    <a:p>
                      <a:pPr algn="ctr" fontAlgn="ctr"/>
                      <a:r>
                        <a:rPr lang="en-US" sz="1400" b="1" i="0" u="none" strike="noStrike" dirty="0" err="1" smtClean="0">
                          <a:solidFill>
                            <a:schemeClr val="tx1"/>
                          </a:solidFill>
                          <a:effectLst/>
                          <a:latin typeface="Calibri" panose="020F0502020204030204" pitchFamily="34" charset="0"/>
                          <a:cs typeface="Calibri" panose="020F0502020204030204" pitchFamily="34" charset="0"/>
                        </a:rPr>
                        <a:t>Rajura</a:t>
                      </a:r>
                      <a:r>
                        <a:rPr lang="en-US" sz="1400" b="1" i="0" u="none" strike="noStrike" dirty="0" smtClean="0">
                          <a:solidFill>
                            <a:schemeClr val="tx1"/>
                          </a:solidFill>
                          <a:effectLst/>
                          <a:latin typeface="Calibri" panose="020F0502020204030204" pitchFamily="34" charset="0"/>
                          <a:cs typeface="Calibri" panose="020F0502020204030204" pitchFamily="34" charset="0"/>
                        </a:rPr>
                        <a:t> </a:t>
                      </a:r>
                      <a:r>
                        <a:rPr lang="en-US" sz="1400" b="1" i="0" u="none" strike="noStrike" dirty="0" err="1" smtClean="0">
                          <a:solidFill>
                            <a:schemeClr val="tx1"/>
                          </a:solidFill>
                          <a:effectLst/>
                          <a:latin typeface="Calibri" panose="020F0502020204030204" pitchFamily="34" charset="0"/>
                          <a:cs typeface="Calibri" panose="020F0502020204030204" pitchFamily="34" charset="0"/>
                        </a:rPr>
                        <a:t>Taluka</a:t>
                      </a:r>
                      <a:endParaRPr lang="en-US" sz="1400" b="1"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204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Sirsi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Gajanan Somaji Udapur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5,82,146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97.46%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205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Dhidshi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Rakesh Paradkar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5,24,096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28-09-2022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79.76%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206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Hardona Bu</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Dharmasingh Parsuram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15,94,988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24-06-2022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71.06%</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67.62%</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10.79</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207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Goyegaon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Pravin Khadse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8,24,693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23-11-2022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69.57%</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208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Chincholi Bk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Shree. Dattu Shankar Chafle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26,47,730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31-10-2022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62.19%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209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Siddheshwar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Sanjay Daud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6,98,899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28-09-2022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54.18%</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52.69%</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3.68</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210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Dhanora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Dharmasingh Parsuram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22,50,977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41.58%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40.78%</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9.18</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211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Murti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Dattu Chafale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2765931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40.52%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212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Sakhari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Deepak Gonewar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1035129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23-08-2022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37.65%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213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Subbai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Datta Chapale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19,01,362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36.02%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795668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nvGraphicFramePr>
        <p:xfrm>
          <a:off x="497929" y="1706369"/>
          <a:ext cx="11196139" cy="4653166"/>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smtClean="0">
                          <a:solidFill>
                            <a:srgbClr val="000000"/>
                          </a:solidFill>
                          <a:effectLst/>
                          <a:latin typeface="Calibri"/>
                        </a:rPr>
                        <a:t>214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Chincholi Khu</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Mayur Jiwtode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1448448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29.05%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215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Aheri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12359641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10.24%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216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Virur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K.R Bhattad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13822218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31-10-2022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9.91%</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9.60%</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13.27</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217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Bhendavi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Omkar Aswale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2441425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9.62%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218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Mathra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 M Dev</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7512169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219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Kawadagondi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Jagan Ghule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2001949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03-10-2022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7.43%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220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Chunala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 D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16,09,545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05-12-2022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6.90%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221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Arvi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Sandip Milmile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11668567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6.84%</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222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Tummaguda Kh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Datta Chaple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1901362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6.82%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223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Antargaon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Shambhukumar Khedekar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6570221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6.09%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224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Satri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Sandeep Milmile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3457465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225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Warud Road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Santosh Pawde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8529360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226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Bailampur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L D Chauhan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3934292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227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Khambada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Kk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9303393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3.59%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1402543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2554449745"/>
              </p:ext>
            </p:extLst>
          </p:nvPr>
        </p:nvGraphicFramePr>
        <p:xfrm>
          <a:off x="497929" y="1706369"/>
          <a:ext cx="11196139" cy="4757042"/>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dirty="0" smtClean="0">
                          <a:solidFill>
                            <a:srgbClr val="000000"/>
                          </a:solidFill>
                          <a:effectLst/>
                          <a:latin typeface="Calibri"/>
                        </a:rPr>
                        <a:t>228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Chichbodi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Rahul Betwar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6800119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229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Jamani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Kk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6551397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230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Bhendala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 K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7164440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2.64%</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231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Chandanwahi&amp;Naiknagar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 K Dev</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9666049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2.37%</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232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Bamanwada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 R Bhattad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23562971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233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Sonurli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Shubhamkumar Khedekar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13640505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234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Koshtala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Dhsneshree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5046253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1.57%</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235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New Beradi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Bhanupratap Enterprices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4646641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236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Kalamana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Kk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7329374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1.08%</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237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Chanakha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 K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7294815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23-11-2022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0.84%</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238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Muthra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Kk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69,09,987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239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Pachgaon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Mangesh Dongare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14712686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gridSpan="9">
                  <a:txBody>
                    <a:bodyPr/>
                    <a:lstStyle/>
                    <a:p>
                      <a:pPr algn="ctr" fontAlgn="ctr"/>
                      <a:r>
                        <a:rPr lang="en-US" sz="1400" b="1" i="0" u="none" strike="noStrike" dirty="0" err="1" smtClean="0">
                          <a:solidFill>
                            <a:srgbClr val="000000"/>
                          </a:solidFill>
                          <a:effectLst/>
                          <a:latin typeface="Calibri" panose="020F0502020204030204" pitchFamily="34" charset="0"/>
                          <a:cs typeface="Calibri" panose="020F0502020204030204" pitchFamily="34" charset="0"/>
                        </a:rPr>
                        <a:t>Warora</a:t>
                      </a:r>
                      <a:r>
                        <a:rPr lang="en-US" sz="1400" b="1" i="0" u="none" strike="noStrike" dirty="0" smtClean="0">
                          <a:solidFill>
                            <a:srgbClr val="000000"/>
                          </a:solidFill>
                          <a:effectLst/>
                          <a:latin typeface="Calibri" panose="020F0502020204030204" pitchFamily="34" charset="0"/>
                          <a:cs typeface="Calibri" panose="020F0502020204030204" pitchFamily="34" charset="0"/>
                        </a:rPr>
                        <a:t> </a:t>
                      </a:r>
                      <a:r>
                        <a:rPr lang="en-US" sz="1400" b="1" i="0" u="none" strike="noStrike" dirty="0" err="1" smtClean="0">
                          <a:solidFill>
                            <a:srgbClr val="000000"/>
                          </a:solidFill>
                          <a:effectLst/>
                          <a:latin typeface="Calibri" panose="020F0502020204030204" pitchFamily="34" charset="0"/>
                          <a:cs typeface="Calibri" panose="020F0502020204030204" pitchFamily="34" charset="0"/>
                        </a:rPr>
                        <a:t>Taluka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240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Ajangaon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Nikhil Thakre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18,61,010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21-04-2022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91.93%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48.89%</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9.1</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850145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nvGraphicFramePr>
        <p:xfrm>
          <a:off x="497929" y="1706369"/>
          <a:ext cx="11196139" cy="2991321"/>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dirty="0" smtClean="0">
                          <a:solidFill>
                            <a:srgbClr val="000000"/>
                          </a:solidFill>
                          <a:effectLst/>
                          <a:latin typeface="Calibri"/>
                        </a:rPr>
                        <a:t>241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Mohabala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Vilas Sontakke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52,78,156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80.68%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242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Waghnakh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Nikhil Thakre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36,66,505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17-06-2022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75.90%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48.28%</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17.7</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243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Marda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Sorabh Veragade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32,43,692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03-10-2022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71.15%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39.79%</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12.91</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244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Nagri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Nikhil Thakre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39,65,505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20-06-2022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60.48%</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44.03%</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17.46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245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Belgaon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Nikhil Thakre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18,88,754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11-05-2022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57.30%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45.95%</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8.68</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246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Barwha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Pawan Bopanwar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41,41,878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54.45%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49.89%</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20.66</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247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Arjuni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Nikhil Thakare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20,77,744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03-10-2022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50.35%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248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Wadgaon Arvi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Nikhil Thakare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18,33,040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24-05-2022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48.25%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249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Atmurdi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Sumit Pulgamkar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29,18,644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28-12-2022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21.07%</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dirty="0"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bl>
          </a:graphicData>
        </a:graphic>
      </p:graphicFrame>
    </p:spTree>
    <p:extLst>
      <p:ext uri="{BB962C8B-B14F-4D97-AF65-F5344CB8AC3E}">
        <p14:creationId xmlns:p14="http://schemas.microsoft.com/office/powerpoint/2010/main" val="4112337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947237093"/>
              </p:ext>
            </p:extLst>
          </p:nvPr>
        </p:nvGraphicFramePr>
        <p:xfrm>
          <a:off x="497929" y="1706371"/>
          <a:ext cx="11196139" cy="4641162"/>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48631">
                <a:tc gridSpan="9">
                  <a:txBody>
                    <a:bodyPr/>
                    <a:lstStyle/>
                    <a:p>
                      <a:pPr algn="ctr" fontAlgn="ctr"/>
                      <a:r>
                        <a:rPr lang="en-US" sz="1400" b="1" i="0" u="none" strike="noStrike" dirty="0" err="1" smtClean="0">
                          <a:solidFill>
                            <a:schemeClr val="tx1"/>
                          </a:solidFill>
                          <a:effectLst/>
                          <a:latin typeface="Calibri" panose="020F0502020204030204" pitchFamily="34" charset="0"/>
                          <a:cs typeface="Calibri" panose="020F0502020204030204" pitchFamily="34" charset="0"/>
                        </a:rPr>
                        <a:t>Ballapur</a:t>
                      </a:r>
                      <a:r>
                        <a:rPr lang="en-US" sz="1400" b="1" i="0" u="none" strike="noStrike" dirty="0" smtClean="0">
                          <a:solidFill>
                            <a:schemeClr val="tx1"/>
                          </a:solidFill>
                          <a:effectLst/>
                          <a:latin typeface="Calibri" panose="020F0502020204030204" pitchFamily="34" charset="0"/>
                          <a:cs typeface="Calibri" panose="020F0502020204030204" pitchFamily="34" charset="0"/>
                        </a:rPr>
                        <a:t> </a:t>
                      </a:r>
                      <a:r>
                        <a:rPr lang="en-US" sz="1400" b="1" i="0" u="none" strike="noStrike" dirty="0" err="1" smtClean="0">
                          <a:solidFill>
                            <a:schemeClr val="tx1"/>
                          </a:solidFill>
                          <a:effectLst/>
                          <a:latin typeface="Calibri" panose="020F0502020204030204" pitchFamily="34" charset="0"/>
                          <a:cs typeface="Calibri" panose="020F0502020204030204" pitchFamily="34" charset="0"/>
                        </a:rPr>
                        <a:t>Taluka</a:t>
                      </a:r>
                      <a:endParaRPr lang="en-US" sz="1400" b="1"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48631">
                <a:tc>
                  <a:txBody>
                    <a:bodyPr/>
                    <a:lstStyle/>
                    <a:p>
                      <a:pPr algn="ctr" fontAlgn="ctr"/>
                      <a:r>
                        <a:rPr lang="en-IN" sz="1400" b="0" i="0" u="none" strike="noStrike" smtClean="0">
                          <a:solidFill>
                            <a:srgbClr val="000000"/>
                          </a:solidFill>
                          <a:effectLst/>
                          <a:latin typeface="Calibri"/>
                        </a:rPr>
                        <a:t>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Katoli Bamni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Pp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69,71,505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31-10-2022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48631">
                <a:tc gridSpan="9">
                  <a:txBody>
                    <a:bodyPr/>
                    <a:lstStyle/>
                    <a:p>
                      <a:pPr algn="ctr" fontAlgn="ctr"/>
                      <a:r>
                        <a:rPr lang="en-US" sz="1400" b="1" i="0" u="none" strike="noStrike" dirty="0" err="1" smtClean="0">
                          <a:solidFill>
                            <a:schemeClr val="tx1"/>
                          </a:solidFill>
                          <a:effectLst/>
                          <a:latin typeface="Calibri" panose="020F0502020204030204" pitchFamily="34" charset="0"/>
                          <a:cs typeface="Calibri" panose="020F0502020204030204" pitchFamily="34" charset="0"/>
                        </a:rPr>
                        <a:t>Bhadarwati</a:t>
                      </a:r>
                      <a:r>
                        <a:rPr lang="en-US" sz="1400" b="1" i="0" u="none" strike="noStrike" dirty="0" smtClean="0">
                          <a:solidFill>
                            <a:schemeClr val="tx1"/>
                          </a:solidFill>
                          <a:effectLst/>
                          <a:latin typeface="Calibri" panose="020F0502020204030204" pitchFamily="34" charset="0"/>
                          <a:cs typeface="Calibri" panose="020F0502020204030204" pitchFamily="34" charset="0"/>
                        </a:rPr>
                        <a:t> </a:t>
                      </a:r>
                      <a:r>
                        <a:rPr lang="en-US" sz="1400" b="1" i="0" u="none" strike="noStrike" dirty="0" err="1" smtClean="0">
                          <a:solidFill>
                            <a:schemeClr val="tx1"/>
                          </a:solidFill>
                          <a:effectLst/>
                          <a:latin typeface="Calibri" panose="020F0502020204030204" pitchFamily="34" charset="0"/>
                          <a:cs typeface="Calibri" panose="020F0502020204030204" pitchFamily="34" charset="0"/>
                        </a:rPr>
                        <a:t>taluka</a:t>
                      </a:r>
                      <a:endParaRPr lang="en-US" sz="1400" b="1"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48631">
                <a:tc>
                  <a:txBody>
                    <a:bodyPr/>
                    <a:lstStyle/>
                    <a:p>
                      <a:pPr algn="ctr" fontAlgn="ctr"/>
                      <a:r>
                        <a:rPr lang="en-IN" sz="1400" b="0" i="0" u="none" strike="noStrike" smtClean="0">
                          <a:solidFill>
                            <a:srgbClr val="000000"/>
                          </a:solidFill>
                          <a:effectLst/>
                          <a:latin typeface="Calibri"/>
                        </a:rPr>
                        <a:t>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Kawadi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Ram Services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54,56,487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48.29%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48631">
                <a:tc>
                  <a:txBody>
                    <a:bodyPr/>
                    <a:lstStyle/>
                    <a:p>
                      <a:pPr algn="ctr" fontAlgn="ctr"/>
                      <a:r>
                        <a:rPr lang="en-IN" sz="1400" b="0" i="0" u="none" strike="noStrike" smtClean="0">
                          <a:solidFill>
                            <a:srgbClr val="000000"/>
                          </a:solidFill>
                          <a:effectLst/>
                          <a:latin typeface="Calibri"/>
                        </a:rPr>
                        <a:t>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Nandori Kh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Ramdas Korade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90,30,440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48631">
                <a:tc>
                  <a:txBody>
                    <a:bodyPr/>
                    <a:lstStyle/>
                    <a:p>
                      <a:pPr algn="ctr" fontAlgn="ctr"/>
                      <a:r>
                        <a:rPr lang="en-IN" sz="1400" b="0" i="0" u="none" strike="noStrike" smtClean="0">
                          <a:solidFill>
                            <a:srgbClr val="000000"/>
                          </a:solidFill>
                          <a:effectLst/>
                          <a:latin typeface="Calibri"/>
                        </a:rPr>
                        <a:t>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Belora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Rahim Shekh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33,79,140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48631">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Telwasa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New Vision Engg And Cinstruction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42,61,168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0.53%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457590">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Nandori Bk(Indiranagar)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Ashutosh Kale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1,49,65,812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0.17%</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48631">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Katwal Bhagat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Gurudav Transport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89,44,660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0.09%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48631">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Padmapur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Amol M Sukare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31,18,658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36.49%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35.62%</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11.11</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48631">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Ekara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Asit Adit Mandal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85,91,380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28.30%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48631">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Chincholi (Bk)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Shilesh Jayshwal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1,17,83,108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23.02%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48631">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Navegaon Makta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Shailesh Jaiswal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smtClean="0">
                          <a:solidFill>
                            <a:srgbClr val="000000"/>
                          </a:solidFill>
                          <a:effectLst/>
                          <a:latin typeface="Calibri" panose="020F0502020204030204" pitchFamily="34" charset="0"/>
                          <a:cs typeface="Calibri" panose="020F0502020204030204" pitchFamily="34" charset="0"/>
                        </a:rPr>
                        <a:t>79,03,957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bl>
          </a:graphicData>
        </a:graphic>
      </p:graphicFrame>
    </p:spTree>
    <p:extLst>
      <p:ext uri="{BB962C8B-B14F-4D97-AF65-F5344CB8AC3E}">
        <p14:creationId xmlns:p14="http://schemas.microsoft.com/office/powerpoint/2010/main" val="251606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113936025"/>
              </p:ext>
            </p:extLst>
          </p:nvPr>
        </p:nvGraphicFramePr>
        <p:xfrm>
          <a:off x="497929" y="1706369"/>
          <a:ext cx="11196139" cy="4985535"/>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gridSpan="9">
                  <a:txBody>
                    <a:bodyPr/>
                    <a:lstStyle/>
                    <a:p>
                      <a:pPr algn="ctr" fontAlgn="ctr"/>
                      <a:r>
                        <a:rPr lang="en-US" sz="1400" b="1" i="0" u="none" strike="noStrike" dirty="0" err="1" smtClean="0">
                          <a:solidFill>
                            <a:srgbClr val="000000"/>
                          </a:solidFill>
                          <a:effectLst/>
                          <a:latin typeface="Calibri" panose="020F0502020204030204" pitchFamily="34" charset="0"/>
                          <a:cs typeface="Calibri" panose="020F0502020204030204" pitchFamily="34" charset="0"/>
                        </a:rPr>
                        <a:t>Chandrapur</a:t>
                      </a:r>
                      <a:r>
                        <a:rPr lang="en-US" sz="1400" b="1" i="0" u="none" strike="noStrike" dirty="0" smtClean="0">
                          <a:solidFill>
                            <a:srgbClr val="000000"/>
                          </a:solidFill>
                          <a:effectLst/>
                          <a:latin typeface="Calibri" panose="020F0502020204030204" pitchFamily="34" charset="0"/>
                          <a:cs typeface="Calibri" panose="020F0502020204030204" pitchFamily="34" charset="0"/>
                        </a:rPr>
                        <a:t> </a:t>
                      </a:r>
                      <a:r>
                        <a:rPr lang="en-US" sz="1400" b="1" i="0" u="none" strike="noStrike" dirty="0" err="1" smtClean="0">
                          <a:solidFill>
                            <a:srgbClr val="000000"/>
                          </a:solidFill>
                          <a:effectLst/>
                          <a:latin typeface="Calibri" panose="020F0502020204030204" pitchFamily="34" charset="0"/>
                          <a:cs typeface="Calibri" panose="020F0502020204030204" pitchFamily="34" charset="0"/>
                        </a:rPr>
                        <a:t>Taluka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r>
              <a:tr h="332369">
                <a:tc>
                  <a:txBody>
                    <a:bodyPr/>
                    <a:lstStyle/>
                    <a:p>
                      <a:pPr algn="ctr" fontAlgn="ctr"/>
                      <a:r>
                        <a:rPr lang="en-IN" sz="1400" b="0" i="0" u="none" strike="noStrike" dirty="0" smtClean="0">
                          <a:solidFill>
                            <a:srgbClr val="000000"/>
                          </a:solidFill>
                          <a:effectLst/>
                          <a:latin typeface="Calibri"/>
                        </a:rPr>
                        <a:t>12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Ajaypur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Joiti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64,95,585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38.08%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34.01%</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22.09</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13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Anturla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Lokesh Kotrange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53,30,727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32.11%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14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Lakhmapur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Sumit More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1,52,20,540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15.92%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15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Masala Tukum</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Kanchan B Rohne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33,22,896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0.63%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16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Navin&amp; Payali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Sumit More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11,50,27,785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gridSpan="9">
                  <a:txBody>
                    <a:bodyPr/>
                    <a:lstStyle/>
                    <a:p>
                      <a:pPr algn="ctr" fontAlgn="ctr"/>
                      <a:r>
                        <a:rPr lang="en-US" sz="1400" b="1" i="0" u="none" strike="noStrike" dirty="0" err="1" smtClean="0">
                          <a:solidFill>
                            <a:schemeClr val="tx1"/>
                          </a:solidFill>
                          <a:effectLst/>
                          <a:latin typeface="Calibri" panose="020F0502020204030204" pitchFamily="34" charset="0"/>
                          <a:cs typeface="Calibri" panose="020F0502020204030204" pitchFamily="34" charset="0"/>
                        </a:rPr>
                        <a:t>Chimur</a:t>
                      </a:r>
                      <a:r>
                        <a:rPr lang="en-US" sz="1400" b="1" i="0" u="none" strike="noStrike" dirty="0" smtClean="0">
                          <a:solidFill>
                            <a:schemeClr val="tx1"/>
                          </a:solidFill>
                          <a:effectLst/>
                          <a:latin typeface="Calibri" panose="020F0502020204030204" pitchFamily="34" charset="0"/>
                          <a:cs typeface="Calibri" panose="020F0502020204030204" pitchFamily="34" charset="0"/>
                        </a:rPr>
                        <a:t> </a:t>
                      </a:r>
                      <a:r>
                        <a:rPr lang="en-US" sz="1400" b="1" i="0" u="none" strike="noStrike" dirty="0" err="1" smtClean="0">
                          <a:solidFill>
                            <a:schemeClr val="tx1"/>
                          </a:solidFill>
                          <a:effectLst/>
                          <a:latin typeface="Calibri" panose="020F0502020204030204" pitchFamily="34" charset="0"/>
                          <a:cs typeface="Calibri" panose="020F0502020204030204" pitchFamily="34" charset="0"/>
                        </a:rPr>
                        <a:t>Taluka</a:t>
                      </a:r>
                      <a:endParaRPr lang="en-US" sz="1400" b="1"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Bhivkund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Shrikant Jaiswal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41,95,305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14.06%</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gridSpan="9">
                  <a:txBody>
                    <a:bodyPr/>
                    <a:lstStyle/>
                    <a:p>
                      <a:pPr algn="ctr" fontAlgn="ctr"/>
                      <a:r>
                        <a:rPr lang="en-US" sz="1400" b="1" i="0" u="none" strike="noStrike" dirty="0" err="1" smtClean="0">
                          <a:solidFill>
                            <a:srgbClr val="000000"/>
                          </a:solidFill>
                          <a:effectLst/>
                          <a:latin typeface="Calibri" panose="020F0502020204030204" pitchFamily="34" charset="0"/>
                          <a:cs typeface="Calibri" panose="020F0502020204030204" pitchFamily="34" charset="0"/>
                        </a:rPr>
                        <a:t>Gondpipri</a:t>
                      </a:r>
                      <a:r>
                        <a:rPr lang="en-US" sz="1400" b="1" i="0" u="none" strike="noStrike" dirty="0" smtClean="0">
                          <a:solidFill>
                            <a:srgbClr val="000000"/>
                          </a:solidFill>
                          <a:effectLst/>
                          <a:latin typeface="Calibri" panose="020F0502020204030204" pitchFamily="34" charset="0"/>
                          <a:cs typeface="Calibri" panose="020F0502020204030204" pitchFamily="34" charset="0"/>
                        </a:rPr>
                        <a:t> </a:t>
                      </a:r>
                      <a:r>
                        <a:rPr lang="en-US" sz="1400" b="1" i="0" u="none" strike="noStrike" dirty="0" err="1" smtClean="0">
                          <a:solidFill>
                            <a:srgbClr val="000000"/>
                          </a:solidFill>
                          <a:effectLst/>
                          <a:latin typeface="Calibri" panose="020F0502020204030204" pitchFamily="34" charset="0"/>
                          <a:cs typeface="Calibri" panose="020F0502020204030204" pitchFamily="34" charset="0"/>
                        </a:rPr>
                        <a:t>Taluka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Navin Podsa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Manisha P Borkute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51,83,285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21.21%</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Korambi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Ramendra Repti Bala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68,67,731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7.55%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Gadholi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 R. Chintawar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82,14,640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gridSpan="9">
                  <a:txBody>
                    <a:bodyPr/>
                    <a:lstStyle/>
                    <a:p>
                      <a:pPr algn="ctr" fontAlgn="ctr"/>
                      <a:r>
                        <a:rPr lang="en-US" sz="1400" b="1" i="0" u="none" strike="noStrike" dirty="0" err="1" smtClean="0">
                          <a:solidFill>
                            <a:srgbClr val="000000"/>
                          </a:solidFill>
                          <a:effectLst/>
                          <a:latin typeface="Calibri" panose="020F0502020204030204" pitchFamily="34" charset="0"/>
                          <a:cs typeface="Calibri" panose="020F0502020204030204" pitchFamily="34" charset="0"/>
                        </a:rPr>
                        <a:t>Jiwati</a:t>
                      </a:r>
                      <a:r>
                        <a:rPr lang="en-US" sz="1400" b="1" i="0" u="none" strike="noStrike" dirty="0" smtClean="0">
                          <a:solidFill>
                            <a:srgbClr val="000000"/>
                          </a:solidFill>
                          <a:effectLst/>
                          <a:latin typeface="Calibri" panose="020F0502020204030204" pitchFamily="34" charset="0"/>
                          <a:cs typeface="Calibri" panose="020F0502020204030204" pitchFamily="34" charset="0"/>
                        </a:rPr>
                        <a:t> </a:t>
                      </a:r>
                      <a:r>
                        <a:rPr lang="en-US" sz="1400" b="1" i="0" u="none" strike="noStrike" dirty="0" err="1" smtClean="0">
                          <a:solidFill>
                            <a:srgbClr val="000000"/>
                          </a:solidFill>
                          <a:effectLst/>
                          <a:latin typeface="Calibri" panose="020F0502020204030204" pitchFamily="34" charset="0"/>
                          <a:cs typeface="Calibri" panose="020F0502020204030204" pitchFamily="34" charset="0"/>
                        </a:rPr>
                        <a:t>Taluka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solidFill>
                      <a:schemeClr val="bg2"/>
                    </a:solidFill>
                  </a:tcPr>
                </a:tc>
                <a:tc hMerge="1">
                  <a:txBody>
                    <a:bodyPr/>
                    <a:lstStyle/>
                    <a:p>
                      <a:pPr algn="ctr" fontAlgn="ct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solidFill>
                      <a:schemeClr val="bg2"/>
                    </a:solidFill>
                  </a:tcPr>
                </a:tc>
                <a:tc hMerge="1">
                  <a:txBody>
                    <a:bodyPr/>
                    <a:lstStyle/>
                    <a:p>
                      <a:pPr algn="ctr" fontAlgn="ct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solidFill>
                      <a:schemeClr val="bg2"/>
                    </a:solidFill>
                  </a:tcPr>
                </a:tc>
                <a:tc hMerge="1">
                  <a:txBody>
                    <a:bodyPr/>
                    <a:lstStyle/>
                    <a:p>
                      <a:pPr algn="ctr" fontAlgn="ct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solidFill>
                      <a:schemeClr val="bg2"/>
                    </a:solidFill>
                  </a:tcPr>
                </a:tc>
                <a:tc hMerge="1">
                  <a:txBody>
                    <a:bodyPr/>
                    <a:lstStyle/>
                    <a:p>
                      <a:pPr algn="ctr" fontAlgn="ct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solidFill>
                      <a:schemeClr val="bg2"/>
                    </a:solidFill>
                  </a:tcPr>
                </a:tc>
                <a:tc hMerge="1">
                  <a:txBody>
                    <a:bodyPr/>
                    <a:lstStyle/>
                    <a:p>
                      <a:pPr algn="ctr" fontAlgn="ct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solidFill>
                      <a:schemeClr val="bg2"/>
                    </a:solidFill>
                  </a:tcPr>
                </a:tc>
                <a:tc hMerge="1">
                  <a:txBody>
                    <a:bodyPr/>
                    <a:lstStyle/>
                    <a:p>
                      <a:pPr algn="ctr" fontAlgn="ctr"/>
                      <a:endParaRPr lang="en-IN" sz="1400" b="1" i="0" u="none" strike="noStrike" dirty="0">
                        <a:solidFill>
                          <a:srgbClr val="000000"/>
                        </a:solidFill>
                        <a:effectLst/>
                        <a:latin typeface="Calibri"/>
                      </a:endParaRPr>
                    </a:p>
                  </a:txBody>
                  <a:tcPr marL="9525" marR="9525" marT="9525" marB="0" anchor="ctr">
                    <a:solidFill>
                      <a:schemeClr val="bg2"/>
                    </a:solidFill>
                  </a:tcPr>
                </a:tc>
                <a:tc hMerge="1">
                  <a:txBody>
                    <a:bodyPr/>
                    <a:lstStyle/>
                    <a:p>
                      <a:pPr algn="ctr" fontAlgn="ctr"/>
                      <a:endParaRPr lang="en-IN" sz="1400" b="1" i="0" u="none" strike="noStrike" dirty="0">
                        <a:solidFill>
                          <a:srgbClr val="000000"/>
                        </a:solidFill>
                        <a:effectLst/>
                        <a:latin typeface="Calibri"/>
                      </a:endParaRPr>
                    </a:p>
                  </a:txBody>
                  <a:tcPr marL="9525" marR="9525" marT="9525" marB="0" anchor="ctr">
                    <a:solidFill>
                      <a:schemeClr val="bg2"/>
                    </a:solidFill>
                  </a:tcP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Sonerguda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L.D Chavhan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10,87,423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99.13%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Wani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`Sangameshwar Earth Movers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65,29,960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41.89%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466200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650390318"/>
              </p:ext>
            </p:extLst>
          </p:nvPr>
        </p:nvGraphicFramePr>
        <p:xfrm>
          <a:off x="497929" y="1706369"/>
          <a:ext cx="11196139" cy="4964794"/>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dirty="0" smtClean="0">
                          <a:solidFill>
                            <a:srgbClr val="000000"/>
                          </a:solidFill>
                          <a:effectLst/>
                          <a:latin typeface="Calibri"/>
                        </a:rPr>
                        <a:t>23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Kamatguda(Chikali Khurd)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Gangai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35,61,440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37.08%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24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Gattedsguda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Shri Balalji Ramu Jadhav</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21,39,775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30.60%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25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Dharmaram</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Shri Balaji Ammu Jadhav</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29,60,228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25.71%</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26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Gondguda Kolamguda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Gangai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34,53,150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24.48%</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27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Mangguda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Gangai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35,66,799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30-01-2023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28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Lakhmapur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Gangai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20,04,358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14.36%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Malguda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Gangai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64,34,519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12.29%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30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Babapur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Sangmeswar Earthmovers And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41,37,796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6.12%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31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Gondpur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Dhodimba Shinde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39,69,934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09-12-2022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5.63%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32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Chopanguda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Dhodimbe Shinde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34,01,635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5.30%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33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350" b="0" i="0" u="none" strike="noStrike" dirty="0" err="1" smtClean="0">
                          <a:solidFill>
                            <a:srgbClr val="000000"/>
                          </a:solidFill>
                          <a:effectLst/>
                          <a:latin typeface="Calibri" panose="020F0502020204030204" pitchFamily="34" charset="0"/>
                          <a:cs typeface="Calibri" panose="020F0502020204030204" pitchFamily="34" charset="0"/>
                        </a:rPr>
                        <a:t>Macchiguda</a:t>
                      </a:r>
                      <a:r>
                        <a:rPr lang="en-US" sz="1350" b="0" i="0" u="none" strike="noStrike" dirty="0" smtClean="0">
                          <a:solidFill>
                            <a:srgbClr val="000000"/>
                          </a:solidFill>
                          <a:effectLst/>
                          <a:latin typeface="Calibri" panose="020F0502020204030204" pitchFamily="34" charset="0"/>
                          <a:cs typeface="Calibri" panose="020F0502020204030204" pitchFamily="34" charset="0"/>
                        </a:rPr>
                        <a:t>(</a:t>
                      </a:r>
                      <a:r>
                        <a:rPr lang="en-US" sz="1350" b="0" i="0" u="none" strike="noStrike" dirty="0" err="1" smtClean="0">
                          <a:solidFill>
                            <a:srgbClr val="000000"/>
                          </a:solidFill>
                          <a:effectLst/>
                          <a:latin typeface="Calibri" panose="020F0502020204030204" pitchFamily="34" charset="0"/>
                          <a:cs typeface="Calibri" panose="020F0502020204030204" pitchFamily="34" charset="0"/>
                        </a:rPr>
                        <a:t>Bhari</a:t>
                      </a:r>
                      <a:r>
                        <a:rPr lang="en-US" sz="1350" b="0" i="0" u="none" strike="noStrike" dirty="0" smtClean="0">
                          <a:solidFill>
                            <a:srgbClr val="000000"/>
                          </a:solidFill>
                          <a:effectLst/>
                          <a:latin typeface="Calibri" panose="020F0502020204030204" pitchFamily="34" charset="0"/>
                          <a:cs typeface="Calibri" panose="020F0502020204030204" pitchFamily="34" charset="0"/>
                        </a:rPr>
                        <a:t>)</a:t>
                      </a:r>
                      <a:endParaRPr lang="en-US" sz="135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Gangai Constructon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18,67,617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4.66%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34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Rahpalli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Jagan Ghule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54,08,787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35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Shedwahi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Eknath Namdev Kadam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52,88,081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2.97%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36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Chinnuoatilguda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L D Chavhan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64,66,202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2836473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868964192"/>
              </p:ext>
            </p:extLst>
          </p:nvPr>
        </p:nvGraphicFramePr>
        <p:xfrm>
          <a:off x="497929" y="1706369"/>
          <a:ext cx="11196139" cy="4987398"/>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83646">
                <a:tc>
                  <a:txBody>
                    <a:bodyPr/>
                    <a:lstStyle/>
                    <a:p>
                      <a:pPr algn="ctr" fontAlgn="ctr"/>
                      <a:r>
                        <a:rPr lang="en-IN" sz="1400" b="0" i="0" u="none" strike="noStrike" dirty="0" smtClean="0">
                          <a:solidFill>
                            <a:srgbClr val="000000"/>
                          </a:solidFill>
                          <a:effectLst/>
                          <a:latin typeface="Calibri"/>
                        </a:rPr>
                        <a:t>37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Punaguda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Sheshnag Maharaj Enterprizes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57,88,550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83646">
                <a:tc>
                  <a:txBody>
                    <a:bodyPr/>
                    <a:lstStyle/>
                    <a:p>
                      <a:pPr algn="ctr" fontAlgn="ctr"/>
                      <a:r>
                        <a:rPr lang="en-IN" sz="1400" b="0" i="0" u="none" strike="noStrike" smtClean="0">
                          <a:solidFill>
                            <a:srgbClr val="000000"/>
                          </a:solidFill>
                          <a:effectLst/>
                          <a:latin typeface="Calibri"/>
                        </a:rPr>
                        <a:t>38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Khadki Raipur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Gangai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26,55,137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83646">
                <a:tc>
                  <a:txBody>
                    <a:bodyPr/>
                    <a:lstStyle/>
                    <a:p>
                      <a:pPr algn="ctr" fontAlgn="ctr"/>
                      <a:r>
                        <a:rPr lang="en-IN" sz="1400" b="0" i="0" u="none" strike="noStrike" smtClean="0">
                          <a:solidFill>
                            <a:srgbClr val="000000"/>
                          </a:solidFill>
                          <a:effectLst/>
                          <a:latin typeface="Calibri"/>
                        </a:rPr>
                        <a:t>39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Buddagudda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Shri Jagan Madhulkar Ghule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44,37,013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26-12-2022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83646">
                <a:tc gridSpan="9">
                  <a:txBody>
                    <a:bodyPr/>
                    <a:lstStyle/>
                    <a:p>
                      <a:pPr algn="ctr" fontAlgn="ctr"/>
                      <a:r>
                        <a:rPr lang="en-US" sz="1400" b="1" i="0" u="none" strike="noStrike" dirty="0" err="1" smtClean="0">
                          <a:solidFill>
                            <a:schemeClr val="tx1"/>
                          </a:solidFill>
                          <a:effectLst/>
                          <a:latin typeface="Calibri" panose="020F0502020204030204" pitchFamily="34" charset="0"/>
                          <a:cs typeface="Calibri" panose="020F0502020204030204" pitchFamily="34" charset="0"/>
                        </a:rPr>
                        <a:t>Korpana</a:t>
                      </a:r>
                      <a:r>
                        <a:rPr lang="en-US" sz="1400" b="1" i="0" u="none" strike="noStrike" dirty="0" smtClean="0">
                          <a:solidFill>
                            <a:schemeClr val="tx1"/>
                          </a:solidFill>
                          <a:effectLst/>
                          <a:latin typeface="Calibri" panose="020F0502020204030204" pitchFamily="34" charset="0"/>
                          <a:cs typeface="Calibri" panose="020F0502020204030204" pitchFamily="34" charset="0"/>
                        </a:rPr>
                        <a:t> </a:t>
                      </a:r>
                      <a:r>
                        <a:rPr lang="en-US" sz="1400" b="1" i="0" u="none" strike="noStrike" dirty="0" err="1" smtClean="0">
                          <a:solidFill>
                            <a:schemeClr val="tx1"/>
                          </a:solidFill>
                          <a:effectLst/>
                          <a:latin typeface="Calibri" panose="020F0502020204030204" pitchFamily="34" charset="0"/>
                          <a:cs typeface="Calibri" panose="020F0502020204030204" pitchFamily="34" charset="0"/>
                        </a:rPr>
                        <a:t>Taluka</a:t>
                      </a:r>
                      <a:endParaRPr lang="en-US" sz="1400" b="1"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83646">
                <a:tc>
                  <a:txBody>
                    <a:bodyPr/>
                    <a:lstStyle/>
                    <a:p>
                      <a:pPr algn="ctr" fontAlgn="ctr"/>
                      <a:r>
                        <a:rPr lang="en-IN" sz="1400" b="0" i="0" u="none" strike="noStrike" smtClean="0">
                          <a:solidFill>
                            <a:srgbClr val="000000"/>
                          </a:solidFill>
                          <a:effectLst/>
                          <a:latin typeface="Calibri"/>
                        </a:rPr>
                        <a:t>40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Mehandi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Dhaneshree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11,02,767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16-01-2023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9.10%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83646">
                <a:tc>
                  <a:txBody>
                    <a:bodyPr/>
                    <a:lstStyle/>
                    <a:p>
                      <a:pPr algn="ctr" fontAlgn="ctr"/>
                      <a:r>
                        <a:rPr lang="en-IN" sz="1400" b="0" i="0" u="none" strike="noStrike" smtClean="0">
                          <a:solidFill>
                            <a:srgbClr val="000000"/>
                          </a:solidFill>
                          <a:effectLst/>
                          <a:latin typeface="Calibri"/>
                        </a:rPr>
                        <a:t>41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Chopan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Dhaneshree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56,18,106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83646">
                <a:tc gridSpan="9">
                  <a:txBody>
                    <a:bodyPr/>
                    <a:lstStyle/>
                    <a:p>
                      <a:pPr algn="ctr" fontAlgn="ctr"/>
                      <a:r>
                        <a:rPr lang="en-US" sz="1400" b="1" i="0" u="none" strike="noStrike" dirty="0" err="1" smtClean="0">
                          <a:solidFill>
                            <a:srgbClr val="000000"/>
                          </a:solidFill>
                          <a:effectLst/>
                          <a:latin typeface="Calibri" panose="020F0502020204030204" pitchFamily="34" charset="0"/>
                          <a:cs typeface="Calibri" panose="020F0502020204030204" pitchFamily="34" charset="0"/>
                        </a:rPr>
                        <a:t>Pombhurana</a:t>
                      </a:r>
                      <a:r>
                        <a:rPr lang="en-US" sz="1400" b="1" i="0" u="none" strike="noStrike" dirty="0" smtClean="0">
                          <a:solidFill>
                            <a:srgbClr val="000000"/>
                          </a:solidFill>
                          <a:effectLst/>
                          <a:latin typeface="Calibri" panose="020F0502020204030204" pitchFamily="34" charset="0"/>
                          <a:cs typeface="Calibri" panose="020F0502020204030204" pitchFamily="34" charset="0"/>
                        </a:rPr>
                        <a:t> </a:t>
                      </a:r>
                      <a:r>
                        <a:rPr lang="en-US" sz="1400" b="1" i="0" u="none" strike="noStrike" dirty="0" err="1" smtClean="0">
                          <a:solidFill>
                            <a:srgbClr val="000000"/>
                          </a:solidFill>
                          <a:effectLst/>
                          <a:latin typeface="Calibri" panose="020F0502020204030204" pitchFamily="34" charset="0"/>
                          <a:cs typeface="Calibri" panose="020F0502020204030204" pitchFamily="34" charset="0"/>
                        </a:rPr>
                        <a:t>Taluka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83646">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42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Chek Khapri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Koshik Kade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93,74,956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19.32%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83646">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43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Gangapur Chak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Vinod Diwase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49,93,823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12.09%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83646">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44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Chak Borgaon Rith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Tarachand Durmare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60,23,327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10.07%</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83646">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45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Chak Bamani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Pawar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52,21,263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16-01-2023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83646">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46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Bhimni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Jyoti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1,00,31,568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83646">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47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Ambai Tukum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Savita Bhurse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smtClean="0">
                          <a:solidFill>
                            <a:srgbClr val="000000"/>
                          </a:solidFill>
                          <a:effectLst/>
                          <a:latin typeface="Calibri" panose="020F0502020204030204" pitchFamily="34" charset="0"/>
                          <a:cs typeface="Calibri" panose="020F0502020204030204" pitchFamily="34" charset="0"/>
                        </a:rPr>
                        <a:t>43,58,460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bl>
          </a:graphicData>
        </a:graphic>
      </p:graphicFrame>
    </p:spTree>
    <p:extLst>
      <p:ext uri="{BB962C8B-B14F-4D97-AF65-F5344CB8AC3E}">
        <p14:creationId xmlns:p14="http://schemas.microsoft.com/office/powerpoint/2010/main" val="1467874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986966993"/>
              </p:ext>
            </p:extLst>
          </p:nvPr>
        </p:nvGraphicFramePr>
        <p:xfrm>
          <a:off x="497929" y="1706369"/>
          <a:ext cx="11196139" cy="2430459"/>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gridSpan="9">
                  <a:txBody>
                    <a:bodyPr/>
                    <a:lstStyle/>
                    <a:p>
                      <a:pPr algn="ctr" fontAlgn="ctr"/>
                      <a:r>
                        <a:rPr lang="en-US" sz="1400" b="1" i="0" u="none" strike="noStrike" dirty="0" err="1" smtClean="0">
                          <a:solidFill>
                            <a:srgbClr val="000000"/>
                          </a:solidFill>
                          <a:effectLst/>
                          <a:latin typeface="Calibri" panose="020F0502020204030204" pitchFamily="34" charset="0"/>
                          <a:cs typeface="Calibri" panose="020F0502020204030204" pitchFamily="34" charset="0"/>
                        </a:rPr>
                        <a:t>Rajura</a:t>
                      </a:r>
                      <a:r>
                        <a:rPr lang="en-US" sz="1400" b="1" i="0" u="none" strike="noStrike" dirty="0" smtClean="0">
                          <a:solidFill>
                            <a:srgbClr val="000000"/>
                          </a:solidFill>
                          <a:effectLst/>
                          <a:latin typeface="Calibri" panose="020F0502020204030204" pitchFamily="34" charset="0"/>
                          <a:cs typeface="Calibri" panose="020F0502020204030204" pitchFamily="34" charset="0"/>
                        </a:rPr>
                        <a:t> </a:t>
                      </a:r>
                      <a:r>
                        <a:rPr lang="en-US" sz="1400" b="1" i="0" u="none" strike="noStrike" dirty="0" err="1" smtClean="0">
                          <a:solidFill>
                            <a:srgbClr val="000000"/>
                          </a:solidFill>
                          <a:effectLst/>
                          <a:latin typeface="Calibri" panose="020F0502020204030204" pitchFamily="34" charset="0"/>
                          <a:cs typeface="Calibri" panose="020F0502020204030204" pitchFamily="34" charset="0"/>
                        </a:rPr>
                        <a:t>Taluka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r>
              <a:tr h="332369">
                <a:tc>
                  <a:txBody>
                    <a:bodyPr/>
                    <a:lstStyle/>
                    <a:p>
                      <a:pPr algn="ctr" fontAlgn="ctr"/>
                      <a:r>
                        <a:rPr lang="en-IN" sz="1400" b="0" i="0" u="none" strike="noStrike" dirty="0" smtClean="0">
                          <a:solidFill>
                            <a:srgbClr val="000000"/>
                          </a:solidFill>
                          <a:effectLst/>
                          <a:latin typeface="Calibri"/>
                        </a:rPr>
                        <a:t>48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Amrutguda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Datta Chafle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8,69,008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86.14%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49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Janguguda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Sana Constructiom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4804239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20.64%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50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Shantinagar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V W Padvrkar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1588097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16.12%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51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Navegaon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Dharma Singh Uike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2887258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4.59%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52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Botgaon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Kk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7625111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53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Saleguda&amp;Balegaon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 K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6369254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bl>
          </a:graphicData>
        </a:graphic>
      </p:graphicFrame>
    </p:spTree>
    <p:extLst>
      <p:ext uri="{BB962C8B-B14F-4D97-AF65-F5344CB8AC3E}">
        <p14:creationId xmlns:p14="http://schemas.microsoft.com/office/powerpoint/2010/main" val="242539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203200" y="101600"/>
            <a:ext cx="11776710" cy="696686"/>
          </a:xfrm>
          <a:solidFill>
            <a:schemeClr val="accent4">
              <a:lumMod val="20000"/>
              <a:lumOff val="80000"/>
            </a:schemeClr>
          </a:solidFill>
        </p:spPr>
        <p:txBody>
          <a:bodyPr>
            <a:normAutofit/>
          </a:bodyPr>
          <a:lstStyle/>
          <a:p>
            <a:pPr algn="ctr"/>
            <a:r>
              <a:rPr lang="en-US" b="1" dirty="0">
                <a:latin typeface="+mn-lt"/>
              </a:rPr>
              <a:t>District Overview</a:t>
            </a:r>
          </a:p>
        </p:txBody>
      </p:sp>
      <p:graphicFrame>
        <p:nvGraphicFramePr>
          <p:cNvPr id="4" name="Table 3"/>
          <p:cNvGraphicFramePr>
            <a:graphicFrameLocks noGrp="1"/>
          </p:cNvGraphicFramePr>
          <p:nvPr>
            <p:extLst>
              <p:ext uri="{D42A27DB-BD31-4B8C-83A1-F6EECF244321}">
                <p14:modId xmlns:p14="http://schemas.microsoft.com/office/powerpoint/2010/main" val="1968008001"/>
              </p:ext>
            </p:extLst>
          </p:nvPr>
        </p:nvGraphicFramePr>
        <p:xfrm>
          <a:off x="404814" y="966779"/>
          <a:ext cx="11395300" cy="5443425"/>
        </p:xfrm>
        <a:graphic>
          <a:graphicData uri="http://schemas.openxmlformats.org/drawingml/2006/table">
            <a:tbl>
              <a:tblPr>
                <a:tableStyleId>{5C22544A-7EE6-4342-B048-85BDC9FD1C3A}</a:tableStyleId>
              </a:tblPr>
              <a:tblGrid>
                <a:gridCol w="1139530">
                  <a:extLst>
                    <a:ext uri="{9D8B030D-6E8A-4147-A177-3AD203B41FA5}">
                      <a16:colId xmlns="" xmlns:a16="http://schemas.microsoft.com/office/drawing/2014/main" val="20000"/>
                    </a:ext>
                  </a:extLst>
                </a:gridCol>
                <a:gridCol w="1139530">
                  <a:extLst>
                    <a:ext uri="{9D8B030D-6E8A-4147-A177-3AD203B41FA5}">
                      <a16:colId xmlns="" xmlns:a16="http://schemas.microsoft.com/office/drawing/2014/main" val="20001"/>
                    </a:ext>
                  </a:extLst>
                </a:gridCol>
                <a:gridCol w="1139530">
                  <a:extLst>
                    <a:ext uri="{9D8B030D-6E8A-4147-A177-3AD203B41FA5}">
                      <a16:colId xmlns="" xmlns:a16="http://schemas.microsoft.com/office/drawing/2014/main" val="20002"/>
                    </a:ext>
                  </a:extLst>
                </a:gridCol>
                <a:gridCol w="1139530">
                  <a:extLst>
                    <a:ext uri="{9D8B030D-6E8A-4147-A177-3AD203B41FA5}">
                      <a16:colId xmlns="" xmlns:a16="http://schemas.microsoft.com/office/drawing/2014/main" val="20003"/>
                    </a:ext>
                  </a:extLst>
                </a:gridCol>
                <a:gridCol w="1139530">
                  <a:extLst>
                    <a:ext uri="{9D8B030D-6E8A-4147-A177-3AD203B41FA5}">
                      <a16:colId xmlns="" xmlns:a16="http://schemas.microsoft.com/office/drawing/2014/main" val="20004"/>
                    </a:ext>
                  </a:extLst>
                </a:gridCol>
                <a:gridCol w="1139530">
                  <a:extLst>
                    <a:ext uri="{9D8B030D-6E8A-4147-A177-3AD203B41FA5}">
                      <a16:colId xmlns="" xmlns:a16="http://schemas.microsoft.com/office/drawing/2014/main" val="20005"/>
                    </a:ext>
                  </a:extLst>
                </a:gridCol>
                <a:gridCol w="1139530">
                  <a:extLst>
                    <a:ext uri="{9D8B030D-6E8A-4147-A177-3AD203B41FA5}">
                      <a16:colId xmlns="" xmlns:a16="http://schemas.microsoft.com/office/drawing/2014/main" val="20006"/>
                    </a:ext>
                  </a:extLst>
                </a:gridCol>
                <a:gridCol w="1139530">
                  <a:extLst>
                    <a:ext uri="{9D8B030D-6E8A-4147-A177-3AD203B41FA5}">
                      <a16:colId xmlns="" xmlns:a16="http://schemas.microsoft.com/office/drawing/2014/main" val="20007"/>
                    </a:ext>
                  </a:extLst>
                </a:gridCol>
                <a:gridCol w="1139530">
                  <a:extLst>
                    <a:ext uri="{9D8B030D-6E8A-4147-A177-3AD203B41FA5}">
                      <a16:colId xmlns="" xmlns:a16="http://schemas.microsoft.com/office/drawing/2014/main" val="20008"/>
                    </a:ext>
                  </a:extLst>
                </a:gridCol>
                <a:gridCol w="1139530">
                  <a:extLst>
                    <a:ext uri="{9D8B030D-6E8A-4147-A177-3AD203B41FA5}">
                      <a16:colId xmlns="" xmlns:a16="http://schemas.microsoft.com/office/drawing/2014/main" val="20009"/>
                    </a:ext>
                  </a:extLst>
                </a:gridCol>
              </a:tblGrid>
              <a:tr h="509436">
                <a:tc rowSpan="2">
                  <a:txBody>
                    <a:bodyPr/>
                    <a:lstStyle/>
                    <a:p>
                      <a:pPr marL="0" algn="ctr" defTabSz="914400" rtl="0" eaLnBrk="1" fontAlgn="ctr" latinLnBrk="0" hangingPunct="1"/>
                      <a:r>
                        <a:rPr lang="en-US" sz="1600" b="1" kern="1200" dirty="0">
                          <a:solidFill>
                            <a:schemeClr val="tx1"/>
                          </a:solidFill>
                          <a:effectLst/>
                          <a:latin typeface="+mn-lt"/>
                          <a:ea typeface="+mn-ea"/>
                          <a:cs typeface="+mn-cs"/>
                        </a:rPr>
                        <a:t>Taluka</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marL="0" algn="ctr" defTabSz="914400" rtl="0" eaLnBrk="1" fontAlgn="ctr" latinLnBrk="0" hangingPunct="1"/>
                      <a:r>
                        <a:rPr lang="en-US" sz="1600" b="1" kern="1200" dirty="0">
                          <a:solidFill>
                            <a:schemeClr val="tx1"/>
                          </a:solidFill>
                          <a:effectLst/>
                          <a:latin typeface="+mn-lt"/>
                          <a:ea typeface="+mn-ea"/>
                          <a:cs typeface="+mn-cs"/>
                        </a:rPr>
                        <a:t>Category</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No. of Schemes</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Work Order Issued</a:t>
                      </a: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Work In Progress</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Work Not Started</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extLst>
                  <a:ext uri="{0D108BD9-81ED-4DB2-BD59-A6C34878D82A}">
                    <a16:rowId xmlns="" xmlns:a16="http://schemas.microsoft.com/office/drawing/2014/main" val="10000"/>
                  </a:ext>
                </a:extLst>
              </a:tr>
              <a:tr h="330719">
                <a:tc vMerge="1">
                  <a:txBody>
                    <a:bodyPr/>
                    <a:lstStyle/>
                    <a:p>
                      <a:endParaRPr lang="en-IN"/>
                    </a:p>
                  </a:txBody>
                  <a:tcPr/>
                </a:tc>
                <a:tc vMerge="1">
                  <a:txBody>
                    <a:bodyPr/>
                    <a:lstStyle/>
                    <a:p>
                      <a:endParaRPr lang="en-IN"/>
                    </a:p>
                  </a:txBody>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1"/>
                  </a:ext>
                </a:extLst>
              </a:tr>
              <a:tr h="328805">
                <a:tc rowSpan="2">
                  <a:txBody>
                    <a:bodyPr/>
                    <a:lstStyle/>
                    <a:p>
                      <a:pPr algn="ctr" rtl="0" fontAlgn="ctr"/>
                      <a:r>
                        <a:rPr lang="en-IN" sz="1400" b="1" dirty="0" err="1">
                          <a:effectLst/>
                          <a:latin typeface="+mn-lt"/>
                        </a:rPr>
                        <a:t>Korpana</a:t>
                      </a:r>
                      <a:endParaRPr lang="en-IN" sz="1400" b="1" dirty="0">
                        <a:effectLst/>
                        <a:latin typeface="+mn-lt"/>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30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28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29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25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14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10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15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15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28805">
                <a:tc vMerge="1">
                  <a:txBody>
                    <a:bodyPr/>
                    <a:lstStyle/>
                    <a:p>
                      <a:endParaRPr lang="en-IN"/>
                    </a:p>
                  </a:txBody>
                  <a:tcPr/>
                </a:tc>
                <a:tc>
                  <a:txBody>
                    <a:bodyPr/>
                    <a:lstStyle/>
                    <a:p>
                      <a:pPr algn="ctr" rtl="0" fontAlgn="ctr"/>
                      <a:r>
                        <a:rPr lang="en-IN" sz="1400" b="0">
                          <a:effectLst/>
                          <a:latin typeface="+mn-lt"/>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28805">
                <a:tc rowSpan="2">
                  <a:txBody>
                    <a:bodyPr/>
                    <a:lstStyle/>
                    <a:p>
                      <a:pPr algn="ctr" rtl="0" fontAlgn="ctr"/>
                      <a:r>
                        <a:rPr lang="en-IN" sz="1400" b="1" dirty="0" err="1">
                          <a:effectLst/>
                          <a:latin typeface="+mn-lt"/>
                        </a:rPr>
                        <a:t>Nagbhid</a:t>
                      </a:r>
                      <a:endParaRPr lang="en-IN" sz="1400" b="1" dirty="0">
                        <a:effectLst/>
                        <a:latin typeface="+mn-lt"/>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28805">
                <a:tc vMerge="1">
                  <a:txBody>
                    <a:bodyPr/>
                    <a:lstStyle/>
                    <a:p>
                      <a:endParaRPr lang="en-IN"/>
                    </a:p>
                  </a:txBody>
                  <a:tcPr/>
                </a:tc>
                <a:tc>
                  <a:txBody>
                    <a:bodyPr/>
                    <a:lstStyle/>
                    <a:p>
                      <a:pPr algn="ctr" rtl="0" fontAlgn="ctr"/>
                      <a:r>
                        <a:rPr lang="en-IN" sz="1400" b="0">
                          <a:effectLst/>
                          <a:latin typeface="+mn-lt"/>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28805">
                <a:tc rowSpan="2">
                  <a:txBody>
                    <a:bodyPr/>
                    <a:lstStyle/>
                    <a:p>
                      <a:pPr algn="ctr" rtl="0" fontAlgn="ctr"/>
                      <a:r>
                        <a:rPr lang="en-IN" sz="1400" b="1" dirty="0" err="1">
                          <a:effectLst/>
                          <a:latin typeface="+mn-lt"/>
                        </a:rPr>
                        <a:t>Pombhurna</a:t>
                      </a:r>
                      <a:endParaRPr lang="en-IN" sz="1400" b="1" dirty="0">
                        <a:effectLst/>
                        <a:latin typeface="+mn-lt"/>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18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18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16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328805">
                <a:tc vMerge="1">
                  <a:txBody>
                    <a:bodyPr/>
                    <a:lstStyle/>
                    <a:p>
                      <a:endParaRPr lang="en-IN"/>
                    </a:p>
                  </a:txBody>
                  <a:tcPr/>
                </a:tc>
                <a:tc>
                  <a:txBody>
                    <a:bodyPr/>
                    <a:lstStyle/>
                    <a:p>
                      <a:pPr algn="ctr" rtl="0" fontAlgn="ctr"/>
                      <a:r>
                        <a:rPr lang="en-IN" sz="1400" b="0">
                          <a:effectLst/>
                          <a:latin typeface="+mn-lt"/>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328805">
                <a:tc rowSpan="2">
                  <a:txBody>
                    <a:bodyPr/>
                    <a:lstStyle/>
                    <a:p>
                      <a:pPr algn="ctr" rtl="0" fontAlgn="ctr"/>
                      <a:r>
                        <a:rPr lang="en-IN" sz="1400" b="1" dirty="0" err="1">
                          <a:effectLst/>
                          <a:latin typeface="+mn-lt"/>
                        </a:rPr>
                        <a:t>Rajura</a:t>
                      </a:r>
                      <a:endParaRPr lang="en-IN" sz="1400" b="1" dirty="0">
                        <a:effectLst/>
                        <a:latin typeface="+mn-lt"/>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15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59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14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54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31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23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328805">
                <a:tc vMerge="1">
                  <a:txBody>
                    <a:bodyPr/>
                    <a:lstStyle/>
                    <a:p>
                      <a:endParaRPr lang="en-IN"/>
                    </a:p>
                  </a:txBody>
                  <a:tcPr/>
                </a:tc>
                <a:tc>
                  <a:txBody>
                    <a:bodyPr/>
                    <a:lstStyle/>
                    <a:p>
                      <a:pPr algn="ctr" rtl="0" fontAlgn="ctr"/>
                      <a:r>
                        <a:rPr lang="en-IN" sz="1400" b="0">
                          <a:effectLst/>
                          <a:latin typeface="+mn-lt"/>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r h="328805">
                <a:tc rowSpan="2">
                  <a:txBody>
                    <a:bodyPr/>
                    <a:lstStyle/>
                    <a:p>
                      <a:pPr algn="ctr" rtl="0" fontAlgn="ctr"/>
                      <a:r>
                        <a:rPr lang="en-IN" sz="1400" b="1" dirty="0" err="1">
                          <a:effectLst/>
                          <a:latin typeface="+mn-lt"/>
                        </a:rPr>
                        <a:t>Warora</a:t>
                      </a:r>
                      <a:endParaRPr lang="en-IN" sz="1400" b="1" dirty="0">
                        <a:effectLst/>
                        <a:latin typeface="+mn-lt"/>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a:effectLst/>
                          <a:latin typeface="+mn-lt"/>
                        </a:rPr>
                        <a:t>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mn-lt"/>
                        </a:rPr>
                        <a:t>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0"/>
                  </a:ext>
                </a:extLst>
              </a:tr>
              <a:tr h="328805">
                <a:tc vMerge="1">
                  <a:txBody>
                    <a:bodyPr/>
                    <a:lstStyle/>
                    <a:p>
                      <a:endParaRPr lang="en-IN"/>
                    </a:p>
                  </a:txBody>
                  <a:tcPr/>
                </a:tc>
                <a:tc>
                  <a:txBody>
                    <a:bodyPr/>
                    <a:lstStyle/>
                    <a:p>
                      <a:pPr algn="ctr" rtl="0" fontAlgn="ctr"/>
                      <a:r>
                        <a:rPr lang="en-IN" sz="1400" b="0" dirty="0">
                          <a:effectLst/>
                          <a:latin typeface="+mn-lt"/>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b="0" dirty="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endParaRPr lang="en-IN" sz="1400" dirty="0">
                        <a:effectLst/>
                        <a:latin typeface="+mn-lt"/>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endParaRPr lang="en-IN" sz="1400" dirty="0">
                        <a:effectLst/>
                        <a:latin typeface="+mn-lt"/>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endParaRPr lang="en-IN" sz="1400" dirty="0">
                        <a:effectLst/>
                        <a:latin typeface="+mn-lt"/>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dirty="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dirty="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dirty="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dirty="0">
                          <a:solidFill>
                            <a:srgbClr val="FFFFFF"/>
                          </a:solidFill>
                          <a:effectLst/>
                          <a:latin typeface="+mn-lt"/>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1"/>
                  </a:ext>
                </a:extLst>
              </a:tr>
              <a:tr h="328805">
                <a:tc rowSpan="2">
                  <a:txBody>
                    <a:bodyPr/>
                    <a:lstStyle/>
                    <a:p>
                      <a:pPr algn="ctr" rtl="0" fontAlgn="ctr"/>
                      <a:r>
                        <a:rPr lang="en-US" sz="1400" b="1" dirty="0">
                          <a:effectLst/>
                          <a:latin typeface="+mn-lt"/>
                        </a:rPr>
                        <a:t>Total</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US" sz="1400">
                          <a:effectLst/>
                          <a:latin typeface="+mn-lt"/>
                        </a:rPr>
                        <a:t>Retro</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dirty="0">
                          <a:effectLst/>
                          <a:latin typeface="Calibri"/>
                        </a:rPr>
                        <a:t>207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272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190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253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92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157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98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96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804525784"/>
                  </a:ext>
                </a:extLst>
              </a:tr>
              <a:tr h="328805">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400" dirty="0">
                          <a:effectLst/>
                          <a:latin typeface="+mn-lt"/>
                        </a:rPr>
                        <a:t>New</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68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42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59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40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35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18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24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22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651285205"/>
                  </a:ext>
                </a:extLst>
              </a:tr>
              <a:tr h="328805">
                <a:tc rowSpan="2" gridSpan="2">
                  <a:txBody>
                    <a:bodyPr/>
                    <a:lstStyle/>
                    <a:p>
                      <a:pPr algn="ctr" rtl="0" fontAlgn="ctr"/>
                      <a:r>
                        <a:rPr lang="en-US" sz="1600" b="1" dirty="0">
                          <a:effectLst/>
                          <a:latin typeface="+mn-lt"/>
                        </a:rPr>
                        <a:t>Grand Total</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2"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1">
                          <a:effectLst/>
                          <a:latin typeface="Calibri"/>
                        </a:rPr>
                        <a:t>275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1">
                          <a:effectLst/>
                          <a:latin typeface="Calibri"/>
                        </a:rPr>
                        <a:t>314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1">
                          <a:effectLst/>
                          <a:latin typeface="Calibri"/>
                        </a:rPr>
                        <a:t>249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1">
                          <a:effectLst/>
                          <a:latin typeface="Calibri"/>
                        </a:rPr>
                        <a:t>293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1">
                          <a:effectLst/>
                          <a:latin typeface="Calibri"/>
                        </a:rPr>
                        <a:t>127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1">
                          <a:effectLst/>
                          <a:latin typeface="Calibri"/>
                        </a:rPr>
                        <a:t>175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1">
                          <a:effectLst/>
                          <a:latin typeface="Calibri"/>
                        </a:rPr>
                        <a:t>122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1">
                          <a:effectLst/>
                          <a:latin typeface="Calibri"/>
                        </a:rPr>
                        <a:t>118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3585003238"/>
                  </a:ext>
                </a:extLst>
              </a:tr>
              <a:tr h="328805">
                <a:tc gridSpan="2"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ctr"/>
                      <a:r>
                        <a:rPr lang="en-IN" sz="1600" b="1" dirty="0">
                          <a:effectLst/>
                          <a:latin typeface="+mn-lt"/>
                        </a:rPr>
                        <a:t>589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ctr"/>
                      <a:r>
                        <a:rPr lang="en-IN" sz="1600" b="1" dirty="0">
                          <a:effectLst/>
                          <a:latin typeface="+mn-lt"/>
                        </a:rPr>
                        <a:t>542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ctr"/>
                      <a:r>
                        <a:rPr lang="en-IN" sz="1600" b="1" dirty="0">
                          <a:effectLst/>
                          <a:latin typeface="+mn-lt"/>
                        </a:rPr>
                        <a:t>302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ctr"/>
                      <a:r>
                        <a:rPr lang="en-IN" sz="1600" b="1" dirty="0">
                          <a:effectLst/>
                          <a:latin typeface="+mn-lt"/>
                        </a:rPr>
                        <a:t>240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192132757"/>
                  </a:ext>
                </a:extLst>
              </a:tr>
            </a:tbl>
          </a:graphicData>
        </a:graphic>
      </p:graphicFrame>
    </p:spTree>
    <p:extLst>
      <p:ext uri="{BB962C8B-B14F-4D97-AF65-F5344CB8AC3E}">
        <p14:creationId xmlns:p14="http://schemas.microsoft.com/office/powerpoint/2010/main" val="4115764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16"/>
          <p:cNvSpPr txBox="1">
            <a:spLocks/>
          </p:cNvSpPr>
          <p:nvPr/>
        </p:nvSpPr>
        <p:spPr>
          <a:xfrm>
            <a:off x="2740025" y="2985635"/>
            <a:ext cx="6711950" cy="886731"/>
          </a:xfrm>
          <a:prstGeom prst="rect">
            <a:avLst/>
          </a:prstGeom>
          <a:noFill/>
          <a:ln>
            <a:noFill/>
          </a:ln>
        </p:spPr>
        <p:txBody>
          <a:bodyPr spcFirstLastPara="1" lIns="121900" tIns="121900" rIns="121900" bIns="121900" anchor="b"/>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pPr algn="ctr" eaLnBrk="1" fontAlgn="auto" hangingPunct="1">
              <a:defRPr/>
            </a:pPr>
            <a:r>
              <a:rPr lang="en-US" sz="3600" u="sng" dirty="0">
                <a:solidFill>
                  <a:schemeClr val="accent6">
                    <a:lumMod val="50000"/>
                  </a:schemeClr>
                </a:solidFill>
              </a:rPr>
              <a:t>Dashboard</a:t>
            </a:r>
          </a:p>
        </p:txBody>
      </p:sp>
    </p:spTree>
    <p:extLst>
      <p:ext uri="{BB962C8B-B14F-4D97-AF65-F5344CB8AC3E}">
        <p14:creationId xmlns:p14="http://schemas.microsoft.com/office/powerpoint/2010/main" val="2891415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81943" cy="461665"/>
          </a:xfrm>
          <a:prstGeom prst="rect">
            <a:avLst/>
          </a:prstGeom>
          <a:noFill/>
        </p:spPr>
        <p:txBody>
          <a:bodyPr wrap="square" rtlCol="0">
            <a:spAutoFit/>
          </a:bodyPr>
          <a:lstStyle/>
          <a:p>
            <a:r>
              <a:rPr lang="en-US" sz="2400" b="1" dirty="0"/>
              <a:t>Dashboard</a:t>
            </a:r>
            <a:endParaRPr lang="en-IN" sz="2400" b="1" dirty="0"/>
          </a:p>
        </p:txBody>
      </p:sp>
      <p:sp>
        <p:nvSpPr>
          <p:cNvPr id="3" name="TextBox 2"/>
          <p:cNvSpPr txBox="1"/>
          <p:nvPr/>
        </p:nvSpPr>
        <p:spPr>
          <a:xfrm>
            <a:off x="0" y="444359"/>
            <a:ext cx="2235200" cy="369332"/>
          </a:xfrm>
          <a:prstGeom prst="rect">
            <a:avLst/>
          </a:prstGeom>
          <a:noFill/>
        </p:spPr>
        <p:txBody>
          <a:bodyPr wrap="square" rtlCol="0">
            <a:spAutoFit/>
          </a:bodyPr>
          <a:lstStyle/>
          <a:p>
            <a:r>
              <a:rPr lang="en-US" u="sng" dirty="0"/>
              <a:t>Work Status</a:t>
            </a:r>
            <a:endParaRPr lang="en-IN" u="sng" dirty="0"/>
          </a:p>
        </p:txBody>
      </p:sp>
    </p:spTree>
    <p:extLst>
      <p:ext uri="{BB962C8B-B14F-4D97-AF65-F5344CB8AC3E}">
        <p14:creationId xmlns:p14="http://schemas.microsoft.com/office/powerpoint/2010/main" val="2260887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D148792-AE76-4D75-A64B-DB24860FAEDB}"/>
              </a:ext>
            </a:extLst>
          </p:cNvPr>
          <p:cNvSpPr txBox="1"/>
          <p:nvPr/>
        </p:nvSpPr>
        <p:spPr>
          <a:xfrm>
            <a:off x="41945" y="41945"/>
            <a:ext cx="7910818" cy="461665"/>
          </a:xfrm>
          <a:prstGeom prst="rect">
            <a:avLst/>
          </a:prstGeom>
          <a:noFill/>
        </p:spPr>
        <p:txBody>
          <a:bodyPr wrap="square" rtlCol="0">
            <a:spAutoFit/>
          </a:bodyPr>
          <a:lstStyle/>
          <a:p>
            <a:r>
              <a:rPr lang="en-US" sz="2400" b="1" dirty="0"/>
              <a:t>Dashboard</a:t>
            </a:r>
            <a:endParaRPr lang="en-IN" sz="2400" b="1" dirty="0"/>
          </a:p>
        </p:txBody>
      </p:sp>
      <p:sp>
        <p:nvSpPr>
          <p:cNvPr id="7" name="TextBox 6">
            <a:extLst>
              <a:ext uri="{FF2B5EF4-FFF2-40B4-BE49-F238E27FC236}">
                <a16:creationId xmlns="" xmlns:a16="http://schemas.microsoft.com/office/drawing/2014/main" id="{358EB59A-1A22-4C49-8CA1-DCAA3BF408F1}"/>
              </a:ext>
            </a:extLst>
          </p:cNvPr>
          <p:cNvSpPr txBox="1"/>
          <p:nvPr/>
        </p:nvSpPr>
        <p:spPr>
          <a:xfrm>
            <a:off x="75501" y="478011"/>
            <a:ext cx="3162649" cy="338554"/>
          </a:xfrm>
          <a:prstGeom prst="rect">
            <a:avLst/>
          </a:prstGeom>
          <a:noFill/>
        </p:spPr>
        <p:txBody>
          <a:bodyPr wrap="square" rtlCol="0">
            <a:spAutoFit/>
          </a:bodyPr>
          <a:lstStyle/>
          <a:p>
            <a:r>
              <a:rPr lang="en-US" sz="1600" dirty="0"/>
              <a:t>Progress Milestone</a:t>
            </a:r>
            <a:endParaRPr lang="en-IN" sz="1600" dirty="0"/>
          </a:p>
        </p:txBody>
      </p:sp>
      <p:pic>
        <p:nvPicPr>
          <p:cNvPr id="11" name="Picture 10">
            <a:extLst>
              <a:ext uri="{FF2B5EF4-FFF2-40B4-BE49-F238E27FC236}">
                <a16:creationId xmlns="" xmlns:a16="http://schemas.microsoft.com/office/drawing/2014/main" id="{EC875F48-E3AB-41C0-8B2B-FE05DBF11590}"/>
              </a:ext>
            </a:extLst>
          </p:cNvPr>
          <p:cNvPicPr>
            <a:picLocks noChangeAspect="1"/>
          </p:cNvPicPr>
          <p:nvPr/>
        </p:nvPicPr>
        <p:blipFill>
          <a:blip r:embed="rId2"/>
          <a:stretch>
            <a:fillRect/>
          </a:stretch>
        </p:blipFill>
        <p:spPr>
          <a:xfrm>
            <a:off x="1200500" y="3685890"/>
            <a:ext cx="1675701" cy="626152"/>
          </a:xfrm>
          <a:prstGeom prst="rect">
            <a:avLst/>
          </a:prstGeom>
        </p:spPr>
      </p:pic>
      <p:sp>
        <p:nvSpPr>
          <p:cNvPr id="16" name="Rectangle 15">
            <a:extLst>
              <a:ext uri="{FF2B5EF4-FFF2-40B4-BE49-F238E27FC236}">
                <a16:creationId xmlns="" xmlns:a16="http://schemas.microsoft.com/office/drawing/2014/main" id="{D3E49154-990A-4565-B45F-AA091F726964}"/>
              </a:ext>
            </a:extLst>
          </p:cNvPr>
          <p:cNvSpPr/>
          <p:nvPr/>
        </p:nvSpPr>
        <p:spPr>
          <a:xfrm>
            <a:off x="1374067" y="3967600"/>
            <a:ext cx="1124125" cy="24294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Shape 12">
            <a:extLst>
              <a:ext uri="{FF2B5EF4-FFF2-40B4-BE49-F238E27FC236}">
                <a16:creationId xmlns="" xmlns:a16="http://schemas.microsoft.com/office/drawing/2014/main" id="{AC687B4E-477F-4511-89C7-E27701CD6C62}"/>
              </a:ext>
            </a:extLst>
          </p:cNvPr>
          <p:cNvSpPr/>
          <p:nvPr/>
        </p:nvSpPr>
        <p:spPr>
          <a:xfrm>
            <a:off x="2161827" y="4170444"/>
            <a:ext cx="929716" cy="1127269"/>
          </a:xfrm>
          <a:custGeom>
            <a:avLst/>
            <a:gdLst>
              <a:gd name="connsiteX0" fmla="*/ 0 w 1647825"/>
              <a:gd name="connsiteY0" fmla="*/ 0 h 1057275"/>
              <a:gd name="connsiteX1" fmla="*/ 542925 w 1647825"/>
              <a:gd name="connsiteY1" fmla="*/ 752475 h 1057275"/>
              <a:gd name="connsiteX2" fmla="*/ 1647825 w 1647825"/>
              <a:gd name="connsiteY2" fmla="*/ 1057275 h 1057275"/>
            </a:gdLst>
            <a:ahLst/>
            <a:cxnLst>
              <a:cxn ang="0">
                <a:pos x="connsiteX0" y="connsiteY0"/>
              </a:cxn>
              <a:cxn ang="0">
                <a:pos x="connsiteX1" y="connsiteY1"/>
              </a:cxn>
              <a:cxn ang="0">
                <a:pos x="connsiteX2" y="connsiteY2"/>
              </a:cxn>
            </a:cxnLst>
            <a:rect l="l" t="t" r="r" b="b"/>
            <a:pathLst>
              <a:path w="1647825" h="1057275">
                <a:moveTo>
                  <a:pt x="0" y="0"/>
                </a:moveTo>
                <a:cubicBezTo>
                  <a:pt x="134144" y="288131"/>
                  <a:pt x="268288" y="576263"/>
                  <a:pt x="542925" y="752475"/>
                </a:cubicBezTo>
                <a:cubicBezTo>
                  <a:pt x="817562" y="928687"/>
                  <a:pt x="1474788" y="1003300"/>
                  <a:pt x="1647825" y="1057275"/>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Freeform: Shape 11">
            <a:extLst>
              <a:ext uri="{FF2B5EF4-FFF2-40B4-BE49-F238E27FC236}">
                <a16:creationId xmlns="" xmlns:a16="http://schemas.microsoft.com/office/drawing/2014/main" id="{5296C861-C273-4E5F-AA6D-EB826D6B7C2E}"/>
              </a:ext>
            </a:extLst>
          </p:cNvPr>
          <p:cNvSpPr/>
          <p:nvPr/>
        </p:nvSpPr>
        <p:spPr>
          <a:xfrm>
            <a:off x="1056478" y="2770268"/>
            <a:ext cx="612429" cy="1264444"/>
          </a:xfrm>
          <a:custGeom>
            <a:avLst/>
            <a:gdLst>
              <a:gd name="connsiteX0" fmla="*/ 816572 w 816572"/>
              <a:gd name="connsiteY0" fmla="*/ 0 h 1685925"/>
              <a:gd name="connsiteX1" fmla="*/ 6947 w 816572"/>
              <a:gd name="connsiteY1" fmla="*/ 704850 h 1685925"/>
              <a:gd name="connsiteX2" fmla="*/ 492722 w 816572"/>
              <a:gd name="connsiteY2" fmla="*/ 1685925 h 1685925"/>
            </a:gdLst>
            <a:ahLst/>
            <a:cxnLst>
              <a:cxn ang="0">
                <a:pos x="connsiteX0" y="connsiteY0"/>
              </a:cxn>
              <a:cxn ang="0">
                <a:pos x="connsiteX1" y="connsiteY1"/>
              </a:cxn>
              <a:cxn ang="0">
                <a:pos x="connsiteX2" y="connsiteY2"/>
              </a:cxn>
            </a:cxnLst>
            <a:rect l="l" t="t" r="r" b="b"/>
            <a:pathLst>
              <a:path w="816572" h="1685925">
                <a:moveTo>
                  <a:pt x="816572" y="0"/>
                </a:moveTo>
                <a:cubicBezTo>
                  <a:pt x="438747" y="211931"/>
                  <a:pt x="60922" y="423863"/>
                  <a:pt x="6947" y="704850"/>
                </a:cubicBezTo>
                <a:cubicBezTo>
                  <a:pt x="-47028" y="985838"/>
                  <a:pt x="222847" y="1335881"/>
                  <a:pt x="492722" y="1685925"/>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3923879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D148792-AE76-4D75-A64B-DB24860FAEDB}"/>
              </a:ext>
            </a:extLst>
          </p:cNvPr>
          <p:cNvSpPr txBox="1"/>
          <p:nvPr/>
        </p:nvSpPr>
        <p:spPr>
          <a:xfrm>
            <a:off x="41945" y="41945"/>
            <a:ext cx="7910818" cy="461665"/>
          </a:xfrm>
          <a:prstGeom prst="rect">
            <a:avLst/>
          </a:prstGeom>
          <a:noFill/>
        </p:spPr>
        <p:txBody>
          <a:bodyPr wrap="square" rtlCol="0">
            <a:spAutoFit/>
          </a:bodyPr>
          <a:lstStyle/>
          <a:p>
            <a:r>
              <a:rPr lang="en-US" sz="2400" b="1" dirty="0"/>
              <a:t>Dashboard</a:t>
            </a:r>
            <a:endParaRPr lang="en-IN" sz="2400" b="1" dirty="0"/>
          </a:p>
        </p:txBody>
      </p:sp>
      <p:sp>
        <p:nvSpPr>
          <p:cNvPr id="7" name="TextBox 6">
            <a:extLst>
              <a:ext uri="{FF2B5EF4-FFF2-40B4-BE49-F238E27FC236}">
                <a16:creationId xmlns="" xmlns:a16="http://schemas.microsoft.com/office/drawing/2014/main" id="{358EB59A-1A22-4C49-8CA1-DCAA3BF408F1}"/>
              </a:ext>
            </a:extLst>
          </p:cNvPr>
          <p:cNvSpPr txBox="1"/>
          <p:nvPr/>
        </p:nvSpPr>
        <p:spPr>
          <a:xfrm>
            <a:off x="31959" y="478011"/>
            <a:ext cx="3162649" cy="338554"/>
          </a:xfrm>
          <a:prstGeom prst="rect">
            <a:avLst/>
          </a:prstGeom>
          <a:noFill/>
        </p:spPr>
        <p:txBody>
          <a:bodyPr wrap="square" rtlCol="0">
            <a:spAutoFit/>
          </a:bodyPr>
          <a:lstStyle/>
          <a:p>
            <a:r>
              <a:rPr lang="en-US" sz="1600" u="sng" dirty="0"/>
              <a:t>Work Status – “New” Schemes</a:t>
            </a:r>
            <a:endParaRPr lang="en-IN" sz="1600" u="sng" dirty="0"/>
          </a:p>
        </p:txBody>
      </p:sp>
      <p:sp>
        <p:nvSpPr>
          <p:cNvPr id="6" name="TextBox 5">
            <a:extLst>
              <a:ext uri="{FF2B5EF4-FFF2-40B4-BE49-F238E27FC236}">
                <a16:creationId xmlns="" xmlns:a16="http://schemas.microsoft.com/office/drawing/2014/main" id="{358EB59A-1A22-4C49-8CA1-DCAA3BF408F1}"/>
              </a:ext>
            </a:extLst>
          </p:cNvPr>
          <p:cNvSpPr txBox="1"/>
          <p:nvPr/>
        </p:nvSpPr>
        <p:spPr>
          <a:xfrm>
            <a:off x="6284354" y="2544426"/>
            <a:ext cx="3162649" cy="338554"/>
          </a:xfrm>
          <a:prstGeom prst="rect">
            <a:avLst/>
          </a:prstGeom>
          <a:noFill/>
        </p:spPr>
        <p:txBody>
          <a:bodyPr wrap="square" rtlCol="0">
            <a:spAutoFit/>
          </a:bodyPr>
          <a:lstStyle/>
          <a:p>
            <a:r>
              <a:rPr lang="en-US" sz="1600" u="sng" dirty="0"/>
              <a:t>Work Status – “Retro” Schemes</a:t>
            </a:r>
            <a:endParaRPr lang="en-IN" sz="1600" u="sng" dirty="0"/>
          </a:p>
        </p:txBody>
      </p:sp>
    </p:spTree>
    <p:extLst>
      <p:ext uri="{BB962C8B-B14F-4D97-AF65-F5344CB8AC3E}">
        <p14:creationId xmlns:p14="http://schemas.microsoft.com/office/powerpoint/2010/main" val="964546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2;p16"/>
          <p:cNvSpPr txBox="1">
            <a:spLocks/>
          </p:cNvSpPr>
          <p:nvPr/>
        </p:nvSpPr>
        <p:spPr>
          <a:xfrm>
            <a:off x="2662752" y="2688091"/>
            <a:ext cx="6711950" cy="1481818"/>
          </a:xfrm>
          <a:prstGeom prst="rect">
            <a:avLst/>
          </a:prstGeom>
          <a:noFill/>
          <a:ln>
            <a:noFill/>
          </a:ln>
        </p:spPr>
        <p:txBody>
          <a:bodyPr spcFirstLastPara="1" lIns="121900" tIns="121900" rIns="121900" bIns="12190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pPr marL="36000" algn="ctr" eaLnBrk="1" fontAlgn="auto" hangingPunct="1">
              <a:defRPr/>
            </a:pPr>
            <a:r>
              <a:rPr lang="en-US" sz="4400" u="sng" dirty="0">
                <a:solidFill>
                  <a:schemeClr val="accent6">
                    <a:lumMod val="50000"/>
                  </a:schemeClr>
                </a:solidFill>
                <a:latin typeface="+mn-lt"/>
              </a:rPr>
              <a:t>MS Project</a:t>
            </a:r>
          </a:p>
          <a:p>
            <a:pPr marL="36000" algn="ctr" eaLnBrk="1" fontAlgn="auto" hangingPunct="1">
              <a:defRPr/>
            </a:pPr>
            <a:r>
              <a:rPr lang="en-US" sz="2800" dirty="0">
                <a:solidFill>
                  <a:schemeClr val="accent6">
                    <a:lumMod val="50000"/>
                  </a:schemeClr>
                </a:solidFill>
                <a:latin typeface="+mn-lt"/>
              </a:rPr>
              <a:t>Work in Progress Schemes</a:t>
            </a:r>
            <a:endParaRPr lang="en-US" sz="4800" u="sng" dirty="0">
              <a:solidFill>
                <a:schemeClr val="accent6">
                  <a:lumMod val="50000"/>
                </a:schemeClr>
              </a:solidFill>
              <a:latin typeface="+mn-lt"/>
            </a:endParaRPr>
          </a:p>
        </p:txBody>
      </p:sp>
    </p:spTree>
    <p:extLst>
      <p:ext uri="{BB962C8B-B14F-4D97-AF65-F5344CB8AC3E}">
        <p14:creationId xmlns:p14="http://schemas.microsoft.com/office/powerpoint/2010/main" val="2439144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2116" y="3105835"/>
            <a:ext cx="5210627" cy="646331"/>
          </a:xfrm>
          <a:prstGeom prst="rect">
            <a:avLst/>
          </a:prstGeom>
          <a:noFill/>
        </p:spPr>
        <p:txBody>
          <a:bodyPr wrap="square" rtlCol="0">
            <a:spAutoFit/>
          </a:bodyPr>
          <a:lstStyle/>
          <a:p>
            <a:r>
              <a:rPr lang="en-US" sz="3600" b="1" u="sng" dirty="0">
                <a:solidFill>
                  <a:schemeClr val="accent6">
                    <a:lumMod val="50000"/>
                  </a:schemeClr>
                </a:solidFill>
              </a:rPr>
              <a:t>Sample Site Visit Photos</a:t>
            </a:r>
            <a:endParaRPr lang="en-IN" sz="3600" b="1" u="sng" dirty="0">
              <a:solidFill>
                <a:schemeClr val="accent6">
                  <a:lumMod val="50000"/>
                </a:schemeClr>
              </a:solidFill>
            </a:endParaRPr>
          </a:p>
        </p:txBody>
      </p:sp>
    </p:spTree>
    <p:extLst>
      <p:ext uri="{BB962C8B-B14F-4D97-AF65-F5344CB8AC3E}">
        <p14:creationId xmlns:p14="http://schemas.microsoft.com/office/powerpoint/2010/main" val="3707745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44545" y="130023"/>
            <a:ext cx="11902913" cy="748145"/>
          </a:xfrm>
          <a:prstGeom prst="rect">
            <a:avLst/>
          </a:prstGeom>
          <a:solidFill>
            <a:schemeClr val="accent6">
              <a:lumMod val="20000"/>
              <a:lumOff val="80000"/>
            </a:schemeClr>
          </a:solidFill>
        </p:spPr>
        <p:txBody>
          <a:bodyPr vert="horz" lIns="91440" tIns="45720" rIns="91440" bIns="45720" rtlCol="0" anchor="ctr">
            <a:normAutofit/>
          </a:bodyPr>
          <a:lstStyle/>
          <a:p>
            <a:pPr algn="ctr">
              <a:lnSpc>
                <a:spcPct val="90000"/>
              </a:lnSpc>
              <a:spcBef>
                <a:spcPct val="0"/>
              </a:spcBef>
            </a:pPr>
            <a:r>
              <a:rPr lang="en-US" sz="3200" b="1" dirty="0" err="1">
                <a:ea typeface="+mj-ea"/>
                <a:cs typeface="+mj-cs"/>
              </a:rPr>
              <a:t>Taluka</a:t>
            </a:r>
            <a:endParaRPr lang="en-US" sz="3200" b="1" dirty="0">
              <a:ea typeface="+mj-ea"/>
              <a:cs typeface="+mj-cs"/>
            </a:endParaRPr>
          </a:p>
        </p:txBody>
      </p:sp>
    </p:spTree>
    <p:extLst>
      <p:ext uri="{BB962C8B-B14F-4D97-AF65-F5344CB8AC3E}">
        <p14:creationId xmlns:p14="http://schemas.microsoft.com/office/powerpoint/2010/main" val="2831026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4" descr="Prime Minister Narendra Modi released the new logo for the Jal Jeevan  Mission. He also unveiled the 'Margadarshika for Gram Panchayats and Paani  Samitis under Jal Jeevan Mission' (Guidelines for the Village"/>
          <p:cNvSpPr>
            <a:spLocks noChangeAspect="1" noChangeArrowheads="1"/>
          </p:cNvSpPr>
          <p:nvPr/>
        </p:nvSpPr>
        <p:spPr bwMode="auto">
          <a:xfrm>
            <a:off x="2868613" y="1920875"/>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p>
            <a:endParaRPr lang="en-US"/>
          </a:p>
        </p:txBody>
      </p:sp>
      <p:sp>
        <p:nvSpPr>
          <p:cNvPr id="61444" name="Rectangle 4"/>
          <p:cNvSpPr>
            <a:spLocks noChangeArrowheads="1"/>
          </p:cNvSpPr>
          <p:nvPr/>
        </p:nvSpPr>
        <p:spPr bwMode="auto">
          <a:xfrm>
            <a:off x="811213" y="3967163"/>
            <a:ext cx="10901362"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p>
            <a:pPr algn="ctr"/>
            <a:r>
              <a:rPr lang="en-US" sz="7200" dirty="0">
                <a:solidFill>
                  <a:schemeClr val="accent6">
                    <a:lumMod val="50000"/>
                  </a:schemeClr>
                </a:solidFill>
                <a:latin typeface="Arial Black" pitchFamily="34" charset="0"/>
              </a:rPr>
              <a:t>Thank You!</a:t>
            </a:r>
          </a:p>
        </p:txBody>
      </p:sp>
      <p:pic>
        <p:nvPicPr>
          <p:cNvPr id="4098" name="Picture 2" descr="Jal Jeevan Mission.(JJ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090" y="1308327"/>
            <a:ext cx="4328337" cy="2658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70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7817" y="143452"/>
            <a:ext cx="11776365" cy="799978"/>
          </a:xfrm>
          <a:solidFill>
            <a:schemeClr val="accent4">
              <a:lumMod val="20000"/>
              <a:lumOff val="80000"/>
            </a:schemeClr>
          </a:solidFill>
        </p:spPr>
        <p:txBody>
          <a:bodyPr>
            <a:normAutofit fontScale="90000"/>
          </a:bodyPr>
          <a:lstStyle/>
          <a:p>
            <a:pPr algn="ctr"/>
            <a:r>
              <a:rPr lang="en-US" sz="4000" b="1" u="sng" dirty="0">
                <a:solidFill>
                  <a:prstClr val="black"/>
                </a:solidFill>
                <a:latin typeface="Calibri"/>
              </a:rPr>
              <a:t>Executive Summary</a:t>
            </a:r>
            <a:r>
              <a:rPr lang="en-US" sz="4000" b="1" dirty="0">
                <a:solidFill>
                  <a:prstClr val="black"/>
                </a:solidFill>
                <a:latin typeface="Calibri"/>
              </a:rPr>
              <a:t/>
            </a:r>
            <a:br>
              <a:rPr lang="en-US" sz="4000" b="1" dirty="0">
                <a:solidFill>
                  <a:prstClr val="black"/>
                </a:solidFill>
                <a:latin typeface="Calibri"/>
              </a:rPr>
            </a:br>
            <a:r>
              <a:rPr lang="en-US" sz="2500" b="1" dirty="0">
                <a:solidFill>
                  <a:prstClr val="black"/>
                </a:solidFill>
                <a:latin typeface="Calibri"/>
              </a:rPr>
              <a:t>Work in Progress Schemes</a:t>
            </a:r>
            <a:endParaRPr lang="en-US" b="1" dirty="0"/>
          </a:p>
        </p:txBody>
      </p:sp>
      <p:graphicFrame>
        <p:nvGraphicFramePr>
          <p:cNvPr id="4" name="Content Placeholder 8"/>
          <p:cNvGraphicFramePr>
            <a:graphicFrameLocks/>
          </p:cNvGraphicFramePr>
          <p:nvPr>
            <p:extLst>
              <p:ext uri="{D42A27DB-BD31-4B8C-83A1-F6EECF244321}">
                <p14:modId xmlns:p14="http://schemas.microsoft.com/office/powerpoint/2010/main" val="432276285"/>
              </p:ext>
            </p:extLst>
          </p:nvPr>
        </p:nvGraphicFramePr>
        <p:xfrm>
          <a:off x="373109" y="1129665"/>
          <a:ext cx="11470547" cy="5629216"/>
        </p:xfrm>
        <a:graphic>
          <a:graphicData uri="http://schemas.openxmlformats.org/drawingml/2006/table">
            <a:tbl>
              <a:tblPr/>
              <a:tblGrid>
                <a:gridCol w="1550785">
                  <a:extLst>
                    <a:ext uri="{9D8B030D-6E8A-4147-A177-3AD203B41FA5}">
                      <a16:colId xmlns="" xmlns:a16="http://schemas.microsoft.com/office/drawing/2014/main" val="20000"/>
                    </a:ext>
                  </a:extLst>
                </a:gridCol>
                <a:gridCol w="1200317">
                  <a:extLst>
                    <a:ext uri="{9D8B030D-6E8A-4147-A177-3AD203B41FA5}">
                      <a16:colId xmlns="" xmlns:a16="http://schemas.microsoft.com/office/drawing/2014/main" val="20001"/>
                    </a:ext>
                  </a:extLst>
                </a:gridCol>
                <a:gridCol w="1630438">
                  <a:extLst>
                    <a:ext uri="{9D8B030D-6E8A-4147-A177-3AD203B41FA5}">
                      <a16:colId xmlns="" xmlns:a16="http://schemas.microsoft.com/office/drawing/2014/main" val="20002"/>
                    </a:ext>
                  </a:extLst>
                </a:gridCol>
                <a:gridCol w="1349925">
                  <a:extLst>
                    <a:ext uri="{9D8B030D-6E8A-4147-A177-3AD203B41FA5}">
                      <a16:colId xmlns="" xmlns:a16="http://schemas.microsoft.com/office/drawing/2014/main" val="20003"/>
                    </a:ext>
                  </a:extLst>
                </a:gridCol>
                <a:gridCol w="1402563">
                  <a:extLst>
                    <a:ext uri="{9D8B030D-6E8A-4147-A177-3AD203B41FA5}">
                      <a16:colId xmlns="" xmlns:a16="http://schemas.microsoft.com/office/drawing/2014/main" val="20004"/>
                    </a:ext>
                  </a:extLst>
                </a:gridCol>
                <a:gridCol w="1313215">
                  <a:extLst>
                    <a:ext uri="{9D8B030D-6E8A-4147-A177-3AD203B41FA5}">
                      <a16:colId xmlns="" xmlns:a16="http://schemas.microsoft.com/office/drawing/2014/main" val="20005"/>
                    </a:ext>
                  </a:extLst>
                </a:gridCol>
                <a:gridCol w="1421957">
                  <a:extLst>
                    <a:ext uri="{9D8B030D-6E8A-4147-A177-3AD203B41FA5}">
                      <a16:colId xmlns="" xmlns:a16="http://schemas.microsoft.com/office/drawing/2014/main" val="20006"/>
                    </a:ext>
                  </a:extLst>
                </a:gridCol>
                <a:gridCol w="1601347">
                  <a:extLst>
                    <a:ext uri="{9D8B030D-6E8A-4147-A177-3AD203B41FA5}">
                      <a16:colId xmlns="" xmlns:a16="http://schemas.microsoft.com/office/drawing/2014/main" val="20007"/>
                    </a:ext>
                  </a:extLst>
                </a:gridCol>
              </a:tblGrid>
              <a:tr h="393217">
                <a:tc rowSpan="2">
                  <a:txBody>
                    <a:bodyPr/>
                    <a:lstStyle/>
                    <a:p>
                      <a:pPr algn="ctr" fontAlgn="ctr"/>
                      <a:r>
                        <a:rPr lang="en-IN" sz="1600" b="1" i="0" u="none" strike="noStrike" dirty="0" err="1">
                          <a:solidFill>
                            <a:srgbClr val="000000"/>
                          </a:solidFill>
                          <a:effectLst/>
                          <a:latin typeface="Calibri" panose="020F0502020204030204"/>
                        </a:rPr>
                        <a:t>Taluka</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algn="ctr" fontAlgn="ctr"/>
                      <a:r>
                        <a:rPr lang="en-IN" sz="1600" b="1" i="0" u="none" strike="noStrike" dirty="0">
                          <a:solidFill>
                            <a:srgbClr val="000000"/>
                          </a:solidFill>
                          <a:effectLst/>
                          <a:latin typeface="Calibri" panose="020F0502020204030204"/>
                        </a:rPr>
                        <a:t>Category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algn="ctr" fontAlgn="ctr"/>
                      <a:r>
                        <a:rPr lang="en-IN" sz="1600" b="1" i="0" u="none" strike="noStrike" dirty="0">
                          <a:solidFill>
                            <a:srgbClr val="000000"/>
                          </a:solidFill>
                          <a:effectLst/>
                          <a:latin typeface="Calibri" panose="020F0502020204030204"/>
                        </a:rPr>
                        <a:t>No. of Schemes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gridSpan="5">
                  <a:txBody>
                    <a:bodyPr/>
                    <a:lstStyle/>
                    <a:p>
                      <a:pPr algn="ctr" fontAlgn="b"/>
                      <a:r>
                        <a:rPr lang="en-US" sz="1600" b="1" i="0" u="none" strike="noStrike" dirty="0">
                          <a:solidFill>
                            <a:srgbClr val="000000"/>
                          </a:solidFill>
                          <a:effectLst/>
                          <a:latin typeface="Calibri" panose="020F0502020204030204"/>
                        </a:rPr>
                        <a:t>No. of Schemes based on Physical Progress %</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9321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IN" sz="1600" b="1" i="0" u="none" strike="noStrike" dirty="0">
                          <a:solidFill>
                            <a:srgbClr val="000000"/>
                          </a:solidFill>
                          <a:effectLst/>
                          <a:latin typeface="Calibri" panose="020F0502020204030204"/>
                        </a:rPr>
                        <a:t>&lt; 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25 &lt;</a:t>
                      </a:r>
                      <a:r>
                        <a:rPr lang="en-IN" sz="1600" b="1" i="0" u="none" strike="noStrike" baseline="0" dirty="0">
                          <a:solidFill>
                            <a:srgbClr val="000000"/>
                          </a:solidFill>
                          <a:effectLst/>
                          <a:latin typeface="Calibri" panose="020F0502020204030204"/>
                        </a:rPr>
                        <a:t> </a:t>
                      </a:r>
                      <a:r>
                        <a:rPr lang="en-IN" sz="1600" b="1" i="0" u="none" strike="noStrike" dirty="0">
                          <a:solidFill>
                            <a:srgbClr val="000000"/>
                          </a:solidFill>
                          <a:effectLst/>
                          <a:latin typeface="Calibri" panose="020F0502020204030204"/>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50</a:t>
                      </a:r>
                      <a:r>
                        <a:rPr lang="en-IN" sz="1600" b="1" i="0" u="none" strike="noStrike" baseline="0" dirty="0">
                          <a:solidFill>
                            <a:srgbClr val="000000"/>
                          </a:solidFill>
                          <a:effectLst/>
                          <a:latin typeface="Calibri" panose="020F0502020204030204"/>
                        </a:rPr>
                        <a:t> &lt; </a:t>
                      </a:r>
                      <a:r>
                        <a:rPr lang="en-IN" sz="1600" b="1" i="0" u="none" strike="noStrike" dirty="0">
                          <a:solidFill>
                            <a:srgbClr val="000000"/>
                          </a:solidFill>
                          <a:effectLst/>
                          <a:latin typeface="Calibri" panose="020F0502020204030204"/>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75</a:t>
                      </a:r>
                      <a:r>
                        <a:rPr lang="en-IN" sz="1600" b="1" i="0" u="none" strike="noStrike" baseline="0" dirty="0">
                          <a:solidFill>
                            <a:srgbClr val="000000"/>
                          </a:solidFill>
                          <a:effectLst/>
                          <a:latin typeface="Calibri" panose="020F0502020204030204"/>
                        </a:rPr>
                        <a:t> &lt; </a:t>
                      </a:r>
                      <a:r>
                        <a:rPr lang="en-IN" sz="1600" b="1" i="0" u="none" strike="noStrike" dirty="0">
                          <a:solidFill>
                            <a:srgbClr val="000000"/>
                          </a:solidFill>
                          <a:effectLst/>
                          <a:latin typeface="Calibri" panose="020F0502020204030204"/>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Commissioned</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1"/>
                  </a:ext>
                </a:extLst>
              </a:tr>
              <a:tr h="345913">
                <a:tc rowSpan="2">
                  <a:txBody>
                    <a:bodyPr/>
                    <a:lstStyle/>
                    <a:p>
                      <a:pPr algn="ctr" rtl="0" fontAlgn="ctr"/>
                      <a:r>
                        <a:rPr lang="en-IN" sz="1400" b="1" dirty="0" err="1">
                          <a:effectLst/>
                          <a:latin typeface="Calibri"/>
                        </a:rPr>
                        <a:t>Ballapur</a:t>
                      </a:r>
                      <a:endParaRPr lang="en-IN" sz="1400" b="1" dirty="0">
                        <a:effectLst/>
                        <a:latin typeface="Calibri"/>
                      </a:endParaRP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45913">
                <a:tc vMerge="1">
                  <a:txBody>
                    <a:bodyPr/>
                    <a:lstStyle/>
                    <a:p>
                      <a:endParaRPr lang="en-IN"/>
                    </a:p>
                  </a:txBody>
                  <a:tcPr/>
                </a:tc>
                <a:tc>
                  <a:txBody>
                    <a:bodyPr/>
                    <a:lstStyle/>
                    <a:p>
                      <a:pPr algn="ctr" rtl="0" fontAlgn="ctr"/>
                      <a:r>
                        <a:rPr lang="en-IN" sz="1400" b="0" dirty="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45913">
                <a:tc rowSpan="2">
                  <a:txBody>
                    <a:bodyPr/>
                    <a:lstStyle/>
                    <a:p>
                      <a:pPr algn="ctr" rtl="0" fontAlgn="ctr"/>
                      <a:r>
                        <a:rPr lang="en-IN" sz="1400" b="1" dirty="0" err="1">
                          <a:effectLst/>
                          <a:latin typeface="Calibri"/>
                        </a:rPr>
                        <a:t>Bhadrawati</a:t>
                      </a:r>
                      <a:endParaRPr lang="en-IN" sz="1400" b="1" dirty="0">
                        <a:effectLst/>
                        <a:latin typeface="Calibri"/>
                      </a:endParaRP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effectLst/>
                          <a:latin typeface="Calibri"/>
                        </a:rPr>
                        <a:t>33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45913">
                <a:tc vMerge="1">
                  <a:txBody>
                    <a:bodyPr/>
                    <a:lstStyle/>
                    <a:p>
                      <a:endParaRPr lang="en-IN"/>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effectLst/>
                          <a:latin typeface="Calibri"/>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345913">
                <a:tc rowSpan="2">
                  <a:txBody>
                    <a:bodyPr/>
                    <a:lstStyle/>
                    <a:p>
                      <a:pPr algn="ctr" rtl="0" fontAlgn="ctr"/>
                      <a:r>
                        <a:rPr lang="en-IN" sz="1400" b="1" dirty="0" err="1">
                          <a:effectLst/>
                          <a:latin typeface="Calibri"/>
                        </a:rPr>
                        <a:t>Brahmapuri</a:t>
                      </a:r>
                      <a:endParaRPr lang="en-IN" sz="1400" b="1" dirty="0">
                        <a:effectLst/>
                        <a:latin typeface="Calibri"/>
                      </a:endParaRP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effectLst/>
                          <a:latin typeface="Calibri"/>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345913">
                <a:tc vMerge="1">
                  <a:txBody>
                    <a:bodyPr/>
                    <a:lstStyle/>
                    <a:p>
                      <a:endParaRPr lang="en-IN"/>
                    </a:p>
                  </a:txBody>
                  <a:tcPr/>
                </a:tc>
                <a:tc>
                  <a:txBody>
                    <a:bodyPr/>
                    <a:lstStyle/>
                    <a:p>
                      <a:pPr algn="ctr" rtl="0" fontAlgn="ctr"/>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r h="345913">
                <a:tc rowSpan="2">
                  <a:txBody>
                    <a:bodyPr/>
                    <a:lstStyle/>
                    <a:p>
                      <a:pPr algn="ctr" rtl="0" fontAlgn="ctr"/>
                      <a:r>
                        <a:rPr lang="en-IN" sz="1400" b="1" dirty="0" err="1">
                          <a:effectLst/>
                          <a:latin typeface="Calibri"/>
                        </a:rPr>
                        <a:t>Chandrapur</a:t>
                      </a:r>
                      <a:endParaRPr lang="en-IN" sz="1400" b="1" dirty="0">
                        <a:effectLst/>
                        <a:latin typeface="Calibri"/>
                      </a:endParaRP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effectLst/>
                          <a:latin typeface="Calibri"/>
                        </a:rPr>
                        <a:t>24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effectLst/>
                          <a:latin typeface="Calibri"/>
                        </a:rPr>
                        <a:t>18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8"/>
                  </a:ext>
                </a:extLst>
              </a:tr>
              <a:tr h="345913">
                <a:tc vMerge="1">
                  <a:txBody>
                    <a:bodyPr/>
                    <a:lstStyle/>
                    <a:p>
                      <a:endParaRPr lang="en-IN"/>
                    </a:p>
                  </a:txBody>
                  <a:tcPr/>
                </a:tc>
                <a:tc>
                  <a:txBody>
                    <a:bodyPr/>
                    <a:lstStyle/>
                    <a:p>
                      <a:pPr algn="ctr" rtl="0" fontAlgn="ctr"/>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9"/>
                  </a:ext>
                </a:extLst>
              </a:tr>
              <a:tr h="345913">
                <a:tc rowSpan="2">
                  <a:txBody>
                    <a:bodyPr/>
                    <a:lstStyle/>
                    <a:p>
                      <a:pPr algn="ctr" rtl="0" fontAlgn="ctr"/>
                      <a:r>
                        <a:rPr lang="en-IN" sz="1400" b="1" dirty="0" err="1">
                          <a:effectLst/>
                          <a:latin typeface="Calibri"/>
                        </a:rPr>
                        <a:t>Chimur</a:t>
                      </a:r>
                      <a:endParaRPr lang="en-IN" sz="1400" b="1" dirty="0">
                        <a:effectLst/>
                        <a:latin typeface="Calibri"/>
                      </a:endParaRP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effectLst/>
                          <a:latin typeface="Calibri"/>
                        </a:rPr>
                        <a:t>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effectLst/>
                          <a:latin typeface="Calibri"/>
                        </a:rPr>
                        <a:t>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0"/>
                  </a:ext>
                </a:extLst>
              </a:tr>
              <a:tr h="345913">
                <a:tc v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1"/>
                  </a:ext>
                </a:extLst>
              </a:tr>
              <a:tr h="345913">
                <a:tc rowSpan="2">
                  <a:txBody>
                    <a:bodyPr/>
                    <a:lstStyle/>
                    <a:p>
                      <a:pPr algn="ctr" rtl="0" fontAlgn="ctr"/>
                      <a:r>
                        <a:rPr lang="en-IN" sz="1400" b="1" dirty="0" err="1">
                          <a:effectLst/>
                          <a:latin typeface="Calibri"/>
                        </a:rPr>
                        <a:t>Gondpipri</a:t>
                      </a:r>
                      <a:endParaRPr lang="en-IN" sz="1400" b="1" dirty="0">
                        <a:effectLst/>
                        <a:latin typeface="Calibri"/>
                      </a:endParaRP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35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913">
                <a:tc vMerge="1">
                  <a:txBody>
                    <a:bodyPr/>
                    <a:lstStyle/>
                    <a:p>
                      <a:endParaRPr lang="en-IN"/>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913">
                <a:tc rowSpan="2">
                  <a:txBody>
                    <a:bodyPr/>
                    <a:lstStyle/>
                    <a:p>
                      <a:pPr algn="ctr" rtl="0" fontAlgn="ctr"/>
                      <a:r>
                        <a:rPr lang="en-IN" sz="1400" b="1" dirty="0" err="1">
                          <a:effectLst/>
                          <a:latin typeface="Calibri"/>
                        </a:rPr>
                        <a:t>Jiwati</a:t>
                      </a:r>
                      <a:endParaRPr lang="en-IN" sz="1400" b="1" dirty="0">
                        <a:effectLst/>
                        <a:latin typeface="Calibri"/>
                      </a:endParaRP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400" b="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33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913">
                <a:tc vMerge="1">
                  <a:txBody>
                    <a:bodyPr/>
                    <a:lstStyle/>
                    <a:p>
                      <a:endParaRPr lang="en-IN"/>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524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7817" y="143452"/>
            <a:ext cx="11776365" cy="799978"/>
          </a:xfrm>
          <a:solidFill>
            <a:schemeClr val="accent4">
              <a:lumMod val="20000"/>
              <a:lumOff val="80000"/>
            </a:schemeClr>
          </a:solidFill>
        </p:spPr>
        <p:txBody>
          <a:bodyPr>
            <a:normAutofit fontScale="90000"/>
          </a:bodyPr>
          <a:lstStyle/>
          <a:p>
            <a:pPr algn="ctr"/>
            <a:r>
              <a:rPr lang="en-US" sz="4000" b="1" u="sng" dirty="0">
                <a:solidFill>
                  <a:prstClr val="black"/>
                </a:solidFill>
                <a:latin typeface="Calibri"/>
              </a:rPr>
              <a:t>Executive Summary</a:t>
            </a:r>
            <a:r>
              <a:rPr lang="en-US" sz="4000" b="1" dirty="0">
                <a:solidFill>
                  <a:prstClr val="black"/>
                </a:solidFill>
                <a:latin typeface="Calibri"/>
              </a:rPr>
              <a:t/>
            </a:r>
            <a:br>
              <a:rPr lang="en-US" sz="4000" b="1" dirty="0">
                <a:solidFill>
                  <a:prstClr val="black"/>
                </a:solidFill>
                <a:latin typeface="Calibri"/>
              </a:rPr>
            </a:br>
            <a:r>
              <a:rPr lang="en-US" sz="2500" b="1" dirty="0">
                <a:solidFill>
                  <a:prstClr val="black"/>
                </a:solidFill>
                <a:latin typeface="Calibri"/>
              </a:rPr>
              <a:t>Work in Progress Schemes</a:t>
            </a:r>
            <a:endParaRPr lang="en-US" b="1" dirty="0"/>
          </a:p>
        </p:txBody>
      </p:sp>
      <p:graphicFrame>
        <p:nvGraphicFramePr>
          <p:cNvPr id="4" name="Content Placeholder 8"/>
          <p:cNvGraphicFramePr>
            <a:graphicFrameLocks/>
          </p:cNvGraphicFramePr>
          <p:nvPr>
            <p:extLst>
              <p:ext uri="{D42A27DB-BD31-4B8C-83A1-F6EECF244321}">
                <p14:modId xmlns:p14="http://schemas.microsoft.com/office/powerpoint/2010/main" val="2680655119"/>
              </p:ext>
            </p:extLst>
          </p:nvPr>
        </p:nvGraphicFramePr>
        <p:xfrm>
          <a:off x="373109" y="1129665"/>
          <a:ext cx="11470547" cy="5283303"/>
        </p:xfrm>
        <a:graphic>
          <a:graphicData uri="http://schemas.openxmlformats.org/drawingml/2006/table">
            <a:tbl>
              <a:tblPr/>
              <a:tblGrid>
                <a:gridCol w="1550785">
                  <a:extLst>
                    <a:ext uri="{9D8B030D-6E8A-4147-A177-3AD203B41FA5}">
                      <a16:colId xmlns="" xmlns:a16="http://schemas.microsoft.com/office/drawing/2014/main" val="20000"/>
                    </a:ext>
                  </a:extLst>
                </a:gridCol>
                <a:gridCol w="1200317">
                  <a:extLst>
                    <a:ext uri="{9D8B030D-6E8A-4147-A177-3AD203B41FA5}">
                      <a16:colId xmlns="" xmlns:a16="http://schemas.microsoft.com/office/drawing/2014/main" val="20001"/>
                    </a:ext>
                  </a:extLst>
                </a:gridCol>
                <a:gridCol w="1630438">
                  <a:extLst>
                    <a:ext uri="{9D8B030D-6E8A-4147-A177-3AD203B41FA5}">
                      <a16:colId xmlns="" xmlns:a16="http://schemas.microsoft.com/office/drawing/2014/main" val="20002"/>
                    </a:ext>
                  </a:extLst>
                </a:gridCol>
                <a:gridCol w="1349925">
                  <a:extLst>
                    <a:ext uri="{9D8B030D-6E8A-4147-A177-3AD203B41FA5}">
                      <a16:colId xmlns="" xmlns:a16="http://schemas.microsoft.com/office/drawing/2014/main" val="20003"/>
                    </a:ext>
                  </a:extLst>
                </a:gridCol>
                <a:gridCol w="1402563">
                  <a:extLst>
                    <a:ext uri="{9D8B030D-6E8A-4147-A177-3AD203B41FA5}">
                      <a16:colId xmlns="" xmlns:a16="http://schemas.microsoft.com/office/drawing/2014/main" val="20004"/>
                    </a:ext>
                  </a:extLst>
                </a:gridCol>
                <a:gridCol w="1313215">
                  <a:extLst>
                    <a:ext uri="{9D8B030D-6E8A-4147-A177-3AD203B41FA5}">
                      <a16:colId xmlns="" xmlns:a16="http://schemas.microsoft.com/office/drawing/2014/main" val="20005"/>
                    </a:ext>
                  </a:extLst>
                </a:gridCol>
                <a:gridCol w="1421957">
                  <a:extLst>
                    <a:ext uri="{9D8B030D-6E8A-4147-A177-3AD203B41FA5}">
                      <a16:colId xmlns="" xmlns:a16="http://schemas.microsoft.com/office/drawing/2014/main" val="20006"/>
                    </a:ext>
                  </a:extLst>
                </a:gridCol>
                <a:gridCol w="1601347">
                  <a:extLst>
                    <a:ext uri="{9D8B030D-6E8A-4147-A177-3AD203B41FA5}">
                      <a16:colId xmlns="" xmlns:a16="http://schemas.microsoft.com/office/drawing/2014/main" val="20007"/>
                    </a:ext>
                  </a:extLst>
                </a:gridCol>
              </a:tblGrid>
              <a:tr h="393217">
                <a:tc rowSpan="2">
                  <a:txBody>
                    <a:bodyPr/>
                    <a:lstStyle/>
                    <a:p>
                      <a:pPr algn="ctr" fontAlgn="ctr"/>
                      <a:r>
                        <a:rPr lang="en-IN" sz="1600" b="1" i="0" u="none" strike="noStrike" dirty="0" err="1">
                          <a:solidFill>
                            <a:srgbClr val="000000"/>
                          </a:solidFill>
                          <a:effectLst/>
                          <a:latin typeface="Calibri" panose="020F0502020204030204"/>
                        </a:rPr>
                        <a:t>Taluka</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algn="ctr" fontAlgn="ctr"/>
                      <a:r>
                        <a:rPr lang="en-IN" sz="1600" b="1" i="0" u="none" strike="noStrike" dirty="0">
                          <a:solidFill>
                            <a:srgbClr val="000000"/>
                          </a:solidFill>
                          <a:effectLst/>
                          <a:latin typeface="Calibri" panose="020F0502020204030204"/>
                        </a:rPr>
                        <a:t>Category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algn="ctr" fontAlgn="ctr"/>
                      <a:r>
                        <a:rPr lang="en-IN" sz="1600" b="1" i="0" u="none" strike="noStrike" dirty="0">
                          <a:solidFill>
                            <a:srgbClr val="000000"/>
                          </a:solidFill>
                          <a:effectLst/>
                          <a:latin typeface="Calibri" panose="020F0502020204030204"/>
                        </a:rPr>
                        <a:t>No. of Schemes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gridSpan="5">
                  <a:txBody>
                    <a:bodyPr/>
                    <a:lstStyle/>
                    <a:p>
                      <a:pPr algn="ctr" fontAlgn="b"/>
                      <a:r>
                        <a:rPr lang="en-US" sz="1600" b="1" i="0" u="none" strike="noStrike" dirty="0">
                          <a:solidFill>
                            <a:srgbClr val="000000"/>
                          </a:solidFill>
                          <a:effectLst/>
                          <a:latin typeface="Calibri" panose="020F0502020204030204"/>
                        </a:rPr>
                        <a:t>No. of Schemes based on Physical Progress %</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9321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IN" sz="1600" b="1" i="0" u="none" strike="noStrike" dirty="0">
                          <a:solidFill>
                            <a:srgbClr val="000000"/>
                          </a:solidFill>
                          <a:effectLst/>
                          <a:latin typeface="Calibri" panose="020F0502020204030204"/>
                        </a:rPr>
                        <a:t>&lt; 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25 &lt;</a:t>
                      </a:r>
                      <a:r>
                        <a:rPr lang="en-IN" sz="1600" b="1" i="0" u="none" strike="noStrike" baseline="0" dirty="0">
                          <a:solidFill>
                            <a:srgbClr val="000000"/>
                          </a:solidFill>
                          <a:effectLst/>
                          <a:latin typeface="Calibri" panose="020F0502020204030204"/>
                        </a:rPr>
                        <a:t> </a:t>
                      </a:r>
                      <a:r>
                        <a:rPr lang="en-IN" sz="1600" b="1" i="0" u="none" strike="noStrike" dirty="0">
                          <a:solidFill>
                            <a:srgbClr val="000000"/>
                          </a:solidFill>
                          <a:effectLst/>
                          <a:latin typeface="Calibri" panose="020F0502020204030204"/>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50</a:t>
                      </a:r>
                      <a:r>
                        <a:rPr lang="en-IN" sz="1600" b="1" i="0" u="none" strike="noStrike" baseline="0" dirty="0">
                          <a:solidFill>
                            <a:srgbClr val="000000"/>
                          </a:solidFill>
                          <a:effectLst/>
                          <a:latin typeface="Calibri" panose="020F0502020204030204"/>
                        </a:rPr>
                        <a:t> &lt; </a:t>
                      </a:r>
                      <a:r>
                        <a:rPr lang="en-IN" sz="1600" b="1" i="0" u="none" strike="noStrike" dirty="0">
                          <a:solidFill>
                            <a:srgbClr val="000000"/>
                          </a:solidFill>
                          <a:effectLst/>
                          <a:latin typeface="Calibri" panose="020F0502020204030204"/>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75</a:t>
                      </a:r>
                      <a:r>
                        <a:rPr lang="en-IN" sz="1600" b="1" i="0" u="none" strike="noStrike" baseline="0" dirty="0">
                          <a:solidFill>
                            <a:srgbClr val="000000"/>
                          </a:solidFill>
                          <a:effectLst/>
                          <a:latin typeface="Calibri" panose="020F0502020204030204"/>
                        </a:rPr>
                        <a:t> &lt; </a:t>
                      </a:r>
                      <a:r>
                        <a:rPr lang="en-IN" sz="1600" b="1" i="0" u="none" strike="noStrike" dirty="0">
                          <a:solidFill>
                            <a:srgbClr val="000000"/>
                          </a:solidFill>
                          <a:effectLst/>
                          <a:latin typeface="Calibri" panose="020F0502020204030204"/>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Commissioned</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1"/>
                  </a:ext>
                </a:extLst>
              </a:tr>
              <a:tr h="345913">
                <a:tc rowSpan="2">
                  <a:txBody>
                    <a:bodyPr/>
                    <a:lstStyle/>
                    <a:p>
                      <a:pPr algn="ctr" rtl="0" fontAlgn="ctr"/>
                      <a:r>
                        <a:rPr lang="en-IN" sz="1400" b="1" dirty="0" err="1">
                          <a:effectLst/>
                          <a:latin typeface="Calibri"/>
                        </a:rPr>
                        <a:t>Korpana</a:t>
                      </a:r>
                      <a:endParaRPr lang="en-IN" sz="1400" b="1" dirty="0">
                        <a:effectLst/>
                        <a:latin typeface="Calibri"/>
                      </a:endParaRP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400" b="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45913">
                <a:tc vMerge="1">
                  <a:txBody>
                    <a:bodyPr/>
                    <a:lstStyle/>
                    <a:p>
                      <a:endParaRPr lang="en-IN"/>
                    </a:p>
                  </a:txBody>
                  <a:tcPr/>
                </a:tc>
                <a:tc>
                  <a:txBody>
                    <a:bodyPr/>
                    <a:lstStyle/>
                    <a:p>
                      <a:pPr algn="ctr" rtl="0" fontAlgn="b"/>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45913">
                <a:tc rowSpan="2">
                  <a:txBody>
                    <a:bodyPr/>
                    <a:lstStyle/>
                    <a:p>
                      <a:pPr algn="ctr" rtl="0" fontAlgn="b"/>
                      <a:r>
                        <a:rPr lang="en-IN" sz="1400" b="1">
                          <a:effectLst/>
                          <a:latin typeface="Calibri"/>
                        </a:rPr>
                        <a:t>Nagbhid</a:t>
                      </a: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400" b="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45913">
                <a:tc vMerge="1">
                  <a:txBody>
                    <a:bodyPr/>
                    <a:lstStyle/>
                    <a:p>
                      <a:endParaRPr lang="en-IN"/>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345913">
                <a:tc rowSpan="2">
                  <a:txBody>
                    <a:bodyPr/>
                    <a:lstStyle/>
                    <a:p>
                      <a:pPr algn="ctr" rtl="0" fontAlgn="b"/>
                      <a:r>
                        <a:rPr lang="en-IN" sz="1400" b="1">
                          <a:effectLst/>
                          <a:latin typeface="Calibri"/>
                        </a:rPr>
                        <a:t>Pombhurna</a:t>
                      </a: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400" b="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345913">
                <a:tc vMerge="1">
                  <a:txBody>
                    <a:bodyPr/>
                    <a:lstStyle/>
                    <a:p>
                      <a:endParaRPr lang="en-IN"/>
                    </a:p>
                  </a:txBody>
                  <a:tcPr/>
                </a:tc>
                <a:tc>
                  <a:txBody>
                    <a:bodyPr/>
                    <a:lstStyle/>
                    <a:p>
                      <a:pPr algn="ctr" rtl="0" fontAlgn="b"/>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r h="345913">
                <a:tc rowSpan="2">
                  <a:txBody>
                    <a:bodyPr/>
                    <a:lstStyle/>
                    <a:p>
                      <a:pPr algn="ctr" rtl="0" fontAlgn="b"/>
                      <a:r>
                        <a:rPr lang="en-IN" sz="1400" b="1">
                          <a:effectLst/>
                          <a:latin typeface="Calibri"/>
                        </a:rPr>
                        <a:t>Rajura</a:t>
                      </a: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400" b="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36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8"/>
                  </a:ext>
                </a:extLst>
              </a:tr>
              <a:tr h="345913">
                <a:tc vMerge="1">
                  <a:txBody>
                    <a:bodyPr/>
                    <a:lstStyle/>
                    <a:p>
                      <a:endParaRPr lang="en-IN"/>
                    </a:p>
                  </a:txBody>
                  <a:tcPr/>
                </a:tc>
                <a:tc>
                  <a:txBody>
                    <a:bodyPr/>
                    <a:lstStyle/>
                    <a:p>
                      <a:pPr algn="ctr" rtl="0" fontAlgn="b"/>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9"/>
                  </a:ext>
                </a:extLst>
              </a:tr>
              <a:tr h="345913">
                <a:tc rowSpan="2">
                  <a:txBody>
                    <a:bodyPr/>
                    <a:lstStyle/>
                    <a:p>
                      <a:pPr algn="ctr" rtl="0" fontAlgn="b"/>
                      <a:r>
                        <a:rPr lang="en-IN" sz="1400" b="1">
                          <a:effectLst/>
                          <a:latin typeface="Calibri"/>
                        </a:rPr>
                        <a:t>Warora</a:t>
                      </a: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400" b="0">
                          <a:effectLst/>
                          <a:latin typeface="Calibri"/>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0"/>
                  </a:ext>
                </a:extLst>
              </a:tr>
              <a:tr h="345913">
                <a:tc v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400" b="0">
                          <a:effectLst/>
                          <a:latin typeface="Calibri"/>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solidFill>
                            <a:srgbClr val="FFFFFF"/>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1"/>
                  </a:ext>
                </a:extLst>
              </a:tr>
              <a:tr h="345913">
                <a:tc rowSpan="2">
                  <a:txBody>
                    <a:bodyPr/>
                    <a:lstStyle/>
                    <a:p>
                      <a:pPr algn="ctr" rtl="0" fontAlgn="ctr"/>
                      <a:r>
                        <a:rPr lang="en-US" sz="1400" b="1" dirty="0">
                          <a:effectLst/>
                          <a:latin typeface="Calibri" panose="020F0502020204030204" pitchFamily="34" charset="0"/>
                        </a:rPr>
                        <a:t>Total</a:t>
                      </a:r>
                    </a:p>
                  </a:txBody>
                  <a:tcPr marL="28575" marR="28575" marT="19050" marB="1905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US" sz="1400" b="0" dirty="0">
                          <a:effectLst/>
                          <a:latin typeface="Calibri" panose="020F0502020204030204" pitchFamily="34" charset="0"/>
                        </a:rPr>
                        <a:t>Retro</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dirty="0">
                          <a:effectLst/>
                          <a:latin typeface="Calibri"/>
                        </a:rPr>
                        <a:t>249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161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41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26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21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dirty="0">
                          <a:solidFill>
                            <a:schemeClr val="accent1">
                              <a:lumMod val="20000"/>
                              <a:lumOff val="80000"/>
                            </a:schemeClr>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12"/>
                  </a:ext>
                </a:extLst>
              </a:tr>
              <a:tr h="345913">
                <a:tc vMerge="1">
                  <a:txBody>
                    <a:bodyPr/>
                    <a:lstStyle/>
                    <a:p>
                      <a:endParaRPr 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dirty="0">
                          <a:effectLst/>
                          <a:latin typeface="Calibri" panose="020F0502020204030204" pitchFamily="34" charset="0"/>
                        </a:rPr>
                        <a:t>New</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53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42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dirty="0">
                          <a:solidFill>
                            <a:schemeClr val="accent1">
                              <a:lumMod val="20000"/>
                              <a:lumOff val="80000"/>
                            </a:schemeClr>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dirty="0">
                          <a:solidFill>
                            <a:schemeClr val="accent1">
                              <a:lumMod val="20000"/>
                              <a:lumOff val="80000"/>
                            </a:schemeClr>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13"/>
                  </a:ext>
                </a:extLst>
              </a:tr>
              <a:tr h="345913">
                <a:tc gridSpan="2">
                  <a:txBody>
                    <a:bodyPr/>
                    <a:lstStyle/>
                    <a:p>
                      <a:pPr algn="ctr" rtl="0" fontAlgn="ctr"/>
                      <a:r>
                        <a:rPr lang="en-US" sz="1600" b="1" dirty="0">
                          <a:effectLst/>
                          <a:latin typeface="Calibri" panose="020F0502020204030204" pitchFamily="34" charset="0"/>
                        </a:rPr>
                        <a:t>Grand Total</a:t>
                      </a:r>
                    </a:p>
                  </a:txBody>
                  <a:tcPr marL="28575" marR="28575" marT="19050" marB="1905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fontAlgn="ctr"/>
                      <a:r>
                        <a:rPr lang="en-IN" sz="1600" b="1" dirty="0">
                          <a:effectLst/>
                          <a:latin typeface="Calibri"/>
                        </a:rPr>
                        <a:t>302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600" b="1" dirty="0">
                          <a:effectLst/>
                          <a:latin typeface="Calibri"/>
                        </a:rPr>
                        <a:t>203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600" b="1" dirty="0">
                          <a:effectLst/>
                          <a:latin typeface="Calibri"/>
                        </a:rPr>
                        <a:t>50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600" b="1" dirty="0">
                          <a:effectLst/>
                          <a:latin typeface="Calibri"/>
                        </a:rPr>
                        <a:t>26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600" b="1" dirty="0">
                          <a:effectLst/>
                          <a:latin typeface="Calibri"/>
                        </a:rPr>
                        <a:t>23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600" b="1" dirty="0">
                          <a:solidFill>
                            <a:schemeClr val="accent1">
                              <a:lumMod val="20000"/>
                              <a:lumOff val="80000"/>
                            </a:schemeClr>
                          </a:solidFill>
                          <a:effectLst/>
                          <a:latin typeface="Calibri"/>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274866235"/>
                  </a:ext>
                </a:extLst>
              </a:tr>
            </a:tbl>
          </a:graphicData>
        </a:graphic>
      </p:graphicFrame>
    </p:spTree>
    <p:extLst>
      <p:ext uri="{BB962C8B-B14F-4D97-AF65-F5344CB8AC3E}">
        <p14:creationId xmlns:p14="http://schemas.microsoft.com/office/powerpoint/2010/main" val="411289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extLst>
              <p:ext uri="{D42A27DB-BD31-4B8C-83A1-F6EECF244321}">
                <p14:modId xmlns:p14="http://schemas.microsoft.com/office/powerpoint/2010/main" val="2821913376"/>
              </p:ext>
            </p:extLst>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28159431"/>
              </p:ext>
            </p:extLst>
          </p:nvPr>
        </p:nvGraphicFramePr>
        <p:xfrm>
          <a:off x="497929" y="1706369"/>
          <a:ext cx="11196139" cy="4964794"/>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gridSpan="9">
                  <a:txBody>
                    <a:bodyPr/>
                    <a:lstStyle/>
                    <a:p>
                      <a:pPr algn="ctr" fontAlgn="ctr"/>
                      <a:r>
                        <a:rPr lang="en-US" sz="1400" b="1" i="0" u="none" strike="noStrike" dirty="0" err="1" smtClean="0">
                          <a:solidFill>
                            <a:schemeClr val="tx1"/>
                          </a:solidFill>
                          <a:effectLst/>
                          <a:latin typeface="Calibri" panose="020F0502020204030204" pitchFamily="34" charset="0"/>
                          <a:cs typeface="Calibri" panose="020F0502020204030204" pitchFamily="34" charset="0"/>
                        </a:rPr>
                        <a:t>Ballapur</a:t>
                      </a:r>
                      <a:r>
                        <a:rPr lang="en-US" sz="1400" b="1" i="0" u="none" strike="noStrike" dirty="0" smtClean="0">
                          <a:solidFill>
                            <a:schemeClr val="tx1"/>
                          </a:solidFill>
                          <a:effectLst/>
                          <a:latin typeface="Calibri" panose="020F0502020204030204" pitchFamily="34" charset="0"/>
                          <a:cs typeface="Calibri" panose="020F0502020204030204" pitchFamily="34" charset="0"/>
                        </a:rPr>
                        <a:t> </a:t>
                      </a:r>
                      <a:r>
                        <a:rPr lang="en-US" sz="1400" b="1" i="0" u="none" strike="noStrike" dirty="0" err="1" smtClean="0">
                          <a:solidFill>
                            <a:schemeClr val="tx1"/>
                          </a:solidFill>
                          <a:effectLst/>
                          <a:latin typeface="Calibri" panose="020F0502020204030204" pitchFamily="34" charset="0"/>
                          <a:cs typeface="Calibri" panose="020F0502020204030204" pitchFamily="34" charset="0"/>
                        </a:rPr>
                        <a:t>Taluka</a:t>
                      </a:r>
                      <a:endParaRPr lang="en-US" sz="1400" b="1"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Asegaon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Abhejeet Harde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5,84,947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13-06-2022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86.35%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Gilbili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V W Padvaker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30,16,011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03-06-2022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33.87%</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Manora&amp;Vishnungar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Deepak Gonewar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73,25,702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28.89%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Mohali Tukum</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Abhijeet Harde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33,52,848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1.86%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Kothari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 P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69,71,505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31-10-2022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gridSpan="9">
                  <a:txBody>
                    <a:bodyPr/>
                    <a:lstStyle/>
                    <a:p>
                      <a:pPr algn="ctr" fontAlgn="ctr"/>
                      <a:r>
                        <a:rPr lang="en-US" sz="1400" b="1" i="0" u="none" strike="noStrike" dirty="0" err="1" smtClean="0">
                          <a:solidFill>
                            <a:srgbClr val="000000"/>
                          </a:solidFill>
                          <a:effectLst/>
                          <a:latin typeface="Calibri" panose="020F0502020204030204" pitchFamily="34" charset="0"/>
                          <a:cs typeface="Calibri" panose="020F0502020204030204" pitchFamily="34" charset="0"/>
                        </a:rPr>
                        <a:t>Bhadarwati</a:t>
                      </a:r>
                      <a:r>
                        <a:rPr lang="en-US" sz="1400" b="1" i="0" u="none" strike="noStrike" dirty="0" smtClean="0">
                          <a:solidFill>
                            <a:srgbClr val="000000"/>
                          </a:solidFill>
                          <a:effectLst/>
                          <a:latin typeface="Calibri" panose="020F0502020204030204" pitchFamily="34" charset="0"/>
                          <a:cs typeface="Calibri" panose="020F0502020204030204" pitchFamily="34" charset="0"/>
                        </a:rPr>
                        <a:t> </a:t>
                      </a:r>
                      <a:r>
                        <a:rPr lang="en-US" sz="1400" b="1" i="0" u="none" strike="noStrike" dirty="0" err="1" smtClean="0">
                          <a:solidFill>
                            <a:srgbClr val="000000"/>
                          </a:solidFill>
                          <a:effectLst/>
                          <a:latin typeface="Calibri" panose="020F0502020204030204" pitchFamily="34" charset="0"/>
                          <a:cs typeface="Calibri" panose="020F0502020204030204" pitchFamily="34" charset="0"/>
                        </a:rPr>
                        <a:t>Taluka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Mohbala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 R. Bhattad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12,98,563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27-09-2022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93.50%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63.92%</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8.30</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Chandankheda(Makta)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Kr Bhattad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22,87,976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31-10-2022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50.29%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40.23%</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9.20</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Chaparala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Rehan Ahmad Sheikh Ibrahim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24,24,582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06-07-2022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40.58%</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37.52%</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9.10</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Ashti Kakade &amp; Ashti Bhadrawati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M.B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49,73,762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35.08%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Takali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Jyoti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21,03,057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22-06-2022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Dongargaon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 B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49,10,852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19.13%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5.73%</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2.81</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Ghot Nimbala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Ujwal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44,97,468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21-04-2022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19.03%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259848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381843143"/>
              </p:ext>
            </p:extLst>
          </p:nvPr>
        </p:nvGraphicFramePr>
        <p:xfrm>
          <a:off x="497929" y="1706369"/>
          <a:ext cx="11196139" cy="4955650"/>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dirty="0" smtClean="0">
                          <a:solidFill>
                            <a:srgbClr val="000000"/>
                          </a:solidFill>
                          <a:effectLst/>
                          <a:latin typeface="Calibri"/>
                        </a:rPr>
                        <a:t>13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Kudrara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Ajayanky Vadelwar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78,31,211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18.26%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14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Ralegaon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Anil Gore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32,16,429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15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Chak Tirwanja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Sumit Biswas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46,34,363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21-04-2022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16.23%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5.12%</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2.37</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16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Pawana Ryyt</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Sakshi Mundada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54,83,102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12.88%</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17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Mangli Rayyatwadi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 R Bhatted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51,67,040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10.45%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18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Punwadala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Siraj Daud Shekh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29,28,576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01-10-2022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19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Bhamdeli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Pritam Asutkar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48,67,131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6.86%</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Chalbardi Kondha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Sunil Kadam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40,86,315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6.64%</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Chalbardi Ryt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Sunil Kadam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42,89,392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07-11-2022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6.09%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Vislon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Prakash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16,72,133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28-09-2022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3.26%</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Chandankheda&amp;3Villages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 R Bhattad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3,22,79,626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Kokewada Tukum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Ramdas Korade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44,67,043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Waigaon Tukum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Shree K R Bharad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1,91,27,716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26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370" b="0" i="0" u="none" strike="noStrike" dirty="0" err="1" smtClean="0">
                          <a:solidFill>
                            <a:srgbClr val="000000"/>
                          </a:solidFill>
                          <a:effectLst/>
                          <a:latin typeface="Calibri" panose="020F0502020204030204" pitchFamily="34" charset="0"/>
                          <a:cs typeface="Calibri" panose="020F0502020204030204" pitchFamily="34" charset="0"/>
                        </a:rPr>
                        <a:t>Manora&amp;Karegaon</a:t>
                      </a:r>
                      <a:endParaRPr lang="en-US" sz="137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 R Bhattad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1,10,96,884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2258398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631990713"/>
              </p:ext>
            </p:extLst>
          </p:nvPr>
        </p:nvGraphicFramePr>
        <p:xfrm>
          <a:off x="497929" y="1706369"/>
          <a:ext cx="11196139" cy="4653166"/>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dirty="0" smtClean="0">
                          <a:solidFill>
                            <a:srgbClr val="000000"/>
                          </a:solidFill>
                          <a:effectLst/>
                          <a:latin typeface="Calibri"/>
                        </a:rPr>
                        <a:t>27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Chora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Mayur Jivtode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46,53,779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28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Chincholi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 R Bhattad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2,26,58,751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01-11-2022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29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Kunada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New Vilsion Er And Contractor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32,53,690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0.80%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30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Kinhala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Pawar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61,81,949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0.64%</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31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Parodhi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Ujwal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60,13,923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a:txBody>
                    <a:bodyPr/>
                    <a:lstStyle/>
                    <a:p>
                      <a:pPr algn="ctr" fontAlgn="ctr"/>
                      <a:r>
                        <a:rPr lang="en-IN" sz="1400" b="0" i="0" u="none" strike="noStrike" smtClean="0">
                          <a:solidFill>
                            <a:srgbClr val="000000"/>
                          </a:solidFill>
                          <a:effectLst/>
                          <a:latin typeface="Calibri"/>
                        </a:rPr>
                        <a:t>32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Sonagaon Tukum</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Shree Gurudev Transport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57,58,950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33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Palasgaon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Gurudev Transport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66,33,843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0.36%</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34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Viloda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Shree Gurudev Transport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84,24,927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25-01-2023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14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0.30%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35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Kokewada Manker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Gurudev Travels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91,10,374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24-01-2023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0.28%</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36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Sagara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K R Bhattad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1,21,71,817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0.21%</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37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Ashta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Pawar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1,53,76,632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38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Patala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Ram Service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1,53,60,001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gridSpan="9">
                  <a:txBody>
                    <a:bodyPr/>
                    <a:lstStyle/>
                    <a:p>
                      <a:pPr algn="ctr" fontAlgn="ctr"/>
                      <a:r>
                        <a:rPr lang="en-US" sz="1400" b="1" i="0" u="none" strike="noStrike" dirty="0" err="1" smtClean="0">
                          <a:solidFill>
                            <a:srgbClr val="000000"/>
                          </a:solidFill>
                          <a:effectLst/>
                          <a:latin typeface="Calibri" panose="020F0502020204030204" pitchFamily="34" charset="0"/>
                          <a:cs typeface="Calibri" panose="020F0502020204030204" pitchFamily="34" charset="0"/>
                        </a:rPr>
                        <a:t>Brahmapuri</a:t>
                      </a:r>
                      <a:r>
                        <a:rPr lang="en-US" sz="1400" b="1" i="0" u="none" strike="noStrike" dirty="0" smtClean="0">
                          <a:solidFill>
                            <a:srgbClr val="000000"/>
                          </a:solidFill>
                          <a:effectLst/>
                          <a:latin typeface="Calibri" panose="020F0502020204030204" pitchFamily="34" charset="0"/>
                          <a:cs typeface="Calibri" panose="020F0502020204030204" pitchFamily="34" charset="0"/>
                        </a:rPr>
                        <a:t> </a:t>
                      </a:r>
                      <a:r>
                        <a:rPr lang="en-US" sz="1400" b="1" i="0" u="none" strike="noStrike" dirty="0" err="1" smtClean="0">
                          <a:solidFill>
                            <a:srgbClr val="000000"/>
                          </a:solidFill>
                          <a:effectLst/>
                          <a:latin typeface="Calibri" panose="020F0502020204030204" pitchFamily="34" charset="0"/>
                          <a:cs typeface="Calibri" panose="020F0502020204030204" pitchFamily="34" charset="0"/>
                        </a:rPr>
                        <a:t>Taluka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39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Bhuj Tukum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Vaibhav Gaurkar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12,46,540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29-04-2022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86.65%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85.33%</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10.64</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42154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 xmlns:a16="http://schemas.microsoft.com/office/drawing/2014/main" val="20000"/>
                    </a:ext>
                  </a:extLst>
                </a:gridCol>
                <a:gridCol w="1355422">
                  <a:extLst>
                    <a:ext uri="{9D8B030D-6E8A-4147-A177-3AD203B41FA5}">
                      <a16:colId xmlns="" xmlns:a16="http://schemas.microsoft.com/office/drawing/2014/main" val="20001"/>
                    </a:ext>
                  </a:extLst>
                </a:gridCol>
                <a:gridCol w="2876357">
                  <a:extLst>
                    <a:ext uri="{9D8B030D-6E8A-4147-A177-3AD203B41FA5}">
                      <a16:colId xmlns="" xmlns:a16="http://schemas.microsoft.com/office/drawing/2014/main" val="20002"/>
                    </a:ext>
                  </a:extLst>
                </a:gridCol>
                <a:gridCol w="1273610">
                  <a:extLst>
                    <a:ext uri="{9D8B030D-6E8A-4147-A177-3AD203B41FA5}">
                      <a16:colId xmlns="" xmlns:a16="http://schemas.microsoft.com/office/drawing/2014/main" val="20003"/>
                    </a:ext>
                  </a:extLst>
                </a:gridCol>
                <a:gridCol w="1073266">
                  <a:extLst>
                    <a:ext uri="{9D8B030D-6E8A-4147-A177-3AD203B41FA5}">
                      <a16:colId xmlns="" xmlns:a16="http://schemas.microsoft.com/office/drawing/2014/main" val="20004"/>
                    </a:ext>
                  </a:extLst>
                </a:gridCol>
                <a:gridCol w="1202059">
                  <a:extLst>
                    <a:ext uri="{9D8B030D-6E8A-4147-A177-3AD203B41FA5}">
                      <a16:colId xmlns="" xmlns:a16="http://schemas.microsoft.com/office/drawing/2014/main" val="20005"/>
                    </a:ext>
                  </a:extLst>
                </a:gridCol>
                <a:gridCol w="987405">
                  <a:extLst>
                    <a:ext uri="{9D8B030D-6E8A-4147-A177-3AD203B41FA5}">
                      <a16:colId xmlns="" xmlns:a16="http://schemas.microsoft.com/office/drawing/2014/main" val="20006"/>
                    </a:ext>
                  </a:extLst>
                </a:gridCol>
                <a:gridCol w="987405">
                  <a:extLst>
                    <a:ext uri="{9D8B030D-6E8A-4147-A177-3AD203B41FA5}">
                      <a16:colId xmlns="" xmlns:a16="http://schemas.microsoft.com/office/drawing/2014/main" val="20007"/>
                    </a:ext>
                  </a:extLst>
                </a:gridCol>
                <a:gridCol w="987405">
                  <a:extLst>
                    <a:ext uri="{9D8B030D-6E8A-4147-A177-3AD203B41FA5}">
                      <a16:colId xmlns=""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 xmlns:a16="http://schemas.microsoft.com/office/drawing/2014/main" val="10000"/>
                  </a:ext>
                </a:extLst>
              </a:tr>
            </a:tbl>
          </a:graphicData>
        </a:graphic>
      </p:graphicFrame>
      <p:graphicFrame>
        <p:nvGraphicFramePr>
          <p:cNvPr id="2" name="Table 1">
            <a:extLst>
              <a:ext uri="{FF2B5EF4-FFF2-40B4-BE49-F238E27FC236}">
                <a16:creationId xmlns=""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241775225"/>
              </p:ext>
            </p:extLst>
          </p:nvPr>
        </p:nvGraphicFramePr>
        <p:xfrm>
          <a:off x="497929" y="1706369"/>
          <a:ext cx="11196139" cy="4757042"/>
        </p:xfrm>
        <a:graphic>
          <a:graphicData uri="http://schemas.openxmlformats.org/drawingml/2006/table">
            <a:tbl>
              <a:tblPr/>
              <a:tblGrid>
                <a:gridCol w="453210">
                  <a:extLst>
                    <a:ext uri="{9D8B030D-6E8A-4147-A177-3AD203B41FA5}">
                      <a16:colId xmlns="" xmlns:a16="http://schemas.microsoft.com/office/drawing/2014/main" val="232975009"/>
                    </a:ext>
                  </a:extLst>
                </a:gridCol>
                <a:gridCol w="1355422">
                  <a:extLst>
                    <a:ext uri="{9D8B030D-6E8A-4147-A177-3AD203B41FA5}">
                      <a16:colId xmlns="" xmlns:a16="http://schemas.microsoft.com/office/drawing/2014/main" val="785303415"/>
                    </a:ext>
                  </a:extLst>
                </a:gridCol>
                <a:gridCol w="2876357">
                  <a:extLst>
                    <a:ext uri="{9D8B030D-6E8A-4147-A177-3AD203B41FA5}">
                      <a16:colId xmlns="" xmlns:a16="http://schemas.microsoft.com/office/drawing/2014/main" val="2413870011"/>
                    </a:ext>
                  </a:extLst>
                </a:gridCol>
                <a:gridCol w="1273610">
                  <a:extLst>
                    <a:ext uri="{9D8B030D-6E8A-4147-A177-3AD203B41FA5}">
                      <a16:colId xmlns="" xmlns:a16="http://schemas.microsoft.com/office/drawing/2014/main" val="1904706511"/>
                    </a:ext>
                  </a:extLst>
                </a:gridCol>
                <a:gridCol w="1073266">
                  <a:extLst>
                    <a:ext uri="{9D8B030D-6E8A-4147-A177-3AD203B41FA5}">
                      <a16:colId xmlns="" xmlns:a16="http://schemas.microsoft.com/office/drawing/2014/main" val="1261089464"/>
                    </a:ext>
                  </a:extLst>
                </a:gridCol>
                <a:gridCol w="1202059">
                  <a:extLst>
                    <a:ext uri="{9D8B030D-6E8A-4147-A177-3AD203B41FA5}">
                      <a16:colId xmlns="" xmlns:a16="http://schemas.microsoft.com/office/drawing/2014/main" val="3569328776"/>
                    </a:ext>
                  </a:extLst>
                </a:gridCol>
                <a:gridCol w="987405">
                  <a:extLst>
                    <a:ext uri="{9D8B030D-6E8A-4147-A177-3AD203B41FA5}">
                      <a16:colId xmlns="" xmlns:a16="http://schemas.microsoft.com/office/drawing/2014/main" val="1379136875"/>
                    </a:ext>
                  </a:extLst>
                </a:gridCol>
                <a:gridCol w="987405">
                  <a:extLst>
                    <a:ext uri="{9D8B030D-6E8A-4147-A177-3AD203B41FA5}">
                      <a16:colId xmlns="" xmlns:a16="http://schemas.microsoft.com/office/drawing/2014/main" val="1990831582"/>
                    </a:ext>
                  </a:extLst>
                </a:gridCol>
                <a:gridCol w="987405">
                  <a:extLst>
                    <a:ext uri="{9D8B030D-6E8A-4147-A177-3AD203B41FA5}">
                      <a16:colId xmlns="" xmlns:a16="http://schemas.microsoft.com/office/drawing/2014/main" val="566365327"/>
                    </a:ext>
                  </a:extLst>
                </a:gridCol>
              </a:tblGrid>
              <a:tr h="332369">
                <a:tc>
                  <a:txBody>
                    <a:bodyPr/>
                    <a:lstStyle/>
                    <a:p>
                      <a:pPr algn="ctr" fontAlgn="ctr"/>
                      <a:r>
                        <a:rPr lang="en-IN" sz="1400" b="0" i="0" u="none" strike="noStrike" dirty="0" smtClean="0">
                          <a:solidFill>
                            <a:srgbClr val="000000"/>
                          </a:solidFill>
                          <a:effectLst/>
                          <a:latin typeface="Calibri"/>
                        </a:rPr>
                        <a:t>40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Chak Bothli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Akshay Tidke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13,20,822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11-05-2022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76.57%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672374295"/>
                  </a:ext>
                </a:extLst>
              </a:tr>
              <a:tr h="332369">
                <a:tc>
                  <a:txBody>
                    <a:bodyPr/>
                    <a:lstStyle/>
                    <a:p>
                      <a:pPr algn="ctr" fontAlgn="ctr"/>
                      <a:r>
                        <a:rPr lang="en-IN" sz="1400" b="0" i="0" u="none" strike="noStrike" smtClean="0">
                          <a:solidFill>
                            <a:srgbClr val="000000"/>
                          </a:solidFill>
                          <a:effectLst/>
                          <a:latin typeface="Calibri"/>
                        </a:rPr>
                        <a:t>41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Bodada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Pritam Asutkar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11,61,529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21-04-2022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63.17%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732302081"/>
                  </a:ext>
                </a:extLst>
              </a:tr>
              <a:tr h="332369">
                <a:tc>
                  <a:txBody>
                    <a:bodyPr/>
                    <a:lstStyle/>
                    <a:p>
                      <a:pPr algn="ctr" fontAlgn="ctr"/>
                      <a:r>
                        <a:rPr lang="en-IN" sz="1400" b="0" i="0" u="none" strike="noStrike" smtClean="0">
                          <a:solidFill>
                            <a:srgbClr val="000000"/>
                          </a:solidFill>
                          <a:effectLst/>
                          <a:latin typeface="Calibri"/>
                        </a:rPr>
                        <a:t>42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Awalgaon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Vilas Sontakke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1,15,75,499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12-10-2022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26.27%</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672868426"/>
                  </a:ext>
                </a:extLst>
              </a:tr>
              <a:tr h="332369">
                <a:tc>
                  <a:txBody>
                    <a:bodyPr/>
                    <a:lstStyle/>
                    <a:p>
                      <a:pPr algn="ctr" fontAlgn="ctr"/>
                      <a:r>
                        <a:rPr lang="en-IN" sz="1400" b="0" i="0" u="none" strike="noStrike" smtClean="0">
                          <a:solidFill>
                            <a:srgbClr val="000000"/>
                          </a:solidFill>
                          <a:effectLst/>
                          <a:latin typeface="Calibri"/>
                        </a:rPr>
                        <a:t>43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Paradgaon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Ashish N Katekhay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18,57,428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20.86%</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 xmlns:a16="http://schemas.microsoft.com/office/drawing/2014/main" val="958823137"/>
                  </a:ext>
                </a:extLst>
              </a:tr>
              <a:tr h="332369">
                <a:tc>
                  <a:txBody>
                    <a:bodyPr/>
                    <a:lstStyle/>
                    <a:p>
                      <a:pPr algn="ctr" fontAlgn="ctr"/>
                      <a:r>
                        <a:rPr lang="en-IN" sz="1400" b="0" i="0" u="none" strike="noStrike" smtClean="0">
                          <a:solidFill>
                            <a:srgbClr val="000000"/>
                          </a:solidFill>
                          <a:effectLst/>
                          <a:latin typeface="Calibri"/>
                        </a:rPr>
                        <a:t>44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chemeClr val="tx1"/>
                          </a:solidFill>
                          <a:effectLst/>
                          <a:latin typeface="Calibri" panose="020F0502020204030204" pitchFamily="34" charset="0"/>
                          <a:cs typeface="Calibri" panose="020F0502020204030204" pitchFamily="34" charset="0"/>
                        </a:rPr>
                        <a:t>Kahali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Akshay Tidke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18,17,237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05-05-2022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20.46%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365865322"/>
                  </a:ext>
                </a:extLst>
              </a:tr>
              <a:tr h="332369">
                <a:tc gridSpan="9">
                  <a:txBody>
                    <a:bodyPr/>
                    <a:lstStyle/>
                    <a:p>
                      <a:pPr algn="ctr" fontAlgn="ctr"/>
                      <a:r>
                        <a:rPr lang="en-US" sz="1400" b="1" i="0" u="none" strike="noStrike" dirty="0" err="1" smtClean="0">
                          <a:solidFill>
                            <a:schemeClr val="tx1"/>
                          </a:solidFill>
                          <a:effectLst/>
                          <a:latin typeface="Calibri" panose="020F0502020204030204" pitchFamily="34" charset="0"/>
                          <a:cs typeface="Calibri" panose="020F0502020204030204" pitchFamily="34" charset="0"/>
                        </a:rPr>
                        <a:t>Chandrapur</a:t>
                      </a:r>
                      <a:r>
                        <a:rPr lang="en-US" sz="1400" b="1" i="0" u="none" strike="noStrike" dirty="0" smtClean="0">
                          <a:solidFill>
                            <a:schemeClr val="tx1"/>
                          </a:solidFill>
                          <a:effectLst/>
                          <a:latin typeface="Calibri" panose="020F0502020204030204" pitchFamily="34" charset="0"/>
                          <a:cs typeface="Calibri" panose="020F0502020204030204" pitchFamily="34" charset="0"/>
                        </a:rPr>
                        <a:t> </a:t>
                      </a:r>
                      <a:r>
                        <a:rPr lang="en-US" sz="1400" b="1" i="0" u="none" strike="noStrike" dirty="0" err="1" smtClean="0">
                          <a:solidFill>
                            <a:schemeClr val="tx1"/>
                          </a:solidFill>
                          <a:effectLst/>
                          <a:latin typeface="Calibri" panose="020F0502020204030204" pitchFamily="34" charset="0"/>
                          <a:cs typeface="Calibri" panose="020F0502020204030204" pitchFamily="34" charset="0"/>
                        </a:rPr>
                        <a:t>Taluka</a:t>
                      </a:r>
                      <a:endParaRPr lang="en-US" sz="1400" b="1"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166236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45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Arwat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Sandeep Milmile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94,17,384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08-12-2022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72.35%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1265709391"/>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46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Lahuji Nagar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Bangade Madam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48,99,634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26-12-2022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13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42.35%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17525817"/>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47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Chichpalli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Joyti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69,54,664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21-10-2022</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39.29%</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21.47%</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14.93</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097610716"/>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48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Nandgur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M.B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90,09,071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12-07-2022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37.23%</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16.18%</a:t>
                      </a:r>
                      <a:endParaRPr lang="en-IN" sz="1400" b="0" i="0" u="none" strike="noStrike">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14.58</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789831600"/>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49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Junona Rayyatwadi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Deepak Gonewar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80,81,724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11-07-2022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30.72%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3969378695"/>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50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Waigaon Mokasa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Priyanka Madhukar Vairagade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36,32,993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27.70%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17.63%</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6.40</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4216080532"/>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51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Sakharwahi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P P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68,01,757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17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24.59%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439046834"/>
                  </a:ext>
                </a:extLst>
              </a:tr>
              <a:tr h="332369">
                <a:tc>
                  <a:txBody>
                    <a:bodyPr/>
                    <a:lstStyle/>
                    <a:p>
                      <a:pPr algn="ctr" fontAlgn="ctr"/>
                      <a:r>
                        <a:rPr lang="en-IN" sz="1400" b="0" i="0" u="none" strike="noStrike" smtClean="0">
                          <a:solidFill>
                            <a:srgbClr val="000000"/>
                          </a:solidFill>
                          <a:effectLst/>
                          <a:latin typeface="Calibri" panose="020F0502020204030204" pitchFamily="34" charset="0"/>
                          <a:cs typeface="Calibri" panose="020F0502020204030204" pitchFamily="34" charset="0"/>
                        </a:rPr>
                        <a:t>52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Matardevi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Milind Raut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87,56,845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31-10-2022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smtClean="0">
                          <a:solidFill>
                            <a:srgbClr val="000000"/>
                          </a:solidFill>
                          <a:effectLst/>
                          <a:latin typeface="Calibri" panose="020F0502020204030204" pitchFamily="34" charset="0"/>
                          <a:cs typeface="Calibri" panose="020F0502020204030204" pitchFamily="34" charset="0"/>
                        </a:rPr>
                        <a:t>24.01%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smtClean="0">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 xmlns:a16="http://schemas.microsoft.com/office/drawing/2014/main" val="2936910034"/>
                  </a:ext>
                </a:extLst>
              </a:tr>
            </a:tbl>
          </a:graphicData>
        </a:graphic>
      </p:graphicFrame>
    </p:spTree>
    <p:extLst>
      <p:ext uri="{BB962C8B-B14F-4D97-AF65-F5344CB8AC3E}">
        <p14:creationId xmlns:p14="http://schemas.microsoft.com/office/powerpoint/2010/main" val="8460432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4715511|-15368417|-11851413|-11645362|Markido&quot;,&quot;Id&quot;:&quot;6427c7fc3332364a1c3705f1&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11282</TotalTime>
  <Words>5461</Words>
  <Application>Microsoft Office PowerPoint</Application>
  <PresentationFormat>Custom</PresentationFormat>
  <Paragraphs>3624</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District Overview</vt:lpstr>
      <vt:lpstr>District Overview</vt:lpstr>
      <vt:lpstr>Executive Summary Work in Progress Schemes</vt:lpstr>
      <vt:lpstr>Executive Summary Work in Progress Schemes</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“New”</vt:lpstr>
      <vt:lpstr>Abstract of Schemes – Work in Progress Category – “New”</vt:lpstr>
      <vt:lpstr>Abstract of Schemes – Work in Progress Category – “New”</vt:lpstr>
      <vt:lpstr>Abstract of Schemes – Work in Progress Category – “New”</vt:lpstr>
      <vt:lpstr>Abstract of Schemes – Work in Progress Category – “New”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DeepakRanjan Nayak</dc:creator>
  <cp:lastModifiedBy>CCSPL</cp:lastModifiedBy>
  <cp:revision>645</cp:revision>
  <dcterms:created xsi:type="dcterms:W3CDTF">2022-03-31T07:35:09Z</dcterms:created>
  <dcterms:modified xsi:type="dcterms:W3CDTF">2023-04-11T13:56:25Z</dcterms:modified>
</cp:coreProperties>
</file>