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695" r:id="rId2"/>
    <p:sldId id="739" r:id="rId3"/>
    <p:sldId id="852" r:id="rId4"/>
    <p:sldId id="741" r:id="rId5"/>
    <p:sldId id="953" r:id="rId6"/>
    <p:sldId id="954" r:id="rId7"/>
    <p:sldId id="955" r:id="rId8"/>
    <p:sldId id="956" r:id="rId9"/>
    <p:sldId id="957" r:id="rId10"/>
    <p:sldId id="958" r:id="rId11"/>
    <p:sldId id="959" r:id="rId12"/>
    <p:sldId id="960" r:id="rId13"/>
    <p:sldId id="961" r:id="rId14"/>
    <p:sldId id="962" r:id="rId15"/>
    <p:sldId id="963" r:id="rId16"/>
    <p:sldId id="964" r:id="rId17"/>
    <p:sldId id="965" r:id="rId18"/>
    <p:sldId id="966" r:id="rId19"/>
    <p:sldId id="967" r:id="rId20"/>
    <p:sldId id="968" r:id="rId21"/>
    <p:sldId id="969" r:id="rId22"/>
    <p:sldId id="987" r:id="rId23"/>
    <p:sldId id="988" r:id="rId24"/>
    <p:sldId id="989" r:id="rId25"/>
    <p:sldId id="990" r:id="rId26"/>
    <p:sldId id="991" r:id="rId27"/>
    <p:sldId id="992" r:id="rId28"/>
    <p:sldId id="993" r:id="rId29"/>
    <p:sldId id="994" r:id="rId30"/>
    <p:sldId id="995" r:id="rId31"/>
    <p:sldId id="996" r:id="rId32"/>
    <p:sldId id="1009" r:id="rId33"/>
    <p:sldId id="1024" r:id="rId34"/>
    <p:sldId id="770" r:id="rId35"/>
    <p:sldId id="746" r:id="rId36"/>
    <p:sldId id="710" r:id="rId37"/>
    <p:sldId id="711" r:id="rId38"/>
    <p:sldId id="706" r:id="rId39"/>
    <p:sldId id="736" r:id="rId40"/>
    <p:sldId id="833" r:id="rId41"/>
    <p:sldId id="707" r:id="rId42"/>
  </p:sldIdLst>
  <p:sldSz cx="12192000" cy="6858000"/>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42" autoAdjust="0"/>
    <p:restoredTop sz="94660"/>
  </p:normalViewPr>
  <p:slideViewPr>
    <p:cSldViewPr snapToGrid="0">
      <p:cViewPr varScale="1">
        <p:scale>
          <a:sx n="77" d="100"/>
          <a:sy n="77" d="100"/>
        </p:scale>
        <p:origin x="682" y="10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8657C-BFCD-480A-9D33-DBC343DA3069}" type="datetimeFigureOut">
              <a:rPr lang="en-US" smtClean="0"/>
              <a:t>4/5/2023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C0173-7218-4FCF-8E4B-31AC14C578DA}" type="slidenum">
              <a:rPr lang="en-US" smtClean="0"/>
              <a:t>‹#›</a:t>
            </a:fld>
            <a:endParaRPr lang="en-US"/>
          </a:p>
        </p:txBody>
      </p:sp>
    </p:spTree>
    <p:extLst>
      <p:ext uri="{BB962C8B-B14F-4D97-AF65-F5344CB8AC3E}">
        <p14:creationId xmlns:p14="http://schemas.microsoft.com/office/powerpoint/2010/main" val="137496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3490" name="Google Shape;167;g35ed75ccf_015:notes"/>
          <p:cNvSpPr>
            <a:spLocks noGrp="1" noRot="1" noChangeAspect="1" noTextEdit="1"/>
          </p:cNvSpPr>
          <p:nvPr>
            <p:ph type="sldImg" idx="2"/>
          </p:nvPr>
        </p:nvSpPr>
        <p:spPr bwMode="auto">
          <a:xfrm>
            <a:off x="381000" y="685800"/>
            <a:ext cx="6096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63491" name="Google Shape;168;g35ed75ccf_015:notes"/>
          <p:cNvSpPr txBox="1">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B541E9F-98F7-42AF-83C5-FAABF3DA94E8}"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344385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541E9F-98F7-42AF-83C5-FAABF3DA94E8}"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87395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541E9F-98F7-42AF-83C5-FAABF3DA94E8}"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237982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541E9F-98F7-42AF-83C5-FAABF3DA94E8}"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1400142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541E9F-98F7-42AF-83C5-FAABF3DA94E8}"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427543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B541E9F-98F7-42AF-83C5-FAABF3DA94E8}"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1416549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541E9F-98F7-42AF-83C5-FAABF3DA94E8}" type="datetimeFigureOut">
              <a:rPr lang="en-US" smtClean="0"/>
              <a:t>4/5/2023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862808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541E9F-98F7-42AF-83C5-FAABF3DA94E8}" type="datetimeFigureOut">
              <a:rPr lang="en-US" smtClean="0"/>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20193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541E9F-98F7-42AF-83C5-FAABF3DA94E8}" type="datetimeFigureOut">
              <a:rPr lang="en-US" smtClean="0"/>
              <a:t>4/5/2023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4133636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541E9F-98F7-42AF-83C5-FAABF3DA94E8}"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1059372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541E9F-98F7-42AF-83C5-FAABF3DA94E8}"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3446013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41E9F-98F7-42AF-83C5-FAABF3DA94E8}" type="datetimeFigureOut">
              <a:rPr lang="en-US" smtClean="0"/>
              <a:t>4/5/2023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4E757D-84EA-4534-9857-ACBA41520F15}" type="slidenum">
              <a:rPr lang="en-US" smtClean="0"/>
              <a:t>‹#›</a:t>
            </a:fld>
            <a:endParaRPr lang="en-US"/>
          </a:p>
        </p:txBody>
      </p:sp>
    </p:spTree>
    <p:extLst>
      <p:ext uri="{BB962C8B-B14F-4D97-AF65-F5344CB8AC3E}">
        <p14:creationId xmlns:p14="http://schemas.microsoft.com/office/powerpoint/2010/main" val="261543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5"/>
          <p:cNvPicPr>
            <a:picLocks noChangeAspect="1"/>
          </p:cNvPicPr>
          <p:nvPr/>
        </p:nvPicPr>
        <p:blipFill>
          <a:blip r:embed="rId3">
            <a:extLst>
              <a:ext uri="{28A0092B-C50C-407E-A947-70E740481C1C}">
                <a14:useLocalDpi xmlns:a14="http://schemas.microsoft.com/office/drawing/2010/main" val="0"/>
              </a:ext>
            </a:extLst>
          </a:blip>
          <a:srcRect l="17076" t="2344" r="16814"/>
          <a:stretch>
            <a:fillRect/>
          </a:stretch>
        </p:blipFill>
        <p:spPr bwMode="auto">
          <a:xfrm>
            <a:off x="396875" y="4438650"/>
            <a:ext cx="2173288"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Google Shape;142;p16"/>
          <p:cNvSpPr txBox="1">
            <a:spLocks/>
          </p:cNvSpPr>
          <p:nvPr/>
        </p:nvSpPr>
        <p:spPr>
          <a:xfrm>
            <a:off x="1236663" y="2679700"/>
            <a:ext cx="9718675" cy="1044575"/>
          </a:xfrm>
          <a:prstGeom prst="rect">
            <a:avLst/>
          </a:prstGeom>
          <a:noFill/>
          <a:ln>
            <a:noFill/>
          </a:ln>
        </p:spPr>
        <p:txBody>
          <a:bodyPr spcFirstLastPara="1" lIns="121900" tIns="121900" rIns="121900" bIns="121900" anchor="b"/>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2pPr>
            <a:lvl3pPr marR="0" lvl="2"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3pPr>
            <a:lvl4pPr marR="0" lvl="3"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4pPr>
            <a:lvl5pPr marR="0" lvl="4"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5pPr>
            <a:lvl6pPr marR="0" lvl="5"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6pPr>
            <a:lvl7pPr marR="0" lvl="6"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7pPr>
            <a:lvl8pPr marR="0" lvl="7"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8pPr>
            <a:lvl9pPr marR="0" lvl="8"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9pPr>
          </a:lstStyle>
          <a:p>
            <a:pPr algn="ctr">
              <a:defRPr/>
            </a:pPr>
            <a:r>
              <a:rPr lang="en-US" sz="5867" dirty="0">
                <a:solidFill>
                  <a:schemeClr val="accent6">
                    <a:lumMod val="75000"/>
                  </a:schemeClr>
                </a:solidFill>
              </a:rPr>
              <a:t>PROGRESS REPORT</a:t>
            </a:r>
          </a:p>
        </p:txBody>
      </p:sp>
      <p:sp>
        <p:nvSpPr>
          <p:cNvPr id="9" name="Google Shape;142;p16"/>
          <p:cNvSpPr txBox="1">
            <a:spLocks/>
          </p:cNvSpPr>
          <p:nvPr/>
        </p:nvSpPr>
        <p:spPr>
          <a:xfrm>
            <a:off x="3028950" y="4237038"/>
            <a:ext cx="6134100" cy="2452687"/>
          </a:xfrm>
          <a:prstGeom prst="rect">
            <a:avLst/>
          </a:prstGeom>
          <a:noFill/>
          <a:ln>
            <a:noFill/>
          </a:ln>
        </p:spPr>
        <p:txBody>
          <a:bodyPr spcFirstLastPara="1" lIns="121900" tIns="121900" rIns="121900" bIns="121900" anchor="b"/>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2pPr>
            <a:lvl3pPr marR="0" lvl="2"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3pPr>
            <a:lvl4pPr marR="0" lvl="3"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4pPr>
            <a:lvl5pPr marR="0" lvl="4"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5pPr>
            <a:lvl6pPr marR="0" lvl="5"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6pPr>
            <a:lvl7pPr marR="0" lvl="6"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7pPr>
            <a:lvl8pPr marR="0" lvl="7"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8pPr>
            <a:lvl9pPr marR="0" lvl="8"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9pPr>
          </a:lstStyle>
          <a:p>
            <a:pPr algn="ctr">
              <a:defRPr/>
            </a:pPr>
            <a:r>
              <a:rPr lang="en-US" sz="3200" dirty="0">
                <a:solidFill>
                  <a:schemeClr val="accent2">
                    <a:lumMod val="50000"/>
                  </a:schemeClr>
                </a:solidFill>
              </a:rPr>
              <a:t>DISTRICT – </a:t>
            </a:r>
            <a:endParaRPr lang="en-US" sz="1400" dirty="0">
              <a:solidFill>
                <a:schemeClr val="accent2">
                  <a:lumMod val="50000"/>
                </a:schemeClr>
              </a:solidFill>
            </a:endParaRPr>
          </a:p>
          <a:p>
            <a:pPr algn="ctr">
              <a:defRPr/>
            </a:pPr>
            <a:r>
              <a:rPr lang="en-US" sz="3200" dirty="0">
                <a:solidFill>
                  <a:schemeClr val="accent2">
                    <a:lumMod val="50000"/>
                  </a:schemeClr>
                </a:solidFill>
              </a:rPr>
              <a:t>REGION</a:t>
            </a:r>
          </a:p>
          <a:p>
            <a:pPr algn="ctr">
              <a:defRPr/>
            </a:pPr>
            <a:endParaRPr lang="en-US" sz="1400" dirty="0">
              <a:solidFill>
                <a:schemeClr val="accent2">
                  <a:lumMod val="50000"/>
                </a:schemeClr>
              </a:solidFill>
            </a:endParaRPr>
          </a:p>
          <a:p>
            <a:pPr algn="ctr">
              <a:defRPr/>
            </a:pPr>
            <a:r>
              <a:rPr lang="en-US" sz="3200" dirty="0">
                <a:solidFill>
                  <a:schemeClr val="accent2">
                    <a:lumMod val="50000"/>
                  </a:schemeClr>
                </a:solidFill>
              </a:rPr>
              <a:t>, 2023</a:t>
            </a:r>
          </a:p>
        </p:txBody>
      </p:sp>
      <p:pic>
        <p:nvPicPr>
          <p:cNvPr id="2055" name="Picture 9"/>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85300" y="4368800"/>
            <a:ext cx="2976563"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 name="Picture 2" descr="WAPCOS Limited Logo Vector"/>
          <p:cNvPicPr>
            <a:picLocks noChangeAspect="1" noChangeArrowheads="1"/>
          </p:cNvPicPr>
          <p:nvPr/>
        </p:nvPicPr>
        <p:blipFill rotWithShape="1">
          <a:blip r:embed="rId5">
            <a:extLst>
              <a:ext uri="{28A0092B-C50C-407E-A947-70E740481C1C}">
                <a14:useLocalDpi xmlns:a14="http://schemas.microsoft.com/office/drawing/2010/main" val="0"/>
              </a:ext>
            </a:extLst>
          </a:blip>
          <a:srcRect t="22447" b="22334"/>
          <a:stretch/>
        </p:blipFill>
        <p:spPr bwMode="auto">
          <a:xfrm>
            <a:off x="2673350" y="139700"/>
            <a:ext cx="6026921" cy="1848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140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421633349"/>
              </p:ext>
            </p:extLst>
          </p:nvPr>
        </p:nvGraphicFramePr>
        <p:xfrm>
          <a:off x="497929" y="1706369"/>
          <a:ext cx="11196139" cy="5048818"/>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52755">
                <a:tc>
                  <a:txBody>
                    <a:bodyPr/>
                    <a:lstStyle/>
                    <a:p>
                      <a:pPr algn="ctr" fontAlgn="ctr"/>
                      <a:r>
                        <a:rPr lang="en-IN" sz="1400" b="0" i="0" u="none" strike="noStrike">
                          <a:solidFill>
                            <a:srgbClr val="000000"/>
                          </a:solidFill>
                          <a:effectLst/>
                          <a:latin typeface="Calibri"/>
                        </a:rPr>
                        <a:t>83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Nandkheda Bad</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Sameer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88,78,087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0.01%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52755">
                <a:tc gridSpan="9">
                  <a:txBody>
                    <a:bodyPr/>
                    <a:lstStyle/>
                    <a:p>
                      <a:pPr algn="ctr" fontAlgn="ctr"/>
                      <a:r>
                        <a:rPr lang="en-US" sz="1400" b="1" i="0" u="none" strike="noStrike" dirty="0" err="1">
                          <a:solidFill>
                            <a:schemeClr val="tx1"/>
                          </a:solidFill>
                          <a:effectLst/>
                          <a:latin typeface="Calibri" panose="020F0502020204030204" pitchFamily="34" charset="0"/>
                          <a:cs typeface="Calibri" panose="020F0502020204030204" pitchFamily="34" charset="0"/>
                        </a:rPr>
                        <a:t>Bhokardan</a:t>
                      </a:r>
                      <a:r>
                        <a:rPr lang="en-US" sz="1400" b="1"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chemeClr val="tx1"/>
                          </a:solidFill>
                          <a:effectLst/>
                          <a:latin typeface="Calibri" panose="020F0502020204030204" pitchFamily="34" charset="0"/>
                          <a:cs typeface="Calibri" panose="020F0502020204030204" pitchFamily="34" charset="0"/>
                        </a:rPr>
                        <a:t>Bhokardan</a:t>
                      </a:r>
                      <a:r>
                        <a:rPr lang="en-US" sz="1400" b="0"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52755">
                <a:tc>
                  <a:txBody>
                    <a:bodyPr/>
                    <a:lstStyle/>
                    <a:p>
                      <a:pPr algn="ctr" fontAlgn="ctr"/>
                      <a:r>
                        <a:rPr lang="en-IN" sz="1400" b="0" i="0" u="none" strike="noStrike">
                          <a:solidFill>
                            <a:srgbClr val="000000"/>
                          </a:solidFill>
                          <a:effectLst/>
                          <a:latin typeface="Calibri"/>
                        </a:rPr>
                        <a:t>84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Kolegaon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Nandani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92,88,135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26-08-2022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68.77%</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52755">
                <a:tc>
                  <a:txBody>
                    <a:bodyPr/>
                    <a:lstStyle/>
                    <a:p>
                      <a:pPr algn="ctr" fontAlgn="ctr"/>
                      <a:r>
                        <a:rPr lang="en-IN" sz="1400" b="0" i="0" u="none" strike="noStrike">
                          <a:solidFill>
                            <a:srgbClr val="000000"/>
                          </a:solidFill>
                          <a:effectLst/>
                          <a:latin typeface="Calibri"/>
                        </a:rPr>
                        <a:t>85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Manapur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67,44,357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62.92%</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52755">
                <a:tc>
                  <a:txBody>
                    <a:bodyPr/>
                    <a:lstStyle/>
                    <a:p>
                      <a:pPr algn="ctr" fontAlgn="ctr"/>
                      <a:r>
                        <a:rPr lang="en-IN" sz="1400" b="0" i="0" u="none" strike="noStrike">
                          <a:solidFill>
                            <a:srgbClr val="000000"/>
                          </a:solidFill>
                          <a:effectLst/>
                          <a:latin typeface="Calibri"/>
                        </a:rPr>
                        <a:t>86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Kotha Jahagir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Mangesh Shalikrao Kolhe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47,72,893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42.51%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52755">
                <a:tc>
                  <a:txBody>
                    <a:bodyPr/>
                    <a:lstStyle/>
                    <a:p>
                      <a:pPr algn="ctr" fontAlgn="ctr"/>
                      <a:r>
                        <a:rPr lang="en-IN" sz="1400" b="0" i="0" u="none" strike="noStrike">
                          <a:solidFill>
                            <a:srgbClr val="000000"/>
                          </a:solidFill>
                          <a:effectLst/>
                          <a:latin typeface="Calibri"/>
                        </a:rPr>
                        <a:t>87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Chorala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50,55,173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38.91%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88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Malegaon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1,09,35,380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37.36%</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89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Viregaon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1,01,30,999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35.23%</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90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Khaparkheda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64,96,877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22.94%</a:t>
                      </a:r>
                    </a:p>
                  </a:txBody>
                  <a:tcPr marL="9525" marR="9525" marT="9525" marB="0" anchor="ctr"/>
                </a:tc>
                <a:tc>
                  <a:txBody>
                    <a:bodyPr/>
                    <a:lstStyle/>
                    <a:p>
                      <a:pPr algn="ctr" fontAlgn="ctr"/>
                      <a:r>
                        <a:rPr lang="en-IN" sz="1400" b="0" i="0" u="none" strike="noStrike">
                          <a:solidFill>
                            <a:srgbClr val="000000"/>
                          </a:solidFill>
                          <a:effectLst/>
                          <a:latin typeface="Calibri"/>
                        </a:rPr>
                        <a:t>9.30%</a:t>
                      </a:r>
                    </a:p>
                  </a:txBody>
                  <a:tcPr marL="9525" marR="9525" marT="9525" marB="0" anchor="ctr"/>
                </a:tc>
                <a:tc>
                  <a:txBody>
                    <a:bodyPr/>
                    <a:lstStyle/>
                    <a:p>
                      <a:pPr algn="ctr" fontAlgn="ctr"/>
                      <a:r>
                        <a:rPr lang="en-IN" sz="1400" b="0" i="0" u="none" strike="noStrike">
                          <a:solidFill>
                            <a:srgbClr val="000000"/>
                          </a:solidFill>
                          <a:effectLst/>
                          <a:latin typeface="Calibri"/>
                        </a:rPr>
                        <a:t>6.04</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463003">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91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Gavhan Sangmeshwar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Nandani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23,59,857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19.42%</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92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Masanpur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Sanjay Raghunath Bhandare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23,23,348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17.21%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93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Vizora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57,41,773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13.48%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94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Khadgaon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58,70,187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12.65%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95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Selude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1,00,72,122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12.15%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1076184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3363130884"/>
              </p:ext>
            </p:extLst>
          </p:nvPr>
        </p:nvGraphicFramePr>
        <p:xfrm>
          <a:off x="497929" y="1706369"/>
          <a:ext cx="11196139" cy="5048820"/>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45217">
                <a:tc>
                  <a:txBody>
                    <a:bodyPr/>
                    <a:lstStyle/>
                    <a:p>
                      <a:pPr algn="ctr" fontAlgn="ctr"/>
                      <a:r>
                        <a:rPr lang="en-IN" sz="1400" b="0" i="0" u="none" strike="noStrike">
                          <a:solidFill>
                            <a:srgbClr val="000000"/>
                          </a:solidFill>
                          <a:effectLst/>
                          <a:latin typeface="Calibri"/>
                        </a:rPr>
                        <a:t>96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Jainpur Khothara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34,24,172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12.12%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45217">
                <a:tc>
                  <a:txBody>
                    <a:bodyPr/>
                    <a:lstStyle/>
                    <a:p>
                      <a:pPr algn="ctr" fontAlgn="ctr"/>
                      <a:r>
                        <a:rPr lang="en-IN" sz="1400" b="0" i="0" u="none" strike="noStrike">
                          <a:solidFill>
                            <a:srgbClr val="000000"/>
                          </a:solidFill>
                          <a:effectLst/>
                          <a:latin typeface="Calibri"/>
                        </a:rPr>
                        <a:t>97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Pimpalgaon Barao</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54,54,128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7.25%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13.40%</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7.31</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45217">
                <a:tc>
                  <a:txBody>
                    <a:bodyPr/>
                    <a:lstStyle/>
                    <a:p>
                      <a:pPr algn="ctr" fontAlgn="ctr"/>
                      <a:r>
                        <a:rPr lang="en-IN" sz="1400" b="0" i="0" u="none" strike="noStrike">
                          <a:solidFill>
                            <a:srgbClr val="000000"/>
                          </a:solidFill>
                          <a:effectLst/>
                          <a:latin typeface="Calibri"/>
                        </a:rPr>
                        <a:t>98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Nimbola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57,82,535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5.94%</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453108">
                <a:tc>
                  <a:txBody>
                    <a:bodyPr/>
                    <a:lstStyle/>
                    <a:p>
                      <a:pPr algn="ctr" fontAlgn="ctr"/>
                      <a:r>
                        <a:rPr lang="en-IN" sz="1400" b="0" i="0" u="none" strike="noStrike">
                          <a:solidFill>
                            <a:srgbClr val="000000"/>
                          </a:solidFill>
                          <a:effectLst/>
                          <a:latin typeface="Calibri"/>
                        </a:rPr>
                        <a:t>99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Kedarkheda Bamkheda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1,93,12,487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5.86%</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45217">
                <a:tc>
                  <a:txBody>
                    <a:bodyPr/>
                    <a:lstStyle/>
                    <a:p>
                      <a:pPr algn="ctr" fontAlgn="ctr"/>
                      <a:r>
                        <a:rPr lang="en-IN" sz="1400" b="0" i="0" u="none" strike="noStrike">
                          <a:solidFill>
                            <a:srgbClr val="000000"/>
                          </a:solidFill>
                          <a:effectLst/>
                          <a:latin typeface="Calibri"/>
                        </a:rPr>
                        <a:t>100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Garkheda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68,09,518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4.78%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45217">
                <a:tc>
                  <a:txBody>
                    <a:bodyPr/>
                    <a:lstStyle/>
                    <a:p>
                      <a:pPr algn="ctr" fontAlgn="ctr"/>
                      <a:r>
                        <a:rPr lang="en-IN" sz="1400" b="0" i="0" u="none" strike="noStrike">
                          <a:solidFill>
                            <a:srgbClr val="000000"/>
                          </a:solidFill>
                          <a:effectLst/>
                          <a:latin typeface="Calibri"/>
                        </a:rPr>
                        <a:t>101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Tadegaon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Nandani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1,52,03,944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26-08-2022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Dawargaon Walsa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Sarvdharm Sambhav Mss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23,17,497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11-08-2022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4.01%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Kalyani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1,29,97,470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4.01%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Dhondkheda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fr-FR" sz="1400" b="0" i="0" u="none" strike="noStrike">
                          <a:solidFill>
                            <a:srgbClr val="000000"/>
                          </a:solidFill>
                          <a:effectLst/>
                          <a:latin typeface="Calibri" panose="020F0502020204030204" pitchFamily="34" charset="0"/>
                          <a:cs typeface="Calibri" panose="020F0502020204030204" pitchFamily="34" charset="0"/>
                        </a:rPr>
                        <a:t>S.R.L Construction Ltd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72,77,775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4.01%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Takali Bajad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36,80,042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3.67%</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Kodoli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Nandani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85,35,370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3.66%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Takli Bhokardan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Nandani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79,86,548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Itta Ramnagar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1,00,33,415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453108">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Pimpalgaon Sermulki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cs typeface="Calibri" panose="020F0502020204030204" pitchFamily="34" charset="0"/>
                        </a:rPr>
                        <a:t>99,31,013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3203683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89069891"/>
              </p:ext>
            </p:extLst>
          </p:nvPr>
        </p:nvGraphicFramePr>
        <p:xfrm>
          <a:off x="497929" y="1706369"/>
          <a:ext cx="11196139" cy="5048818"/>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463003">
                <a:tc>
                  <a:txBody>
                    <a:bodyPr/>
                    <a:lstStyle/>
                    <a:p>
                      <a:pPr algn="ctr" fontAlgn="ctr"/>
                      <a:r>
                        <a:rPr lang="en-IN" sz="1400" b="0" i="0" u="none" strike="noStrike">
                          <a:solidFill>
                            <a:srgbClr val="000000"/>
                          </a:solidFill>
                          <a:effectLst/>
                          <a:latin typeface="Calibri"/>
                        </a:rPr>
                        <a:t>110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Jawkheda Thombari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1,03,58,471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52755">
                <a:tc>
                  <a:txBody>
                    <a:bodyPr/>
                    <a:lstStyle/>
                    <a:p>
                      <a:pPr algn="ctr" fontAlgn="ctr"/>
                      <a:r>
                        <a:rPr lang="en-IN" sz="1400" b="0" i="0" u="none" strike="noStrike">
                          <a:solidFill>
                            <a:srgbClr val="000000"/>
                          </a:solidFill>
                          <a:effectLst/>
                          <a:latin typeface="Calibri"/>
                        </a:rPr>
                        <a:t>111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Tadkalas</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Mangesh Shalikram Kolhe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39,01,031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52755">
                <a:tc>
                  <a:txBody>
                    <a:bodyPr/>
                    <a:lstStyle/>
                    <a:p>
                      <a:pPr algn="ctr" fontAlgn="ctr"/>
                      <a:r>
                        <a:rPr lang="en-IN" sz="1400" b="0" i="0" u="none" strike="noStrike">
                          <a:solidFill>
                            <a:srgbClr val="000000"/>
                          </a:solidFill>
                          <a:effectLst/>
                          <a:latin typeface="Calibri"/>
                        </a:rPr>
                        <a:t>112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Sirasgaon Mandap</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74,45,190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1.21%</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52755">
                <a:tc>
                  <a:txBody>
                    <a:bodyPr/>
                    <a:lstStyle/>
                    <a:p>
                      <a:pPr algn="ctr" fontAlgn="ctr"/>
                      <a:r>
                        <a:rPr lang="en-IN" sz="1400" b="0" i="0" u="none" strike="noStrike">
                          <a:solidFill>
                            <a:srgbClr val="000000"/>
                          </a:solidFill>
                          <a:effectLst/>
                          <a:latin typeface="Calibri"/>
                        </a:rPr>
                        <a:t>113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Merkheda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39,56,694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1.05%</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52755">
                <a:tc>
                  <a:txBody>
                    <a:bodyPr/>
                    <a:lstStyle/>
                    <a:p>
                      <a:pPr algn="ctr" fontAlgn="ctr"/>
                      <a:r>
                        <a:rPr lang="en-IN" sz="1400" b="0" i="0" u="none" strike="noStrike">
                          <a:solidFill>
                            <a:srgbClr val="000000"/>
                          </a:solidFill>
                          <a:effectLst/>
                          <a:latin typeface="Calibri"/>
                        </a:rPr>
                        <a:t>114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Kotara Jainpur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41,53,862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52755">
                <a:tc>
                  <a:txBody>
                    <a:bodyPr/>
                    <a:lstStyle/>
                    <a:p>
                      <a:pPr algn="ctr" fontAlgn="ctr"/>
                      <a:r>
                        <a:rPr lang="en-IN" sz="1400" b="0" i="0" u="none" strike="noStrike">
                          <a:solidFill>
                            <a:srgbClr val="000000"/>
                          </a:solidFill>
                          <a:effectLst/>
                          <a:latin typeface="Calibri"/>
                        </a:rPr>
                        <a:t>115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Jawkheda Kh</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85,05,177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0.77%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Soygaondevi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4,55,32,546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0.68%</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Talni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57,78,889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0.63%</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Sipora Bazar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1,96,29,917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0.62%</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Bhyadi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90,25,194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0.36%</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120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Warud Bk</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1,79,52,123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121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Alapur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Sanjay Raghunath Bhandare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49,54,336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52755">
                <a:tc gridSpan="9">
                  <a:txBody>
                    <a:bodyPr/>
                    <a:lstStyle/>
                    <a:p>
                      <a:pPr algn="ctr" fontAlgn="ctr"/>
                      <a:r>
                        <a:rPr lang="en-US" sz="1400" b="1" i="0" u="none" strike="noStrike" dirty="0" err="1">
                          <a:solidFill>
                            <a:srgbClr val="000000"/>
                          </a:solidFill>
                          <a:effectLst/>
                          <a:latin typeface="Calibri" panose="020F0502020204030204" pitchFamily="34" charset="0"/>
                          <a:cs typeface="Calibri" panose="020F0502020204030204" pitchFamily="34" charset="0"/>
                        </a:rPr>
                        <a:t>Ghanswangi</a:t>
                      </a:r>
                      <a:r>
                        <a:rPr lang="en-US" sz="1400" b="1"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rgbClr val="000000"/>
                          </a:solidFill>
                          <a:effectLst/>
                          <a:latin typeface="Calibri" panose="020F0502020204030204" pitchFamily="34" charset="0"/>
                          <a:cs typeface="Calibri" panose="020F0502020204030204" pitchFamily="34" charset="0"/>
                        </a:rPr>
                        <a:t>Ghanswangi</a:t>
                      </a:r>
                      <a:r>
                        <a:rPr lang="en-US" sz="1400" b="0"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122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Chitravadgaon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Krushna Kuntimal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44,04,964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86.30%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58.27%</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25.67</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2935508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986732083"/>
              </p:ext>
            </p:extLst>
          </p:nvPr>
        </p:nvGraphicFramePr>
        <p:xfrm>
          <a:off x="497929" y="1706369"/>
          <a:ext cx="11196139" cy="5048818"/>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52755">
                <a:tc>
                  <a:txBody>
                    <a:bodyPr/>
                    <a:lstStyle/>
                    <a:p>
                      <a:pPr algn="ctr" fontAlgn="ctr"/>
                      <a:r>
                        <a:rPr lang="en-IN" sz="1400" b="0" i="0" u="none" strike="noStrike">
                          <a:solidFill>
                            <a:srgbClr val="000000"/>
                          </a:solidFill>
                          <a:effectLst/>
                          <a:latin typeface="Calibri"/>
                        </a:rPr>
                        <a:t>123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Hatadi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 Yamuna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23,04,303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59.78%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58.88%</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13.57</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52755">
                <a:tc>
                  <a:txBody>
                    <a:bodyPr/>
                    <a:lstStyle/>
                    <a:p>
                      <a:pPr algn="ctr" fontAlgn="ctr"/>
                      <a:r>
                        <a:rPr lang="en-IN" sz="1400" b="0" i="0" u="none" strike="noStrike">
                          <a:solidFill>
                            <a:srgbClr val="000000"/>
                          </a:solidFill>
                          <a:effectLst/>
                          <a:latin typeface="Calibri"/>
                        </a:rPr>
                        <a:t>124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Shevgal</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Mayur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97,93,483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53.16%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52755">
                <a:tc>
                  <a:txBody>
                    <a:bodyPr/>
                    <a:lstStyle/>
                    <a:p>
                      <a:pPr algn="ctr" fontAlgn="ctr"/>
                      <a:r>
                        <a:rPr lang="en-IN" sz="1400" b="0" i="0" u="none" strike="noStrike">
                          <a:solidFill>
                            <a:srgbClr val="000000"/>
                          </a:solidFill>
                          <a:effectLst/>
                          <a:latin typeface="Calibri"/>
                        </a:rPr>
                        <a:t>125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Belwadi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Pawan Surang</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32,98,998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25-08-2022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43.02%</a:t>
                      </a:r>
                    </a:p>
                  </a:txBody>
                  <a:tcPr marL="9525" marR="9525" marT="9525" marB="0" anchor="ctr"/>
                </a:tc>
                <a:tc>
                  <a:txBody>
                    <a:bodyPr/>
                    <a:lstStyle/>
                    <a:p>
                      <a:pPr algn="ctr" fontAlgn="ctr"/>
                      <a:r>
                        <a:rPr lang="en-IN" sz="1400" b="0" i="0" u="none" strike="noStrike">
                          <a:solidFill>
                            <a:srgbClr val="000000"/>
                          </a:solidFill>
                          <a:effectLst/>
                          <a:latin typeface="Calibri"/>
                        </a:rPr>
                        <a:t>30.20%</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9.96</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52755">
                <a:tc>
                  <a:txBody>
                    <a:bodyPr/>
                    <a:lstStyle/>
                    <a:p>
                      <a:pPr algn="ctr" fontAlgn="ctr"/>
                      <a:r>
                        <a:rPr lang="en-IN" sz="1400" b="0" i="0" u="none" strike="noStrike">
                          <a:solidFill>
                            <a:srgbClr val="000000"/>
                          </a:solidFill>
                          <a:effectLst/>
                          <a:latin typeface="Calibri"/>
                        </a:rPr>
                        <a:t>126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Talegaon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Mayur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61,01,387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21.82%</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52755">
                <a:tc>
                  <a:txBody>
                    <a:bodyPr/>
                    <a:lstStyle/>
                    <a:p>
                      <a:pPr algn="ctr" fontAlgn="ctr"/>
                      <a:r>
                        <a:rPr lang="en-IN" sz="1400" b="0" i="0" u="none" strike="noStrike">
                          <a:solidFill>
                            <a:srgbClr val="000000"/>
                          </a:solidFill>
                          <a:effectLst/>
                          <a:latin typeface="Calibri"/>
                        </a:rPr>
                        <a:t>127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Ukkadgaon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Bappa Udhan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9,33,023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21.75%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21.46%</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2.00</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52755">
                <a:tc>
                  <a:txBody>
                    <a:bodyPr/>
                    <a:lstStyle/>
                    <a:p>
                      <a:pPr algn="ctr" fontAlgn="ctr"/>
                      <a:r>
                        <a:rPr lang="en-IN" sz="1400" b="0" i="0" u="none" strike="noStrike">
                          <a:solidFill>
                            <a:srgbClr val="000000"/>
                          </a:solidFill>
                          <a:effectLst/>
                          <a:latin typeface="Calibri"/>
                        </a:rPr>
                        <a:t>128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Devli Hadgaon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13,20,000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15-03-2022</a:t>
                      </a:r>
                    </a:p>
                  </a:txBody>
                  <a:tcPr marL="9525" marR="9525" marT="9525" marB="0" anchor="ctr"/>
                </a:tc>
                <a:tc>
                  <a:txBody>
                    <a:bodyPr/>
                    <a:lstStyle/>
                    <a:p>
                      <a:pPr algn="ctr" fontAlgn="ct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19.60%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129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Viregavhan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Shital Rustom Rathod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35,75,811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13.61%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130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Argadegavhan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B.N Udhan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67,16,219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13.33%</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463003">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131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Nipani Pimpalgaon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Mayur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88,85,927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9.84%</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132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Nageshnagar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Amrut Pandurang Pawar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58,18,758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9.01%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133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Bor Rajani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Ramdhan Bahusing Chavhan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51,80,502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07-12-2022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8.35%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134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Khapardev Hiwra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Sambhaji Sirsath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53,51,606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8.28%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135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Guna Naik</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Ajinkya Ramrao Rathod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69,58,322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7.09%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136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Sakalgaon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Amrut Pandurang Pawar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cs typeface="Calibri" panose="020F0502020204030204" pitchFamily="34" charset="0"/>
                        </a:rPr>
                        <a:t>81,43,522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6.70%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1563032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3845862752"/>
              </p:ext>
            </p:extLst>
          </p:nvPr>
        </p:nvGraphicFramePr>
        <p:xfrm>
          <a:off x="497929" y="1706369"/>
          <a:ext cx="11196139" cy="5048818"/>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52755">
                <a:tc>
                  <a:txBody>
                    <a:bodyPr/>
                    <a:lstStyle/>
                    <a:p>
                      <a:pPr algn="ctr" fontAlgn="ctr"/>
                      <a:r>
                        <a:rPr lang="en-IN" sz="1400" b="0" i="0" u="none" strike="noStrike">
                          <a:solidFill>
                            <a:srgbClr val="000000"/>
                          </a:solidFill>
                          <a:effectLst/>
                          <a:latin typeface="Calibri"/>
                        </a:rPr>
                        <a:t>137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Krishnapurwadi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Mayur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1,04,45,226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6.46%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52755">
                <a:tc>
                  <a:txBody>
                    <a:bodyPr/>
                    <a:lstStyle/>
                    <a:p>
                      <a:pPr algn="ctr" fontAlgn="ctr"/>
                      <a:r>
                        <a:rPr lang="en-IN" sz="1400" b="0" i="0" u="none" strike="noStrike">
                          <a:solidFill>
                            <a:srgbClr val="000000"/>
                          </a:solidFill>
                          <a:effectLst/>
                          <a:latin typeface="Calibri"/>
                        </a:rPr>
                        <a:t>138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Mandala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Mrunal Bhagwanrao Dhave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30,87,931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3.87%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52755">
                <a:tc>
                  <a:txBody>
                    <a:bodyPr/>
                    <a:lstStyle/>
                    <a:p>
                      <a:pPr algn="ctr" fontAlgn="ctr"/>
                      <a:r>
                        <a:rPr lang="en-IN" sz="1400" b="0" i="0" u="none" strike="noStrike">
                          <a:solidFill>
                            <a:srgbClr val="000000"/>
                          </a:solidFill>
                          <a:effectLst/>
                          <a:latin typeface="Calibri"/>
                        </a:rPr>
                        <a:t>139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Ghonsi Bk</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Ramdhan Bhausing Chavhan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77,94,393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3.29%</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52755">
                <a:tc>
                  <a:txBody>
                    <a:bodyPr/>
                    <a:lstStyle/>
                    <a:p>
                      <a:pPr algn="ctr" fontAlgn="ctr"/>
                      <a:r>
                        <a:rPr lang="en-IN" sz="1400" b="0" i="0" u="none" strike="noStrike">
                          <a:solidFill>
                            <a:srgbClr val="000000"/>
                          </a:solidFill>
                          <a:effectLst/>
                          <a:latin typeface="Calibri"/>
                        </a:rPr>
                        <a:t>140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Antarwala Bk</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Gyaneshwar R. Jarhad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59,51,626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2.53%</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52755">
                <a:tc>
                  <a:txBody>
                    <a:bodyPr/>
                    <a:lstStyle/>
                    <a:p>
                      <a:pPr algn="ctr" fontAlgn="ctr"/>
                      <a:r>
                        <a:rPr lang="en-IN" sz="1400" b="0" i="0" u="none" strike="noStrike">
                          <a:solidFill>
                            <a:srgbClr val="000000"/>
                          </a:solidFill>
                          <a:effectLst/>
                          <a:latin typeface="Calibri"/>
                        </a:rPr>
                        <a:t>141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Rajniwadi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Ajinkya Ratod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14,26,225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01-02-2022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52755">
                <a:tc>
                  <a:txBody>
                    <a:bodyPr/>
                    <a:lstStyle/>
                    <a:p>
                      <a:pPr algn="ctr" fontAlgn="ctr"/>
                      <a:r>
                        <a:rPr lang="en-IN" sz="1400" b="0" i="0" u="none" strike="noStrike">
                          <a:solidFill>
                            <a:srgbClr val="000000"/>
                          </a:solidFill>
                          <a:effectLst/>
                          <a:latin typeface="Calibri"/>
                        </a:rPr>
                        <a:t>142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Shindewadgaon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P.S Katkar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69,03,765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143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Kardgaon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Rajkumar Borade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40,71,241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1.29%</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463003">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144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Shripath Dhamangaon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Sambhaji Sirsath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52,43,570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1.14%</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145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Jiradgaon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Kailash Patil Ubale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80,08,132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22-08-2022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0.95%</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146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Shivangan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Pawan Surang</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31,40,744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0.86%</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147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Guru Pimpri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Mayur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1,31,96,990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0.80%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148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Khadka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Sameer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61,14,389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0.74%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149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Limboni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Kailash Ubale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74,17,275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150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Borgaon Kh.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Padyanath Developers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cs typeface="Calibri" panose="020F0502020204030204" pitchFamily="34" charset="0"/>
                        </a:rPr>
                        <a:t>1,78,45,403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1177872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3825019892"/>
              </p:ext>
            </p:extLst>
          </p:nvPr>
        </p:nvGraphicFramePr>
        <p:xfrm>
          <a:off x="497929" y="1706369"/>
          <a:ext cx="11196139" cy="5048823"/>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88371">
                <a:tc>
                  <a:txBody>
                    <a:bodyPr/>
                    <a:lstStyle/>
                    <a:p>
                      <a:pPr algn="ctr" fontAlgn="ctr"/>
                      <a:r>
                        <a:rPr lang="en-IN" sz="1400" b="0" i="0" u="none" strike="noStrike">
                          <a:solidFill>
                            <a:srgbClr val="000000"/>
                          </a:solidFill>
                          <a:effectLst/>
                          <a:latin typeface="Calibri"/>
                        </a:rPr>
                        <a:t>151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Awalgaon(Bk,Kh)</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Sameer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1,79,96,880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88371">
                <a:tc>
                  <a:txBody>
                    <a:bodyPr/>
                    <a:lstStyle/>
                    <a:p>
                      <a:pPr algn="ctr" fontAlgn="ctr"/>
                      <a:r>
                        <a:rPr lang="en-IN" sz="1400" b="0" i="0" u="none" strike="noStrike">
                          <a:solidFill>
                            <a:srgbClr val="000000"/>
                          </a:solidFill>
                          <a:effectLst/>
                          <a:latin typeface="Calibri"/>
                        </a:rPr>
                        <a:t>152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Wadiramasgaon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Kailash Ubale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66,04,210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88371">
                <a:tc>
                  <a:txBody>
                    <a:bodyPr/>
                    <a:lstStyle/>
                    <a:p>
                      <a:pPr algn="ctr" fontAlgn="ctr"/>
                      <a:r>
                        <a:rPr lang="en-IN" sz="1400" b="0" i="0" u="none" strike="noStrike">
                          <a:solidFill>
                            <a:srgbClr val="000000"/>
                          </a:solidFill>
                          <a:effectLst/>
                          <a:latin typeface="Calibri"/>
                        </a:rPr>
                        <a:t>153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Bhadregaon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Chairman Jabuwant Mss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28,52,856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0.33%</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88371">
                <a:tc>
                  <a:txBody>
                    <a:bodyPr/>
                    <a:lstStyle/>
                    <a:p>
                      <a:pPr algn="ctr" fontAlgn="ctr"/>
                      <a:r>
                        <a:rPr lang="en-IN" sz="1400" b="0" i="0" u="none" strike="noStrike">
                          <a:solidFill>
                            <a:srgbClr val="000000"/>
                          </a:solidFill>
                          <a:effectLst/>
                          <a:latin typeface="Calibri"/>
                        </a:rPr>
                        <a:t>154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Soundalgaon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Sambhaji Sirsath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60,50,669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0.33%</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88371">
                <a:tc>
                  <a:txBody>
                    <a:bodyPr/>
                    <a:lstStyle/>
                    <a:p>
                      <a:pPr algn="ctr" fontAlgn="ctr"/>
                      <a:r>
                        <a:rPr lang="en-IN" sz="1400" b="0" i="0" u="none" strike="noStrike">
                          <a:solidFill>
                            <a:srgbClr val="000000"/>
                          </a:solidFill>
                          <a:effectLst/>
                          <a:latin typeface="Calibri"/>
                        </a:rPr>
                        <a:t>155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Bhyegvhan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Amrut Pandurang Pawar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81,12,649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88371">
                <a:tc>
                  <a:txBody>
                    <a:bodyPr/>
                    <a:lstStyle/>
                    <a:p>
                      <a:pPr algn="ctr" fontAlgn="ctr"/>
                      <a:r>
                        <a:rPr lang="en-IN" sz="1400" b="0" i="0" u="none" strike="noStrike">
                          <a:solidFill>
                            <a:srgbClr val="000000"/>
                          </a:solidFill>
                          <a:effectLst/>
                          <a:latin typeface="Calibri"/>
                        </a:rPr>
                        <a:t>156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Mudregaon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Padmakar Suryakant Katkar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65,85,523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22-08-2022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88371">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157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Ramgavhan Kh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Kailsh Ubale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57,60,811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0.26%</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88371">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158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Daithana Bk</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Prashant Sampantrao Salve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43,40,056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0.24%</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88371">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159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Sindkhed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B.N Udhan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95,43,248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0.22%</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88371">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160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Devhiwra Ekrukha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Kailash Laxman Ubale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1,02,16,438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0.20%</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88371">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161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Murma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Shreekant Bhanudas Ghule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1,17,69,942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88371">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162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Kandhari Partur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Padyanath Developers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1,41,34,672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88371">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163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Masegaon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Gyaneshwar R. Jarhad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cs typeface="Calibri" panose="020F0502020204030204" pitchFamily="34" charset="0"/>
                        </a:rPr>
                        <a:t>1,90,82,615</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439046834"/>
                  </a:ext>
                </a:extLst>
              </a:tr>
            </a:tbl>
          </a:graphicData>
        </a:graphic>
      </p:graphicFrame>
    </p:spTree>
    <p:extLst>
      <p:ext uri="{BB962C8B-B14F-4D97-AF65-F5344CB8AC3E}">
        <p14:creationId xmlns:p14="http://schemas.microsoft.com/office/powerpoint/2010/main" val="418256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2033156152"/>
              </p:ext>
            </p:extLst>
          </p:nvPr>
        </p:nvGraphicFramePr>
        <p:xfrm>
          <a:off x="497929" y="1706370"/>
          <a:ext cx="11196139" cy="5048826"/>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29050">
                <a:tc gridSpan="9">
                  <a:txBody>
                    <a:bodyPr/>
                    <a:lstStyle/>
                    <a:p>
                      <a:pPr algn="ctr" fontAlgn="ctr"/>
                      <a:r>
                        <a:rPr lang="en-US" sz="1400" b="1" i="0" u="none" strike="noStrike" dirty="0" err="1">
                          <a:solidFill>
                            <a:srgbClr val="000000"/>
                          </a:solidFill>
                          <a:effectLst/>
                          <a:latin typeface="Calibri" panose="020F0502020204030204" pitchFamily="34" charset="0"/>
                          <a:cs typeface="Calibri" panose="020F0502020204030204" pitchFamily="34" charset="0"/>
                        </a:rPr>
                        <a:t>Jafrabad</a:t>
                      </a:r>
                      <a:r>
                        <a:rPr lang="en-US" sz="1400" b="1"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Jafrabad Taluka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807626288"/>
                  </a:ext>
                </a:extLst>
              </a:tr>
              <a:tr h="329050">
                <a:tc>
                  <a:txBody>
                    <a:bodyPr/>
                    <a:lstStyle/>
                    <a:p>
                      <a:pPr algn="ctr" fontAlgn="ctr"/>
                      <a:r>
                        <a:rPr lang="en-IN" sz="1400" b="0" i="0" u="none" strike="noStrike" dirty="0">
                          <a:solidFill>
                            <a:srgbClr val="000000"/>
                          </a:solidFill>
                          <a:effectLst/>
                          <a:latin typeface="Calibri"/>
                        </a:rPr>
                        <a:t>164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Khasgaon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Prashant Salve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23,56,037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10-03-2022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92.50%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4.77%</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1.12</a:t>
                      </a:r>
                    </a:p>
                  </a:txBody>
                  <a:tcPr marL="9525" marR="9525" marT="9525" marB="0" anchor="ctr"/>
                </a:tc>
                <a:extLst>
                  <a:ext uri="{0D108BD9-81ED-4DB2-BD59-A6C34878D82A}">
                    <a16:rowId xmlns:a16="http://schemas.microsoft.com/office/drawing/2014/main" val="3672374295"/>
                  </a:ext>
                </a:extLst>
              </a:tr>
              <a:tr h="329050">
                <a:tc>
                  <a:txBody>
                    <a:bodyPr/>
                    <a:lstStyle/>
                    <a:p>
                      <a:pPr algn="ctr" fontAlgn="ctr"/>
                      <a:r>
                        <a:rPr lang="en-IN" sz="1400" b="0" i="0" u="none" strike="noStrike">
                          <a:solidFill>
                            <a:srgbClr val="000000"/>
                          </a:solidFill>
                          <a:effectLst/>
                          <a:latin typeface="Calibri"/>
                        </a:rPr>
                        <a:t>165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Kumbharzari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Ajinkya Rathod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23,74,906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11-05-2022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74.39%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732302081"/>
                  </a:ext>
                </a:extLst>
              </a:tr>
              <a:tr h="329050">
                <a:tc>
                  <a:txBody>
                    <a:bodyPr/>
                    <a:lstStyle/>
                    <a:p>
                      <a:pPr algn="ctr" fontAlgn="ctr"/>
                      <a:r>
                        <a:rPr lang="en-IN" sz="1400" b="0" i="0" u="none" strike="noStrike">
                          <a:solidFill>
                            <a:srgbClr val="000000"/>
                          </a:solidFill>
                          <a:effectLst/>
                          <a:latin typeface="Calibri"/>
                        </a:rPr>
                        <a:t>166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Sipora Ambhora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1,02,24,695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22.35%</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29050">
                <a:tc>
                  <a:txBody>
                    <a:bodyPr/>
                    <a:lstStyle/>
                    <a:p>
                      <a:pPr algn="ctr" fontAlgn="ctr"/>
                      <a:r>
                        <a:rPr lang="en-IN" sz="1400" b="0" i="0" u="none" strike="noStrike">
                          <a:solidFill>
                            <a:srgbClr val="000000"/>
                          </a:solidFill>
                          <a:effectLst/>
                          <a:latin typeface="Calibri"/>
                        </a:rPr>
                        <a:t>167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Wankheda Jaf</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Shital Rustom Rathod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13,04,318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22.21%</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29050">
                <a:tc>
                  <a:txBody>
                    <a:bodyPr/>
                    <a:lstStyle/>
                    <a:p>
                      <a:pPr algn="ctr" fontAlgn="ctr"/>
                      <a:r>
                        <a:rPr lang="en-IN" sz="1400" b="0" i="0" u="none" strike="noStrike">
                          <a:solidFill>
                            <a:srgbClr val="000000"/>
                          </a:solidFill>
                          <a:effectLst/>
                          <a:latin typeface="Calibri"/>
                        </a:rPr>
                        <a:t>168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Borkhedi Chinch</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Vishal Sarjrao Shinde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37,68,997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13.86%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29050">
                <a:tc>
                  <a:txBody>
                    <a:bodyPr/>
                    <a:lstStyle/>
                    <a:p>
                      <a:pPr algn="ctr" fontAlgn="ctr"/>
                      <a:r>
                        <a:rPr lang="en-IN" sz="1400" b="0" i="0" u="none" strike="noStrike">
                          <a:solidFill>
                            <a:srgbClr val="000000"/>
                          </a:solidFill>
                          <a:effectLst/>
                          <a:latin typeface="Calibri"/>
                        </a:rPr>
                        <a:t>169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Pokhari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fr-FR" sz="1400" b="0" i="0" u="none" strike="noStrike">
                          <a:solidFill>
                            <a:srgbClr val="000000"/>
                          </a:solidFill>
                          <a:effectLst/>
                          <a:latin typeface="Calibri" panose="020F0502020204030204" pitchFamily="34" charset="0"/>
                          <a:cs typeface="Calibri" panose="020F0502020204030204" pitchFamily="34" charset="0"/>
                        </a:rPr>
                        <a:t>S.R.L Construction Ltd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90,14,742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10.50%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2905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170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Hiwrabali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S.R.L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84,07,720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6.68%</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2905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171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Sindi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S.R.L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1,20,13,355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3.31%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2905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172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Kinhi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Sudhir Shankarrao Mapari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17,19,948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08-11-2022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2.59%</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2905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173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Deulgaon Ugle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Sudhir S.Mapari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52,70,423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1.33%</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2905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174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Asai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S.R.L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73,98,099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2905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175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Nalvihira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fr-FR" sz="1400" b="0" i="0" u="none" strike="noStrike">
                          <a:solidFill>
                            <a:srgbClr val="000000"/>
                          </a:solidFill>
                          <a:effectLst/>
                          <a:latin typeface="Calibri" panose="020F0502020204030204" pitchFamily="34" charset="0"/>
                          <a:cs typeface="Calibri" panose="020F0502020204030204" pitchFamily="34" charset="0"/>
                        </a:rPr>
                        <a:t>S.R.L Construction Ltd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66,95,150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09-05-2022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442126">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176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Sawargaon Mhaske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Sudhir S. Mapari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79,74,126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2905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177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Warud Kd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S.R.L Ltd Khasgaon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83,24,543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737703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3266094071"/>
              </p:ext>
            </p:extLst>
          </p:nvPr>
        </p:nvGraphicFramePr>
        <p:xfrm>
          <a:off x="497929" y="1706369"/>
          <a:ext cx="11196139" cy="5048818"/>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52755">
                <a:tc>
                  <a:txBody>
                    <a:bodyPr/>
                    <a:lstStyle/>
                    <a:p>
                      <a:pPr algn="ctr" fontAlgn="ctr"/>
                      <a:r>
                        <a:rPr lang="en-IN" sz="1400" b="0" i="0" u="none" strike="noStrike">
                          <a:solidFill>
                            <a:srgbClr val="000000"/>
                          </a:solidFill>
                          <a:effectLst/>
                          <a:latin typeface="Calibri"/>
                        </a:rPr>
                        <a:t>178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Sonkheda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S.R.L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52,11,295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0.84%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52755">
                <a:tc>
                  <a:txBody>
                    <a:bodyPr/>
                    <a:lstStyle/>
                    <a:p>
                      <a:pPr algn="ctr" fontAlgn="ctr"/>
                      <a:r>
                        <a:rPr lang="en-IN" sz="1400" b="0" i="0" u="none" strike="noStrike">
                          <a:solidFill>
                            <a:srgbClr val="000000"/>
                          </a:solidFill>
                          <a:effectLst/>
                          <a:latin typeface="Calibri"/>
                        </a:rPr>
                        <a:t>179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Harpala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S.R.L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70,53,100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0.82%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52755">
                <a:tc>
                  <a:txBody>
                    <a:bodyPr/>
                    <a:lstStyle/>
                    <a:p>
                      <a:pPr algn="ctr" fontAlgn="ctr"/>
                      <a:r>
                        <a:rPr lang="en-IN" sz="1400" b="0" i="0" u="none" strike="noStrike">
                          <a:solidFill>
                            <a:srgbClr val="000000"/>
                          </a:solidFill>
                          <a:effectLst/>
                          <a:latin typeface="Calibri"/>
                        </a:rPr>
                        <a:t>180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Pimpalgaon Kad</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Kailash Ubale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86,72,520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09-05-2022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0.77%</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52755">
                <a:tc>
                  <a:txBody>
                    <a:bodyPr/>
                    <a:lstStyle/>
                    <a:p>
                      <a:pPr algn="ctr" fontAlgn="ctr"/>
                      <a:r>
                        <a:rPr lang="en-IN" sz="1400" b="0" i="0" u="none" strike="noStrike">
                          <a:solidFill>
                            <a:srgbClr val="000000"/>
                          </a:solidFill>
                          <a:effectLst/>
                          <a:latin typeface="Calibri"/>
                        </a:rPr>
                        <a:t>181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Sawasni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S.R.L Ltd Khasgaon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95,94,099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0.72%</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52755">
                <a:tc>
                  <a:txBody>
                    <a:bodyPr/>
                    <a:lstStyle/>
                    <a:p>
                      <a:pPr algn="ctr" fontAlgn="ctr"/>
                      <a:r>
                        <a:rPr lang="en-IN" sz="1400" b="0" i="0" u="none" strike="noStrike">
                          <a:solidFill>
                            <a:srgbClr val="000000"/>
                          </a:solidFill>
                          <a:effectLst/>
                          <a:latin typeface="Calibri"/>
                        </a:rPr>
                        <a:t>182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Khanapur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Sudhir S. Mapari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78,02,122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52755">
                <a:tc>
                  <a:txBody>
                    <a:bodyPr/>
                    <a:lstStyle/>
                    <a:p>
                      <a:pPr algn="ctr" fontAlgn="ctr"/>
                      <a:r>
                        <a:rPr lang="en-IN" sz="1400" b="0" i="0" u="none" strike="noStrike">
                          <a:solidFill>
                            <a:srgbClr val="000000"/>
                          </a:solidFill>
                          <a:effectLst/>
                          <a:latin typeface="Calibri"/>
                        </a:rPr>
                        <a:t>183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Dongaon Jaf</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S.R.L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1,80,53,579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184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Bharadkheda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Sudhir S. Mapari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90,89,894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0.49%</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463003">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185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Nimkheda Kh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Chairmen Sangmeshwar Majur Sahkari Sanstha Maryadit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22,26,582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0.47%</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186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Garkheda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S.R.L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53,16,270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0.45%</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187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Virkheda Bhakli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Swabhiman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23,67,610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29-04-2022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0.39%</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188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Shirala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fr-FR" sz="1400" b="0" i="0" u="none" strike="noStrike">
                          <a:solidFill>
                            <a:srgbClr val="000000"/>
                          </a:solidFill>
                          <a:effectLst/>
                          <a:latin typeface="Calibri" panose="020F0502020204030204" pitchFamily="34" charset="0"/>
                          <a:cs typeface="Calibri" panose="020F0502020204030204" pitchFamily="34" charset="0"/>
                        </a:rPr>
                        <a:t>S.R.L Construction Ltd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76,28,874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189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Butkheda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Sudhir Shankarrao Mapari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76,34,566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190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Akola Dev</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Kailash Laxman Ubale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1,90,46,546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191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Warkheda Viro</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fr-FR" sz="1400" b="0" i="0" u="none" strike="noStrike">
                          <a:solidFill>
                            <a:srgbClr val="000000"/>
                          </a:solidFill>
                          <a:effectLst/>
                          <a:latin typeface="Calibri" panose="020F0502020204030204" pitchFamily="34" charset="0"/>
                          <a:cs typeface="Calibri" panose="020F0502020204030204" pitchFamily="34" charset="0"/>
                        </a:rPr>
                        <a:t>S.R.L. Construction Ltd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cs typeface="Calibri" panose="020F0502020204030204" pitchFamily="34" charset="0"/>
                        </a:rPr>
                        <a:t>55,06,278</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441328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3197693860"/>
              </p:ext>
            </p:extLst>
          </p:nvPr>
        </p:nvGraphicFramePr>
        <p:xfrm>
          <a:off x="497929" y="1706369"/>
          <a:ext cx="11196139" cy="5048820"/>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45217">
                <a:tc>
                  <a:txBody>
                    <a:bodyPr/>
                    <a:lstStyle/>
                    <a:p>
                      <a:pPr algn="ctr" fontAlgn="ctr"/>
                      <a:r>
                        <a:rPr lang="en-IN" sz="1400" b="0" i="0" u="none" strike="noStrike">
                          <a:solidFill>
                            <a:srgbClr val="000000"/>
                          </a:solidFill>
                          <a:effectLst/>
                          <a:latin typeface="Calibri"/>
                        </a:rPr>
                        <a:t>192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Wadhona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Shivanand Narayan Mudhe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50,28,463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45217">
                <a:tc>
                  <a:txBody>
                    <a:bodyPr/>
                    <a:lstStyle/>
                    <a:p>
                      <a:pPr algn="ctr" fontAlgn="ctr"/>
                      <a:r>
                        <a:rPr lang="en-IN" sz="1400" b="0" i="0" u="none" strike="noStrike">
                          <a:solidFill>
                            <a:srgbClr val="000000"/>
                          </a:solidFill>
                          <a:effectLst/>
                          <a:latin typeface="Calibri"/>
                        </a:rPr>
                        <a:t>193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Rastal</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S.R.L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86,74,099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0.05%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45217">
                <a:tc gridSpan="9">
                  <a:txBody>
                    <a:bodyPr/>
                    <a:lstStyle/>
                    <a:p>
                      <a:pPr algn="ctr" fontAlgn="ctr"/>
                      <a:r>
                        <a:rPr lang="en-US" sz="1400" b="1" i="0" u="none" strike="noStrike" dirty="0" err="1">
                          <a:solidFill>
                            <a:schemeClr val="tx1"/>
                          </a:solidFill>
                          <a:effectLst/>
                          <a:latin typeface="Calibri" panose="020F0502020204030204" pitchFamily="34" charset="0"/>
                          <a:cs typeface="Calibri" panose="020F0502020204030204" pitchFamily="34" charset="0"/>
                        </a:rPr>
                        <a:t>Jalna</a:t>
                      </a:r>
                      <a:r>
                        <a:rPr lang="en-US" sz="1400" b="1"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chemeClr val="tx1"/>
                          </a:solidFill>
                          <a:effectLst/>
                          <a:latin typeface="Calibri" panose="020F0502020204030204" pitchFamily="34" charset="0"/>
                          <a:cs typeface="Calibri" panose="020F0502020204030204" pitchFamily="34" charset="0"/>
                        </a:rPr>
                        <a:t>Jalna</a:t>
                      </a:r>
                      <a:r>
                        <a:rPr lang="en-US" sz="1400" b="0"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453108">
                <a:tc>
                  <a:txBody>
                    <a:bodyPr/>
                    <a:lstStyle/>
                    <a:p>
                      <a:pPr algn="ctr" fontAlgn="ctr"/>
                      <a:r>
                        <a:rPr lang="en-IN" sz="1400" b="0" i="0" u="none" strike="noStrike">
                          <a:solidFill>
                            <a:srgbClr val="000000"/>
                          </a:solidFill>
                          <a:effectLst/>
                          <a:latin typeface="Calibri"/>
                        </a:rPr>
                        <a:t>194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Antarwala Sindkhed</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Shital Rustom Rathod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20,93,337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64.79%</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45217">
                <a:tc>
                  <a:txBody>
                    <a:bodyPr/>
                    <a:lstStyle/>
                    <a:p>
                      <a:pPr algn="ctr" fontAlgn="ctr"/>
                      <a:r>
                        <a:rPr lang="en-IN" sz="1400" b="0" i="0" u="none" strike="noStrike">
                          <a:solidFill>
                            <a:srgbClr val="000000"/>
                          </a:solidFill>
                          <a:effectLst/>
                          <a:latin typeface="Calibri"/>
                        </a:rPr>
                        <a:t>195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Mamdabad</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Ajinkya Rathod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23,23,393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04-05-2022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46.20%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45217">
                <a:tc>
                  <a:txBody>
                    <a:bodyPr/>
                    <a:lstStyle/>
                    <a:p>
                      <a:pPr algn="ctr" fontAlgn="ctr"/>
                      <a:r>
                        <a:rPr lang="en-IN" sz="1400" b="0" i="0" u="none" strike="noStrike">
                          <a:solidFill>
                            <a:srgbClr val="000000"/>
                          </a:solidFill>
                          <a:effectLst/>
                          <a:latin typeface="Calibri"/>
                        </a:rPr>
                        <a:t>196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Malegaon Kh</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S.B Sirsath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55,14,864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40.50%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197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Dahifal And Tanda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Ajinkya Rathod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23,76,397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10-03-2022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37.78%</a:t>
                      </a:r>
                    </a:p>
                  </a:txBody>
                  <a:tcPr marL="9525" marR="9525" marT="9525" marB="0" anchor="ctr"/>
                </a:tc>
                <a:tc>
                  <a:txBody>
                    <a:bodyPr/>
                    <a:lstStyle/>
                    <a:p>
                      <a:pPr algn="ctr" fontAlgn="ctr"/>
                      <a:r>
                        <a:rPr lang="en-IN" sz="1400" b="0" i="0" u="none" strike="noStrike">
                          <a:solidFill>
                            <a:srgbClr val="000000"/>
                          </a:solidFill>
                          <a:effectLst/>
                          <a:latin typeface="Calibri"/>
                        </a:rPr>
                        <a:t>7.38%</a:t>
                      </a:r>
                    </a:p>
                  </a:txBody>
                  <a:tcPr marL="9525" marR="9525" marT="9525" marB="0" anchor="ctr"/>
                </a:tc>
                <a:tc>
                  <a:txBody>
                    <a:bodyPr/>
                    <a:lstStyle/>
                    <a:p>
                      <a:pPr algn="ctr" fontAlgn="ctr"/>
                      <a:r>
                        <a:rPr lang="en-IN" sz="1400" b="0" i="0" u="none" strike="noStrike">
                          <a:solidFill>
                            <a:srgbClr val="000000"/>
                          </a:solidFill>
                          <a:effectLst/>
                          <a:latin typeface="Calibri"/>
                        </a:rPr>
                        <a:t>1.75</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198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Wadiwadi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Ramdhan Bhausing Chavhan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42,19,026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35.51%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199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Ahankar Deulgaon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Ramkisan Nathadarade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48,73,807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31.34%</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200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Nasagaon Vasti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Shital Rustom Rathod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9,50,897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24-02-2022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29.58%</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201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Kumbhephal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Sambhaji Sirsath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32,97,904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24.42%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453108">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202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Kumbephal Sindkhed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Sandipan Ghare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70,63,307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20.20%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203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Kolwadi Daregaon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Matsyodari Mss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22,54,173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30-03-2022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19.75%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204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Islamwadi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D.R Jarhad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70,64,998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18.53%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2741996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4046310235"/>
              </p:ext>
            </p:extLst>
          </p:nvPr>
        </p:nvGraphicFramePr>
        <p:xfrm>
          <a:off x="497929" y="1706369"/>
          <a:ext cx="11196139" cy="5048818"/>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463003">
                <a:tc>
                  <a:txBody>
                    <a:bodyPr/>
                    <a:lstStyle/>
                    <a:p>
                      <a:pPr algn="ctr" fontAlgn="ctr"/>
                      <a:r>
                        <a:rPr lang="en-IN" sz="1400" b="0" i="0" u="none" strike="noStrike">
                          <a:solidFill>
                            <a:srgbClr val="000000"/>
                          </a:solidFill>
                          <a:effectLst/>
                          <a:latin typeface="Calibri"/>
                        </a:rPr>
                        <a:t>205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Manegaon Jahangir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Shivanand Narayan Mundhe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1,10,44,957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17.14%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52755">
                <a:tc>
                  <a:txBody>
                    <a:bodyPr/>
                    <a:lstStyle/>
                    <a:p>
                      <a:pPr algn="ctr" fontAlgn="ctr"/>
                      <a:r>
                        <a:rPr lang="en-IN" sz="1400" b="0" i="0" u="none" strike="noStrike">
                          <a:solidFill>
                            <a:srgbClr val="000000"/>
                          </a:solidFill>
                          <a:effectLst/>
                          <a:latin typeface="Calibri"/>
                        </a:rPr>
                        <a:t>206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Gokul Nagar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Aadhar Mss Dhoksal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24,56,850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14.95%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52755">
                <a:tc>
                  <a:txBody>
                    <a:bodyPr/>
                    <a:lstStyle/>
                    <a:p>
                      <a:pPr algn="ctr" fontAlgn="ctr"/>
                      <a:r>
                        <a:rPr lang="en-IN" sz="1400" b="0" i="0" u="none" strike="noStrike">
                          <a:solidFill>
                            <a:srgbClr val="000000"/>
                          </a:solidFill>
                          <a:effectLst/>
                          <a:latin typeface="Calibri"/>
                        </a:rPr>
                        <a:t>207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Nipani Pokhri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Sudhakar Mohanrao Nikalje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48,12,017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11.20%</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52755">
                <a:tc>
                  <a:txBody>
                    <a:bodyPr/>
                    <a:lstStyle/>
                    <a:p>
                      <a:pPr algn="ctr" fontAlgn="ctr"/>
                      <a:r>
                        <a:rPr lang="en-IN" sz="1400" b="0" i="0" u="none" strike="noStrike">
                          <a:solidFill>
                            <a:srgbClr val="000000"/>
                          </a:solidFill>
                          <a:effectLst/>
                          <a:latin typeface="Calibri"/>
                        </a:rPr>
                        <a:t>208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Punegaon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Gyaneshwar R. Jarhad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51,02,119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11.11%</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52755">
                <a:tc>
                  <a:txBody>
                    <a:bodyPr/>
                    <a:lstStyle/>
                    <a:p>
                      <a:pPr algn="ctr" fontAlgn="ctr"/>
                      <a:r>
                        <a:rPr lang="en-IN" sz="1400" b="0" i="0" u="none" strike="noStrike">
                          <a:solidFill>
                            <a:srgbClr val="000000"/>
                          </a:solidFill>
                          <a:effectLst/>
                          <a:latin typeface="Calibri"/>
                        </a:rPr>
                        <a:t>209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Warud Jalna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Ramdhan Bhavsing Chavhan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44,14,507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9.46%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52755">
                <a:tc>
                  <a:txBody>
                    <a:bodyPr/>
                    <a:lstStyle/>
                    <a:p>
                      <a:pPr algn="ctr" fontAlgn="ctr"/>
                      <a:r>
                        <a:rPr lang="en-IN" sz="1400" b="0" i="0" u="none" strike="noStrike">
                          <a:solidFill>
                            <a:srgbClr val="000000"/>
                          </a:solidFill>
                          <a:effectLst/>
                          <a:latin typeface="Calibri"/>
                        </a:rPr>
                        <a:t>210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Malshendra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Mangesh Enterprises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14,99,800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07-12-2022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9.14%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211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Ghanewadi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S.M Nikalje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56,77,559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8.32%</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212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Paregaon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Ajinkya Ramrao Rathod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90,16,197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6.85%</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213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Nidhona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Pooja Mss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26,97,346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6.67%</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214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Daregaon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Sudhakar Mohanrao Nikalje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65,81,987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6.09%</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215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Dambari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Padmakumar Suryakant Katkar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66,32,481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4.80%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216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Pirpimpalgaon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Sudhakar Mohanrao Nikalje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1,09,40,234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217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Shrikrushnanagar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S.B Sirsath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75,34,702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218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Ghetuli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Atul Bhagwan Yadav</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cs typeface="Calibri" panose="020F0502020204030204" pitchFamily="34" charset="0"/>
                        </a:rPr>
                        <a:t>42,58,636</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795668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a:xfrm>
            <a:off x="203200" y="101600"/>
            <a:ext cx="11776710" cy="696686"/>
          </a:xfrm>
          <a:solidFill>
            <a:schemeClr val="accent4">
              <a:lumMod val="20000"/>
              <a:lumOff val="80000"/>
            </a:schemeClr>
          </a:solidFill>
        </p:spPr>
        <p:txBody>
          <a:bodyPr>
            <a:normAutofit/>
          </a:bodyPr>
          <a:lstStyle/>
          <a:p>
            <a:pPr algn="ctr"/>
            <a:r>
              <a:rPr lang="en-US" b="1" dirty="0">
                <a:latin typeface="+mn-lt"/>
              </a:rPr>
              <a:t>District Overview</a:t>
            </a:r>
          </a:p>
        </p:txBody>
      </p:sp>
      <p:graphicFrame>
        <p:nvGraphicFramePr>
          <p:cNvPr id="4" name="Table 3"/>
          <p:cNvGraphicFramePr>
            <a:graphicFrameLocks noGrp="1"/>
          </p:cNvGraphicFramePr>
          <p:nvPr>
            <p:extLst>
              <p:ext uri="{D42A27DB-BD31-4B8C-83A1-F6EECF244321}">
                <p14:modId xmlns:p14="http://schemas.microsoft.com/office/powerpoint/2010/main" val="3085447190"/>
              </p:ext>
            </p:extLst>
          </p:nvPr>
        </p:nvGraphicFramePr>
        <p:xfrm>
          <a:off x="404814" y="966779"/>
          <a:ext cx="11395300" cy="5443425"/>
        </p:xfrm>
        <a:graphic>
          <a:graphicData uri="http://schemas.openxmlformats.org/drawingml/2006/table">
            <a:tbl>
              <a:tblPr>
                <a:tableStyleId>{5C22544A-7EE6-4342-B048-85BDC9FD1C3A}</a:tableStyleId>
              </a:tblPr>
              <a:tblGrid>
                <a:gridCol w="1139530">
                  <a:extLst>
                    <a:ext uri="{9D8B030D-6E8A-4147-A177-3AD203B41FA5}">
                      <a16:colId xmlns:a16="http://schemas.microsoft.com/office/drawing/2014/main" val="20000"/>
                    </a:ext>
                  </a:extLst>
                </a:gridCol>
                <a:gridCol w="1139530">
                  <a:extLst>
                    <a:ext uri="{9D8B030D-6E8A-4147-A177-3AD203B41FA5}">
                      <a16:colId xmlns:a16="http://schemas.microsoft.com/office/drawing/2014/main" val="20001"/>
                    </a:ext>
                  </a:extLst>
                </a:gridCol>
                <a:gridCol w="1139530">
                  <a:extLst>
                    <a:ext uri="{9D8B030D-6E8A-4147-A177-3AD203B41FA5}">
                      <a16:colId xmlns:a16="http://schemas.microsoft.com/office/drawing/2014/main" val="20002"/>
                    </a:ext>
                  </a:extLst>
                </a:gridCol>
                <a:gridCol w="1139530">
                  <a:extLst>
                    <a:ext uri="{9D8B030D-6E8A-4147-A177-3AD203B41FA5}">
                      <a16:colId xmlns:a16="http://schemas.microsoft.com/office/drawing/2014/main" val="20003"/>
                    </a:ext>
                  </a:extLst>
                </a:gridCol>
                <a:gridCol w="1139530">
                  <a:extLst>
                    <a:ext uri="{9D8B030D-6E8A-4147-A177-3AD203B41FA5}">
                      <a16:colId xmlns:a16="http://schemas.microsoft.com/office/drawing/2014/main" val="20004"/>
                    </a:ext>
                  </a:extLst>
                </a:gridCol>
                <a:gridCol w="1139530">
                  <a:extLst>
                    <a:ext uri="{9D8B030D-6E8A-4147-A177-3AD203B41FA5}">
                      <a16:colId xmlns:a16="http://schemas.microsoft.com/office/drawing/2014/main" val="20005"/>
                    </a:ext>
                  </a:extLst>
                </a:gridCol>
                <a:gridCol w="1139530">
                  <a:extLst>
                    <a:ext uri="{9D8B030D-6E8A-4147-A177-3AD203B41FA5}">
                      <a16:colId xmlns:a16="http://schemas.microsoft.com/office/drawing/2014/main" val="20006"/>
                    </a:ext>
                  </a:extLst>
                </a:gridCol>
                <a:gridCol w="1139530">
                  <a:extLst>
                    <a:ext uri="{9D8B030D-6E8A-4147-A177-3AD203B41FA5}">
                      <a16:colId xmlns:a16="http://schemas.microsoft.com/office/drawing/2014/main" val="20007"/>
                    </a:ext>
                  </a:extLst>
                </a:gridCol>
                <a:gridCol w="1139530">
                  <a:extLst>
                    <a:ext uri="{9D8B030D-6E8A-4147-A177-3AD203B41FA5}">
                      <a16:colId xmlns:a16="http://schemas.microsoft.com/office/drawing/2014/main" val="20008"/>
                    </a:ext>
                  </a:extLst>
                </a:gridCol>
                <a:gridCol w="1139530">
                  <a:extLst>
                    <a:ext uri="{9D8B030D-6E8A-4147-A177-3AD203B41FA5}">
                      <a16:colId xmlns:a16="http://schemas.microsoft.com/office/drawing/2014/main" val="20009"/>
                    </a:ext>
                  </a:extLst>
                </a:gridCol>
              </a:tblGrid>
              <a:tr h="509436">
                <a:tc rowSpan="2">
                  <a:txBody>
                    <a:bodyPr/>
                    <a:lstStyle/>
                    <a:p>
                      <a:pPr marL="0" algn="ctr" defTabSz="914400" rtl="0" eaLnBrk="1" fontAlgn="ctr" latinLnBrk="0" hangingPunct="1"/>
                      <a:r>
                        <a:rPr lang="en-US" sz="1600" b="1" kern="1200" dirty="0">
                          <a:solidFill>
                            <a:schemeClr val="tx1"/>
                          </a:solidFill>
                          <a:effectLst/>
                          <a:latin typeface="+mn-lt"/>
                          <a:ea typeface="+mn-ea"/>
                          <a:cs typeface="+mn-cs"/>
                        </a:rPr>
                        <a:t>Taluka</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2">
                  <a:txBody>
                    <a:bodyPr/>
                    <a:lstStyle/>
                    <a:p>
                      <a:pPr marL="0" algn="ctr" defTabSz="914400" rtl="0" eaLnBrk="1" fontAlgn="ctr" latinLnBrk="0" hangingPunct="1"/>
                      <a:r>
                        <a:rPr lang="en-US" sz="1600" b="1" kern="1200" dirty="0">
                          <a:solidFill>
                            <a:schemeClr val="tx1"/>
                          </a:solidFill>
                          <a:effectLst/>
                          <a:latin typeface="+mn-lt"/>
                          <a:ea typeface="+mn-ea"/>
                          <a:cs typeface="+mn-cs"/>
                        </a:rPr>
                        <a:t>Category</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marL="0" algn="ctr" defTabSz="914400" rtl="0" eaLnBrk="1" fontAlgn="ctr" latinLnBrk="0" hangingPunct="1"/>
                      <a:r>
                        <a:rPr lang="en-US" sz="1600" b="1" kern="1200" dirty="0">
                          <a:solidFill>
                            <a:schemeClr val="tx1"/>
                          </a:solidFill>
                          <a:effectLst/>
                          <a:latin typeface="+mn-lt"/>
                          <a:ea typeface="+mn-ea"/>
                          <a:cs typeface="+mn-cs"/>
                        </a:rPr>
                        <a:t>No. of Schemes</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tc>
                <a:tc gridSpan="2">
                  <a:txBody>
                    <a:bodyPr/>
                    <a:lstStyle/>
                    <a:p>
                      <a:pPr marL="0" algn="ctr" defTabSz="914400" rtl="0" eaLnBrk="1" fontAlgn="ctr" latinLnBrk="0" hangingPunct="1"/>
                      <a:r>
                        <a:rPr lang="en-US" sz="1600" b="1" kern="1200" dirty="0">
                          <a:solidFill>
                            <a:schemeClr val="tx1"/>
                          </a:solidFill>
                          <a:effectLst/>
                          <a:latin typeface="+mn-lt"/>
                          <a:ea typeface="+mn-ea"/>
                          <a:cs typeface="+mn-cs"/>
                        </a:rPr>
                        <a:t>Work Order Issued</a:t>
                      </a: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tc>
                <a:tc gridSpan="2">
                  <a:txBody>
                    <a:bodyPr/>
                    <a:lstStyle/>
                    <a:p>
                      <a:pPr marL="0" algn="ctr" defTabSz="914400" rtl="0" eaLnBrk="1" fontAlgn="ctr" latinLnBrk="0" hangingPunct="1"/>
                      <a:r>
                        <a:rPr lang="en-US" sz="1600" b="1" kern="1200" dirty="0">
                          <a:solidFill>
                            <a:schemeClr val="tx1"/>
                          </a:solidFill>
                          <a:effectLst/>
                          <a:latin typeface="+mn-lt"/>
                          <a:ea typeface="+mn-ea"/>
                          <a:cs typeface="+mn-cs"/>
                        </a:rPr>
                        <a:t>Work In Progress</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tc>
                <a:tc gridSpan="2">
                  <a:txBody>
                    <a:bodyPr/>
                    <a:lstStyle/>
                    <a:p>
                      <a:pPr marL="0" algn="ctr" defTabSz="914400" rtl="0" eaLnBrk="1" fontAlgn="ctr" latinLnBrk="0" hangingPunct="1"/>
                      <a:r>
                        <a:rPr lang="en-US" sz="1600" b="1" kern="1200" dirty="0">
                          <a:solidFill>
                            <a:schemeClr val="tx1"/>
                          </a:solidFill>
                          <a:effectLst/>
                          <a:latin typeface="+mn-lt"/>
                          <a:ea typeface="+mn-ea"/>
                          <a:cs typeface="+mn-cs"/>
                        </a:rPr>
                        <a:t>Work Not Started</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tc>
                <a:extLst>
                  <a:ext uri="{0D108BD9-81ED-4DB2-BD59-A6C34878D82A}">
                    <a16:rowId xmlns:a16="http://schemas.microsoft.com/office/drawing/2014/main" val="10000"/>
                  </a:ext>
                </a:extLst>
              </a:tr>
              <a:tr h="330719">
                <a:tc vMerge="1">
                  <a:txBody>
                    <a:bodyPr/>
                    <a:lstStyle/>
                    <a:p>
                      <a:endParaRPr lang="en-IN"/>
                    </a:p>
                  </a:txBody>
                  <a:tcPr/>
                </a:tc>
                <a:tc vMerge="1">
                  <a:txBody>
                    <a:bodyPr/>
                    <a:lstStyle/>
                    <a:p>
                      <a:endParaRPr lang="en-IN"/>
                    </a:p>
                  </a:txBody>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PMC</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TSP</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PMC</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TSP</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PMC</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TSP</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PMC</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TSP</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328805">
                <a:tc rowSpan="2">
                  <a:txBody>
                    <a:bodyPr/>
                    <a:lstStyle/>
                    <a:p>
                      <a:pPr marL="0" algn="ctr" defTabSz="914400" rtl="0" eaLnBrk="1" fontAlgn="ctr" latinLnBrk="0" hangingPunct="1"/>
                      <a:endParaRPr lang="en-US" sz="1400" b="1"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sz="1400" b="0" kern="1200" dirty="0">
                          <a:solidFill>
                            <a:schemeClr val="tx1"/>
                          </a:solidFill>
                          <a:effectLst/>
                          <a:latin typeface="+mn-lt"/>
                          <a:ea typeface="+mn-ea"/>
                          <a:cs typeface="+mn-cs"/>
                        </a:rPr>
                        <a:t>Retro</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rgbClr val="FFFFFF"/>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rgbClr val="FFFFFF"/>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rgbClr val="FFFFFF"/>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rgbClr val="FFFFFF"/>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28805">
                <a:tc vMerge="1">
                  <a:txBody>
                    <a:bodyPr/>
                    <a:lstStyle/>
                    <a:p>
                      <a:endParaRPr lang="en-US"/>
                    </a:p>
                  </a:txBody>
                  <a:tcPr/>
                </a:tc>
                <a:tc>
                  <a:txBody>
                    <a:bodyPr/>
                    <a:lstStyle/>
                    <a:p>
                      <a:pPr marL="0" algn="ctr" defTabSz="914400" rtl="0" eaLnBrk="1" fontAlgn="ctr" latinLnBrk="0" hangingPunct="1"/>
                      <a:r>
                        <a:rPr lang="en-US" sz="1400" b="0" kern="1200" dirty="0">
                          <a:solidFill>
                            <a:schemeClr val="tx1"/>
                          </a:solidFill>
                          <a:effectLst/>
                          <a:latin typeface="+mn-lt"/>
                          <a:ea typeface="+mn-ea"/>
                          <a:cs typeface="+mn-cs"/>
                        </a:rPr>
                        <a:t>New</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rgbClr val="FFFFFF"/>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rgbClr val="FFFFFF"/>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rgbClr val="FFFFFF"/>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a:solidFill>
                          <a:srgbClr val="FFFFFF"/>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a:solidFill>
                          <a:srgbClr val="FFFFFF"/>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rgbClr val="FFFFFF"/>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28805">
                <a:tc rowSpan="2">
                  <a:txBody>
                    <a:bodyPr/>
                    <a:lstStyle/>
                    <a:p>
                      <a:pPr marL="0" algn="ctr" defTabSz="914400" rtl="0" eaLnBrk="1" fontAlgn="ctr" latinLnBrk="0" hangingPunct="1"/>
                      <a:endParaRPr lang="en-US" sz="1400" b="1"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sz="1400" b="0" kern="1200" dirty="0">
                          <a:solidFill>
                            <a:schemeClr val="tx1"/>
                          </a:solidFill>
                          <a:effectLst/>
                          <a:latin typeface="+mn-lt"/>
                          <a:ea typeface="+mn-ea"/>
                          <a:cs typeface="+mn-cs"/>
                        </a:rPr>
                        <a:t>Retro</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bg1">
                            <a:lumMod val="95000"/>
                          </a:schemeClr>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bg1">
                            <a:lumMod val="95000"/>
                          </a:schemeClr>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28805">
                <a:tc vMerge="1">
                  <a:txBody>
                    <a:bodyPr/>
                    <a:lstStyle/>
                    <a:p>
                      <a:endParaRPr lang="en-US"/>
                    </a:p>
                  </a:txBody>
                  <a:tcPr/>
                </a:tc>
                <a:tc>
                  <a:txBody>
                    <a:bodyPr/>
                    <a:lstStyle/>
                    <a:p>
                      <a:pPr marL="0" algn="ctr" defTabSz="914400" rtl="0" eaLnBrk="1" fontAlgn="ctr" latinLnBrk="0" hangingPunct="1"/>
                      <a:r>
                        <a:rPr lang="en-US" sz="1400" b="0" kern="1200" dirty="0">
                          <a:solidFill>
                            <a:schemeClr val="tx1"/>
                          </a:solidFill>
                          <a:effectLst/>
                          <a:latin typeface="+mn-lt"/>
                          <a:ea typeface="+mn-ea"/>
                          <a:cs typeface="+mn-cs"/>
                        </a:rPr>
                        <a:t>New</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bg1">
                            <a:lumMod val="95000"/>
                          </a:schemeClr>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bg1">
                            <a:lumMod val="95000"/>
                          </a:schemeClr>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28805">
                <a:tc rowSpan="2">
                  <a:txBody>
                    <a:bodyPr/>
                    <a:lstStyle/>
                    <a:p>
                      <a:pPr marL="0" algn="ctr" defTabSz="914400" rtl="0" eaLnBrk="1" fontAlgn="ctr" latinLnBrk="0" hangingPunct="1"/>
                      <a:endParaRPr lang="en-US" sz="1400" b="1"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sz="1400" b="0" kern="1200" dirty="0">
                          <a:solidFill>
                            <a:schemeClr val="tx1"/>
                          </a:solidFill>
                          <a:effectLst/>
                          <a:latin typeface="+mn-lt"/>
                          <a:ea typeface="+mn-ea"/>
                          <a:cs typeface="+mn-cs"/>
                        </a:rPr>
                        <a:t>Retro</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bg1">
                            <a:lumMod val="95000"/>
                          </a:schemeClr>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28805">
                <a:tc vMerge="1">
                  <a:txBody>
                    <a:bodyPr/>
                    <a:lstStyle/>
                    <a:p>
                      <a:endParaRPr lang="en-US"/>
                    </a:p>
                  </a:txBody>
                  <a:tcPr/>
                </a:tc>
                <a:tc>
                  <a:txBody>
                    <a:bodyPr/>
                    <a:lstStyle/>
                    <a:p>
                      <a:pPr marL="0" algn="ctr" defTabSz="914400" rtl="0" eaLnBrk="1" fontAlgn="ctr" latinLnBrk="0" hangingPunct="1"/>
                      <a:r>
                        <a:rPr lang="en-US" sz="1400" b="0" kern="1200" dirty="0">
                          <a:solidFill>
                            <a:schemeClr val="tx1"/>
                          </a:solidFill>
                          <a:effectLst/>
                          <a:latin typeface="+mn-lt"/>
                          <a:ea typeface="+mn-ea"/>
                          <a:cs typeface="+mn-cs"/>
                        </a:rPr>
                        <a:t>New</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bg1">
                            <a:lumMod val="95000"/>
                          </a:schemeClr>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bg1">
                            <a:lumMod val="95000"/>
                          </a:schemeClr>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28805">
                <a:tc rowSpan="2">
                  <a:txBody>
                    <a:bodyPr/>
                    <a:lstStyle/>
                    <a:p>
                      <a:pPr marL="0" algn="ctr" defTabSz="914400" rtl="0" eaLnBrk="1" fontAlgn="ctr" latinLnBrk="0" hangingPunct="1"/>
                      <a:endParaRPr lang="en-US" sz="1400" b="1"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sz="1400" b="0" kern="1200" dirty="0">
                          <a:solidFill>
                            <a:schemeClr val="tx1"/>
                          </a:solidFill>
                          <a:effectLst/>
                          <a:latin typeface="+mn-lt"/>
                          <a:ea typeface="+mn-ea"/>
                          <a:cs typeface="+mn-cs"/>
                        </a:rPr>
                        <a:t>Retro</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28805">
                <a:tc vMerge="1">
                  <a:txBody>
                    <a:bodyPr/>
                    <a:lstStyle/>
                    <a:p>
                      <a:endParaRPr lang="en-US"/>
                    </a:p>
                  </a:txBody>
                  <a:tcPr/>
                </a:tc>
                <a:tc>
                  <a:txBody>
                    <a:bodyPr/>
                    <a:lstStyle/>
                    <a:p>
                      <a:pPr marL="0" algn="ctr" defTabSz="914400" rtl="0" eaLnBrk="1" fontAlgn="ctr" latinLnBrk="0" hangingPunct="1"/>
                      <a:r>
                        <a:rPr lang="en-US" sz="1400" b="0" kern="1200" dirty="0">
                          <a:solidFill>
                            <a:schemeClr val="tx1"/>
                          </a:solidFill>
                          <a:effectLst/>
                          <a:latin typeface="+mn-lt"/>
                          <a:ea typeface="+mn-ea"/>
                          <a:cs typeface="+mn-cs"/>
                        </a:rPr>
                        <a:t>New</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28805">
                <a:tc rowSpan="2">
                  <a:txBody>
                    <a:bodyPr/>
                    <a:lstStyle/>
                    <a:p>
                      <a:pPr marL="0" algn="ctr" defTabSz="914400" rtl="0" eaLnBrk="1" fontAlgn="ctr" latinLnBrk="0" hangingPunct="1"/>
                      <a:endParaRPr lang="en-US" sz="1400" b="1"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sz="1400" b="0" kern="1200" dirty="0">
                          <a:solidFill>
                            <a:schemeClr val="tx1"/>
                          </a:solidFill>
                          <a:effectLst/>
                          <a:latin typeface="+mn-lt"/>
                          <a:ea typeface="+mn-ea"/>
                          <a:cs typeface="+mn-cs"/>
                        </a:rPr>
                        <a:t>Retro</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bg1">
                            <a:lumMod val="95000"/>
                          </a:schemeClr>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bg1">
                            <a:lumMod val="95000"/>
                          </a:schemeClr>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328805">
                <a:tc vMerge="1">
                  <a:txBody>
                    <a:bodyPr/>
                    <a:lstStyle/>
                    <a:p>
                      <a:endParaRPr lang="en-US"/>
                    </a:p>
                  </a:txBody>
                  <a:tcPr/>
                </a:tc>
                <a:tc>
                  <a:txBody>
                    <a:bodyPr/>
                    <a:lstStyle/>
                    <a:p>
                      <a:pPr marL="0" algn="ctr" defTabSz="914400" rtl="0" eaLnBrk="1" fontAlgn="ctr" latinLnBrk="0" hangingPunct="1"/>
                      <a:r>
                        <a:rPr lang="en-US" sz="1400" b="0" kern="1200" dirty="0">
                          <a:solidFill>
                            <a:schemeClr val="tx1"/>
                          </a:solidFill>
                          <a:effectLst/>
                          <a:latin typeface="+mn-lt"/>
                          <a:ea typeface="+mn-ea"/>
                          <a:cs typeface="+mn-cs"/>
                        </a:rPr>
                        <a:t>New</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en-US" sz="1400" b="0" kern="1200" dirty="0">
                        <a:solidFill>
                          <a:schemeClr val="tx1"/>
                        </a:solidFill>
                        <a:effectLst/>
                        <a:latin typeface="+mn-lt"/>
                        <a:ea typeface="+mn-ea"/>
                        <a:cs typeface="+mn-cs"/>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328805">
                <a:tc rowSpan="2">
                  <a:txBody>
                    <a:bodyPr/>
                    <a:lstStyle/>
                    <a:p>
                      <a:pPr algn="ctr" rtl="0" fontAlgn="ctr"/>
                      <a:r>
                        <a:rPr lang="en-US" sz="1400" b="1" dirty="0">
                          <a:effectLst/>
                          <a:latin typeface="+mn-lt"/>
                        </a:rPr>
                        <a:t>Total</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US" sz="1400">
                          <a:effectLst/>
                          <a:latin typeface="+mn-lt"/>
                        </a:rPr>
                        <a:t>Retro</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dirty="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dirty="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dirty="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dirty="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04525784"/>
                  </a:ext>
                </a:extLst>
              </a:tr>
              <a:tr h="328805">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400" dirty="0">
                          <a:effectLst/>
                          <a:latin typeface="+mn-lt"/>
                        </a:rPr>
                        <a:t>New</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dirty="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dirty="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dirty="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dirty="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dirty="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51285205"/>
                  </a:ext>
                </a:extLst>
              </a:tr>
              <a:tr h="328805">
                <a:tc rowSpan="2" gridSpan="2">
                  <a:txBody>
                    <a:bodyPr/>
                    <a:lstStyle/>
                    <a:p>
                      <a:pPr algn="ctr" rtl="0" fontAlgn="ctr"/>
                      <a:r>
                        <a:rPr lang="en-US" sz="1400" b="1" dirty="0">
                          <a:effectLst/>
                          <a:latin typeface="+mn-lt"/>
                        </a:rPr>
                        <a:t>Grand Total</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2"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endParaRPr lang="en-US" sz="1400" b="1" dirty="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b="1" dirty="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b="1" dirty="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b="1" dirty="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b="1" dirty="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b="1" dirty="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b="1" dirty="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b="1" dirty="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85003238"/>
                  </a:ext>
                </a:extLst>
              </a:tr>
              <a:tr h="328805">
                <a:tc gridSpan="2"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rtl="0" fontAlgn="ctr"/>
                      <a:endParaRPr lang="en-US" sz="1400" b="1" dirty="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rtl="0" fontAlgn="ctr"/>
                      <a:endParaRPr lang="en-US" sz="1400" b="1" dirty="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rtl="0" fontAlgn="ctr"/>
                      <a:endParaRPr lang="en-US" sz="1400" b="1" dirty="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rtl="0" fontAlgn="ctr"/>
                      <a:endParaRPr lang="en-US" sz="1400" b="1" dirty="0">
                        <a:effectLst/>
                        <a:latin typeface="+mn-l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2132757"/>
                  </a:ext>
                </a:extLst>
              </a:tr>
            </a:tbl>
          </a:graphicData>
        </a:graphic>
      </p:graphicFrame>
    </p:spTree>
    <p:extLst>
      <p:ext uri="{BB962C8B-B14F-4D97-AF65-F5344CB8AC3E}">
        <p14:creationId xmlns:p14="http://schemas.microsoft.com/office/powerpoint/2010/main" val="4215278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3690153855"/>
              </p:ext>
            </p:extLst>
          </p:nvPr>
        </p:nvGraphicFramePr>
        <p:xfrm>
          <a:off x="497929" y="1706369"/>
          <a:ext cx="11196139" cy="4860918"/>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32369">
                <a:tc>
                  <a:txBody>
                    <a:bodyPr/>
                    <a:lstStyle/>
                    <a:p>
                      <a:pPr algn="ctr" fontAlgn="ctr"/>
                      <a:r>
                        <a:rPr lang="en-IN" sz="1400" b="0" i="0" u="none" strike="noStrike">
                          <a:solidFill>
                            <a:srgbClr val="000000"/>
                          </a:solidFill>
                          <a:effectLst/>
                          <a:latin typeface="Calibri"/>
                        </a:rPr>
                        <a:t>219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Wanjar Umrad</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S.M. Nikalje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1,68,18,637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32369">
                <a:tc>
                  <a:txBody>
                    <a:bodyPr/>
                    <a:lstStyle/>
                    <a:p>
                      <a:pPr algn="ctr" fontAlgn="ctr"/>
                      <a:r>
                        <a:rPr lang="en-IN" sz="1400" b="0" i="0" u="none" strike="noStrike">
                          <a:solidFill>
                            <a:srgbClr val="000000"/>
                          </a:solidFill>
                          <a:effectLst/>
                          <a:latin typeface="Calibri"/>
                        </a:rPr>
                        <a:t>220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Pimpalwadi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Padyanath Developers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89,61,604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32369">
                <a:tc>
                  <a:txBody>
                    <a:bodyPr/>
                    <a:lstStyle/>
                    <a:p>
                      <a:pPr algn="ctr" fontAlgn="ctr"/>
                      <a:r>
                        <a:rPr lang="en-IN" sz="1400" b="0" i="0" u="none" strike="noStrike">
                          <a:solidFill>
                            <a:srgbClr val="000000"/>
                          </a:solidFill>
                          <a:effectLst/>
                          <a:latin typeface="Calibri"/>
                        </a:rPr>
                        <a:t>221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Nirkheda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D.R Jarhad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1,22,94,581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1.13%</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32369">
                <a:tc>
                  <a:txBody>
                    <a:bodyPr/>
                    <a:lstStyle/>
                    <a:p>
                      <a:pPr algn="ctr" fontAlgn="ctr"/>
                      <a:r>
                        <a:rPr lang="en-IN" sz="1400" b="0" i="0" u="none" strike="noStrike">
                          <a:solidFill>
                            <a:srgbClr val="000000"/>
                          </a:solidFill>
                          <a:effectLst/>
                          <a:latin typeface="Calibri"/>
                        </a:rPr>
                        <a:t>222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Bramhankheda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Mahesh Digambarrao Gogde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21,96,433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1.13%</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32369">
                <a:tc>
                  <a:txBody>
                    <a:bodyPr/>
                    <a:lstStyle/>
                    <a:p>
                      <a:pPr algn="ctr" fontAlgn="ctr"/>
                      <a:r>
                        <a:rPr lang="en-IN" sz="1400" b="0" i="0" u="none" strike="noStrike">
                          <a:solidFill>
                            <a:srgbClr val="000000"/>
                          </a:solidFill>
                          <a:effectLst/>
                          <a:latin typeface="Calibri"/>
                        </a:rPr>
                        <a:t>223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Bathan Bk</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Sahdev Rajesh Raut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14,98,000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0.70%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32369">
                <a:tc>
                  <a:txBody>
                    <a:bodyPr/>
                    <a:lstStyle/>
                    <a:p>
                      <a:pPr algn="ctr" fontAlgn="ctr"/>
                      <a:r>
                        <a:rPr lang="en-IN" sz="1400" b="0" i="0" u="none" strike="noStrike">
                          <a:solidFill>
                            <a:srgbClr val="000000"/>
                          </a:solidFill>
                          <a:effectLst/>
                          <a:latin typeface="Calibri"/>
                        </a:rPr>
                        <a:t>224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Utwad</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Sandipan Ghare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79,95,553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32369">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225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Wazar Sarate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Gyaneshwar R. Jarhad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95,19,408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0.65%</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32369">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226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Palaskheda (Kailashnagar)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Rajkumar Janardhan Borade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14,29,293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17-08-2022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0.59%</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32369">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227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Panshendra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O.B Sanap</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1,43,19,282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0.26%</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32369">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228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Warkheda Sindkhed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S.B Sirsath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41,54,362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0.15%</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32369">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229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Kadwanchi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D.R Jarhad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1,13,87,164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32369">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230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Kawatha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Padyanath Developers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59,87,318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32369">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231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Mali Pimpalgaon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Mrunal Dhabe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39,34,089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0.02%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32369">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226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Panshendra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O.B Sanap</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1,43,19,282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1402543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353210158"/>
              </p:ext>
            </p:extLst>
          </p:nvPr>
        </p:nvGraphicFramePr>
        <p:xfrm>
          <a:off x="497929" y="1706369"/>
          <a:ext cx="11196139" cy="1765721"/>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32369">
                <a:tc>
                  <a:txBody>
                    <a:bodyPr/>
                    <a:lstStyle/>
                    <a:p>
                      <a:pPr algn="ctr" fontAlgn="ctr"/>
                      <a:r>
                        <a:rPr lang="en-IN" sz="1400" b="0" i="0" u="none" strike="noStrike">
                          <a:solidFill>
                            <a:srgbClr val="000000"/>
                          </a:solidFill>
                          <a:effectLst/>
                          <a:latin typeface="Calibri"/>
                        </a:rPr>
                        <a:t>227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Dambari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Padmakumar Suryakant Katkar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66,32,481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3672374295"/>
                  </a:ext>
                </a:extLst>
              </a:tr>
              <a:tr h="332369">
                <a:tc>
                  <a:txBody>
                    <a:bodyPr/>
                    <a:lstStyle/>
                    <a:p>
                      <a:pPr algn="ctr" fontAlgn="ctr"/>
                      <a:r>
                        <a:rPr lang="en-IN" sz="1400" b="0" i="0" u="none" strike="noStrike">
                          <a:solidFill>
                            <a:srgbClr val="000000"/>
                          </a:solidFill>
                          <a:effectLst/>
                          <a:latin typeface="Calibri"/>
                        </a:rPr>
                        <a:t>228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Warkheda Sindkhed</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S.B Sirsath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41,54,362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732302081"/>
                  </a:ext>
                </a:extLst>
              </a:tr>
              <a:tr h="332369">
                <a:tc>
                  <a:txBody>
                    <a:bodyPr/>
                    <a:lstStyle/>
                    <a:p>
                      <a:pPr algn="ctr" fontAlgn="ctr"/>
                      <a:r>
                        <a:rPr lang="en-IN" sz="1400" b="0" i="0" u="none" strike="noStrike">
                          <a:solidFill>
                            <a:srgbClr val="000000"/>
                          </a:solidFill>
                          <a:effectLst/>
                          <a:latin typeface="Calibri"/>
                        </a:rPr>
                        <a:t>229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Kadwanchi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D.R Jarhad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1,13,87,164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0.15%</a:t>
                      </a: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672868426"/>
                  </a:ext>
                </a:extLst>
              </a:tr>
              <a:tr h="332369">
                <a:tc>
                  <a:txBody>
                    <a:bodyPr/>
                    <a:lstStyle/>
                    <a:p>
                      <a:pPr algn="ctr" fontAlgn="ctr"/>
                      <a:r>
                        <a:rPr lang="en-IN" sz="1400" b="0" i="0" u="none" strike="noStrike">
                          <a:solidFill>
                            <a:srgbClr val="000000"/>
                          </a:solidFill>
                          <a:effectLst/>
                          <a:latin typeface="Calibri"/>
                        </a:rPr>
                        <a:t>230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Kawatha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Padyanath Developers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59,87,318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0.15%</a:t>
                      </a: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dirty="0">
                          <a:solidFill>
                            <a:srgbClr val="000000"/>
                          </a:solidFill>
                          <a:effectLst/>
                          <a:latin typeface="Calibri"/>
                        </a:rPr>
                        <a:t>-</a:t>
                      </a: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32369">
                <a:tc>
                  <a:txBody>
                    <a:bodyPr/>
                    <a:lstStyle/>
                    <a:p>
                      <a:pPr algn="ctr" fontAlgn="ctr"/>
                      <a:r>
                        <a:rPr lang="en-IN" sz="1400" b="0" i="0" u="none" strike="noStrike">
                          <a:solidFill>
                            <a:srgbClr val="000000"/>
                          </a:solidFill>
                          <a:effectLst/>
                          <a:latin typeface="Calibri"/>
                        </a:rPr>
                        <a:t>231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Mali Pimpalgaon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Mrunal Dhabe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39,34,089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0.02%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3365865322"/>
                  </a:ext>
                </a:extLst>
              </a:tr>
            </a:tbl>
          </a:graphicData>
        </a:graphic>
      </p:graphicFrame>
    </p:spTree>
    <p:extLst>
      <p:ext uri="{BB962C8B-B14F-4D97-AF65-F5344CB8AC3E}">
        <p14:creationId xmlns:p14="http://schemas.microsoft.com/office/powerpoint/2010/main" val="850145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“New”</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3123773165"/>
              </p:ext>
            </p:extLst>
          </p:nvPr>
        </p:nvGraphicFramePr>
        <p:xfrm>
          <a:off x="497929" y="1706369"/>
          <a:ext cx="11196139" cy="5048818"/>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52755">
                <a:tc gridSpan="9">
                  <a:txBody>
                    <a:bodyPr/>
                    <a:lstStyle/>
                    <a:p>
                      <a:pPr algn="ctr" fontAlgn="ctr"/>
                      <a:r>
                        <a:rPr lang="en-US" sz="1400" b="1" i="0" u="none" strike="noStrike" dirty="0" err="1">
                          <a:solidFill>
                            <a:schemeClr val="tx1"/>
                          </a:solidFill>
                          <a:effectLst/>
                          <a:latin typeface="Calibri" panose="020F0502020204030204" pitchFamily="34" charset="0"/>
                          <a:cs typeface="Calibri" panose="020F0502020204030204" pitchFamily="34" charset="0"/>
                        </a:rPr>
                        <a:t>Ambad</a:t>
                      </a:r>
                      <a:r>
                        <a:rPr lang="en-US" sz="1400" b="1"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chemeClr val="tx1"/>
                          </a:solidFill>
                          <a:effectLst/>
                          <a:latin typeface="Calibri" panose="020F0502020204030204" pitchFamily="34" charset="0"/>
                          <a:cs typeface="Calibri" panose="020F0502020204030204" pitchFamily="34" charset="0"/>
                        </a:rPr>
                        <a:t>Ambad</a:t>
                      </a:r>
                      <a:r>
                        <a:rPr lang="en-US" sz="1400" b="0"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52755">
                <a:tc>
                  <a:txBody>
                    <a:bodyPr/>
                    <a:lstStyle/>
                    <a:p>
                      <a:pPr algn="ctr" fontAlgn="ctr"/>
                      <a:r>
                        <a:rPr lang="en-IN" sz="1400" b="0" i="0" u="none" strike="noStrike">
                          <a:solidFill>
                            <a:srgbClr val="000000"/>
                          </a:solidFill>
                          <a:effectLst/>
                          <a:latin typeface="Calibri"/>
                        </a:rPr>
                        <a:t>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Kingaon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Krushna Kruntimal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19,23,264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30-03-2022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98.13%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75.26%</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14.47</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52755">
                <a:tc>
                  <a:txBody>
                    <a:bodyPr/>
                    <a:lstStyle/>
                    <a:p>
                      <a:pPr algn="ctr" fontAlgn="ctr"/>
                      <a:r>
                        <a:rPr lang="en-IN" sz="1400" b="0" i="0" u="none" strike="noStrike">
                          <a:solidFill>
                            <a:srgbClr val="000000"/>
                          </a:solidFill>
                          <a:effectLst/>
                          <a:latin typeface="Calibri"/>
                        </a:rPr>
                        <a:t>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Deshgavhan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P.S Katkar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52,40,141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20-04-2022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49.91%</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52755">
                <a:tc>
                  <a:txBody>
                    <a:bodyPr/>
                    <a:lstStyle/>
                    <a:p>
                      <a:pPr algn="ctr" fontAlgn="ctr"/>
                      <a:r>
                        <a:rPr lang="en-IN" sz="1400" b="0" i="0" u="none" strike="noStrike">
                          <a:solidFill>
                            <a:srgbClr val="000000"/>
                          </a:solidFill>
                          <a:effectLst/>
                          <a:latin typeface="Calibri"/>
                        </a:rPr>
                        <a:t>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Katkheda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D.R.G.Haad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92,27,077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31.95%</a:t>
                      </a:r>
                    </a:p>
                  </a:txBody>
                  <a:tcPr marL="9525" marR="9525" marT="9525" marB="0" anchor="ctr"/>
                </a:tc>
                <a:tc>
                  <a:txBody>
                    <a:bodyPr/>
                    <a:lstStyle/>
                    <a:p>
                      <a:pPr algn="ctr" fontAlgn="ctr"/>
                      <a:r>
                        <a:rPr lang="en-IN" sz="1400" b="0" i="0" u="none" strike="noStrike">
                          <a:solidFill>
                            <a:srgbClr val="000000"/>
                          </a:solidFill>
                          <a:effectLst/>
                          <a:latin typeface="Calibri"/>
                        </a:rPr>
                        <a:t>10.21%</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9.42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52755">
                <a:tc>
                  <a:txBody>
                    <a:bodyPr/>
                    <a:lstStyle/>
                    <a:p>
                      <a:pPr algn="ctr" fontAlgn="ctr"/>
                      <a:r>
                        <a:rPr lang="en-IN" sz="1400" b="0" i="0" u="none" strike="noStrike">
                          <a:solidFill>
                            <a:srgbClr val="000000"/>
                          </a:solidFill>
                          <a:effectLst/>
                          <a:latin typeface="Calibri"/>
                        </a:rPr>
                        <a:t>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Renapuri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Krushnaraj Shivaji Shinde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21,01,567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30.69%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52755">
                <a:tc>
                  <a:txBody>
                    <a:bodyPr/>
                    <a:lstStyle/>
                    <a:p>
                      <a:pPr algn="ctr" fontAlgn="ctr"/>
                      <a:r>
                        <a:rPr lang="en-IN" sz="1400" b="0" i="0" u="none" strike="noStrike">
                          <a:solidFill>
                            <a:srgbClr val="000000"/>
                          </a:solidFill>
                          <a:effectLst/>
                          <a:latin typeface="Calibri"/>
                        </a:rPr>
                        <a:t>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Patharwala Bk</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B.N. Udhan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23,55,380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10-03-2022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28.08%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Gori Gandhari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B.N Udhan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86,86,733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10-03-2022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15.46%</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Soundalgaon Kh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Rajkumar Borade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31,17,387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13.09%</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Bakshachiwadi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S.B Sirsath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78,43,783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12.44%</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Shahgad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Shrikant Bhanudas Ghule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1,68,09,339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6.47%</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Bhasunaik Tanda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Sambhaji Sirsath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41,05,601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6.27%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463003">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Sasht Pimpalgaon Ambad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Kailash Ubale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1,92,24,290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3.35%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Dodadgaon Tanda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Kailash Mss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13,60,974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Gondi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Sambhaji Sirsath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1,99,99,146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2516060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“New”</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358916078"/>
              </p:ext>
            </p:extLst>
          </p:nvPr>
        </p:nvGraphicFramePr>
        <p:xfrm>
          <a:off x="497929" y="1706369"/>
          <a:ext cx="11196139" cy="5048818"/>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52755">
                <a:tc>
                  <a:txBody>
                    <a:bodyPr/>
                    <a:lstStyle/>
                    <a:p>
                      <a:pPr algn="ctr" fontAlgn="ctr"/>
                      <a:r>
                        <a:rPr lang="en-IN" sz="1400" b="0" i="0" u="none" strike="noStrike">
                          <a:solidFill>
                            <a:srgbClr val="000000"/>
                          </a:solidFill>
                          <a:effectLst/>
                          <a:latin typeface="Calibri"/>
                        </a:rPr>
                        <a:t>14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Soniya Nagar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Kailash Mss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16,30,296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52755">
                <a:tc>
                  <a:txBody>
                    <a:bodyPr/>
                    <a:lstStyle/>
                    <a:p>
                      <a:pPr algn="ctr" fontAlgn="ctr"/>
                      <a:r>
                        <a:rPr lang="en-IN" sz="1400" b="0" i="0" u="none" strike="noStrike">
                          <a:solidFill>
                            <a:srgbClr val="000000"/>
                          </a:solidFill>
                          <a:effectLst/>
                          <a:latin typeface="Calibri"/>
                        </a:rPr>
                        <a:t>15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Parner Tanda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Mrunal Dhabe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20,19,208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52755">
                <a:tc>
                  <a:txBody>
                    <a:bodyPr/>
                    <a:lstStyle/>
                    <a:p>
                      <a:pPr algn="ctr" fontAlgn="ctr"/>
                      <a:r>
                        <a:rPr lang="en-IN" sz="1400" b="0" i="0" u="none" strike="noStrike">
                          <a:solidFill>
                            <a:srgbClr val="000000"/>
                          </a:solidFill>
                          <a:effectLst/>
                          <a:latin typeface="Calibri"/>
                        </a:rPr>
                        <a:t>16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Rui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Shrikant Bhanudas Ghule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1,06,84,065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1.59%</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52755">
                <a:tc>
                  <a:txBody>
                    <a:bodyPr/>
                    <a:lstStyle/>
                    <a:p>
                      <a:pPr algn="ctr" fontAlgn="ctr"/>
                      <a:r>
                        <a:rPr lang="en-IN" sz="1400" b="0" i="0" u="none" strike="noStrike">
                          <a:solidFill>
                            <a:srgbClr val="000000"/>
                          </a:solidFill>
                          <a:effectLst/>
                          <a:latin typeface="Calibri"/>
                        </a:rPr>
                        <a:t>17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Antarwali Sarthi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Kailash Laxmanrao Ubale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74,00,050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1.08%</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52755">
                <a:tc>
                  <a:txBody>
                    <a:bodyPr/>
                    <a:lstStyle/>
                    <a:p>
                      <a:pPr algn="ctr" fontAlgn="ctr"/>
                      <a:r>
                        <a:rPr lang="en-IN" sz="1400" b="0" i="0" u="none" strike="noStrike">
                          <a:solidFill>
                            <a:srgbClr val="000000"/>
                          </a:solidFill>
                          <a:effectLst/>
                          <a:latin typeface="Calibri"/>
                        </a:rPr>
                        <a:t>18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Sonak Pimpalgaon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Sambhaji Sirsath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1,13,07,729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52755">
                <a:tc>
                  <a:txBody>
                    <a:bodyPr/>
                    <a:lstStyle/>
                    <a:p>
                      <a:pPr algn="ctr" fontAlgn="ctr"/>
                      <a:r>
                        <a:rPr lang="en-IN" sz="1400" b="0" i="0" u="none" strike="noStrike">
                          <a:solidFill>
                            <a:srgbClr val="000000"/>
                          </a:solidFill>
                          <a:effectLst/>
                          <a:latin typeface="Calibri"/>
                        </a:rPr>
                        <a:t>19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Wadikalya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Shaker Khan Shafiq Khan Pathan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23,31,253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10-03-2022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Kailashnagar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Ajinkya Ramrao Rathod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55,48,150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0.44%</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463003">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sv-SE" sz="1400" b="0" i="0" u="none" strike="noStrike">
                          <a:solidFill>
                            <a:srgbClr val="000000"/>
                          </a:solidFill>
                          <a:effectLst/>
                          <a:latin typeface="Calibri" panose="020F0502020204030204" pitchFamily="34" charset="0"/>
                          <a:cs typeface="Calibri" panose="020F0502020204030204" pitchFamily="34" charset="0"/>
                        </a:rPr>
                        <a:t>Math Jalgaon Tanda 1 &amp; 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Mrunal Dhabe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17,60,777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0.18%</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52755">
                <a:tc gridSpan="9">
                  <a:txBody>
                    <a:bodyPr/>
                    <a:lstStyle/>
                    <a:p>
                      <a:pPr algn="ctr" fontAlgn="ctr"/>
                      <a:r>
                        <a:rPr lang="en-US" sz="1400" b="1" i="0" u="none" strike="noStrike" dirty="0" err="1">
                          <a:solidFill>
                            <a:srgbClr val="000000"/>
                          </a:solidFill>
                          <a:effectLst/>
                          <a:latin typeface="Calibri" panose="020F0502020204030204" pitchFamily="34" charset="0"/>
                          <a:cs typeface="Calibri" panose="020F0502020204030204" pitchFamily="34" charset="0"/>
                        </a:rPr>
                        <a:t>Badnapur</a:t>
                      </a:r>
                      <a:r>
                        <a:rPr lang="en-US" sz="1400" b="1"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rgbClr val="000000"/>
                          </a:solidFill>
                          <a:effectLst/>
                          <a:latin typeface="Calibri" panose="020F0502020204030204" pitchFamily="34" charset="0"/>
                          <a:cs typeface="Calibri" panose="020F0502020204030204" pitchFamily="34" charset="0"/>
                        </a:rPr>
                        <a:t>Badnapur</a:t>
                      </a:r>
                      <a:r>
                        <a:rPr lang="en-US" sz="1400" b="0"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Kinhola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Dudhna Mss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17,64,988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10-03-2022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96.94%</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Laxmannagar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Shital Rustom Rahod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14,28,134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20-02-2022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81.99%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Georai Bazar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Gyaneshwar R. Jarhad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87,06,584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70.44%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Deo Pimpalgaon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N.N Nannaware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1,16,02,296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20-04-2022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24.47%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Asola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N.N Nannaware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53,07,573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23.84%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24.27%</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12.88</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466200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“New”</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2619819"/>
              </p:ext>
            </p:extLst>
          </p:nvPr>
        </p:nvGraphicFramePr>
        <p:xfrm>
          <a:off x="497929" y="1706369"/>
          <a:ext cx="11196139" cy="5048820"/>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453108">
                <a:tc>
                  <a:txBody>
                    <a:bodyPr/>
                    <a:lstStyle/>
                    <a:p>
                      <a:pPr algn="ctr" fontAlgn="ctr"/>
                      <a:r>
                        <a:rPr lang="en-IN" sz="1400" b="0" i="0" u="none" strike="noStrike">
                          <a:solidFill>
                            <a:srgbClr val="000000"/>
                          </a:solidFill>
                          <a:effectLst/>
                          <a:latin typeface="Calibri"/>
                        </a:rPr>
                        <a:t>27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Ujjainpuri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Tirupati Construction Badrinarayan Upare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22,75,372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28-03-2022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10.90%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45217">
                <a:tc>
                  <a:txBody>
                    <a:bodyPr/>
                    <a:lstStyle/>
                    <a:p>
                      <a:pPr algn="ctr" fontAlgn="ctr"/>
                      <a:r>
                        <a:rPr lang="en-IN" sz="1400" b="0" i="0" u="none" strike="noStrike">
                          <a:solidFill>
                            <a:srgbClr val="000000"/>
                          </a:solidFill>
                          <a:effectLst/>
                          <a:latin typeface="Calibri"/>
                        </a:rPr>
                        <a:t>28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Ramkheda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Ajinkya Ramrao Rathod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49,49,910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45217">
                <a:tc>
                  <a:txBody>
                    <a:bodyPr/>
                    <a:lstStyle/>
                    <a:p>
                      <a:pPr algn="ctr" fontAlgn="ctr"/>
                      <a:r>
                        <a:rPr lang="en-IN" sz="1400" b="0" i="0" u="none" strike="noStrike">
                          <a:solidFill>
                            <a:srgbClr val="000000"/>
                          </a:solidFill>
                          <a:effectLst/>
                          <a:latin typeface="Calibri"/>
                        </a:rPr>
                        <a:t>29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Laxman Tanda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R.B Chavhan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20,23,435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0.45%</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45217">
                <a:tc>
                  <a:txBody>
                    <a:bodyPr/>
                    <a:lstStyle/>
                    <a:p>
                      <a:pPr algn="ctr" fontAlgn="ctr"/>
                      <a:r>
                        <a:rPr lang="en-IN" sz="1400" b="0" i="0" u="none" strike="noStrike">
                          <a:solidFill>
                            <a:srgbClr val="000000"/>
                          </a:solidFill>
                          <a:effectLst/>
                          <a:latin typeface="Calibri"/>
                        </a:rPr>
                        <a:t>30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Kadegaon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Sudhakar Maohanrao Nikalje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94,29,734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0.21%</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453108">
                <a:tc>
                  <a:txBody>
                    <a:bodyPr/>
                    <a:lstStyle/>
                    <a:p>
                      <a:pPr algn="ctr" fontAlgn="ctr"/>
                      <a:r>
                        <a:rPr lang="en-IN" sz="1400" b="0" i="0" u="none" strike="noStrike">
                          <a:solidFill>
                            <a:srgbClr val="000000"/>
                          </a:solidFill>
                          <a:effectLst/>
                          <a:latin typeface="Calibri"/>
                        </a:rPr>
                        <a:t>31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Mandevalgaon &amp; Dagadwadi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Shreekant Bhanudas Ghule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1,99,71,523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0.06%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45217">
                <a:tc gridSpan="9">
                  <a:txBody>
                    <a:bodyPr/>
                    <a:lstStyle/>
                    <a:p>
                      <a:pPr algn="ctr" fontAlgn="ctr"/>
                      <a:r>
                        <a:rPr lang="en-US" sz="1400" b="1" i="0" u="none" strike="noStrike" dirty="0" err="1">
                          <a:solidFill>
                            <a:schemeClr val="tx1"/>
                          </a:solidFill>
                          <a:effectLst/>
                          <a:latin typeface="Calibri" panose="020F0502020204030204" pitchFamily="34" charset="0"/>
                          <a:cs typeface="Calibri" panose="020F0502020204030204" pitchFamily="34" charset="0"/>
                        </a:rPr>
                        <a:t>Bhokardan</a:t>
                      </a:r>
                      <a:r>
                        <a:rPr lang="en-US" sz="1400" b="1"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chemeClr val="tx1"/>
                          </a:solidFill>
                          <a:effectLst/>
                          <a:latin typeface="Calibri" panose="020F0502020204030204" pitchFamily="34" charset="0"/>
                          <a:cs typeface="Calibri" panose="020F0502020204030204" pitchFamily="34" charset="0"/>
                        </a:rPr>
                        <a:t>Bhokardan</a:t>
                      </a:r>
                      <a:r>
                        <a:rPr lang="en-US" sz="1400" b="0"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Kosgaon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1,92,29,322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30.40%</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Kshrisagar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Sanjay Raghunath Bhandhare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43,95,032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29.83%</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Koparda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1,33,61,470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27.51%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Muthad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62,85,897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26.59%</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Chandai Ekko</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84,19,305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20.04%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Walsa Khalsa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59,17,013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16.36%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Pimpalgaon Kolte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47,53,154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14.35%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Wadi Kh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71,89,457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10.58%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9.04%</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6.50</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2836473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“New”</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9288680"/>
              </p:ext>
            </p:extLst>
          </p:nvPr>
        </p:nvGraphicFramePr>
        <p:xfrm>
          <a:off x="497929" y="1706369"/>
          <a:ext cx="11196139" cy="5048818"/>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52755">
                <a:tc>
                  <a:txBody>
                    <a:bodyPr/>
                    <a:lstStyle/>
                    <a:p>
                      <a:pPr algn="ctr" fontAlgn="ctr"/>
                      <a:r>
                        <a:rPr lang="en-IN" sz="1400" b="0" i="0" u="none" strike="noStrike">
                          <a:solidFill>
                            <a:srgbClr val="000000"/>
                          </a:solidFill>
                          <a:effectLst/>
                          <a:latin typeface="Calibri"/>
                        </a:rPr>
                        <a:t>40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Pimpalgaon Thote</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67,20,665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9.99%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52755">
                <a:tc>
                  <a:txBody>
                    <a:bodyPr/>
                    <a:lstStyle/>
                    <a:p>
                      <a:pPr algn="ctr" fontAlgn="ctr"/>
                      <a:r>
                        <a:rPr lang="en-IN" sz="1400" b="0" i="0" u="none" strike="noStrike">
                          <a:solidFill>
                            <a:srgbClr val="000000"/>
                          </a:solidFill>
                          <a:effectLst/>
                          <a:latin typeface="Calibri"/>
                        </a:rPr>
                        <a:t>41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Thigalkheda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1,18,96,698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7.08%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52755">
                <a:tc>
                  <a:txBody>
                    <a:bodyPr/>
                    <a:lstStyle/>
                    <a:p>
                      <a:pPr algn="ctr" fontAlgn="ctr"/>
                      <a:r>
                        <a:rPr lang="en-IN" sz="1400" b="0" i="0" u="none" strike="noStrike">
                          <a:solidFill>
                            <a:srgbClr val="000000"/>
                          </a:solidFill>
                          <a:effectLst/>
                          <a:latin typeface="Calibri"/>
                        </a:rPr>
                        <a:t>42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Jawkheda Bk</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Tushar Vishnu Kharat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26,93,566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6.38%</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52755">
                <a:tc>
                  <a:txBody>
                    <a:bodyPr/>
                    <a:lstStyle/>
                    <a:p>
                      <a:pPr algn="ctr" fontAlgn="ctr"/>
                      <a:r>
                        <a:rPr lang="en-IN" sz="1400" b="0" i="0" u="none" strike="noStrike">
                          <a:solidFill>
                            <a:srgbClr val="000000"/>
                          </a:solidFill>
                          <a:effectLst/>
                          <a:latin typeface="Calibri"/>
                        </a:rPr>
                        <a:t>43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Paradh Kh</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72,51,167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6.19%</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52755">
                <a:tc>
                  <a:txBody>
                    <a:bodyPr/>
                    <a:lstStyle/>
                    <a:p>
                      <a:pPr algn="ctr" fontAlgn="ctr"/>
                      <a:r>
                        <a:rPr lang="en-IN" sz="1400" b="0" i="0" u="none" strike="noStrike">
                          <a:solidFill>
                            <a:srgbClr val="000000"/>
                          </a:solidFill>
                          <a:effectLst/>
                          <a:latin typeface="Calibri"/>
                        </a:rPr>
                        <a:t>44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Deulgaon Tad</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1,32,16,732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5.73%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52755">
                <a:tc>
                  <a:txBody>
                    <a:bodyPr/>
                    <a:lstStyle/>
                    <a:p>
                      <a:pPr algn="ctr" fontAlgn="ctr"/>
                      <a:r>
                        <a:rPr lang="en-IN" sz="1400" b="0" i="0" u="none" strike="noStrike">
                          <a:solidFill>
                            <a:srgbClr val="000000"/>
                          </a:solidFill>
                          <a:effectLst/>
                          <a:latin typeface="Calibri"/>
                        </a:rPr>
                        <a:t>45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Danapur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77,25,445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5.09%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46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Wadi Bk.</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40,45,820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4.91%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47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Hasnabad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1,99,66,183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3.79%</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463003">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48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Walsawangi Sunderwadi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3,67,32,657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3.33%</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49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Avhana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79,82,888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2.87%</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50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Chandai Tepli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27,10,708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51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Adgaon 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49,71,601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52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Umarkheda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99,53,000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0.86%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53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Wadod Tangda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cs typeface="Calibri" panose="020F0502020204030204" pitchFamily="34" charset="0"/>
                        </a:rPr>
                        <a:t>1,26,07,032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1467874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“New”</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688406351"/>
              </p:ext>
            </p:extLst>
          </p:nvPr>
        </p:nvGraphicFramePr>
        <p:xfrm>
          <a:off x="497929" y="1706369"/>
          <a:ext cx="11196139" cy="5048819"/>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454523">
                <a:tc>
                  <a:txBody>
                    <a:bodyPr/>
                    <a:lstStyle/>
                    <a:p>
                      <a:pPr algn="ctr" fontAlgn="ctr"/>
                      <a:r>
                        <a:rPr lang="en-IN" sz="1400" b="0" i="0" u="none" strike="noStrike">
                          <a:solidFill>
                            <a:srgbClr val="000000"/>
                          </a:solidFill>
                          <a:effectLst/>
                          <a:latin typeface="Calibri"/>
                        </a:rPr>
                        <a:t>54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Palaskheda Pimple</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1,92,30,252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676823">
                <a:tc>
                  <a:txBody>
                    <a:bodyPr/>
                    <a:lstStyle/>
                    <a:p>
                      <a:pPr algn="ctr" fontAlgn="ctr"/>
                      <a:r>
                        <a:rPr lang="en-IN" sz="1400" b="0" i="0" u="none" strike="noStrike">
                          <a:solidFill>
                            <a:srgbClr val="000000"/>
                          </a:solidFill>
                          <a:effectLst/>
                          <a:latin typeface="Calibri"/>
                        </a:rPr>
                        <a:t>55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Chetak Nagar , M Pratap Nagar (Tadegaon)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37,59,907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46295">
                <a:tc>
                  <a:txBody>
                    <a:bodyPr/>
                    <a:lstStyle/>
                    <a:p>
                      <a:pPr algn="ctr" fontAlgn="ctr"/>
                      <a:r>
                        <a:rPr lang="en-IN" sz="1400" b="0" i="0" u="none" strike="noStrike">
                          <a:solidFill>
                            <a:srgbClr val="000000"/>
                          </a:solidFill>
                          <a:effectLst/>
                          <a:latin typeface="Calibri"/>
                        </a:rPr>
                        <a:t>56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Pokhari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Arjun Ganesh Dhale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39,70,523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0.45%</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46295">
                <a:tc>
                  <a:txBody>
                    <a:bodyPr/>
                    <a:lstStyle/>
                    <a:p>
                      <a:pPr algn="ctr" fontAlgn="ctr"/>
                      <a:r>
                        <a:rPr lang="en-IN" sz="1400" b="0" i="0" u="none" strike="noStrike">
                          <a:solidFill>
                            <a:srgbClr val="000000"/>
                          </a:solidFill>
                          <a:effectLst/>
                          <a:latin typeface="Calibri"/>
                        </a:rPr>
                        <a:t>57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Dahigaon Bhok</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1,24,27,531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0.41%</a:t>
                      </a:r>
                    </a:p>
                  </a:txBody>
                  <a:tcPr marL="9525" marR="9525" marT="9525" marB="0" anchor="ctr"/>
                </a:tc>
                <a:tc>
                  <a:txBody>
                    <a:bodyPr/>
                    <a:lstStyle/>
                    <a:p>
                      <a:pPr algn="ctr" fontAlgn="ctr"/>
                      <a:r>
                        <a:rPr lang="en-IN" sz="1400" b="0" i="0" u="none" strike="noStrike">
                          <a:solidFill>
                            <a:srgbClr val="000000"/>
                          </a:solidFill>
                          <a:effectLst/>
                          <a:latin typeface="Calibri"/>
                        </a:rPr>
                        <a:t>32.49%</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40.38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46295">
                <a:tc>
                  <a:txBody>
                    <a:bodyPr/>
                    <a:lstStyle/>
                    <a:p>
                      <a:pPr algn="ctr" fontAlgn="ctr"/>
                      <a:r>
                        <a:rPr lang="en-IN" sz="1400" b="0" i="0" u="none" strike="noStrike">
                          <a:solidFill>
                            <a:srgbClr val="000000"/>
                          </a:solidFill>
                          <a:effectLst/>
                          <a:latin typeface="Calibri"/>
                        </a:rPr>
                        <a:t>58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Baranjale Sable</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33,08,423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46295">
                <a:tc>
                  <a:txBody>
                    <a:bodyPr/>
                    <a:lstStyle/>
                    <a:p>
                      <a:pPr algn="ctr" fontAlgn="ctr"/>
                      <a:r>
                        <a:rPr lang="en-IN" sz="1400" b="0" i="0" u="none" strike="noStrike">
                          <a:solidFill>
                            <a:srgbClr val="000000"/>
                          </a:solidFill>
                          <a:effectLst/>
                          <a:latin typeface="Calibri"/>
                        </a:rPr>
                        <a:t>59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Bhorkheda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S.Rl.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62,66,876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454523">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Ahilya Nagar (Jalgaon Sapkal)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Shiveshwar Mss Maryadit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10,96,700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18-02-2023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0.37%</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4629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Kukdi Wakdi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82,65,200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0.35%</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4629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Hisoda Kh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56,30,491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0.25%</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4629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Adgaon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1,90,91,333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0.24%</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4629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Anwa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4,54,84,350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4629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Anwa Pada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3,31,30,851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4629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Hisoda Bk</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Nandini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cs typeface="Calibri" panose="020F0502020204030204" pitchFamily="34" charset="0"/>
                        </a:rPr>
                        <a:t>1,48,62,563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439046834"/>
                  </a:ext>
                </a:extLst>
              </a:tr>
            </a:tbl>
          </a:graphicData>
        </a:graphic>
      </p:graphicFrame>
    </p:spTree>
    <p:extLst>
      <p:ext uri="{BB962C8B-B14F-4D97-AF65-F5344CB8AC3E}">
        <p14:creationId xmlns:p14="http://schemas.microsoft.com/office/powerpoint/2010/main" val="2425391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“New”</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662601984"/>
              </p:ext>
            </p:extLst>
          </p:nvPr>
        </p:nvGraphicFramePr>
        <p:xfrm>
          <a:off x="497929" y="1706370"/>
          <a:ext cx="11196139" cy="5052991"/>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21577">
                <a:tc gridSpan="9">
                  <a:txBody>
                    <a:bodyPr/>
                    <a:lstStyle/>
                    <a:p>
                      <a:pPr algn="ctr" fontAlgn="ctr"/>
                      <a:r>
                        <a:rPr lang="en-US" sz="1400" b="1" i="0" u="none" strike="noStrike" dirty="0" err="1">
                          <a:solidFill>
                            <a:srgbClr val="000000"/>
                          </a:solidFill>
                          <a:effectLst/>
                          <a:latin typeface="Calibri" panose="020F0502020204030204" pitchFamily="34" charset="0"/>
                          <a:cs typeface="Calibri" panose="020F0502020204030204" pitchFamily="34" charset="0"/>
                        </a:rPr>
                        <a:t>Ghanswangi</a:t>
                      </a:r>
                      <a:r>
                        <a:rPr lang="en-US" sz="1400" b="1"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rgbClr val="000000"/>
                          </a:solidFill>
                          <a:effectLst/>
                          <a:latin typeface="Calibri" panose="020F0502020204030204" pitchFamily="34" charset="0"/>
                          <a:cs typeface="Calibri" panose="020F0502020204030204" pitchFamily="34" charset="0"/>
                        </a:rPr>
                        <a:t>Ghanswangi</a:t>
                      </a:r>
                      <a:r>
                        <a:rPr lang="en-US" sz="1400" b="0"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68073419"/>
                  </a:ext>
                </a:extLst>
              </a:tr>
              <a:tr h="321577">
                <a:tc>
                  <a:txBody>
                    <a:bodyPr/>
                    <a:lstStyle/>
                    <a:p>
                      <a:pPr algn="ctr" fontAlgn="ctr"/>
                      <a:r>
                        <a:rPr lang="en-IN" sz="1400" b="0" i="0" u="none" strike="noStrike" dirty="0">
                          <a:solidFill>
                            <a:srgbClr val="000000"/>
                          </a:solidFill>
                          <a:effectLst/>
                          <a:latin typeface="Calibri"/>
                        </a:rPr>
                        <a:t>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Mohpuri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Pooja Mss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23,70,493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14-03-2022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82.09%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21577">
                <a:tc>
                  <a:txBody>
                    <a:bodyPr/>
                    <a:lstStyle/>
                    <a:p>
                      <a:pPr algn="ctr" fontAlgn="ctr"/>
                      <a:r>
                        <a:rPr lang="en-IN" sz="1400" b="0" i="0" u="none" strike="noStrike">
                          <a:solidFill>
                            <a:srgbClr val="000000"/>
                          </a:solidFill>
                          <a:effectLst/>
                          <a:latin typeface="Calibri"/>
                        </a:rPr>
                        <a:t>68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Rajegaon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B.N Udhan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1,73,21,792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15-08-2022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50.69%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40.96%</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70.95</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21577">
                <a:tc>
                  <a:txBody>
                    <a:bodyPr/>
                    <a:lstStyle/>
                    <a:p>
                      <a:pPr algn="ctr" fontAlgn="ctr"/>
                      <a:r>
                        <a:rPr lang="en-IN" sz="1400" b="0" i="0" u="none" strike="noStrike">
                          <a:solidFill>
                            <a:srgbClr val="000000"/>
                          </a:solidFill>
                          <a:effectLst/>
                          <a:latin typeface="Calibri"/>
                        </a:rPr>
                        <a:t>69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Manepuri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Mayur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86,52,918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44.52%</a:t>
                      </a:r>
                    </a:p>
                  </a:txBody>
                  <a:tcPr marL="9525" marR="9525" marT="9525" marB="0" anchor="ctr"/>
                </a:tc>
                <a:tc>
                  <a:txBody>
                    <a:bodyPr/>
                    <a:lstStyle/>
                    <a:p>
                      <a:pPr algn="ctr" fontAlgn="ctr"/>
                      <a:r>
                        <a:rPr lang="en-IN" sz="1400" b="0" i="0" u="none" strike="noStrike">
                          <a:solidFill>
                            <a:srgbClr val="000000"/>
                          </a:solidFill>
                          <a:effectLst/>
                          <a:latin typeface="Calibri"/>
                        </a:rPr>
                        <a:t>23.84%</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20.63</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21577">
                <a:tc>
                  <a:txBody>
                    <a:bodyPr/>
                    <a:lstStyle/>
                    <a:p>
                      <a:pPr algn="ctr" fontAlgn="ctr"/>
                      <a:r>
                        <a:rPr lang="en-IN" sz="1400" b="0" i="0" u="none" strike="noStrike">
                          <a:solidFill>
                            <a:srgbClr val="000000"/>
                          </a:solidFill>
                          <a:effectLst/>
                          <a:latin typeface="Calibri"/>
                        </a:rPr>
                        <a:t>70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Krishna Nagar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Kailash Ubale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1,24,41,932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32.13%</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21577">
                <a:tc>
                  <a:txBody>
                    <a:bodyPr/>
                    <a:lstStyle/>
                    <a:p>
                      <a:pPr algn="ctr" fontAlgn="ctr"/>
                      <a:r>
                        <a:rPr lang="en-IN" sz="1400" b="0" i="0" u="none" strike="noStrike">
                          <a:solidFill>
                            <a:srgbClr val="000000"/>
                          </a:solidFill>
                          <a:effectLst/>
                          <a:latin typeface="Calibri"/>
                        </a:rPr>
                        <a:t>71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Yawala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Ajinkya Ramrao Rathod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31,46,200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30.97%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21577">
                <a:tc>
                  <a:txBody>
                    <a:bodyPr/>
                    <a:lstStyle/>
                    <a:p>
                      <a:pPr algn="ctr" fontAlgn="ctr"/>
                      <a:r>
                        <a:rPr lang="en-IN" sz="1400" b="0" i="0" u="none" strike="noStrike">
                          <a:solidFill>
                            <a:srgbClr val="000000"/>
                          </a:solidFill>
                          <a:effectLst/>
                          <a:latin typeface="Calibri"/>
                        </a:rPr>
                        <a:t>72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Kothi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Sachin Enterprises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14,23,216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12-02-2022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18.55%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2157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Rawana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Shrikant Bhanudas Ghule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1,57,84,878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18.41%</a:t>
                      </a:r>
                    </a:p>
                  </a:txBody>
                  <a:tcPr marL="9525" marR="9525" marT="9525" marB="0" anchor="ctr"/>
                </a:tc>
                <a:tc>
                  <a:txBody>
                    <a:bodyPr/>
                    <a:lstStyle/>
                    <a:p>
                      <a:pPr algn="ctr" fontAlgn="ctr"/>
                      <a:r>
                        <a:rPr lang="en-IN" sz="1400" b="0" i="0" u="none" strike="noStrike">
                          <a:solidFill>
                            <a:srgbClr val="000000"/>
                          </a:solidFill>
                          <a:effectLst/>
                          <a:latin typeface="Calibri"/>
                        </a:rPr>
                        <a:t>12.88%</a:t>
                      </a:r>
                    </a:p>
                  </a:txBody>
                  <a:tcPr marL="9525" marR="9525" marT="9525" marB="0" anchor="ctr"/>
                </a:tc>
                <a:tc>
                  <a:txBody>
                    <a:bodyPr/>
                    <a:lstStyle/>
                    <a:p>
                      <a:pPr algn="ctr" fontAlgn="ctr"/>
                      <a:r>
                        <a:rPr lang="en-IN" sz="1400" b="0" i="0" u="none" strike="noStrike">
                          <a:solidFill>
                            <a:srgbClr val="000000"/>
                          </a:solidFill>
                          <a:effectLst/>
                          <a:latin typeface="Calibri"/>
                        </a:rPr>
                        <a:t>20.33</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2157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Pudali Kd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 N Udhan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47,95,140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06-04-2022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18.16%</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2157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Pimparkheda Bk</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B.N Udhan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1,48,42,565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17-08-2022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15.81%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434158">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Raniuchegaon Ghan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Kailash Ubale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1,03,02,825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7.31%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434158">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Ghonsi Tanda.No:- 2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Sameer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89,13,688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6.60%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2157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Ramasgaon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Bappasaheb Narhari Uddhan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58,25,395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2157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Ghanegaon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Ravi Manojkumar Bhakkad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43,44,332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4.50%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2157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80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Dahalegaon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Mayur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85,96,963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983426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“New”</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365180294"/>
              </p:ext>
            </p:extLst>
          </p:nvPr>
        </p:nvGraphicFramePr>
        <p:xfrm>
          <a:off x="497929" y="1706369"/>
          <a:ext cx="11196139" cy="5048818"/>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37994">
                <a:tc>
                  <a:txBody>
                    <a:bodyPr/>
                    <a:lstStyle/>
                    <a:p>
                      <a:pPr algn="ctr" fontAlgn="ctr"/>
                      <a:r>
                        <a:rPr lang="en-IN" sz="1400" b="0" i="0" u="none" strike="noStrike">
                          <a:solidFill>
                            <a:srgbClr val="000000"/>
                          </a:solidFill>
                          <a:effectLst/>
                          <a:latin typeface="Calibri"/>
                        </a:rPr>
                        <a:t>81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Bodkha Bk</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Pawan Shivaji Surang</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45,34,510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37994">
                <a:tc>
                  <a:txBody>
                    <a:bodyPr/>
                    <a:lstStyle/>
                    <a:p>
                      <a:pPr algn="ctr" fontAlgn="ctr"/>
                      <a:r>
                        <a:rPr lang="en-IN" sz="1400" b="0" i="0" u="none" strike="noStrike">
                          <a:solidFill>
                            <a:srgbClr val="000000"/>
                          </a:solidFill>
                          <a:effectLst/>
                          <a:latin typeface="Calibri"/>
                        </a:rPr>
                        <a:t>82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Paradgaon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B.N Udhan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1,86,88,267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37994">
                <a:tc>
                  <a:txBody>
                    <a:bodyPr/>
                    <a:lstStyle/>
                    <a:p>
                      <a:pPr algn="ctr" fontAlgn="ctr"/>
                      <a:r>
                        <a:rPr lang="en-IN" sz="1400" b="0" i="0" u="none" strike="noStrike">
                          <a:solidFill>
                            <a:srgbClr val="000000"/>
                          </a:solidFill>
                          <a:effectLst/>
                          <a:latin typeface="Calibri"/>
                        </a:rPr>
                        <a:t>83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Bhogaon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Bappasaheb Narhari Udhan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81,44,609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1.35%</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37994">
                <a:tc>
                  <a:txBody>
                    <a:bodyPr/>
                    <a:lstStyle/>
                    <a:p>
                      <a:pPr algn="ctr" fontAlgn="ctr"/>
                      <a:r>
                        <a:rPr lang="en-IN" sz="1400" b="0" i="0" u="none" strike="noStrike">
                          <a:solidFill>
                            <a:srgbClr val="000000"/>
                          </a:solidFill>
                          <a:effectLst/>
                          <a:latin typeface="Calibri"/>
                        </a:rPr>
                        <a:t>84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Rahera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B.N Udhan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84,85,941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1.24%</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443628">
                <a:tc>
                  <a:txBody>
                    <a:bodyPr/>
                    <a:lstStyle/>
                    <a:p>
                      <a:pPr algn="ctr" fontAlgn="ctr"/>
                      <a:r>
                        <a:rPr lang="en-IN" sz="1400" b="0" i="0" u="none" strike="noStrike">
                          <a:solidFill>
                            <a:srgbClr val="000000"/>
                          </a:solidFill>
                          <a:effectLst/>
                          <a:latin typeface="Calibri"/>
                        </a:rPr>
                        <a:t>85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Maherjawala (Lamhanwdi)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Sachin Enterprises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1,01,24,489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37994">
                <a:tc>
                  <a:txBody>
                    <a:bodyPr/>
                    <a:lstStyle/>
                    <a:p>
                      <a:pPr algn="ctr" fontAlgn="ctr"/>
                      <a:r>
                        <a:rPr lang="en-IN" sz="1400" b="0" i="0" u="none" strike="noStrike">
                          <a:solidFill>
                            <a:srgbClr val="000000"/>
                          </a:solidFill>
                          <a:effectLst/>
                          <a:latin typeface="Calibri"/>
                        </a:rPr>
                        <a:t>86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Jamb Samarth</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Sambhaji Sirsath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1,36,75,649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0.85%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37994">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87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Bhadali Khu.</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Mayur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1,00,04,341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0.69%</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37994">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88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Antarwali Tembhi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Mayur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1,28,44,950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22-08-2022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0.36%</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37994">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89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Raja Takli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Sameer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1,28,94,582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37994">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90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Rajurkar Kotha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Sameer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42,21,664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0.26%</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37994">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91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Ranjani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Shrikant Bhanudas Ghule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1,66,03,625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37994">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92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Kothala Tanda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Mrunal Dhabe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17,55,378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443628">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93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Kumbhar Pimpalgaon Tanda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Shreekant Bhanudas Ghule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1,95,64,211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443628">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94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Machindranath Chincholi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Kailash Ubale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cs typeface="Calibri" panose="020F0502020204030204" pitchFamily="34" charset="0"/>
                        </a:rPr>
                        <a:t>1,82,46,398</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22085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“New”</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948759365"/>
              </p:ext>
            </p:extLst>
          </p:nvPr>
        </p:nvGraphicFramePr>
        <p:xfrm>
          <a:off x="497929" y="1706369"/>
          <a:ext cx="11196139" cy="5054262"/>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30701">
                <a:tc>
                  <a:txBody>
                    <a:bodyPr/>
                    <a:lstStyle/>
                    <a:p>
                      <a:pPr algn="ctr" fontAlgn="ctr"/>
                      <a:r>
                        <a:rPr lang="en-IN" sz="1400" b="0" i="0" u="none" strike="noStrike">
                          <a:solidFill>
                            <a:srgbClr val="000000"/>
                          </a:solidFill>
                          <a:effectLst/>
                          <a:latin typeface="Calibri"/>
                        </a:rPr>
                        <a:t>95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Mangrul</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Kailash Laxman Ubale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1,81,72,232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30701">
                <a:tc gridSpan="9">
                  <a:txBody>
                    <a:bodyPr/>
                    <a:lstStyle/>
                    <a:p>
                      <a:pPr algn="ctr" fontAlgn="ctr"/>
                      <a:r>
                        <a:rPr lang="en-US" sz="1400" b="1" i="0" u="none" strike="noStrike" dirty="0" err="1">
                          <a:solidFill>
                            <a:schemeClr val="tx1"/>
                          </a:solidFill>
                          <a:effectLst/>
                          <a:latin typeface="Calibri" panose="020F0502020204030204" pitchFamily="34" charset="0"/>
                          <a:cs typeface="Calibri" panose="020F0502020204030204" pitchFamily="34" charset="0"/>
                        </a:rPr>
                        <a:t>Jafrabad</a:t>
                      </a:r>
                      <a:r>
                        <a:rPr lang="en-US" sz="1400" b="1"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chemeClr val="tx1"/>
                          </a:solidFill>
                          <a:effectLst/>
                          <a:latin typeface="Calibri" panose="020F0502020204030204" pitchFamily="34" charset="0"/>
                          <a:cs typeface="Calibri" panose="020F0502020204030204" pitchFamily="34" charset="0"/>
                        </a:rPr>
                        <a:t>Jafrabad</a:t>
                      </a:r>
                      <a:r>
                        <a:rPr lang="en-US" sz="1400" b="0"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646346">
                <a:tc>
                  <a:txBody>
                    <a:bodyPr/>
                    <a:lstStyle/>
                    <a:p>
                      <a:pPr algn="ctr" fontAlgn="ctr"/>
                      <a:r>
                        <a:rPr lang="en-IN" sz="1400" b="0" i="0" u="none" strike="noStrike">
                          <a:solidFill>
                            <a:srgbClr val="000000"/>
                          </a:solidFill>
                          <a:effectLst/>
                          <a:latin typeface="Calibri"/>
                        </a:rPr>
                        <a:t>96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Konad Bk(Ahilyabai Holkar Wasthi)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Sarpanch/ Gramsevak</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2,56,282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77.58%</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30701">
                <a:tc>
                  <a:txBody>
                    <a:bodyPr/>
                    <a:lstStyle/>
                    <a:p>
                      <a:pPr algn="ctr" fontAlgn="ctr"/>
                      <a:r>
                        <a:rPr lang="en-IN" sz="1400" b="0" i="0" u="none" strike="noStrike">
                          <a:solidFill>
                            <a:srgbClr val="000000"/>
                          </a:solidFill>
                          <a:effectLst/>
                          <a:latin typeface="Calibri"/>
                        </a:rPr>
                        <a:t>97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Devulzari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Srl Ltd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89,98,721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23-03-2022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44.96%</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30701">
                <a:tc>
                  <a:txBody>
                    <a:bodyPr/>
                    <a:lstStyle/>
                    <a:p>
                      <a:pPr algn="ctr" fontAlgn="ctr"/>
                      <a:r>
                        <a:rPr lang="en-IN" sz="1400" b="0" i="0" u="none" strike="noStrike">
                          <a:solidFill>
                            <a:srgbClr val="000000"/>
                          </a:solidFill>
                          <a:effectLst/>
                          <a:latin typeface="Calibri"/>
                        </a:rPr>
                        <a:t>98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Bharaj Kh</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S.R.L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71,37,953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30701">
                <a:tc>
                  <a:txBody>
                    <a:bodyPr/>
                    <a:lstStyle/>
                    <a:p>
                      <a:pPr algn="ctr" fontAlgn="ctr"/>
                      <a:r>
                        <a:rPr lang="en-IN" sz="1400" b="0" i="0" u="none" strike="noStrike">
                          <a:solidFill>
                            <a:srgbClr val="000000"/>
                          </a:solidFill>
                          <a:effectLst/>
                          <a:latin typeface="Calibri"/>
                        </a:rPr>
                        <a:t>99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Merkheda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S.R.L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80,58,337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23.25%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30701">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Ambegaon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fr-FR" sz="1400" b="0" i="0" u="none" strike="noStrike">
                          <a:solidFill>
                            <a:srgbClr val="000000"/>
                          </a:solidFill>
                          <a:effectLst/>
                          <a:latin typeface="Calibri" panose="020F0502020204030204" pitchFamily="34" charset="0"/>
                          <a:cs typeface="Calibri" panose="020F0502020204030204" pitchFamily="34" charset="0"/>
                        </a:rPr>
                        <a:t>S.R.L Construction Ltd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73,41,572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7.75%</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30701">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Borgaon Math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Vishal Shinde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29,36,859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25-08-2022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2.80%</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30701">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Gondhankheda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fr-FR" sz="1400" b="0" i="0" u="none" strike="noStrike">
                          <a:solidFill>
                            <a:srgbClr val="000000"/>
                          </a:solidFill>
                          <a:effectLst/>
                          <a:latin typeface="Calibri" panose="020F0502020204030204" pitchFamily="34" charset="0"/>
                          <a:cs typeface="Calibri" panose="020F0502020204030204" pitchFamily="34" charset="0"/>
                        </a:rPr>
                        <a:t>S.R.L. Construction Ltd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79,67,674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2.45%</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30701">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Janefal Pandit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fr-FR" sz="1400" b="0" i="0" u="none" strike="noStrike">
                          <a:solidFill>
                            <a:srgbClr val="000000"/>
                          </a:solidFill>
                          <a:effectLst/>
                          <a:latin typeface="Calibri" panose="020F0502020204030204" pitchFamily="34" charset="0"/>
                          <a:cs typeface="Calibri" panose="020F0502020204030204" pitchFamily="34" charset="0"/>
                        </a:rPr>
                        <a:t>S. R. L Construction Ltd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1,05,88,260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1.97%</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30701">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Yeota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S.R.L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1,05,58,736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30701">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Borkhedi Gaiki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S.R.L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42,14,448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30701">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Tapovan Gondhan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Sudhir Shankarrao Mapari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87,77,373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08-11-2022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434056">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Gokulwadi Aradkheda.1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Sandipan Ghare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94,69,150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31-05-2022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801556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07817" y="143452"/>
            <a:ext cx="11776365" cy="799978"/>
          </a:xfrm>
          <a:solidFill>
            <a:schemeClr val="accent4">
              <a:lumMod val="20000"/>
              <a:lumOff val="80000"/>
            </a:schemeClr>
          </a:solidFill>
        </p:spPr>
        <p:txBody>
          <a:bodyPr>
            <a:normAutofit fontScale="90000"/>
          </a:bodyPr>
          <a:lstStyle/>
          <a:p>
            <a:pPr algn="ctr"/>
            <a:r>
              <a:rPr lang="en-US" sz="4000" b="1" u="sng" dirty="0">
                <a:solidFill>
                  <a:prstClr val="black"/>
                </a:solidFill>
                <a:latin typeface="Calibri"/>
              </a:rPr>
              <a:t>Executive Summary</a:t>
            </a:r>
            <a:br>
              <a:rPr lang="en-US" sz="4000" b="1" dirty="0">
                <a:solidFill>
                  <a:prstClr val="black"/>
                </a:solidFill>
                <a:latin typeface="Calibri"/>
              </a:rPr>
            </a:br>
            <a:r>
              <a:rPr lang="en-US" sz="2500" b="1" dirty="0">
                <a:solidFill>
                  <a:prstClr val="black"/>
                </a:solidFill>
                <a:latin typeface="Calibri"/>
              </a:rPr>
              <a:t>Work in Progress Schemes</a:t>
            </a:r>
            <a:endParaRPr lang="en-US" b="1" dirty="0"/>
          </a:p>
        </p:txBody>
      </p:sp>
      <p:graphicFrame>
        <p:nvGraphicFramePr>
          <p:cNvPr id="4" name="Content Placeholder 8"/>
          <p:cNvGraphicFramePr>
            <a:graphicFrameLocks/>
          </p:cNvGraphicFramePr>
          <p:nvPr>
            <p:extLst>
              <p:ext uri="{D42A27DB-BD31-4B8C-83A1-F6EECF244321}">
                <p14:modId xmlns:p14="http://schemas.microsoft.com/office/powerpoint/2010/main" val="273127539"/>
              </p:ext>
            </p:extLst>
          </p:nvPr>
        </p:nvGraphicFramePr>
        <p:xfrm>
          <a:off x="373109" y="1129665"/>
          <a:ext cx="11470547" cy="5283303"/>
        </p:xfrm>
        <a:graphic>
          <a:graphicData uri="http://schemas.openxmlformats.org/drawingml/2006/table">
            <a:tbl>
              <a:tblPr/>
              <a:tblGrid>
                <a:gridCol w="1550785">
                  <a:extLst>
                    <a:ext uri="{9D8B030D-6E8A-4147-A177-3AD203B41FA5}">
                      <a16:colId xmlns:a16="http://schemas.microsoft.com/office/drawing/2014/main" val="20000"/>
                    </a:ext>
                  </a:extLst>
                </a:gridCol>
                <a:gridCol w="1200317">
                  <a:extLst>
                    <a:ext uri="{9D8B030D-6E8A-4147-A177-3AD203B41FA5}">
                      <a16:colId xmlns:a16="http://schemas.microsoft.com/office/drawing/2014/main" val="20001"/>
                    </a:ext>
                  </a:extLst>
                </a:gridCol>
                <a:gridCol w="1630438">
                  <a:extLst>
                    <a:ext uri="{9D8B030D-6E8A-4147-A177-3AD203B41FA5}">
                      <a16:colId xmlns:a16="http://schemas.microsoft.com/office/drawing/2014/main" val="20002"/>
                    </a:ext>
                  </a:extLst>
                </a:gridCol>
                <a:gridCol w="1349925">
                  <a:extLst>
                    <a:ext uri="{9D8B030D-6E8A-4147-A177-3AD203B41FA5}">
                      <a16:colId xmlns:a16="http://schemas.microsoft.com/office/drawing/2014/main" val="20003"/>
                    </a:ext>
                  </a:extLst>
                </a:gridCol>
                <a:gridCol w="1402563">
                  <a:extLst>
                    <a:ext uri="{9D8B030D-6E8A-4147-A177-3AD203B41FA5}">
                      <a16:colId xmlns:a16="http://schemas.microsoft.com/office/drawing/2014/main" val="20004"/>
                    </a:ext>
                  </a:extLst>
                </a:gridCol>
                <a:gridCol w="1313215">
                  <a:extLst>
                    <a:ext uri="{9D8B030D-6E8A-4147-A177-3AD203B41FA5}">
                      <a16:colId xmlns:a16="http://schemas.microsoft.com/office/drawing/2014/main" val="20005"/>
                    </a:ext>
                  </a:extLst>
                </a:gridCol>
                <a:gridCol w="1421957">
                  <a:extLst>
                    <a:ext uri="{9D8B030D-6E8A-4147-A177-3AD203B41FA5}">
                      <a16:colId xmlns:a16="http://schemas.microsoft.com/office/drawing/2014/main" val="20006"/>
                    </a:ext>
                  </a:extLst>
                </a:gridCol>
                <a:gridCol w="1601347">
                  <a:extLst>
                    <a:ext uri="{9D8B030D-6E8A-4147-A177-3AD203B41FA5}">
                      <a16:colId xmlns:a16="http://schemas.microsoft.com/office/drawing/2014/main" val="20007"/>
                    </a:ext>
                  </a:extLst>
                </a:gridCol>
              </a:tblGrid>
              <a:tr h="393217">
                <a:tc rowSpan="2">
                  <a:txBody>
                    <a:bodyPr/>
                    <a:lstStyle/>
                    <a:p>
                      <a:pPr algn="ctr" fontAlgn="ctr"/>
                      <a:r>
                        <a:rPr lang="en-IN" sz="1600" b="1" i="0" u="none" strike="noStrike" dirty="0" err="1">
                          <a:solidFill>
                            <a:srgbClr val="000000"/>
                          </a:solidFill>
                          <a:effectLst/>
                          <a:latin typeface="Calibri" panose="020F0502020204030204"/>
                        </a:rPr>
                        <a:t>Taluka</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rowSpan="2">
                  <a:txBody>
                    <a:bodyPr/>
                    <a:lstStyle/>
                    <a:p>
                      <a:pPr algn="ctr" fontAlgn="ctr"/>
                      <a:r>
                        <a:rPr lang="en-IN" sz="1600" b="1" i="0" u="none" strike="noStrike" dirty="0">
                          <a:solidFill>
                            <a:srgbClr val="000000"/>
                          </a:solidFill>
                          <a:effectLst/>
                          <a:latin typeface="Calibri" panose="020F0502020204030204"/>
                        </a:rPr>
                        <a:t>Category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rowSpan="2">
                  <a:txBody>
                    <a:bodyPr/>
                    <a:lstStyle/>
                    <a:p>
                      <a:pPr algn="ctr" fontAlgn="ctr"/>
                      <a:r>
                        <a:rPr lang="en-IN" sz="1600" b="1" i="0" u="none" strike="noStrike" dirty="0">
                          <a:solidFill>
                            <a:srgbClr val="000000"/>
                          </a:solidFill>
                          <a:effectLst/>
                          <a:latin typeface="Calibri" panose="020F0502020204030204"/>
                        </a:rPr>
                        <a:t>No. of Schemes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gridSpan="5">
                  <a:txBody>
                    <a:bodyPr/>
                    <a:lstStyle/>
                    <a:p>
                      <a:pPr algn="ctr" fontAlgn="b"/>
                      <a:r>
                        <a:rPr lang="en-US" sz="1600" b="1" i="0" u="none" strike="noStrike" dirty="0">
                          <a:solidFill>
                            <a:srgbClr val="000000"/>
                          </a:solidFill>
                          <a:effectLst/>
                          <a:latin typeface="Calibri" panose="020F0502020204030204"/>
                        </a:rPr>
                        <a:t>No. of Schemes based on Physical Progress %</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321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IN" sz="1600" b="1" i="0" u="none" strike="noStrike" dirty="0">
                          <a:solidFill>
                            <a:srgbClr val="000000"/>
                          </a:solidFill>
                          <a:effectLst/>
                          <a:latin typeface="Calibri" panose="020F0502020204030204"/>
                        </a:rPr>
                        <a:t>&lt; 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600" b="1" i="0" u="none" strike="noStrike" dirty="0">
                          <a:solidFill>
                            <a:srgbClr val="000000"/>
                          </a:solidFill>
                          <a:effectLst/>
                          <a:latin typeface="Calibri" panose="020F0502020204030204"/>
                        </a:rPr>
                        <a:t>25 &lt;</a:t>
                      </a:r>
                      <a:r>
                        <a:rPr lang="en-IN" sz="1600" b="1" i="0" u="none" strike="noStrike" baseline="0" dirty="0">
                          <a:solidFill>
                            <a:srgbClr val="000000"/>
                          </a:solidFill>
                          <a:effectLst/>
                          <a:latin typeface="Calibri" panose="020F0502020204030204"/>
                        </a:rPr>
                        <a:t> </a:t>
                      </a:r>
                      <a:r>
                        <a:rPr lang="en-IN" sz="1600" b="1" i="0" u="none" strike="noStrike" dirty="0">
                          <a:solidFill>
                            <a:srgbClr val="000000"/>
                          </a:solidFill>
                          <a:effectLst/>
                          <a:latin typeface="Calibri" panose="020F0502020204030204"/>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600" b="1" i="0" u="none" strike="noStrike" dirty="0">
                          <a:solidFill>
                            <a:srgbClr val="000000"/>
                          </a:solidFill>
                          <a:effectLst/>
                          <a:latin typeface="Calibri" panose="020F0502020204030204"/>
                        </a:rPr>
                        <a:t>50</a:t>
                      </a:r>
                      <a:r>
                        <a:rPr lang="en-IN" sz="1600" b="1" i="0" u="none" strike="noStrike" baseline="0" dirty="0">
                          <a:solidFill>
                            <a:srgbClr val="000000"/>
                          </a:solidFill>
                          <a:effectLst/>
                          <a:latin typeface="Calibri" panose="020F0502020204030204"/>
                        </a:rPr>
                        <a:t> &lt; </a:t>
                      </a:r>
                      <a:r>
                        <a:rPr lang="en-IN" sz="1600" b="1" i="0" u="none" strike="noStrike" dirty="0">
                          <a:solidFill>
                            <a:srgbClr val="000000"/>
                          </a:solidFill>
                          <a:effectLst/>
                          <a:latin typeface="Calibri" panose="020F0502020204030204"/>
                        </a:rPr>
                        <a:t>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600" b="1" i="0" u="none" strike="noStrike" dirty="0">
                          <a:solidFill>
                            <a:srgbClr val="000000"/>
                          </a:solidFill>
                          <a:effectLst/>
                          <a:latin typeface="Calibri" panose="020F0502020204030204"/>
                        </a:rPr>
                        <a:t>75</a:t>
                      </a:r>
                      <a:r>
                        <a:rPr lang="en-IN" sz="1600" b="1" i="0" u="none" strike="noStrike" baseline="0" dirty="0">
                          <a:solidFill>
                            <a:srgbClr val="000000"/>
                          </a:solidFill>
                          <a:effectLst/>
                          <a:latin typeface="Calibri" panose="020F0502020204030204"/>
                        </a:rPr>
                        <a:t> &lt; </a:t>
                      </a:r>
                      <a:r>
                        <a:rPr lang="en-IN" sz="1600" b="1" i="0" u="none" strike="noStrike" dirty="0">
                          <a:solidFill>
                            <a:srgbClr val="000000"/>
                          </a:solidFill>
                          <a:effectLst/>
                          <a:latin typeface="Calibri" panose="020F0502020204030204"/>
                        </a:rPr>
                        <a:t>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600" b="1" i="0" u="none" strike="noStrike" dirty="0">
                          <a:solidFill>
                            <a:srgbClr val="000000"/>
                          </a:solidFill>
                          <a:effectLst/>
                          <a:latin typeface="Calibri" panose="020F0502020204030204"/>
                        </a:rPr>
                        <a:t>Commissioned</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345913">
                <a:tc rowSpan="2">
                  <a:txBody>
                    <a:bodyPr/>
                    <a:lstStyle/>
                    <a:p>
                      <a:pPr algn="ctr" rtl="0" fontAlgn="ctr"/>
                      <a:endParaRPr lang="en-US" sz="1400" b="1" dirty="0">
                        <a:effectLst/>
                        <a:latin typeface="Calibri" panose="020F0502020204030204" pitchFamily="34" charset="0"/>
                      </a:endParaRPr>
                    </a:p>
                  </a:txBody>
                  <a:tcPr marL="28575" marR="28575" marT="19050" marB="1905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b="0" dirty="0">
                          <a:effectLst/>
                          <a:latin typeface="Calibri" panose="020F0502020204030204" pitchFamily="34" charset="0"/>
                        </a:rPr>
                        <a:t>Retro</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1400" b="0" dirty="0">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1400" b="0">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1400" b="0">
                        <a:solidFill>
                          <a:srgbClr val="FFFFFF"/>
                        </a:solidFill>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1400" b="0">
                        <a:solidFill>
                          <a:srgbClr val="FFFFFF"/>
                        </a:solidFill>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1400" b="0">
                        <a:solidFill>
                          <a:srgbClr val="FFFFFF"/>
                        </a:solidFill>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1400" b="0">
                        <a:solidFill>
                          <a:srgbClr val="FFFFFF"/>
                        </a:solidFill>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45913">
                <a:tc vMerge="1">
                  <a:txBody>
                    <a:bodyPr/>
                    <a:lstStyle/>
                    <a:p>
                      <a:endParaRPr lang="en-US"/>
                    </a:p>
                  </a:txBody>
                  <a:tcPr/>
                </a:tc>
                <a:tc>
                  <a:txBody>
                    <a:bodyPr/>
                    <a:lstStyle/>
                    <a:p>
                      <a:pPr algn="ctr" rtl="0" fontAlgn="b"/>
                      <a:r>
                        <a:rPr lang="en-US" sz="1400" b="0">
                          <a:effectLst/>
                          <a:latin typeface="Calibri" panose="020F0502020204030204" pitchFamily="34" charset="0"/>
                        </a:rPr>
                        <a:t>New</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1400" b="0">
                        <a:solidFill>
                          <a:srgbClr val="FFFFFF"/>
                        </a:solidFill>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1400" b="0">
                        <a:solidFill>
                          <a:srgbClr val="FFFFFF"/>
                        </a:solidFill>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1400" b="0">
                        <a:solidFill>
                          <a:srgbClr val="FFFFFF"/>
                        </a:solidFill>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1400" b="0">
                        <a:solidFill>
                          <a:srgbClr val="FFFFFF"/>
                        </a:solidFill>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1400" b="0">
                        <a:solidFill>
                          <a:srgbClr val="FFFFFF"/>
                        </a:solidFill>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1400" b="0">
                        <a:solidFill>
                          <a:srgbClr val="FFFFFF"/>
                        </a:solidFill>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5913">
                <a:tc rowSpan="2">
                  <a:txBody>
                    <a:bodyPr/>
                    <a:lstStyle/>
                    <a:p>
                      <a:pPr algn="ctr" rtl="0" fontAlgn="b"/>
                      <a:endParaRPr lang="en-US" sz="1400" b="1" dirty="0">
                        <a:effectLst/>
                        <a:latin typeface="Calibri" panose="020F0502020204030204" pitchFamily="34" charset="0"/>
                      </a:endParaRPr>
                    </a:p>
                  </a:txBody>
                  <a:tcPr marL="28575" marR="28575" marT="19050" marB="1905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b="0" dirty="0">
                          <a:effectLst/>
                          <a:latin typeface="Calibri" panose="020F0502020204030204" pitchFamily="34" charset="0"/>
                        </a:rPr>
                        <a:t>Retro</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dirty="0">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dirty="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45913">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b="0" dirty="0">
                          <a:effectLst/>
                          <a:latin typeface="Calibri" panose="020F0502020204030204" pitchFamily="34" charset="0"/>
                        </a:rPr>
                        <a:t>New</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45913">
                <a:tc rowSpan="2">
                  <a:txBody>
                    <a:bodyPr/>
                    <a:lstStyle/>
                    <a:p>
                      <a:pPr algn="ctr" rtl="0" fontAlgn="b"/>
                      <a:endParaRPr lang="en-US" sz="1400" b="1" dirty="0">
                        <a:effectLst/>
                        <a:latin typeface="Calibri" panose="020F0502020204030204" pitchFamily="34" charset="0"/>
                      </a:endParaRPr>
                    </a:p>
                  </a:txBody>
                  <a:tcPr marL="28575" marR="28575" marT="19050" marB="1905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b="0">
                          <a:effectLst/>
                          <a:latin typeface="Calibri" panose="020F0502020204030204" pitchFamily="34" charset="0"/>
                        </a:rPr>
                        <a:t>Retro</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dirty="0">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45913">
                <a:tc vMerge="1">
                  <a:txBody>
                    <a:bodyPr/>
                    <a:lstStyle/>
                    <a:p>
                      <a:endParaRPr lang="en-US"/>
                    </a:p>
                  </a:txBody>
                  <a:tcPr/>
                </a:tc>
                <a:tc>
                  <a:txBody>
                    <a:bodyPr/>
                    <a:lstStyle/>
                    <a:p>
                      <a:pPr algn="ctr" rtl="0" fontAlgn="b"/>
                      <a:r>
                        <a:rPr lang="en-US" sz="1400" b="0">
                          <a:effectLst/>
                          <a:latin typeface="Calibri" panose="020F0502020204030204" pitchFamily="34" charset="0"/>
                        </a:rPr>
                        <a:t>New</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dirty="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dirty="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45913">
                <a:tc rowSpan="2">
                  <a:txBody>
                    <a:bodyPr/>
                    <a:lstStyle/>
                    <a:p>
                      <a:pPr algn="ctr" rtl="0" fontAlgn="b"/>
                      <a:endParaRPr lang="en-US" sz="1400" b="1" dirty="0">
                        <a:effectLst/>
                        <a:latin typeface="Calibri" panose="020F0502020204030204" pitchFamily="34" charset="0"/>
                      </a:endParaRPr>
                    </a:p>
                  </a:txBody>
                  <a:tcPr marL="28575" marR="28575" marT="19050" marB="1905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b="0">
                          <a:effectLst/>
                          <a:latin typeface="Calibri" panose="020F0502020204030204" pitchFamily="34" charset="0"/>
                        </a:rPr>
                        <a:t>Retro</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dirty="0">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dirty="0">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45913">
                <a:tc vMerge="1">
                  <a:txBody>
                    <a:bodyPr/>
                    <a:lstStyle/>
                    <a:p>
                      <a:endParaRPr lang="en-US"/>
                    </a:p>
                  </a:txBody>
                  <a:tcPr/>
                </a:tc>
                <a:tc>
                  <a:txBody>
                    <a:bodyPr/>
                    <a:lstStyle/>
                    <a:p>
                      <a:pPr algn="ctr" rtl="0" fontAlgn="b"/>
                      <a:r>
                        <a:rPr lang="en-US" sz="1400" b="0">
                          <a:effectLst/>
                          <a:latin typeface="Calibri" panose="020F0502020204030204" pitchFamily="34" charset="0"/>
                        </a:rPr>
                        <a:t>New</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dirty="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45913">
                <a:tc rowSpan="2">
                  <a:txBody>
                    <a:bodyPr/>
                    <a:lstStyle/>
                    <a:p>
                      <a:pPr algn="ctr" rtl="0" fontAlgn="b"/>
                      <a:endParaRPr lang="en-US" sz="1400" b="1" dirty="0">
                        <a:effectLst/>
                        <a:latin typeface="Calibri" panose="020F0502020204030204" pitchFamily="34" charset="0"/>
                      </a:endParaRPr>
                    </a:p>
                  </a:txBody>
                  <a:tcPr marL="28575" marR="28575" marT="19050" marB="1905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b="0">
                          <a:effectLst/>
                          <a:latin typeface="Calibri" panose="020F0502020204030204" pitchFamily="34" charset="0"/>
                        </a:rPr>
                        <a:t>Retro</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dirty="0">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dirty="0">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45913">
                <a:tc vMerge="1">
                  <a:txBody>
                    <a:bodyPr/>
                    <a:lstStyle/>
                    <a:p>
                      <a:endParaRPr 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a:effectLst/>
                          <a:latin typeface="Calibri" panose="020F0502020204030204" pitchFamily="34" charset="0"/>
                        </a:rPr>
                        <a:t>New</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dirty="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dirty="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en-US" sz="1400" b="0" dirty="0">
                        <a:solidFill>
                          <a:srgbClr val="FFFFFF"/>
                        </a:solidFill>
                        <a:effectLst/>
                        <a:latin typeface="Calibri" panose="020F0502020204030204" pitchFamily="34" charset="0"/>
                      </a:endParaRPr>
                    </a:p>
                  </a:txBody>
                  <a:tcPr marL="28575" marR="28575" marT="19050" marB="1905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45913">
                <a:tc rowSpan="2">
                  <a:txBody>
                    <a:bodyPr/>
                    <a:lstStyle/>
                    <a:p>
                      <a:pPr algn="ctr" rtl="0" fontAlgn="ctr"/>
                      <a:r>
                        <a:rPr lang="en-US" sz="1400" b="1" dirty="0">
                          <a:effectLst/>
                          <a:latin typeface="Calibri" panose="020F0502020204030204" pitchFamily="34" charset="0"/>
                        </a:rPr>
                        <a:t>Total</a:t>
                      </a:r>
                    </a:p>
                  </a:txBody>
                  <a:tcPr marL="28575" marR="28575" marT="19050" marB="1905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US" sz="1400" b="0" dirty="0">
                          <a:effectLst/>
                          <a:latin typeface="Calibri" panose="020F0502020204030204" pitchFamily="34" charset="0"/>
                        </a:rPr>
                        <a:t>Retro</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b="0" dirty="0">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b="0" dirty="0">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b="0" dirty="0">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b="0">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b="0" dirty="0">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b="0">
                        <a:solidFill>
                          <a:srgbClr val="FFFFFF"/>
                        </a:solidFill>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2"/>
                  </a:ext>
                </a:extLst>
              </a:tr>
              <a:tr h="345913">
                <a:tc vMerge="1">
                  <a:txBody>
                    <a:bodyPr/>
                    <a:lstStyle/>
                    <a:p>
                      <a:endParaRPr 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dirty="0">
                          <a:effectLst/>
                          <a:latin typeface="Calibri" panose="020F0502020204030204" pitchFamily="34" charset="0"/>
                        </a:rPr>
                        <a:t>New</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b="0" dirty="0">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b="0" dirty="0">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b="0" dirty="0">
                        <a:solidFill>
                          <a:srgbClr val="FFFFFF"/>
                        </a:solidFill>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b="0" dirty="0">
                        <a:solidFill>
                          <a:srgbClr val="FFFFFF"/>
                        </a:solidFill>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b="0" dirty="0">
                        <a:solidFill>
                          <a:srgbClr val="FFFFFF"/>
                        </a:solidFill>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b="0" dirty="0">
                        <a:solidFill>
                          <a:srgbClr val="FFFFFF"/>
                        </a:solidFill>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3"/>
                  </a:ext>
                </a:extLst>
              </a:tr>
              <a:tr h="345913">
                <a:tc gridSpan="2">
                  <a:txBody>
                    <a:bodyPr/>
                    <a:lstStyle/>
                    <a:p>
                      <a:pPr algn="ctr" rtl="0" fontAlgn="ctr"/>
                      <a:r>
                        <a:rPr lang="en-US" sz="1400" b="1" dirty="0">
                          <a:effectLst/>
                          <a:latin typeface="Calibri" panose="020F0502020204030204" pitchFamily="34" charset="0"/>
                        </a:rPr>
                        <a:t>Grand Total</a:t>
                      </a:r>
                    </a:p>
                  </a:txBody>
                  <a:tcPr marL="28575" marR="28575" marT="19050" marB="1905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fontAlgn="ctr"/>
                      <a:endParaRPr lang="en-US" sz="1400" b="1" dirty="0">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b="1" dirty="0">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b="1" dirty="0">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b="1" dirty="0">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b="1" dirty="0">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endParaRPr lang="en-US" sz="1400" b="1" dirty="0">
                        <a:solidFill>
                          <a:srgbClr val="FFFFFF"/>
                        </a:solidFill>
                        <a:effectLst/>
                        <a:latin typeface="Calibri" panose="020F0502020204030204" pitchFamily="34" charset="0"/>
                      </a:endParaRPr>
                    </a:p>
                  </a:txBody>
                  <a:tcPr marL="28575" marR="28575" marT="19050" marB="1905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74866235"/>
                  </a:ext>
                </a:extLst>
              </a:tr>
            </a:tbl>
          </a:graphicData>
        </a:graphic>
      </p:graphicFrame>
    </p:spTree>
    <p:extLst>
      <p:ext uri="{BB962C8B-B14F-4D97-AF65-F5344CB8AC3E}">
        <p14:creationId xmlns:p14="http://schemas.microsoft.com/office/powerpoint/2010/main" val="2015244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“New”</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012294905"/>
              </p:ext>
            </p:extLst>
          </p:nvPr>
        </p:nvGraphicFramePr>
        <p:xfrm>
          <a:off x="497929" y="1706369"/>
          <a:ext cx="11196139" cy="5048820"/>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45217">
                <a:tc>
                  <a:txBody>
                    <a:bodyPr/>
                    <a:lstStyle/>
                    <a:p>
                      <a:pPr algn="ctr" fontAlgn="ctr"/>
                      <a:r>
                        <a:rPr lang="en-IN" sz="1400" b="0" i="0" u="none" strike="noStrike">
                          <a:solidFill>
                            <a:srgbClr val="000000"/>
                          </a:solidFill>
                          <a:effectLst/>
                          <a:latin typeface="Calibri"/>
                        </a:rPr>
                        <a:t>108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Nimkheda Bk</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fr-FR" sz="1400" b="0" i="0" u="none" strike="noStrike">
                          <a:solidFill>
                            <a:srgbClr val="000000"/>
                          </a:solidFill>
                          <a:effectLst/>
                          <a:latin typeface="Calibri" panose="020F0502020204030204" pitchFamily="34" charset="0"/>
                          <a:cs typeface="Calibri" panose="020F0502020204030204" pitchFamily="34" charset="0"/>
                        </a:rPr>
                        <a:t>S.R.L Construction Ltd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77,31,485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0.77%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453108">
                <a:tc>
                  <a:txBody>
                    <a:bodyPr/>
                    <a:lstStyle/>
                    <a:p>
                      <a:pPr algn="ctr" fontAlgn="ctr"/>
                      <a:r>
                        <a:rPr lang="en-IN" sz="1400" b="0" i="0" u="none" strike="noStrike">
                          <a:solidFill>
                            <a:srgbClr val="000000"/>
                          </a:solidFill>
                          <a:effectLst/>
                          <a:latin typeface="Calibri"/>
                        </a:rPr>
                        <a:t>109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Wadala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Chairmen Yamuna Majur Sahkari Sanstha Maryadit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23,07,761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45217">
                <a:tc>
                  <a:txBody>
                    <a:bodyPr/>
                    <a:lstStyle/>
                    <a:p>
                      <a:pPr algn="ctr" fontAlgn="ctr"/>
                      <a:r>
                        <a:rPr lang="en-IN" sz="1400" b="0" i="0" u="none" strike="noStrike">
                          <a:solidFill>
                            <a:srgbClr val="000000"/>
                          </a:solidFill>
                          <a:effectLst/>
                          <a:latin typeface="Calibri"/>
                        </a:rPr>
                        <a:t>110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Sawarkheda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Vishal Sarjrao Shinde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30,51,019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0.49%</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45217">
                <a:tc>
                  <a:txBody>
                    <a:bodyPr/>
                    <a:lstStyle/>
                    <a:p>
                      <a:pPr algn="ctr" fontAlgn="ctr"/>
                      <a:r>
                        <a:rPr lang="en-IN" sz="1400" b="0" i="0" u="none" strike="noStrike">
                          <a:solidFill>
                            <a:srgbClr val="000000"/>
                          </a:solidFill>
                          <a:effectLst/>
                          <a:latin typeface="Calibri"/>
                        </a:rPr>
                        <a:t>111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Mhasrul</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S.R.L Ltd Khasgaon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1,15,22,563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09-05-2022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0.34%</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453108">
                <a:tc>
                  <a:txBody>
                    <a:bodyPr/>
                    <a:lstStyle/>
                    <a:p>
                      <a:pPr algn="ctr" fontAlgn="ctr"/>
                      <a:r>
                        <a:rPr lang="en-IN" sz="1400" b="0" i="0" u="none" strike="noStrike">
                          <a:solidFill>
                            <a:srgbClr val="000000"/>
                          </a:solidFill>
                          <a:effectLst/>
                          <a:latin typeface="Calibri"/>
                        </a:rPr>
                        <a:t>112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Ambegaon (Dhakewadi)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S.R.L Ltd Khasgaon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87,23,073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09-05-2022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45217">
                <a:tc>
                  <a:txBody>
                    <a:bodyPr/>
                    <a:lstStyle/>
                    <a:p>
                      <a:pPr algn="ctr" fontAlgn="ctr"/>
                      <a:r>
                        <a:rPr lang="en-IN" sz="1400" b="0" i="0" u="none" strike="noStrike">
                          <a:solidFill>
                            <a:srgbClr val="000000"/>
                          </a:solidFill>
                          <a:effectLst/>
                          <a:latin typeface="Calibri"/>
                        </a:rPr>
                        <a:t>113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Bharaj Bk</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fr-FR" sz="1400" b="0" i="0" u="none" strike="noStrike">
                          <a:solidFill>
                            <a:srgbClr val="000000"/>
                          </a:solidFill>
                          <a:effectLst/>
                          <a:latin typeface="Calibri" panose="020F0502020204030204" pitchFamily="34" charset="0"/>
                          <a:cs typeface="Calibri" panose="020F0502020204030204" pitchFamily="34" charset="0"/>
                        </a:rPr>
                        <a:t>S.R.L Construction Ltd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2,23,49,430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45217">
                <a:tc gridSpan="9">
                  <a:txBody>
                    <a:bodyPr/>
                    <a:lstStyle/>
                    <a:p>
                      <a:pPr algn="ctr" fontAlgn="ctr"/>
                      <a:r>
                        <a:rPr lang="en-US" sz="1400" b="1" i="0" u="none" strike="noStrike" dirty="0" err="1">
                          <a:solidFill>
                            <a:srgbClr val="000000"/>
                          </a:solidFill>
                          <a:effectLst/>
                          <a:latin typeface="Calibri" panose="020F0502020204030204" pitchFamily="34" charset="0"/>
                          <a:cs typeface="Calibri" panose="020F0502020204030204" pitchFamily="34" charset="0"/>
                        </a:rPr>
                        <a:t>Jalna</a:t>
                      </a:r>
                      <a:r>
                        <a:rPr lang="en-US" sz="1400" b="1"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rgbClr val="000000"/>
                          </a:solidFill>
                          <a:effectLst/>
                          <a:latin typeface="Calibri" panose="020F0502020204030204" pitchFamily="34" charset="0"/>
                          <a:cs typeface="Calibri" panose="020F0502020204030204" pitchFamily="34" charset="0"/>
                        </a:rPr>
                        <a:t>Jalna</a:t>
                      </a:r>
                      <a:r>
                        <a:rPr lang="en-US" sz="1400" b="0"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Loundhiyachiwadi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Chairmen Sarvdharm Sambhav Mss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21,67,116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09-05-2022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46.83%</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Samangaon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Ajinkya Ramrav Rathod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1,15,23,858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34.52%</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Rohanwadi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Sameer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69,27,468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21.57%</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Tandulwadi Kh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Sameer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58,55,809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15.73%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Gawali Pokhari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Ajinkya Ramrao Rathod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95,85,264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Ambedkar Nagar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Pooja Mss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25,83,061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8.55%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120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Tandulwadi Bk</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Gyaneshwar R. Jarhad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75,57,211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7.32%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3282835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“New”</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3578804152"/>
              </p:ext>
            </p:extLst>
          </p:nvPr>
        </p:nvGraphicFramePr>
        <p:xfrm>
          <a:off x="497929" y="1706369"/>
          <a:ext cx="11196139" cy="2991321"/>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32369">
                <a:tc>
                  <a:txBody>
                    <a:bodyPr/>
                    <a:lstStyle/>
                    <a:p>
                      <a:pPr algn="ctr" fontAlgn="ctr"/>
                      <a:r>
                        <a:rPr lang="en-IN" sz="1400" b="0" i="0" u="none" strike="noStrike">
                          <a:solidFill>
                            <a:srgbClr val="000000"/>
                          </a:solidFill>
                          <a:effectLst/>
                          <a:latin typeface="Calibri"/>
                        </a:rPr>
                        <a:t>121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Revgaon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D.R. Jarhad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1,64,07,524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7.24%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32369">
                <a:tc>
                  <a:txBody>
                    <a:bodyPr/>
                    <a:lstStyle/>
                    <a:p>
                      <a:pPr algn="ctr" fontAlgn="ctr"/>
                      <a:r>
                        <a:rPr lang="en-IN" sz="1400" b="0" i="0" u="none" strike="noStrike">
                          <a:solidFill>
                            <a:srgbClr val="000000"/>
                          </a:solidFill>
                          <a:effectLst/>
                          <a:latin typeface="Calibri"/>
                        </a:rPr>
                        <a:t>122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Wanadgaon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Pawan Surang</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34,45,539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25-08-2022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3.27%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32369">
                <a:tc>
                  <a:txBody>
                    <a:bodyPr/>
                    <a:lstStyle/>
                    <a:p>
                      <a:pPr algn="ctr" fontAlgn="ctr"/>
                      <a:r>
                        <a:rPr lang="en-IN" sz="1400" b="0" i="0" u="none" strike="noStrike">
                          <a:solidFill>
                            <a:srgbClr val="000000"/>
                          </a:solidFill>
                          <a:effectLst/>
                          <a:latin typeface="Calibri"/>
                        </a:rPr>
                        <a:t>123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Golawadi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Mayur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60,20,522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22-08-2022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2.93%</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32369">
                <a:tc>
                  <a:txBody>
                    <a:bodyPr/>
                    <a:lstStyle/>
                    <a:p>
                      <a:pPr algn="ctr" fontAlgn="ctr"/>
                      <a:r>
                        <a:rPr lang="en-IN" sz="1400" b="0" i="0" u="none" strike="noStrike">
                          <a:solidFill>
                            <a:srgbClr val="000000"/>
                          </a:solidFill>
                          <a:effectLst/>
                          <a:latin typeface="Calibri"/>
                        </a:rPr>
                        <a:t>124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Bapkal</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D.R Jarad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77,04,487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1.80%</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32369">
                <a:tc>
                  <a:txBody>
                    <a:bodyPr/>
                    <a:lstStyle/>
                    <a:p>
                      <a:pPr algn="ctr" fontAlgn="ctr"/>
                      <a:r>
                        <a:rPr lang="en-IN" sz="1400" b="0" i="0" u="none" strike="noStrike">
                          <a:solidFill>
                            <a:srgbClr val="000000"/>
                          </a:solidFill>
                          <a:effectLst/>
                          <a:latin typeface="Calibri"/>
                        </a:rPr>
                        <a:t>125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Gondegaon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Gyaneshwar R. Jarhad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1,18,19,843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32369">
                <a:tc>
                  <a:txBody>
                    <a:bodyPr/>
                    <a:lstStyle/>
                    <a:p>
                      <a:pPr algn="ctr" fontAlgn="ctr"/>
                      <a:r>
                        <a:rPr lang="en-IN" sz="1400" b="0" i="0" u="none" strike="noStrike">
                          <a:solidFill>
                            <a:srgbClr val="000000"/>
                          </a:solidFill>
                          <a:effectLst/>
                          <a:latin typeface="Calibri"/>
                        </a:rPr>
                        <a:t>126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Jamwadi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Sambhaji Sirsath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1,80,60,000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32369">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127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Pirkalyan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Sameer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66,49,583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32369">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128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Dhavedi Thar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Sameer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1,08,08,604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10-08-2022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0.77%</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32369">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129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Solgavhan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Mayur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69,98,833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097610716"/>
                  </a:ext>
                </a:extLst>
              </a:tr>
            </a:tbl>
          </a:graphicData>
        </a:graphic>
      </p:graphicFrame>
    </p:spTree>
    <p:extLst>
      <p:ext uri="{BB962C8B-B14F-4D97-AF65-F5344CB8AC3E}">
        <p14:creationId xmlns:p14="http://schemas.microsoft.com/office/powerpoint/2010/main" val="13541865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Completed</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399618290"/>
              </p:ext>
            </p:extLst>
          </p:nvPr>
        </p:nvGraphicFramePr>
        <p:xfrm>
          <a:off x="497929" y="1706369"/>
          <a:ext cx="11196139" cy="5048823"/>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88371">
                <a:tc gridSpan="9">
                  <a:txBody>
                    <a:bodyPr/>
                    <a:lstStyle/>
                    <a:p>
                      <a:pPr algn="ctr" fontAlgn="ctr"/>
                      <a:r>
                        <a:rPr lang="en-US" sz="1400" b="1" i="0" u="none" strike="noStrike" dirty="0" err="1">
                          <a:solidFill>
                            <a:schemeClr val="tx1"/>
                          </a:solidFill>
                          <a:effectLst/>
                          <a:latin typeface="Calibri" panose="020F0502020204030204" pitchFamily="34" charset="0"/>
                          <a:cs typeface="Calibri" panose="020F0502020204030204" pitchFamily="34" charset="0"/>
                        </a:rPr>
                        <a:t>Ambad</a:t>
                      </a:r>
                      <a:r>
                        <a:rPr lang="en-US" sz="1400" b="1"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chemeClr val="tx1"/>
                          </a:solidFill>
                          <a:effectLst/>
                          <a:latin typeface="Calibri" panose="020F0502020204030204" pitchFamily="34" charset="0"/>
                          <a:cs typeface="Calibri" panose="020F0502020204030204" pitchFamily="34" charset="0"/>
                        </a:rPr>
                        <a:t>Ambad</a:t>
                      </a:r>
                      <a:r>
                        <a:rPr lang="en-US" sz="1400" b="0"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88371">
                <a:tc>
                  <a:txBody>
                    <a:bodyPr/>
                    <a:lstStyle/>
                    <a:p>
                      <a:pPr algn="ctr" fontAlgn="ctr"/>
                      <a:r>
                        <a:rPr lang="en-IN" sz="1400" b="0" i="0" u="none" strike="noStrike" dirty="0">
                          <a:solidFill>
                            <a:srgbClr val="000000"/>
                          </a:solidFill>
                          <a:effectLst/>
                          <a:latin typeface="Calibri"/>
                        </a:rPr>
                        <a:t>1</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Dhakalgaon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Sameer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23,77,151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26-04-2022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IN" sz="1400" b="0" i="0" u="none" strike="noStrike" dirty="0">
                        <a:solidFill>
                          <a:srgbClr val="000000"/>
                        </a:solidFill>
                        <a:effectLst/>
                        <a:latin typeface="Calibri"/>
                      </a:endParaRPr>
                    </a:p>
                  </a:txBody>
                  <a:tcPr marL="9525" marR="9525" marT="9525" marB="0" anchor="ctr"/>
                </a:tc>
                <a:tc>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88371">
                <a:tc>
                  <a:txBody>
                    <a:bodyPr/>
                    <a:lstStyle/>
                    <a:p>
                      <a:pPr algn="ctr" fontAlgn="ctr"/>
                      <a:r>
                        <a:rPr lang="en-IN" sz="1400" b="0" i="0" u="none" strike="noStrike" dirty="0">
                          <a:solidFill>
                            <a:srgbClr val="000000"/>
                          </a:solidFill>
                          <a:effectLst/>
                          <a:latin typeface="Calibri"/>
                        </a:rPr>
                        <a:t>2</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Dungaon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Sameer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10,18,171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20-01-2022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IN" sz="1400" b="0" i="0" u="none" strike="noStrike" dirty="0">
                        <a:solidFill>
                          <a:srgbClr val="000000"/>
                        </a:solidFill>
                        <a:effectLst/>
                        <a:latin typeface="Calibri"/>
                      </a:endParaRPr>
                    </a:p>
                  </a:txBody>
                  <a:tcPr marL="9525" marR="9525" marT="9525" marB="0" anchor="ctr"/>
                </a:tc>
                <a:tc>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88371">
                <a:tc>
                  <a:txBody>
                    <a:bodyPr/>
                    <a:lstStyle/>
                    <a:p>
                      <a:pPr algn="ctr" fontAlgn="ctr"/>
                      <a:r>
                        <a:rPr lang="en-IN" sz="1400" b="0" i="0" u="none" strike="noStrike" dirty="0">
                          <a:solidFill>
                            <a:srgbClr val="000000"/>
                          </a:solidFill>
                          <a:effectLst/>
                          <a:latin typeface="Calibri"/>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Ganga Chincholi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Gauri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7,31,790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88371">
                <a:tc>
                  <a:txBody>
                    <a:bodyPr/>
                    <a:lstStyle/>
                    <a:p>
                      <a:pPr algn="ctr" fontAlgn="ctr"/>
                      <a:r>
                        <a:rPr lang="en-IN" sz="1400" b="0" i="0" u="none" strike="noStrike" dirty="0">
                          <a:solidFill>
                            <a:srgbClr val="000000"/>
                          </a:solidFill>
                          <a:effectLst/>
                          <a:latin typeface="Calibri"/>
                        </a:rPr>
                        <a:t>4</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Kaudgaon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14,99,000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03-03-2022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IN" sz="1400" b="0" i="0" u="none" strike="noStrike" dirty="0">
                        <a:solidFill>
                          <a:srgbClr val="000000"/>
                        </a:solidFill>
                        <a:effectLst/>
                        <a:latin typeface="Calibri"/>
                      </a:endParaRPr>
                    </a:p>
                  </a:txBody>
                  <a:tcPr marL="9525" marR="9525" marT="9525" marB="0" anchor="ctr"/>
                </a:tc>
                <a:tc>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88371">
                <a:tc>
                  <a:txBody>
                    <a:bodyPr/>
                    <a:lstStyle/>
                    <a:p>
                      <a:pPr algn="ctr" fontAlgn="ctr"/>
                      <a:r>
                        <a:rPr lang="en-IN" sz="1400" b="0" i="0" u="none" strike="noStrike" dirty="0">
                          <a:solidFill>
                            <a:srgbClr val="000000"/>
                          </a:solidFill>
                          <a:effectLst/>
                          <a:latin typeface="Calibri"/>
                        </a:rPr>
                        <a:t>5</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Pagirwadi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14,98,000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27-12-2021</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p>
                  </a:txBody>
                  <a:tcPr marL="9525" marR="9525" marT="9525" marB="0" anchor="ctr"/>
                </a:tc>
                <a:tc>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IN" sz="1400" b="0" i="0" u="none" strike="noStrike" dirty="0">
                        <a:solidFill>
                          <a:srgbClr val="000000"/>
                        </a:solidFill>
                        <a:effectLst/>
                        <a:latin typeface="Calibri"/>
                      </a:endParaRPr>
                    </a:p>
                  </a:txBody>
                  <a:tcPr marL="9525" marR="9525" marT="9525" marB="0" anchor="ctr"/>
                </a:tc>
                <a:tc>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88371">
                <a:tc>
                  <a:txBody>
                    <a:bodyPr/>
                    <a:lstStyle/>
                    <a:p>
                      <a:pPr algn="ctr" fontAlgn="ctr"/>
                      <a:r>
                        <a:rPr lang="en-IN" sz="1400" b="0" i="0" u="none" strike="noStrike" dirty="0">
                          <a:solidFill>
                            <a:srgbClr val="000000"/>
                          </a:solidFill>
                          <a:effectLst/>
                          <a:latin typeface="Calibri" panose="020F0502020204030204" pitchFamily="34" charset="0"/>
                          <a:cs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Badapur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Sarpanch/ Gramsevak</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4,27,223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14-03-2022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 Months</a:t>
                      </a:r>
                    </a:p>
                  </a:txBody>
                  <a:tcPr marL="9525" marR="9525" marT="9525" marB="0" anchor="ctr"/>
                </a:tc>
                <a:tc>
                  <a:txBody>
                    <a:bodyPr/>
                    <a:lstStyle/>
                    <a:p>
                      <a:pPr algn="ctr" fontAlgn="ct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IN" sz="1400" b="0" i="0" u="none" strike="noStrike">
                        <a:solidFill>
                          <a:srgbClr val="000000"/>
                        </a:solidFill>
                        <a:effectLst/>
                        <a:latin typeface="Calibri"/>
                      </a:endParaRPr>
                    </a:p>
                  </a:txBody>
                  <a:tcPr marL="9525" marR="9525" marT="9525" marB="0" anchor="ctr"/>
                </a:tc>
                <a:tc>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88371">
                <a:tc gridSpan="9">
                  <a:txBody>
                    <a:bodyPr/>
                    <a:lstStyle/>
                    <a:p>
                      <a:pPr algn="ctr" fontAlgn="ctr"/>
                      <a:r>
                        <a:rPr lang="en-US" sz="1400" b="1" i="0" u="none" strike="noStrike" dirty="0" err="1">
                          <a:solidFill>
                            <a:srgbClr val="000000"/>
                          </a:solidFill>
                          <a:effectLst/>
                          <a:latin typeface="Calibri" panose="020F0502020204030204" pitchFamily="34" charset="0"/>
                          <a:cs typeface="Calibri" panose="020F0502020204030204" pitchFamily="34" charset="0"/>
                        </a:rPr>
                        <a:t>Badnapur</a:t>
                      </a:r>
                      <a:r>
                        <a:rPr lang="en-US" sz="1400" b="1"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rgbClr val="000000"/>
                          </a:solidFill>
                          <a:effectLst/>
                          <a:latin typeface="Calibri" panose="020F0502020204030204" pitchFamily="34" charset="0"/>
                          <a:cs typeface="Calibri" panose="020F0502020204030204" pitchFamily="34" charset="0"/>
                        </a:rPr>
                        <a:t>Badnapur</a:t>
                      </a:r>
                      <a:r>
                        <a:rPr lang="en-US" sz="1400" b="0"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88371">
                <a:tc>
                  <a:txBody>
                    <a:bodyPr/>
                    <a:lstStyle/>
                    <a:p>
                      <a:pPr algn="ctr" fontAlgn="ctr"/>
                      <a:r>
                        <a:rPr lang="en-IN" sz="1400" b="0" i="0" u="none" strike="noStrike" dirty="0">
                          <a:solidFill>
                            <a:srgbClr val="000000"/>
                          </a:solidFill>
                          <a:effectLst/>
                          <a:latin typeface="Calibri" panose="020F0502020204030204" pitchFamily="34" charset="0"/>
                          <a:cs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Dhamangaon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Nayan Nanasaheb Nannware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23,07,095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10-05-2022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IN" sz="1400" b="0" i="0" u="none" strike="noStrike">
                        <a:solidFill>
                          <a:srgbClr val="000000"/>
                        </a:solidFill>
                        <a:effectLst/>
                        <a:latin typeface="Calibri"/>
                      </a:endParaRPr>
                    </a:p>
                  </a:txBody>
                  <a:tcPr marL="9525" marR="9525" marT="9525" marB="0" anchor="ctr"/>
                </a:tc>
                <a:tc>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88371">
                <a:tc gridSpan="9">
                  <a:txBody>
                    <a:bodyPr/>
                    <a:lstStyle/>
                    <a:p>
                      <a:pPr algn="ctr" fontAlgn="ctr"/>
                      <a:r>
                        <a:rPr lang="en-US" sz="1400" b="1" i="0" u="none" strike="noStrike" dirty="0" err="1">
                          <a:solidFill>
                            <a:srgbClr val="000000"/>
                          </a:solidFill>
                          <a:effectLst/>
                          <a:latin typeface="Calibri" panose="020F0502020204030204" pitchFamily="34" charset="0"/>
                          <a:cs typeface="Calibri" panose="020F0502020204030204" pitchFamily="34" charset="0"/>
                        </a:rPr>
                        <a:t>Ghanswangi</a:t>
                      </a:r>
                      <a:r>
                        <a:rPr lang="en-US" sz="1400" b="1"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rgbClr val="000000"/>
                          </a:solidFill>
                          <a:effectLst/>
                          <a:latin typeface="Calibri" panose="020F0502020204030204" pitchFamily="34" charset="0"/>
                          <a:cs typeface="Calibri" panose="020F0502020204030204" pitchFamily="34" charset="0"/>
                        </a:rPr>
                        <a:t>Ghanswangi</a:t>
                      </a:r>
                      <a:r>
                        <a:rPr lang="en-US" sz="1400" b="0"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88371">
                <a:tc>
                  <a:txBody>
                    <a:bodyPr/>
                    <a:lstStyle/>
                    <a:p>
                      <a:pPr algn="ctr" fontAlgn="ctr"/>
                      <a:r>
                        <a:rPr lang="en-IN" sz="1400" b="0" i="0" u="none" strike="noStrike" dirty="0">
                          <a:solidFill>
                            <a:srgbClr val="000000"/>
                          </a:solidFill>
                          <a:effectLst/>
                          <a:latin typeface="Calibri" panose="020F0502020204030204" pitchFamily="34" charset="0"/>
                          <a:cs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Mangu Jalgaon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Pooja Mss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23,90,086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14-03-2022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IN" sz="1400" b="0" i="0" u="none" strike="noStrike" dirty="0">
                        <a:solidFill>
                          <a:srgbClr val="000000"/>
                        </a:solidFill>
                        <a:effectLst/>
                        <a:latin typeface="Calibri"/>
                      </a:endParaRPr>
                    </a:p>
                  </a:txBody>
                  <a:tcPr marL="9525" marR="9525" marT="9525" marB="0" anchor="ctr"/>
                </a:tc>
                <a:tc>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88371">
                <a:tc gridSpan="9">
                  <a:txBody>
                    <a:bodyPr/>
                    <a:lstStyle/>
                    <a:p>
                      <a:pPr algn="ctr" fontAlgn="ctr"/>
                      <a:r>
                        <a:rPr lang="en-US" sz="1400" b="1" i="0" u="none" strike="noStrike" dirty="0" err="1">
                          <a:solidFill>
                            <a:srgbClr val="000000"/>
                          </a:solidFill>
                          <a:effectLst/>
                          <a:latin typeface="Calibri" panose="020F0502020204030204" pitchFamily="34" charset="0"/>
                          <a:cs typeface="Calibri" panose="020F0502020204030204" pitchFamily="34" charset="0"/>
                        </a:rPr>
                        <a:t>Jafrabad</a:t>
                      </a:r>
                      <a:r>
                        <a:rPr lang="en-US" sz="1400" b="1"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rgbClr val="000000"/>
                          </a:solidFill>
                          <a:effectLst/>
                          <a:latin typeface="Calibri" panose="020F0502020204030204" pitchFamily="34" charset="0"/>
                          <a:cs typeface="Calibri" panose="020F0502020204030204" pitchFamily="34" charset="0"/>
                        </a:rPr>
                        <a:t>Jafrabad</a:t>
                      </a:r>
                      <a:r>
                        <a:rPr lang="en-US" sz="1400" b="0"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88371">
                <a:tc>
                  <a:txBody>
                    <a:bodyPr/>
                    <a:lstStyle/>
                    <a:p>
                      <a:pPr algn="ctr" fontAlgn="ctr"/>
                      <a:r>
                        <a:rPr lang="en-IN" sz="1400" b="0" i="0" u="none" strike="noStrike" dirty="0">
                          <a:solidFill>
                            <a:srgbClr val="000000"/>
                          </a:solidFill>
                          <a:effectLst/>
                          <a:latin typeface="Calibri" panose="020F0502020204030204" pitchFamily="34" charset="0"/>
                          <a:cs typeface="Calibri" panose="020F0502020204030204" pitchFamily="34" charset="0"/>
                        </a:rPr>
                        <a:t>9</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Bramhapuri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Sameer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10,61,596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18-04-2022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IN" sz="1400" b="0" i="0" u="none" strike="noStrike" dirty="0">
                        <a:solidFill>
                          <a:srgbClr val="000000"/>
                        </a:solidFill>
                        <a:effectLst/>
                        <a:latin typeface="Calibri"/>
                      </a:endParaRPr>
                    </a:p>
                  </a:txBody>
                  <a:tcPr marL="9525" marR="9525" marT="9525" marB="0" anchor="ctr"/>
                </a:tc>
                <a:tc>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bl>
          </a:graphicData>
        </a:graphic>
      </p:graphicFrame>
    </p:spTree>
    <p:extLst>
      <p:ext uri="{BB962C8B-B14F-4D97-AF65-F5344CB8AC3E}">
        <p14:creationId xmlns:p14="http://schemas.microsoft.com/office/powerpoint/2010/main" val="2669036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Completed</a:t>
            </a:r>
            <a:br>
              <a:rPr lang="en-US" b="1" dirty="0">
                <a:latin typeface="+mn-lt"/>
              </a:rPr>
            </a:br>
            <a:r>
              <a:rPr lang="en-US" sz="3100" b="1" dirty="0">
                <a:latin typeface="+mn-lt"/>
              </a:rPr>
              <a:t>Category – “New”</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2377643614"/>
              </p:ext>
            </p:extLst>
          </p:nvPr>
        </p:nvGraphicFramePr>
        <p:xfrm>
          <a:off x="497929" y="1706369"/>
          <a:ext cx="11196139" cy="768614"/>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32369">
                <a:tc gridSpan="9">
                  <a:txBody>
                    <a:bodyPr/>
                    <a:lstStyle/>
                    <a:p>
                      <a:pPr algn="ctr" fontAlgn="ctr"/>
                      <a:r>
                        <a:rPr lang="en-US" sz="1400" b="1" i="0" u="none" strike="noStrike" dirty="0" err="1">
                          <a:solidFill>
                            <a:schemeClr val="tx1"/>
                          </a:solidFill>
                          <a:effectLst/>
                          <a:latin typeface="Calibri" panose="020F0502020204030204" pitchFamily="34" charset="0"/>
                          <a:cs typeface="Calibri" panose="020F0502020204030204" pitchFamily="34" charset="0"/>
                        </a:rPr>
                        <a:t>Ghanswangi</a:t>
                      </a:r>
                      <a:r>
                        <a:rPr lang="en-US" sz="1400" b="1"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chemeClr val="tx1"/>
                          </a:solidFill>
                          <a:effectLst/>
                          <a:latin typeface="Calibri" panose="020F0502020204030204" pitchFamily="34" charset="0"/>
                          <a:cs typeface="Calibri" panose="020F0502020204030204" pitchFamily="34" charset="0"/>
                        </a:rPr>
                        <a:t>Ghanswangi</a:t>
                      </a:r>
                      <a:r>
                        <a:rPr lang="en-US" sz="1400" b="0"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32369">
                <a:tc>
                  <a:txBody>
                    <a:bodyPr/>
                    <a:lstStyle/>
                    <a:p>
                      <a:pPr algn="ctr" fontAlgn="ctr"/>
                      <a:r>
                        <a:rPr lang="en-IN" sz="1400" b="0" i="0" u="none" strike="noStrike">
                          <a:solidFill>
                            <a:srgbClr val="000000"/>
                          </a:solidFill>
                          <a:effectLst/>
                          <a:latin typeface="Calibri"/>
                        </a:rPr>
                        <a:t>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Yawalpimpri Tanda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14,28,000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14-10-2021</a:t>
                      </a:r>
                    </a:p>
                  </a:txBody>
                  <a:tcPr marL="9525" marR="9525" marT="9525" marB="0" anchor="ctr"/>
                </a:tc>
                <a:tc>
                  <a:txBody>
                    <a:bodyPr/>
                    <a:lstStyle/>
                    <a:p>
                      <a:pPr algn="ctr" fontAlgn="ct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IN" sz="1400" b="0" i="0" u="none" strike="noStrike" dirty="0">
                        <a:solidFill>
                          <a:srgbClr val="000000"/>
                        </a:solidFill>
                        <a:effectLst/>
                        <a:latin typeface="Calibri"/>
                      </a:endParaRPr>
                    </a:p>
                  </a:txBody>
                  <a:tcPr marL="9525" marR="9525" marT="9525" marB="0" anchor="ctr"/>
                </a:tc>
                <a:tc>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bl>
          </a:graphicData>
        </a:graphic>
      </p:graphicFrame>
    </p:spTree>
    <p:extLst>
      <p:ext uri="{BB962C8B-B14F-4D97-AF65-F5344CB8AC3E}">
        <p14:creationId xmlns:p14="http://schemas.microsoft.com/office/powerpoint/2010/main" val="630403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2;p16"/>
          <p:cNvSpPr txBox="1">
            <a:spLocks/>
          </p:cNvSpPr>
          <p:nvPr/>
        </p:nvSpPr>
        <p:spPr>
          <a:xfrm>
            <a:off x="2740025" y="2985635"/>
            <a:ext cx="6711950" cy="886731"/>
          </a:xfrm>
          <a:prstGeom prst="rect">
            <a:avLst/>
          </a:prstGeom>
          <a:noFill/>
          <a:ln>
            <a:noFill/>
          </a:ln>
        </p:spPr>
        <p:txBody>
          <a:bodyPr spcFirstLastPara="1" lIns="121900" tIns="121900" rIns="121900" bIns="121900" anchor="b"/>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2pPr>
            <a:lvl3pPr marR="0" lvl="2"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3pPr>
            <a:lvl4pPr marR="0" lvl="3"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4pPr>
            <a:lvl5pPr marR="0" lvl="4"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5pPr>
            <a:lvl6pPr marR="0" lvl="5"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6pPr>
            <a:lvl7pPr marR="0" lvl="6"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7pPr>
            <a:lvl8pPr marR="0" lvl="7"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8pPr>
            <a:lvl9pPr marR="0" lvl="8"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9pPr>
          </a:lstStyle>
          <a:p>
            <a:pPr algn="ctr" eaLnBrk="1" fontAlgn="auto" hangingPunct="1">
              <a:defRPr/>
            </a:pPr>
            <a:r>
              <a:rPr lang="en-US" sz="3600" u="sng" dirty="0">
                <a:solidFill>
                  <a:schemeClr val="accent6">
                    <a:lumMod val="50000"/>
                  </a:schemeClr>
                </a:solidFill>
              </a:rPr>
              <a:t>Dashboard</a:t>
            </a:r>
          </a:p>
        </p:txBody>
      </p:sp>
    </p:spTree>
    <p:extLst>
      <p:ext uri="{BB962C8B-B14F-4D97-AF65-F5344CB8AC3E}">
        <p14:creationId xmlns:p14="http://schemas.microsoft.com/office/powerpoint/2010/main" val="28914157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481943" cy="461665"/>
          </a:xfrm>
          <a:prstGeom prst="rect">
            <a:avLst/>
          </a:prstGeom>
          <a:noFill/>
        </p:spPr>
        <p:txBody>
          <a:bodyPr wrap="square" rtlCol="0">
            <a:spAutoFit/>
          </a:bodyPr>
          <a:lstStyle/>
          <a:p>
            <a:r>
              <a:rPr lang="en-US" sz="2400" b="1" dirty="0"/>
              <a:t>Dashboard</a:t>
            </a:r>
            <a:endParaRPr lang="en-IN" sz="2400" b="1" dirty="0"/>
          </a:p>
        </p:txBody>
      </p:sp>
      <p:sp>
        <p:nvSpPr>
          <p:cNvPr id="3" name="TextBox 2"/>
          <p:cNvSpPr txBox="1"/>
          <p:nvPr/>
        </p:nvSpPr>
        <p:spPr>
          <a:xfrm>
            <a:off x="0" y="444359"/>
            <a:ext cx="2235200" cy="369332"/>
          </a:xfrm>
          <a:prstGeom prst="rect">
            <a:avLst/>
          </a:prstGeom>
          <a:noFill/>
        </p:spPr>
        <p:txBody>
          <a:bodyPr wrap="square" rtlCol="0">
            <a:spAutoFit/>
          </a:bodyPr>
          <a:lstStyle/>
          <a:p>
            <a:r>
              <a:rPr lang="en-US" u="sng" dirty="0"/>
              <a:t>Work Status</a:t>
            </a:r>
            <a:endParaRPr lang="en-IN" u="sng" dirty="0"/>
          </a:p>
        </p:txBody>
      </p:sp>
    </p:spTree>
    <p:extLst>
      <p:ext uri="{BB962C8B-B14F-4D97-AF65-F5344CB8AC3E}">
        <p14:creationId xmlns:p14="http://schemas.microsoft.com/office/powerpoint/2010/main" val="2260887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148792-AE76-4D75-A64B-DB24860FAEDB}"/>
              </a:ext>
            </a:extLst>
          </p:cNvPr>
          <p:cNvSpPr txBox="1"/>
          <p:nvPr/>
        </p:nvSpPr>
        <p:spPr>
          <a:xfrm>
            <a:off x="41945" y="41945"/>
            <a:ext cx="7910818" cy="461665"/>
          </a:xfrm>
          <a:prstGeom prst="rect">
            <a:avLst/>
          </a:prstGeom>
          <a:noFill/>
        </p:spPr>
        <p:txBody>
          <a:bodyPr wrap="square" rtlCol="0">
            <a:spAutoFit/>
          </a:bodyPr>
          <a:lstStyle/>
          <a:p>
            <a:r>
              <a:rPr lang="en-US" sz="2400" b="1" dirty="0"/>
              <a:t>Dashboard</a:t>
            </a:r>
            <a:endParaRPr lang="en-IN" sz="2400" b="1" dirty="0"/>
          </a:p>
        </p:txBody>
      </p:sp>
      <p:sp>
        <p:nvSpPr>
          <p:cNvPr id="7" name="TextBox 6">
            <a:extLst>
              <a:ext uri="{FF2B5EF4-FFF2-40B4-BE49-F238E27FC236}">
                <a16:creationId xmlns:a16="http://schemas.microsoft.com/office/drawing/2014/main" id="{358EB59A-1A22-4C49-8CA1-DCAA3BF408F1}"/>
              </a:ext>
            </a:extLst>
          </p:cNvPr>
          <p:cNvSpPr txBox="1"/>
          <p:nvPr/>
        </p:nvSpPr>
        <p:spPr>
          <a:xfrm>
            <a:off x="75501" y="478011"/>
            <a:ext cx="3162649" cy="338554"/>
          </a:xfrm>
          <a:prstGeom prst="rect">
            <a:avLst/>
          </a:prstGeom>
          <a:noFill/>
        </p:spPr>
        <p:txBody>
          <a:bodyPr wrap="square" rtlCol="0">
            <a:spAutoFit/>
          </a:bodyPr>
          <a:lstStyle/>
          <a:p>
            <a:r>
              <a:rPr lang="en-US" sz="1600" dirty="0"/>
              <a:t>Progress Milestone</a:t>
            </a:r>
            <a:endParaRPr lang="en-IN" sz="1600" dirty="0"/>
          </a:p>
        </p:txBody>
      </p:sp>
      <p:pic>
        <p:nvPicPr>
          <p:cNvPr id="11" name="Picture 10">
            <a:extLst>
              <a:ext uri="{FF2B5EF4-FFF2-40B4-BE49-F238E27FC236}">
                <a16:creationId xmlns:a16="http://schemas.microsoft.com/office/drawing/2014/main" id="{EC875F48-E3AB-41C0-8B2B-FE05DBF11590}"/>
              </a:ext>
            </a:extLst>
          </p:cNvPr>
          <p:cNvPicPr>
            <a:picLocks noChangeAspect="1"/>
          </p:cNvPicPr>
          <p:nvPr/>
        </p:nvPicPr>
        <p:blipFill>
          <a:blip r:embed="rId2"/>
          <a:stretch>
            <a:fillRect/>
          </a:stretch>
        </p:blipFill>
        <p:spPr>
          <a:xfrm>
            <a:off x="1200500" y="3685890"/>
            <a:ext cx="1675701" cy="626152"/>
          </a:xfrm>
          <a:prstGeom prst="rect">
            <a:avLst/>
          </a:prstGeom>
        </p:spPr>
      </p:pic>
      <p:sp>
        <p:nvSpPr>
          <p:cNvPr id="16" name="Rectangle 15">
            <a:extLst>
              <a:ext uri="{FF2B5EF4-FFF2-40B4-BE49-F238E27FC236}">
                <a16:creationId xmlns:a16="http://schemas.microsoft.com/office/drawing/2014/main" id="{D3E49154-990A-4565-B45F-AA091F726964}"/>
              </a:ext>
            </a:extLst>
          </p:cNvPr>
          <p:cNvSpPr/>
          <p:nvPr/>
        </p:nvSpPr>
        <p:spPr>
          <a:xfrm>
            <a:off x="1374067" y="3967600"/>
            <a:ext cx="1124125" cy="24294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reeform: Shape 12">
            <a:extLst>
              <a:ext uri="{FF2B5EF4-FFF2-40B4-BE49-F238E27FC236}">
                <a16:creationId xmlns:a16="http://schemas.microsoft.com/office/drawing/2014/main" id="{AC687B4E-477F-4511-89C7-E27701CD6C62}"/>
              </a:ext>
            </a:extLst>
          </p:cNvPr>
          <p:cNvSpPr/>
          <p:nvPr/>
        </p:nvSpPr>
        <p:spPr>
          <a:xfrm>
            <a:off x="2161827" y="4170444"/>
            <a:ext cx="929716" cy="1127269"/>
          </a:xfrm>
          <a:custGeom>
            <a:avLst/>
            <a:gdLst>
              <a:gd name="connsiteX0" fmla="*/ 0 w 1647825"/>
              <a:gd name="connsiteY0" fmla="*/ 0 h 1057275"/>
              <a:gd name="connsiteX1" fmla="*/ 542925 w 1647825"/>
              <a:gd name="connsiteY1" fmla="*/ 752475 h 1057275"/>
              <a:gd name="connsiteX2" fmla="*/ 1647825 w 1647825"/>
              <a:gd name="connsiteY2" fmla="*/ 1057275 h 1057275"/>
            </a:gdLst>
            <a:ahLst/>
            <a:cxnLst>
              <a:cxn ang="0">
                <a:pos x="connsiteX0" y="connsiteY0"/>
              </a:cxn>
              <a:cxn ang="0">
                <a:pos x="connsiteX1" y="connsiteY1"/>
              </a:cxn>
              <a:cxn ang="0">
                <a:pos x="connsiteX2" y="connsiteY2"/>
              </a:cxn>
            </a:cxnLst>
            <a:rect l="l" t="t" r="r" b="b"/>
            <a:pathLst>
              <a:path w="1647825" h="1057275">
                <a:moveTo>
                  <a:pt x="0" y="0"/>
                </a:moveTo>
                <a:cubicBezTo>
                  <a:pt x="134144" y="288131"/>
                  <a:pt x="268288" y="576263"/>
                  <a:pt x="542925" y="752475"/>
                </a:cubicBezTo>
                <a:cubicBezTo>
                  <a:pt x="817562" y="928687"/>
                  <a:pt x="1474788" y="1003300"/>
                  <a:pt x="1647825" y="1057275"/>
                </a:cubicBez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Freeform: Shape 11">
            <a:extLst>
              <a:ext uri="{FF2B5EF4-FFF2-40B4-BE49-F238E27FC236}">
                <a16:creationId xmlns:a16="http://schemas.microsoft.com/office/drawing/2014/main" id="{5296C861-C273-4E5F-AA6D-EB826D6B7C2E}"/>
              </a:ext>
            </a:extLst>
          </p:cNvPr>
          <p:cNvSpPr/>
          <p:nvPr/>
        </p:nvSpPr>
        <p:spPr>
          <a:xfrm>
            <a:off x="1056478" y="2770268"/>
            <a:ext cx="612429" cy="1264444"/>
          </a:xfrm>
          <a:custGeom>
            <a:avLst/>
            <a:gdLst>
              <a:gd name="connsiteX0" fmla="*/ 816572 w 816572"/>
              <a:gd name="connsiteY0" fmla="*/ 0 h 1685925"/>
              <a:gd name="connsiteX1" fmla="*/ 6947 w 816572"/>
              <a:gd name="connsiteY1" fmla="*/ 704850 h 1685925"/>
              <a:gd name="connsiteX2" fmla="*/ 492722 w 816572"/>
              <a:gd name="connsiteY2" fmla="*/ 1685925 h 1685925"/>
            </a:gdLst>
            <a:ahLst/>
            <a:cxnLst>
              <a:cxn ang="0">
                <a:pos x="connsiteX0" y="connsiteY0"/>
              </a:cxn>
              <a:cxn ang="0">
                <a:pos x="connsiteX1" y="connsiteY1"/>
              </a:cxn>
              <a:cxn ang="0">
                <a:pos x="connsiteX2" y="connsiteY2"/>
              </a:cxn>
            </a:cxnLst>
            <a:rect l="l" t="t" r="r" b="b"/>
            <a:pathLst>
              <a:path w="816572" h="1685925">
                <a:moveTo>
                  <a:pt x="816572" y="0"/>
                </a:moveTo>
                <a:cubicBezTo>
                  <a:pt x="438747" y="211931"/>
                  <a:pt x="60922" y="423863"/>
                  <a:pt x="6947" y="704850"/>
                </a:cubicBezTo>
                <a:cubicBezTo>
                  <a:pt x="-47028" y="985838"/>
                  <a:pt x="222847" y="1335881"/>
                  <a:pt x="492722" y="1685925"/>
                </a:cubicBez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Tree>
    <p:extLst>
      <p:ext uri="{BB962C8B-B14F-4D97-AF65-F5344CB8AC3E}">
        <p14:creationId xmlns:p14="http://schemas.microsoft.com/office/powerpoint/2010/main" val="39238795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148792-AE76-4D75-A64B-DB24860FAEDB}"/>
              </a:ext>
            </a:extLst>
          </p:cNvPr>
          <p:cNvSpPr txBox="1"/>
          <p:nvPr/>
        </p:nvSpPr>
        <p:spPr>
          <a:xfrm>
            <a:off x="41945" y="41945"/>
            <a:ext cx="7910818" cy="461665"/>
          </a:xfrm>
          <a:prstGeom prst="rect">
            <a:avLst/>
          </a:prstGeom>
          <a:noFill/>
        </p:spPr>
        <p:txBody>
          <a:bodyPr wrap="square" rtlCol="0">
            <a:spAutoFit/>
          </a:bodyPr>
          <a:lstStyle/>
          <a:p>
            <a:r>
              <a:rPr lang="en-US" sz="2400" b="1" dirty="0"/>
              <a:t>Dashboard</a:t>
            </a:r>
            <a:endParaRPr lang="en-IN" sz="2400" b="1" dirty="0"/>
          </a:p>
        </p:txBody>
      </p:sp>
      <p:sp>
        <p:nvSpPr>
          <p:cNvPr id="7" name="TextBox 6">
            <a:extLst>
              <a:ext uri="{FF2B5EF4-FFF2-40B4-BE49-F238E27FC236}">
                <a16:creationId xmlns:a16="http://schemas.microsoft.com/office/drawing/2014/main" id="{358EB59A-1A22-4C49-8CA1-DCAA3BF408F1}"/>
              </a:ext>
            </a:extLst>
          </p:cNvPr>
          <p:cNvSpPr txBox="1"/>
          <p:nvPr/>
        </p:nvSpPr>
        <p:spPr>
          <a:xfrm>
            <a:off x="31959" y="478011"/>
            <a:ext cx="3162649" cy="338554"/>
          </a:xfrm>
          <a:prstGeom prst="rect">
            <a:avLst/>
          </a:prstGeom>
          <a:noFill/>
        </p:spPr>
        <p:txBody>
          <a:bodyPr wrap="square" rtlCol="0">
            <a:spAutoFit/>
          </a:bodyPr>
          <a:lstStyle/>
          <a:p>
            <a:r>
              <a:rPr lang="en-US" sz="1600" u="sng" dirty="0"/>
              <a:t>Work Status – “New” Schemes</a:t>
            </a:r>
            <a:endParaRPr lang="en-IN" sz="1600" u="sng" dirty="0"/>
          </a:p>
        </p:txBody>
      </p:sp>
      <p:sp>
        <p:nvSpPr>
          <p:cNvPr id="6" name="TextBox 5">
            <a:extLst>
              <a:ext uri="{FF2B5EF4-FFF2-40B4-BE49-F238E27FC236}">
                <a16:creationId xmlns:a16="http://schemas.microsoft.com/office/drawing/2014/main" id="{358EB59A-1A22-4C49-8CA1-DCAA3BF408F1}"/>
              </a:ext>
            </a:extLst>
          </p:cNvPr>
          <p:cNvSpPr txBox="1"/>
          <p:nvPr/>
        </p:nvSpPr>
        <p:spPr>
          <a:xfrm>
            <a:off x="6284354" y="2544426"/>
            <a:ext cx="3162649" cy="338554"/>
          </a:xfrm>
          <a:prstGeom prst="rect">
            <a:avLst/>
          </a:prstGeom>
          <a:noFill/>
        </p:spPr>
        <p:txBody>
          <a:bodyPr wrap="square" rtlCol="0">
            <a:spAutoFit/>
          </a:bodyPr>
          <a:lstStyle/>
          <a:p>
            <a:r>
              <a:rPr lang="en-US" sz="1600" u="sng" dirty="0"/>
              <a:t>Work Status – “Retro” Schemes</a:t>
            </a:r>
            <a:endParaRPr lang="en-IN" sz="1600" u="sng" dirty="0"/>
          </a:p>
        </p:txBody>
      </p:sp>
    </p:spTree>
    <p:extLst>
      <p:ext uri="{BB962C8B-B14F-4D97-AF65-F5344CB8AC3E}">
        <p14:creationId xmlns:p14="http://schemas.microsoft.com/office/powerpoint/2010/main" val="9645461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2;p16"/>
          <p:cNvSpPr txBox="1">
            <a:spLocks/>
          </p:cNvSpPr>
          <p:nvPr/>
        </p:nvSpPr>
        <p:spPr>
          <a:xfrm>
            <a:off x="2662752" y="2688091"/>
            <a:ext cx="6711950" cy="1481818"/>
          </a:xfrm>
          <a:prstGeom prst="rect">
            <a:avLst/>
          </a:prstGeom>
          <a:noFill/>
          <a:ln>
            <a:noFill/>
          </a:ln>
        </p:spPr>
        <p:txBody>
          <a:bodyPr spcFirstLastPara="1" lIns="121900" tIns="121900" rIns="121900" bIns="12190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2pPr>
            <a:lvl3pPr marR="0" lvl="2"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3pPr>
            <a:lvl4pPr marR="0" lvl="3"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4pPr>
            <a:lvl5pPr marR="0" lvl="4"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5pPr>
            <a:lvl6pPr marR="0" lvl="5"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6pPr>
            <a:lvl7pPr marR="0" lvl="6"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7pPr>
            <a:lvl8pPr marR="0" lvl="7"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8pPr>
            <a:lvl9pPr marR="0" lvl="8"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9pPr>
          </a:lstStyle>
          <a:p>
            <a:pPr marL="36000" algn="ctr" eaLnBrk="1" fontAlgn="auto" hangingPunct="1">
              <a:defRPr/>
            </a:pPr>
            <a:r>
              <a:rPr lang="en-US" sz="4400" u="sng" dirty="0">
                <a:solidFill>
                  <a:schemeClr val="accent6">
                    <a:lumMod val="50000"/>
                  </a:schemeClr>
                </a:solidFill>
                <a:latin typeface="+mn-lt"/>
              </a:rPr>
              <a:t>MS Project</a:t>
            </a:r>
          </a:p>
          <a:p>
            <a:pPr marL="36000" algn="ctr" eaLnBrk="1" fontAlgn="auto" hangingPunct="1">
              <a:defRPr/>
            </a:pPr>
            <a:r>
              <a:rPr lang="en-US" sz="2800" dirty="0">
                <a:solidFill>
                  <a:schemeClr val="accent6">
                    <a:lumMod val="50000"/>
                  </a:schemeClr>
                </a:solidFill>
                <a:latin typeface="+mn-lt"/>
              </a:rPr>
              <a:t>Work in Progress Schemes</a:t>
            </a:r>
            <a:endParaRPr lang="en-US" sz="4800" u="sng" dirty="0">
              <a:solidFill>
                <a:schemeClr val="accent6">
                  <a:lumMod val="50000"/>
                </a:schemeClr>
              </a:solidFill>
              <a:latin typeface="+mn-lt"/>
            </a:endParaRPr>
          </a:p>
        </p:txBody>
      </p:sp>
    </p:spTree>
    <p:extLst>
      <p:ext uri="{BB962C8B-B14F-4D97-AF65-F5344CB8AC3E}">
        <p14:creationId xmlns:p14="http://schemas.microsoft.com/office/powerpoint/2010/main" val="24391440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72116" y="3105835"/>
            <a:ext cx="5210627" cy="646331"/>
          </a:xfrm>
          <a:prstGeom prst="rect">
            <a:avLst/>
          </a:prstGeom>
          <a:noFill/>
        </p:spPr>
        <p:txBody>
          <a:bodyPr wrap="square" rtlCol="0">
            <a:spAutoFit/>
          </a:bodyPr>
          <a:lstStyle/>
          <a:p>
            <a:r>
              <a:rPr lang="en-US" sz="3600" b="1" u="sng" dirty="0">
                <a:solidFill>
                  <a:schemeClr val="accent6">
                    <a:lumMod val="50000"/>
                  </a:schemeClr>
                </a:solidFill>
              </a:rPr>
              <a:t>Sample Site Visit Photos</a:t>
            </a:r>
            <a:endParaRPr lang="en-IN" sz="3600" b="1" u="sng" dirty="0">
              <a:solidFill>
                <a:schemeClr val="accent6">
                  <a:lumMod val="50000"/>
                </a:schemeClr>
              </a:solidFill>
            </a:endParaRPr>
          </a:p>
        </p:txBody>
      </p:sp>
    </p:spTree>
    <p:extLst>
      <p:ext uri="{BB962C8B-B14F-4D97-AF65-F5344CB8AC3E}">
        <p14:creationId xmlns:p14="http://schemas.microsoft.com/office/powerpoint/2010/main" val="3707745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extLst>
              <p:ext uri="{D42A27DB-BD31-4B8C-83A1-F6EECF244321}">
                <p14:modId xmlns:p14="http://schemas.microsoft.com/office/powerpoint/2010/main" val="2821913376"/>
              </p:ext>
            </p:extLst>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2085189335"/>
              </p:ext>
            </p:extLst>
          </p:nvPr>
        </p:nvGraphicFramePr>
        <p:xfrm>
          <a:off x="497929" y="1706369"/>
          <a:ext cx="11196139" cy="5048818"/>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37994">
                <a:tc gridSpan="9">
                  <a:txBody>
                    <a:bodyPr/>
                    <a:lstStyle/>
                    <a:p>
                      <a:pPr algn="ctr" fontAlgn="ctr"/>
                      <a:r>
                        <a:rPr lang="en-US" sz="1400" b="1" i="0" u="none" strike="noStrike" dirty="0" err="1">
                          <a:solidFill>
                            <a:schemeClr val="tx1"/>
                          </a:solidFill>
                          <a:effectLst/>
                          <a:latin typeface="Calibri" panose="020F0502020204030204" pitchFamily="34" charset="0"/>
                          <a:cs typeface="Calibri" panose="020F0502020204030204" pitchFamily="34" charset="0"/>
                        </a:rPr>
                        <a:t>Ambad</a:t>
                      </a:r>
                      <a:r>
                        <a:rPr lang="en-US" sz="1400" b="1"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1" i="0" u="none" strike="noStrike" dirty="0" err="1">
                          <a:solidFill>
                            <a:schemeClr val="tx1"/>
                          </a:solidFill>
                          <a:effectLst/>
                          <a:latin typeface="Calibri" panose="020F0502020204030204" pitchFamily="34" charset="0"/>
                          <a:cs typeface="Calibri" panose="020F0502020204030204" pitchFamily="34" charset="0"/>
                        </a:rPr>
                        <a:t>Ambad</a:t>
                      </a:r>
                      <a:r>
                        <a:rPr lang="en-US" sz="1400" b="1"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pPr algn="ctr" fontAlgn="ct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1" i="0" u="none" strike="noStrike" dirty="0">
                        <a:solidFill>
                          <a:srgbClr val="000000"/>
                        </a:solidFill>
                        <a:effectLst/>
                        <a:latin typeface="Calibri"/>
                      </a:endParaRPr>
                    </a:p>
                  </a:txBody>
                  <a:tcPr marL="9525" marR="9525" marT="9525" marB="0" anchor="ctr"/>
                </a:tc>
                <a:tc hMerge="1">
                  <a:txBody>
                    <a:bodyPr/>
                    <a:lstStyle/>
                    <a:p>
                      <a:pPr algn="ctr" fontAlgn="ctr"/>
                      <a:endParaRPr lang="en-IN" sz="14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37994">
                <a:tc>
                  <a:txBody>
                    <a:bodyPr/>
                    <a:lstStyle/>
                    <a:p>
                      <a:pPr algn="ctr" fontAlgn="ctr"/>
                      <a:r>
                        <a:rPr lang="en-IN" sz="1400" b="0" i="0" u="none" strike="noStrike" dirty="0">
                          <a:solidFill>
                            <a:srgbClr val="000000"/>
                          </a:solidFill>
                          <a:effectLst/>
                          <a:latin typeface="Calibri"/>
                        </a:rPr>
                        <a:t>1</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Dawargaon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Sameer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14,44,487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99.62%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63.65%</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9.19</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37994">
                <a:tc>
                  <a:txBody>
                    <a:bodyPr/>
                    <a:lstStyle/>
                    <a:p>
                      <a:pPr algn="ctr" fontAlgn="ctr"/>
                      <a:r>
                        <a:rPr lang="en-IN" sz="1400" b="0" i="0" u="none" strike="noStrike">
                          <a:solidFill>
                            <a:srgbClr val="000000"/>
                          </a:solidFill>
                          <a:effectLst/>
                          <a:latin typeface="Calibri"/>
                        </a:rPr>
                        <a:t>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Awa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 Jambuwant Mss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22,81,708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28-03-2022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96.76%</a:t>
                      </a:r>
                    </a:p>
                  </a:txBody>
                  <a:tcPr marL="9525" marR="9525" marT="9525" marB="0" anchor="ctr"/>
                </a:tc>
                <a:tc>
                  <a:txBody>
                    <a:bodyPr/>
                    <a:lstStyle/>
                    <a:p>
                      <a:pPr algn="ctr" fontAlgn="ctr"/>
                      <a:r>
                        <a:rPr lang="en-IN" sz="1400" b="0" i="0" u="none" strike="noStrike">
                          <a:solidFill>
                            <a:srgbClr val="000000"/>
                          </a:solidFill>
                          <a:effectLst/>
                          <a:latin typeface="Calibri"/>
                        </a:rPr>
                        <a:t>70.45%</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16.07</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37994">
                <a:tc>
                  <a:txBody>
                    <a:bodyPr/>
                    <a:lstStyle/>
                    <a:p>
                      <a:pPr algn="ctr" fontAlgn="ctr"/>
                      <a:r>
                        <a:rPr lang="en-IN" sz="1400" b="0" i="0" u="none" strike="noStrike">
                          <a:solidFill>
                            <a:srgbClr val="000000"/>
                          </a:solidFill>
                          <a:effectLst/>
                          <a:latin typeface="Calibri"/>
                        </a:rPr>
                        <a:t>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Sadeswangi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Sahdev Rajesh Raut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14,79,400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02-03-2022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92.45%</a:t>
                      </a:r>
                    </a:p>
                  </a:txBody>
                  <a:tcPr marL="9525" marR="9525" marT="9525" marB="0" anchor="ctr"/>
                </a:tc>
                <a:tc>
                  <a:txBody>
                    <a:bodyPr/>
                    <a:lstStyle/>
                    <a:p>
                      <a:pPr algn="ctr" fontAlgn="ctr"/>
                      <a:r>
                        <a:rPr lang="en-IN" sz="1400" b="0" i="0" u="none" strike="noStrike">
                          <a:solidFill>
                            <a:srgbClr val="000000"/>
                          </a:solidFill>
                          <a:effectLst/>
                          <a:latin typeface="Calibri"/>
                        </a:rPr>
                        <a:t>75.17%</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11.12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37994">
                <a:tc>
                  <a:txBody>
                    <a:bodyPr/>
                    <a:lstStyle/>
                    <a:p>
                      <a:pPr algn="ctr" fontAlgn="ctr"/>
                      <a:r>
                        <a:rPr lang="en-IN" sz="1400" b="0" i="0" u="none" strike="noStrike">
                          <a:solidFill>
                            <a:srgbClr val="000000"/>
                          </a:solidFill>
                          <a:effectLst/>
                          <a:latin typeface="Calibri"/>
                        </a:rPr>
                        <a:t>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Kothala Kh</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Sahdev Rajesh Raut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14,30,940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02-02-2022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90.64%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37994">
                <a:tc>
                  <a:txBody>
                    <a:bodyPr/>
                    <a:lstStyle/>
                    <a:p>
                      <a:pPr algn="ctr" fontAlgn="ctr"/>
                      <a:r>
                        <a:rPr lang="en-IN" sz="1400" b="0" i="0" u="none" strike="noStrike">
                          <a:solidFill>
                            <a:srgbClr val="000000"/>
                          </a:solidFill>
                          <a:effectLst/>
                          <a:latin typeface="Calibri"/>
                        </a:rPr>
                        <a:t>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Kolisrasgaon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Sandipan Ghare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14,27,121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27-01-2022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89.26%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37994">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Domalgaon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Sachin Enterprises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9,92,599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88.52%</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443628">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Ghungarde Hadgaon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Sahadev Rajesh Raut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14,28,377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80.13%</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37994">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Dodadgaon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Lahamage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20,47,938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11-08-2022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77.72%</a:t>
                      </a:r>
                    </a:p>
                  </a:txBody>
                  <a:tcPr marL="9525" marR="9525" marT="9525" marB="0" anchor="ctr"/>
                </a:tc>
                <a:tc>
                  <a:txBody>
                    <a:bodyPr/>
                    <a:lstStyle/>
                    <a:p>
                      <a:pPr algn="ctr" fontAlgn="ctr"/>
                      <a:r>
                        <a:rPr lang="en-IN" sz="1400" b="0" i="0" u="none" strike="noStrike">
                          <a:solidFill>
                            <a:srgbClr val="000000"/>
                          </a:solidFill>
                          <a:effectLst/>
                          <a:latin typeface="Calibri"/>
                        </a:rPr>
                        <a:t>32.42%</a:t>
                      </a:r>
                    </a:p>
                  </a:txBody>
                  <a:tcPr marL="9525" marR="9525" marT="9525" marB="0" anchor="ctr"/>
                </a:tc>
                <a:tc>
                  <a:txBody>
                    <a:bodyPr/>
                    <a:lstStyle/>
                    <a:p>
                      <a:pPr algn="ctr" fontAlgn="ctr"/>
                      <a:r>
                        <a:rPr lang="en-IN" sz="1400" b="0" i="0" u="none" strike="noStrike">
                          <a:solidFill>
                            <a:srgbClr val="000000"/>
                          </a:solidFill>
                          <a:effectLst/>
                          <a:latin typeface="Calibri"/>
                        </a:rPr>
                        <a:t>6.64</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443628">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Kauchalwadi Ambad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Ramprasad Madanrao Khandare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22,57,457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29-04-2022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71.43%</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37994">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Gangramwadi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Ajinkya Ramrao Rathod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14,94,864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67.36%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443628">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Soundalgaon (Azimnagar)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Shivprasad Giram</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21,44,879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63.10%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41.98%</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9.00</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37994">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Antarwala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Ram Prasad Madanrao Khandare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12,62,800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59.14%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37994">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Chikangaon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Sahdev Rajesh Raut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14,74,000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56.67%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2598481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nvSpPr>
        <p:spPr>
          <a:xfrm>
            <a:off x="144545" y="130023"/>
            <a:ext cx="11902913" cy="748145"/>
          </a:xfrm>
          <a:prstGeom prst="rect">
            <a:avLst/>
          </a:prstGeom>
          <a:solidFill>
            <a:schemeClr val="accent6">
              <a:lumMod val="20000"/>
              <a:lumOff val="80000"/>
            </a:schemeClr>
          </a:solidFill>
        </p:spPr>
        <p:txBody>
          <a:bodyPr vert="horz" lIns="91440" tIns="45720" rIns="91440" bIns="45720" rtlCol="0" anchor="ctr">
            <a:normAutofit/>
          </a:bodyPr>
          <a:lstStyle/>
          <a:p>
            <a:pPr algn="ctr">
              <a:lnSpc>
                <a:spcPct val="90000"/>
              </a:lnSpc>
              <a:spcBef>
                <a:spcPct val="0"/>
              </a:spcBef>
            </a:pPr>
            <a:r>
              <a:rPr lang="en-US" sz="3200" b="1" dirty="0" err="1">
                <a:ea typeface="+mj-ea"/>
                <a:cs typeface="+mj-cs"/>
              </a:rPr>
              <a:t>Taluka</a:t>
            </a:r>
            <a:endParaRPr lang="en-US" sz="3200" b="1" dirty="0">
              <a:ea typeface="+mj-ea"/>
              <a:cs typeface="+mj-cs"/>
            </a:endParaRPr>
          </a:p>
        </p:txBody>
      </p:sp>
    </p:spTree>
    <p:extLst>
      <p:ext uri="{BB962C8B-B14F-4D97-AF65-F5344CB8AC3E}">
        <p14:creationId xmlns:p14="http://schemas.microsoft.com/office/powerpoint/2010/main" val="2831026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4" descr="Prime Minister Narendra Modi released the new logo for the Jal Jeevan  Mission. He also unveiled the 'Margadarshika for Gram Panchayats and Paani  Samitis under Jal Jeevan Mission' (Guidelines for the Village"/>
          <p:cNvSpPr>
            <a:spLocks noChangeAspect="1" noChangeArrowheads="1"/>
          </p:cNvSpPr>
          <p:nvPr/>
        </p:nvSpPr>
        <p:spPr bwMode="auto">
          <a:xfrm>
            <a:off x="2868613" y="1920875"/>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lstStyle/>
          <a:p>
            <a:endParaRPr lang="en-US"/>
          </a:p>
        </p:txBody>
      </p:sp>
      <p:sp>
        <p:nvSpPr>
          <p:cNvPr id="61444" name="Rectangle 4"/>
          <p:cNvSpPr>
            <a:spLocks noChangeArrowheads="1"/>
          </p:cNvSpPr>
          <p:nvPr/>
        </p:nvSpPr>
        <p:spPr bwMode="auto">
          <a:xfrm>
            <a:off x="811213" y="3967163"/>
            <a:ext cx="10901362"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p>
            <a:pPr algn="ctr"/>
            <a:r>
              <a:rPr lang="en-US" sz="7200" dirty="0">
                <a:solidFill>
                  <a:schemeClr val="accent6">
                    <a:lumMod val="50000"/>
                  </a:schemeClr>
                </a:solidFill>
                <a:latin typeface="Arial Black" pitchFamily="34" charset="0"/>
              </a:rPr>
              <a:t>Thank You!</a:t>
            </a:r>
          </a:p>
        </p:txBody>
      </p:sp>
      <p:pic>
        <p:nvPicPr>
          <p:cNvPr id="4098" name="Picture 2" descr="Jal Jeevan Mission.(JJ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090" y="1308327"/>
            <a:ext cx="4328337" cy="2658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70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415456384"/>
              </p:ext>
            </p:extLst>
          </p:nvPr>
        </p:nvGraphicFramePr>
        <p:xfrm>
          <a:off x="497929" y="1706369"/>
          <a:ext cx="11196139" cy="5048818"/>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52755">
                <a:tc>
                  <a:txBody>
                    <a:bodyPr/>
                    <a:lstStyle/>
                    <a:p>
                      <a:pPr algn="ctr" fontAlgn="ctr"/>
                      <a:r>
                        <a:rPr lang="en-IN" sz="1400" b="0" i="0" u="none" strike="noStrike">
                          <a:solidFill>
                            <a:srgbClr val="000000"/>
                          </a:solidFill>
                          <a:effectLst/>
                          <a:latin typeface="Calibri"/>
                        </a:rPr>
                        <a:t>14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Dadhegaon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Ajinkya Ramrao Rathod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62,19,469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55.85%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52755">
                <a:tc>
                  <a:txBody>
                    <a:bodyPr/>
                    <a:lstStyle/>
                    <a:p>
                      <a:pPr algn="ctr" fontAlgn="ctr"/>
                      <a:r>
                        <a:rPr lang="en-IN" sz="1400" b="0" i="0" u="none" strike="noStrike">
                          <a:solidFill>
                            <a:srgbClr val="000000"/>
                          </a:solidFill>
                          <a:effectLst/>
                          <a:latin typeface="Calibri"/>
                        </a:rPr>
                        <a:t>15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Dhangarpimpri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Ajinkya Ramrav Ratod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54,06,395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12-08-2022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53.87%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52755">
                <a:tc>
                  <a:txBody>
                    <a:bodyPr/>
                    <a:lstStyle/>
                    <a:p>
                      <a:pPr algn="ctr" fontAlgn="ctr"/>
                      <a:r>
                        <a:rPr lang="en-IN" sz="1400" b="0" i="0" u="none" strike="noStrike">
                          <a:solidFill>
                            <a:srgbClr val="000000"/>
                          </a:solidFill>
                          <a:effectLst/>
                          <a:latin typeface="Calibri"/>
                        </a:rPr>
                        <a:t>16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Kingaonwadi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Matsyodari Mss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17,56,285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06-02-2022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46.22%</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52755">
                <a:tc>
                  <a:txBody>
                    <a:bodyPr/>
                    <a:lstStyle/>
                    <a:p>
                      <a:pPr algn="ctr" fontAlgn="ctr"/>
                      <a:r>
                        <a:rPr lang="en-IN" sz="1400" b="0" i="0" u="none" strike="noStrike">
                          <a:solidFill>
                            <a:srgbClr val="000000"/>
                          </a:solidFill>
                          <a:effectLst/>
                          <a:latin typeface="Calibri"/>
                        </a:rPr>
                        <a:t>17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Dahipuri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Sachin Enterprises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22,46,740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45.12%</a:t>
                      </a:r>
                    </a:p>
                  </a:txBody>
                  <a:tcPr marL="9525" marR="9525" marT="9525" marB="0" anchor="ctr"/>
                </a:tc>
                <a:tc>
                  <a:txBody>
                    <a:bodyPr/>
                    <a:lstStyle/>
                    <a:p>
                      <a:pPr algn="ctr" fontAlgn="ctr"/>
                      <a:r>
                        <a:rPr lang="en-IN" sz="1400" b="0" i="0" u="none" strike="noStrike">
                          <a:solidFill>
                            <a:srgbClr val="000000"/>
                          </a:solidFill>
                          <a:effectLst/>
                          <a:latin typeface="Calibri"/>
                        </a:rPr>
                        <a:t>38.49%</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8.65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52755">
                <a:tc>
                  <a:txBody>
                    <a:bodyPr/>
                    <a:lstStyle/>
                    <a:p>
                      <a:pPr algn="ctr" fontAlgn="ctr"/>
                      <a:r>
                        <a:rPr lang="en-IN" sz="1400" b="0" i="0" u="none" strike="noStrike">
                          <a:solidFill>
                            <a:srgbClr val="000000"/>
                          </a:solidFill>
                          <a:effectLst/>
                          <a:latin typeface="Calibri"/>
                        </a:rPr>
                        <a:t>18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Mardi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Krushna Kuntimal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22,35,116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34.10%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52755">
                <a:tc>
                  <a:txBody>
                    <a:bodyPr/>
                    <a:lstStyle/>
                    <a:p>
                      <a:pPr algn="ctr" fontAlgn="ctr"/>
                      <a:r>
                        <a:rPr lang="en-IN" sz="1400" b="0" i="0" u="none" strike="noStrike">
                          <a:solidFill>
                            <a:srgbClr val="000000"/>
                          </a:solidFill>
                          <a:effectLst/>
                          <a:latin typeface="Calibri"/>
                        </a:rPr>
                        <a:t>19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Vitthal 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Shital Rustom Rathod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36,00,699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32.05%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Bhanang Jalgaon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Mayur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57,82,106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30.28%</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Harakheda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 Samarth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23,08,427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20-04-2022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27.93%</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Narayangaon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Sameer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7,71,369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16-03-2022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25.41%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463003">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Malyachiwadi &amp; Bhokarwadi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S.V Kale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22,22,849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23.80%</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Kuran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Ajinkya Ramrao Rathod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16,20,353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10-03-2022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16.21%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Bhivandi Bodkha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Sahdev Rajesh Raut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14,47,624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14.56%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Maher Bhaigaon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Sandipan Ghare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74,87,740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13.69%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Rewalgaon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Sameer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cs typeface="Calibri" panose="020F0502020204030204" pitchFamily="34" charset="0"/>
                        </a:rPr>
                        <a:t>14,26,643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12.21%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225839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3967224128"/>
              </p:ext>
            </p:extLst>
          </p:nvPr>
        </p:nvGraphicFramePr>
        <p:xfrm>
          <a:off x="497929" y="1706369"/>
          <a:ext cx="11196139" cy="5055650"/>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31067">
                <a:tc>
                  <a:txBody>
                    <a:bodyPr/>
                    <a:lstStyle/>
                    <a:p>
                      <a:pPr algn="ctr" fontAlgn="ctr"/>
                      <a:r>
                        <a:rPr lang="en-IN" sz="1400" b="0" i="0" u="none" strike="noStrike">
                          <a:solidFill>
                            <a:srgbClr val="000000"/>
                          </a:solidFill>
                          <a:effectLst/>
                          <a:latin typeface="Calibri"/>
                        </a:rPr>
                        <a:t>28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Ramgavhan Bk</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Kailash Ubale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83,83,371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10.36%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31067">
                <a:tc>
                  <a:txBody>
                    <a:bodyPr/>
                    <a:lstStyle/>
                    <a:p>
                      <a:pPr algn="ctr" fontAlgn="ctr"/>
                      <a:r>
                        <a:rPr lang="en-IN" sz="1400" b="0" i="0" u="none" strike="noStrike">
                          <a:solidFill>
                            <a:srgbClr val="000000"/>
                          </a:solidFill>
                          <a:effectLst/>
                          <a:latin typeface="Calibri"/>
                        </a:rPr>
                        <a:t>29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Mahakala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Mangesh Enterprises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3,88,61,073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31067">
                <a:tc>
                  <a:txBody>
                    <a:bodyPr/>
                    <a:lstStyle/>
                    <a:p>
                      <a:pPr algn="ctr" fontAlgn="ctr"/>
                      <a:r>
                        <a:rPr lang="en-IN" sz="1400" b="0" i="0" u="none" strike="noStrike">
                          <a:solidFill>
                            <a:srgbClr val="000000"/>
                          </a:solidFill>
                          <a:effectLst/>
                          <a:latin typeface="Calibri"/>
                        </a:rPr>
                        <a:t>30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Bantakali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S.D Ghare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22,70,913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10-05-2022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9.60%</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31067">
                <a:tc>
                  <a:txBody>
                    <a:bodyPr/>
                    <a:lstStyle/>
                    <a:p>
                      <a:pPr algn="ctr" fontAlgn="ctr"/>
                      <a:r>
                        <a:rPr lang="en-IN" sz="1400" b="0" i="0" u="none" strike="noStrike">
                          <a:solidFill>
                            <a:srgbClr val="000000"/>
                          </a:solidFill>
                          <a:effectLst/>
                          <a:latin typeface="Calibri"/>
                        </a:rPr>
                        <a:t>31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Belgaon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Kailash Laxmanrao Ubale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64,66,808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8.80%</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31067">
                <a:tc>
                  <a:txBody>
                    <a:bodyPr/>
                    <a:lstStyle/>
                    <a:p>
                      <a:pPr algn="ctr" fontAlgn="ctr"/>
                      <a:r>
                        <a:rPr lang="en-IN" sz="1400" b="0" i="0" u="none" strike="noStrike">
                          <a:solidFill>
                            <a:srgbClr val="000000"/>
                          </a:solidFill>
                          <a:effectLst/>
                          <a:latin typeface="Calibri"/>
                        </a:rPr>
                        <a:t>32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Hasnapur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Ajinkya Ramrao Rathod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75,31,117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7.81%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31067">
                <a:tc>
                  <a:txBody>
                    <a:bodyPr/>
                    <a:lstStyle/>
                    <a:p>
                      <a:pPr algn="ctr" fontAlgn="ctr"/>
                      <a:r>
                        <a:rPr lang="en-IN" sz="1400" b="0" i="0" u="none" strike="noStrike">
                          <a:solidFill>
                            <a:srgbClr val="000000"/>
                          </a:solidFill>
                          <a:effectLst/>
                          <a:latin typeface="Calibri"/>
                        </a:rPr>
                        <a:t>33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Naggonyachiwadi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 Jabuwant Mss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19,03,038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06-04-2022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5.06%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43453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Domegaon Ambad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Kailash Ubale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76,52,885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22-08-2022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4.31%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3106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Taka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Mayur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86,89,021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3.83%</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43453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Kukadgaon Ambad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Kailash Ubale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60,42,303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3.46%</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3106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Indalgaon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Gauri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14,28,505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2.82%</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3106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Khadkeshwar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Sahdev Rajesh Raut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8,23,256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43453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Dudhpuri &amp; Dudhpuri Tanda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Kailash Ubale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58,77,614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43453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40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Mathpimpalgaon &amp; Gola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Kailash Ubale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cs typeface="Calibri" panose="020F0502020204030204" pitchFamily="34" charset="0"/>
                        </a:rPr>
                        <a:t>63,87,142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3106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41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Nihalsingwadi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 Raut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cs typeface="Calibri" panose="020F0502020204030204" pitchFamily="34" charset="0"/>
                        </a:rPr>
                        <a:t>41,89,131</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421548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780919050"/>
              </p:ext>
            </p:extLst>
          </p:nvPr>
        </p:nvGraphicFramePr>
        <p:xfrm>
          <a:off x="497929" y="1706369"/>
          <a:ext cx="11196139" cy="5048818"/>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52755">
                <a:tc>
                  <a:txBody>
                    <a:bodyPr/>
                    <a:lstStyle/>
                    <a:p>
                      <a:pPr algn="ctr" fontAlgn="ctr"/>
                      <a:r>
                        <a:rPr lang="en-IN" sz="1400" b="0" i="0" u="none" strike="noStrike">
                          <a:solidFill>
                            <a:srgbClr val="000000"/>
                          </a:solidFill>
                          <a:effectLst/>
                          <a:latin typeface="Calibri"/>
                        </a:rPr>
                        <a:t>42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Sarangpur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N.N Nannaware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46,77,677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52755">
                <a:tc>
                  <a:txBody>
                    <a:bodyPr/>
                    <a:lstStyle/>
                    <a:p>
                      <a:pPr algn="ctr" fontAlgn="ctr"/>
                      <a:r>
                        <a:rPr lang="en-IN" sz="1400" b="0" i="0" u="none" strike="noStrike">
                          <a:solidFill>
                            <a:srgbClr val="000000"/>
                          </a:solidFill>
                          <a:effectLst/>
                          <a:latin typeface="Calibri"/>
                        </a:rPr>
                        <a:t>43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Sadegaon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B.N Udhan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86,66,699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52755">
                <a:tc>
                  <a:txBody>
                    <a:bodyPr/>
                    <a:lstStyle/>
                    <a:p>
                      <a:pPr algn="ctr" fontAlgn="ctr"/>
                      <a:r>
                        <a:rPr lang="en-IN" sz="1400" b="0" i="0" u="none" strike="noStrike">
                          <a:solidFill>
                            <a:srgbClr val="000000"/>
                          </a:solidFill>
                          <a:effectLst/>
                          <a:latin typeface="Calibri"/>
                        </a:rPr>
                        <a:t>44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Shiradhon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Chairmen Jabuwant Mss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29,27,022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0.59%</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52755">
                <a:tc>
                  <a:txBody>
                    <a:bodyPr/>
                    <a:lstStyle/>
                    <a:p>
                      <a:pPr algn="ctr" fontAlgn="ctr"/>
                      <a:r>
                        <a:rPr lang="en-IN" sz="1400" b="0" i="0" u="none" strike="noStrike">
                          <a:solidFill>
                            <a:srgbClr val="000000"/>
                          </a:solidFill>
                          <a:effectLst/>
                          <a:latin typeface="Calibri"/>
                        </a:rPr>
                        <a:t>45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Nandi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D.R Jarhad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71,13,969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52755">
                <a:tc>
                  <a:txBody>
                    <a:bodyPr/>
                    <a:lstStyle/>
                    <a:p>
                      <a:pPr algn="ctr" fontAlgn="ctr"/>
                      <a:r>
                        <a:rPr lang="en-IN" sz="1400" b="0" i="0" u="none" strike="noStrike">
                          <a:solidFill>
                            <a:srgbClr val="000000"/>
                          </a:solidFill>
                          <a:effectLst/>
                          <a:latin typeface="Calibri"/>
                        </a:rPr>
                        <a:t>46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Sukhapuri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D.R. Jargad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1,11,39,885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52755">
                <a:tc>
                  <a:txBody>
                    <a:bodyPr/>
                    <a:lstStyle/>
                    <a:p>
                      <a:pPr algn="ctr" fontAlgn="ctr"/>
                      <a:r>
                        <a:rPr lang="en-IN" sz="1400" b="0" i="0" u="none" strike="noStrike">
                          <a:solidFill>
                            <a:srgbClr val="000000"/>
                          </a:solidFill>
                          <a:effectLst/>
                          <a:latin typeface="Calibri"/>
                        </a:rPr>
                        <a:t>47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Bhalgaon Ambad</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C.Yamuna Mss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23,65,279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17-05-2022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463003">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48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Lakhmapuri Ambad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S.V Kale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20,87,198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26-05-2022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0.09%</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49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Bhardi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Kailash Laxmanrao Ubale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80,86,545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22-08-2022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0.07%</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52755">
                <a:tc gridSpan="9">
                  <a:txBody>
                    <a:bodyPr/>
                    <a:lstStyle/>
                    <a:p>
                      <a:pPr algn="ctr" fontAlgn="ctr"/>
                      <a:r>
                        <a:rPr lang="en-US" sz="1400" b="1" i="0" u="none" strike="noStrike" dirty="0" err="1">
                          <a:solidFill>
                            <a:srgbClr val="000000"/>
                          </a:solidFill>
                          <a:effectLst/>
                          <a:latin typeface="Calibri" panose="020F0502020204030204" pitchFamily="34" charset="0"/>
                          <a:cs typeface="Calibri" panose="020F0502020204030204" pitchFamily="34" charset="0"/>
                        </a:rPr>
                        <a:t>Badnapur</a:t>
                      </a:r>
                      <a:r>
                        <a:rPr lang="en-US" sz="1400" b="1"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rgbClr val="000000"/>
                          </a:solidFill>
                          <a:effectLst/>
                          <a:latin typeface="Calibri" panose="020F0502020204030204" pitchFamily="34" charset="0"/>
                          <a:cs typeface="Calibri" panose="020F0502020204030204" pitchFamily="34" charset="0"/>
                        </a:rPr>
                        <a:t>Badnapur</a:t>
                      </a:r>
                      <a:r>
                        <a:rPr lang="en-US" sz="1400" b="0"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solidFill>
                      <a:schemeClr val="bg2"/>
                    </a:solidFil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solidFill>
                      <a:schemeClr val="bg2"/>
                    </a:solidFil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solidFill>
                      <a:schemeClr val="bg2"/>
                    </a:solidFil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solidFill>
                      <a:schemeClr val="bg2"/>
                    </a:solidFil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solidFill>
                      <a:schemeClr val="bg2"/>
                    </a:solidFil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solidFill>
                      <a:schemeClr val="bg2"/>
                    </a:solidFill>
                  </a:tcP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solidFill>
                      <a:schemeClr val="bg2"/>
                    </a:solidFill>
                  </a:tcP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solidFill>
                      <a:schemeClr val="bg2"/>
                    </a:solidFill>
                  </a:tcPr>
                </a:tc>
                <a:extLst>
                  <a:ext uri="{0D108BD9-81ED-4DB2-BD59-A6C34878D82A}">
                    <a16:rowId xmlns:a16="http://schemas.microsoft.com/office/drawing/2014/main" val="2097610716"/>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50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Chikhali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N.N Nannaware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20,91,018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85.69%</a:t>
                      </a:r>
                    </a:p>
                  </a:txBody>
                  <a:tcPr marL="9525" marR="9525" marT="9525" marB="0" anchor="ctr"/>
                </a:tc>
                <a:tc>
                  <a:txBody>
                    <a:bodyPr/>
                    <a:lstStyle/>
                    <a:p>
                      <a:pPr algn="ctr" fontAlgn="ctr"/>
                      <a:r>
                        <a:rPr lang="en-IN" sz="1400" b="0" i="0" u="none" strike="noStrike">
                          <a:solidFill>
                            <a:srgbClr val="000000"/>
                          </a:solidFill>
                          <a:effectLst/>
                          <a:latin typeface="Calibri"/>
                        </a:rPr>
                        <a:t>80.73%</a:t>
                      </a:r>
                    </a:p>
                  </a:txBody>
                  <a:tcPr marL="9525" marR="9525" marT="9525" marB="0" anchor="ctr"/>
                </a:tc>
                <a:tc>
                  <a:txBody>
                    <a:bodyPr/>
                    <a:lstStyle/>
                    <a:p>
                      <a:pPr algn="ctr" fontAlgn="ctr"/>
                      <a:r>
                        <a:rPr lang="en-IN" sz="1400" b="0" i="0" u="none" strike="noStrike">
                          <a:solidFill>
                            <a:srgbClr val="000000"/>
                          </a:solidFill>
                          <a:effectLst/>
                          <a:latin typeface="Calibri"/>
                        </a:rPr>
                        <a:t>16.88</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51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Adinath Janardhan Dale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14,28,495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66.91%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52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Chitoda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Sameer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9,50,579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11-01-2022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62.91%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53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Shirasgaon Ghati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Samarth Mss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20,79,200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52.86%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54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Bharadkheda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Mayur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68,19,209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44.14%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846043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311934699"/>
              </p:ext>
            </p:extLst>
          </p:nvPr>
        </p:nvGraphicFramePr>
        <p:xfrm>
          <a:off x="497929" y="1706369"/>
          <a:ext cx="11196139" cy="5048820"/>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45217">
                <a:tc>
                  <a:txBody>
                    <a:bodyPr/>
                    <a:lstStyle/>
                    <a:p>
                      <a:pPr algn="ctr" fontAlgn="ctr"/>
                      <a:r>
                        <a:rPr lang="en-IN" sz="1400" b="0" i="0" u="none" strike="noStrike">
                          <a:solidFill>
                            <a:srgbClr val="000000"/>
                          </a:solidFill>
                          <a:effectLst/>
                          <a:latin typeface="Calibri"/>
                        </a:rPr>
                        <a:t>55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Ghotan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Ajinkya Ramrao Rathod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48,08,124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34.65%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45217">
                <a:tc>
                  <a:txBody>
                    <a:bodyPr/>
                    <a:lstStyle/>
                    <a:p>
                      <a:pPr algn="ctr" fontAlgn="ctr"/>
                      <a:r>
                        <a:rPr lang="en-IN" sz="1400" b="0" i="0" u="none" strike="noStrike">
                          <a:solidFill>
                            <a:srgbClr val="000000"/>
                          </a:solidFill>
                          <a:effectLst/>
                          <a:latin typeface="Calibri"/>
                        </a:rPr>
                        <a:t>56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Hiwara Dabhadi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Sameer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13,68,630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22-08-2022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30.53%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45217">
                <a:tc>
                  <a:txBody>
                    <a:bodyPr/>
                    <a:lstStyle/>
                    <a:p>
                      <a:pPr algn="ctr" fontAlgn="ctr"/>
                      <a:r>
                        <a:rPr lang="en-IN" sz="1400" b="0" i="0" u="none" strike="noStrike">
                          <a:solidFill>
                            <a:srgbClr val="000000"/>
                          </a:solidFill>
                          <a:effectLst/>
                          <a:latin typeface="Calibri"/>
                        </a:rPr>
                        <a:t>57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Ranjangaon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S.B Sirsaat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23,71,802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20-04-2022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24.13%</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45217">
                <a:tc>
                  <a:txBody>
                    <a:bodyPr/>
                    <a:lstStyle/>
                    <a:p>
                      <a:pPr algn="ctr" fontAlgn="ctr"/>
                      <a:r>
                        <a:rPr lang="en-IN" sz="1400" b="0" i="0" u="none" strike="noStrike">
                          <a:solidFill>
                            <a:srgbClr val="000000"/>
                          </a:solidFill>
                          <a:effectLst/>
                          <a:latin typeface="Calibri"/>
                        </a:rPr>
                        <a:t>58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Malegaon Kh</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Sandipan Ghare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41,55,571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21.34%</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45217">
                <a:tc>
                  <a:txBody>
                    <a:bodyPr/>
                    <a:lstStyle/>
                    <a:p>
                      <a:pPr algn="ctr" fontAlgn="ctr"/>
                      <a:r>
                        <a:rPr lang="en-IN" sz="1400" b="0" i="0" u="none" strike="noStrike">
                          <a:solidFill>
                            <a:srgbClr val="000000"/>
                          </a:solidFill>
                          <a:effectLst/>
                          <a:latin typeface="Calibri"/>
                        </a:rPr>
                        <a:t>59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Waiha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Sandipan Ghare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85,02,830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17.67%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45217">
                <a:tc>
                  <a:txBody>
                    <a:bodyPr/>
                    <a:lstStyle/>
                    <a:p>
                      <a:pPr algn="ctr" fontAlgn="ctr"/>
                      <a:r>
                        <a:rPr lang="en-IN" sz="1400" b="0" i="0" u="none" strike="noStrike">
                          <a:solidFill>
                            <a:srgbClr val="000000"/>
                          </a:solidFill>
                          <a:effectLst/>
                          <a:latin typeface="Calibri"/>
                        </a:rPr>
                        <a:t>60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Ambadgaon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D.R Jarhad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67,39,028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12.13%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Hiwara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Yamuna Mss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23,55,020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9.83%</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453108">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Kajala Pankheda Bad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D.R. Jarhad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1,88,40,624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9.59%</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Nikalak</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N.N. Nannaware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64,25,327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5.27%</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Padli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N.N. Nannaware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49,52,045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5.11%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Deogaon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Sambhaji Sirsath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94,39,579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4.46%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Kasturwadi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Shivneri Mss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23,80,060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4.38%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453108">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Pathar Deolgaon Bad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Sambhaji Sirsat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1,34,40,346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3.26%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Gokulwadi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Sachin Enterprises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cs typeface="Calibri" panose="020F0502020204030204" pitchFamily="34" charset="0"/>
                        </a:rPr>
                        <a:t>41,55,923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2082340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3666811935"/>
              </p:ext>
            </p:extLst>
          </p:nvPr>
        </p:nvGraphicFramePr>
        <p:xfrm>
          <a:off x="497929" y="1706369"/>
          <a:ext cx="11196139" cy="5048818"/>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52755">
                <a:tc>
                  <a:txBody>
                    <a:bodyPr/>
                    <a:lstStyle/>
                    <a:p>
                      <a:pPr algn="ctr" fontAlgn="ctr"/>
                      <a:r>
                        <a:rPr lang="en-IN" sz="1400" b="0" i="0" u="none" strike="noStrike">
                          <a:solidFill>
                            <a:srgbClr val="000000"/>
                          </a:solidFill>
                          <a:effectLst/>
                          <a:latin typeface="Calibri"/>
                        </a:rPr>
                        <a:t>69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Butegaon Bad</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Amrut Pandurang Pawar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59,22,180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52755">
                <a:tc>
                  <a:txBody>
                    <a:bodyPr/>
                    <a:lstStyle/>
                    <a:p>
                      <a:pPr algn="ctr" fontAlgn="ctr"/>
                      <a:r>
                        <a:rPr lang="en-IN" sz="1400" b="0" i="0" u="none" strike="noStrike">
                          <a:solidFill>
                            <a:srgbClr val="000000"/>
                          </a:solidFill>
                          <a:effectLst/>
                          <a:latin typeface="Calibri"/>
                        </a:rPr>
                        <a:t>70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Bhilpuri Kh</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C.Shivneri Mss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23,07,487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52755">
                <a:tc>
                  <a:txBody>
                    <a:bodyPr/>
                    <a:lstStyle/>
                    <a:p>
                      <a:pPr algn="ctr" fontAlgn="ctr"/>
                      <a:r>
                        <a:rPr lang="en-IN" sz="1400" b="0" i="0" u="none" strike="noStrike">
                          <a:solidFill>
                            <a:srgbClr val="000000"/>
                          </a:solidFill>
                          <a:effectLst/>
                          <a:latin typeface="Calibri"/>
                        </a:rPr>
                        <a:t>71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Kandhari Bk Bad</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Sandipan Ghare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77,48,251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1.91%</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463003">
                <a:tc>
                  <a:txBody>
                    <a:bodyPr/>
                    <a:lstStyle/>
                    <a:p>
                      <a:pPr algn="ctr" fontAlgn="ctr"/>
                      <a:r>
                        <a:rPr lang="en-IN" sz="1400" b="0" i="0" u="none" strike="noStrike">
                          <a:solidFill>
                            <a:srgbClr val="000000"/>
                          </a:solidFill>
                          <a:effectLst/>
                          <a:latin typeface="Calibri"/>
                        </a:rPr>
                        <a:t>72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Rajewadi Shelgaon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N.N. Nannawre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80,76,153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1.72%</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52755">
                <a:tc>
                  <a:txBody>
                    <a:bodyPr/>
                    <a:lstStyle/>
                    <a:p>
                      <a:pPr algn="ctr" fontAlgn="ctr"/>
                      <a:r>
                        <a:rPr lang="en-IN" sz="1400" b="0" i="0" u="none" strike="noStrike">
                          <a:solidFill>
                            <a:srgbClr val="000000"/>
                          </a:solidFill>
                          <a:effectLst/>
                          <a:latin typeface="Calibri"/>
                        </a:rPr>
                        <a:t>73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Kandhari Kh Bad</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Sameer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1,20,58,764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52755">
                <a:tc>
                  <a:txBody>
                    <a:bodyPr/>
                    <a:lstStyle/>
                    <a:p>
                      <a:pPr algn="ctr" fontAlgn="ctr"/>
                      <a:r>
                        <a:rPr lang="en-IN" sz="1400" b="0" i="0" u="none" strike="noStrike">
                          <a:solidFill>
                            <a:srgbClr val="000000"/>
                          </a:solidFill>
                          <a:effectLst/>
                          <a:latin typeface="Calibri"/>
                        </a:rPr>
                        <a:t>74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Chanegaon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Sambhaji Sirasath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89,22,438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18-08-2022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Sindhi Pimpalgaon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Sambhaji Sirsath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66,53,800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1.17%</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Keligavhan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O. B Sanap</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1,00,38,429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0.81%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Bavne Pangri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Sambhaji Bhausaheb Sirsath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65,14,031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0.62%</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Dawargaon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Sambhaji Sirsath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93,57,346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0.36%</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Bajar Wahegaon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Sandipan Ghare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57,69,540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80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Dabhadi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Sameer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1,33,94,775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81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Manjargaon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N.N. Nannaware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89,58,874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82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Dhasla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Sameer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cs typeface="Calibri" panose="020F0502020204030204" pitchFamily="34" charset="0"/>
                        </a:rPr>
                        <a:t>1,50,00,346</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0.08%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4080394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4715511|-15368417|-11851413|-11645362|Markido&quot;,&quot;Id&quot;:&quot;6427c7fc3332364a1c3705f1&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11465</TotalTime>
  <Words>6851</Words>
  <Application>Microsoft Office PowerPoint</Application>
  <PresentationFormat>Widescreen</PresentationFormat>
  <Paragraphs>3884</Paragraphs>
  <Slides>41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Arial Black</vt:lpstr>
      <vt:lpstr>Calibri</vt:lpstr>
      <vt:lpstr>Calibri Light</vt:lpstr>
      <vt:lpstr>Roboto Slab</vt:lpstr>
      <vt:lpstr>Office Theme</vt:lpstr>
      <vt:lpstr>PowerPoint Presentation</vt:lpstr>
      <vt:lpstr>District Overview</vt:lpstr>
      <vt:lpstr>Executive Summary Work in Progress Schemes</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“New”</vt:lpstr>
      <vt:lpstr>Abstract of Schemes – Work in Progress Category – “New”</vt:lpstr>
      <vt:lpstr>Abstract of Schemes – Work in Progress Category – “New”</vt:lpstr>
      <vt:lpstr>Abstract of Schemes – Work in Progress Category – “New”</vt:lpstr>
      <vt:lpstr>Abstract of Schemes – Work in Progress Category – “New”</vt:lpstr>
      <vt:lpstr>Abstract of Schemes – Work in Progress Category – “New”</vt:lpstr>
      <vt:lpstr>Abstract of Schemes – Work in Progress Category – “New”</vt:lpstr>
      <vt:lpstr>Abstract of Schemes – Work in Progress Category – “New”</vt:lpstr>
      <vt:lpstr>Abstract of Schemes – Work in Progress Category – “New”</vt:lpstr>
      <vt:lpstr>Abstract of Schemes – Work in Progress Category – “New”</vt:lpstr>
      <vt:lpstr>Abstract of Schemes – Work Completed Category – “Retro”</vt:lpstr>
      <vt:lpstr>Abstract of Schemes – Work Completed Category – “New”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DeepakRanjan Nayak</dc:creator>
  <cp:lastModifiedBy>Ashutosh Garg</cp:lastModifiedBy>
  <cp:revision>655</cp:revision>
  <dcterms:created xsi:type="dcterms:W3CDTF">2022-03-31T07:35:09Z</dcterms:created>
  <dcterms:modified xsi:type="dcterms:W3CDTF">2023-04-05T11:04:04Z</dcterms:modified>
</cp:coreProperties>
</file>