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96" r:id="rId4"/>
    <p:sldMasterId id="2147483708" r:id="rId5"/>
  </p:sldMasterIdLst>
  <p:notesMasterIdLst>
    <p:notesMasterId r:id="rId79"/>
  </p:notesMasterIdLst>
  <p:sldIdLst>
    <p:sldId id="744" r:id="rId6"/>
    <p:sldId id="739" r:id="rId7"/>
    <p:sldId id="740" r:id="rId8"/>
    <p:sldId id="741" r:id="rId9"/>
    <p:sldId id="776" r:id="rId10"/>
    <p:sldId id="777" r:id="rId11"/>
    <p:sldId id="778" r:id="rId12"/>
    <p:sldId id="779" r:id="rId13"/>
    <p:sldId id="780" r:id="rId14"/>
    <p:sldId id="781" r:id="rId15"/>
    <p:sldId id="782" r:id="rId16"/>
    <p:sldId id="783" r:id="rId17"/>
    <p:sldId id="784" r:id="rId18"/>
    <p:sldId id="785" r:id="rId19"/>
    <p:sldId id="786" r:id="rId20"/>
    <p:sldId id="787" r:id="rId21"/>
    <p:sldId id="788" r:id="rId22"/>
    <p:sldId id="789" r:id="rId23"/>
    <p:sldId id="790" r:id="rId24"/>
    <p:sldId id="791" r:id="rId25"/>
    <p:sldId id="792" r:id="rId26"/>
    <p:sldId id="793" r:id="rId27"/>
    <p:sldId id="794" r:id="rId28"/>
    <p:sldId id="795" r:id="rId29"/>
    <p:sldId id="796" r:id="rId30"/>
    <p:sldId id="797" r:id="rId31"/>
    <p:sldId id="798" r:id="rId32"/>
    <p:sldId id="799" r:id="rId33"/>
    <p:sldId id="800" r:id="rId34"/>
    <p:sldId id="801" r:id="rId35"/>
    <p:sldId id="802" r:id="rId36"/>
    <p:sldId id="803" r:id="rId37"/>
    <p:sldId id="804" r:id="rId38"/>
    <p:sldId id="805" r:id="rId39"/>
    <p:sldId id="806" r:id="rId40"/>
    <p:sldId id="807" r:id="rId41"/>
    <p:sldId id="808" r:id="rId42"/>
    <p:sldId id="809" r:id="rId43"/>
    <p:sldId id="810" r:id="rId44"/>
    <p:sldId id="811" r:id="rId45"/>
    <p:sldId id="812" r:id="rId46"/>
    <p:sldId id="813" r:id="rId47"/>
    <p:sldId id="814" r:id="rId48"/>
    <p:sldId id="815" r:id="rId49"/>
    <p:sldId id="816" r:id="rId50"/>
    <p:sldId id="817" r:id="rId51"/>
    <p:sldId id="818" r:id="rId52"/>
    <p:sldId id="819" r:id="rId53"/>
    <p:sldId id="820" r:id="rId54"/>
    <p:sldId id="821" r:id="rId55"/>
    <p:sldId id="822" r:id="rId56"/>
    <p:sldId id="823" r:id="rId57"/>
    <p:sldId id="824" r:id="rId58"/>
    <p:sldId id="825" r:id="rId59"/>
    <p:sldId id="826" r:id="rId60"/>
    <p:sldId id="827" r:id="rId61"/>
    <p:sldId id="828" r:id="rId62"/>
    <p:sldId id="829" r:id="rId63"/>
    <p:sldId id="830" r:id="rId64"/>
    <p:sldId id="831" r:id="rId65"/>
    <p:sldId id="832" r:id="rId66"/>
    <p:sldId id="833" r:id="rId67"/>
    <p:sldId id="834" r:id="rId68"/>
    <p:sldId id="745" r:id="rId69"/>
    <p:sldId id="770" r:id="rId70"/>
    <p:sldId id="773" r:id="rId71"/>
    <p:sldId id="771" r:id="rId72"/>
    <p:sldId id="748" r:id="rId73"/>
    <p:sldId id="774" r:id="rId74"/>
    <p:sldId id="775" r:id="rId75"/>
    <p:sldId id="747" r:id="rId76"/>
    <p:sldId id="760" r:id="rId77"/>
    <p:sldId id="768" r:id="rId78"/>
  </p:sldIdLst>
  <p:sldSz cx="12192000" cy="6858000"/>
  <p:notesSz cx="6858000" cy="9144000"/>
  <p:custDataLst>
    <p:tags r:id="rId8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B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24" autoAdjust="0"/>
    <p:restoredTop sz="99823" autoAdjust="0"/>
  </p:normalViewPr>
  <p:slideViewPr>
    <p:cSldViewPr snapToGrid="0">
      <p:cViewPr varScale="1">
        <p:scale>
          <a:sx n="78" d="100"/>
          <a:sy n="78" d="100"/>
        </p:scale>
        <p:origin x="514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tableStyles" Target="tableStyles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6.xml"/><Relationship Id="rId82" Type="http://schemas.openxmlformats.org/officeDocument/2006/relationships/viewProps" Target="viewProps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slide" Target="slides/slide7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tags" Target="tags/tag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28657C-BFCD-480A-9D33-DBC343DA306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1C0173-7218-4FCF-8E4B-31AC14C57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66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E9F-98F7-42AF-83C5-FAABF3DA94E8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757D-84EA-4534-9857-ACBA41520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57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E9F-98F7-42AF-83C5-FAABF3DA94E8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757D-84EA-4534-9857-ACBA41520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5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E9F-98F7-42AF-83C5-FAABF3DA94E8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757D-84EA-4534-9857-ACBA41520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29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22-03-2023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828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22-03-2023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839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22-03-2023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145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22-03-2023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412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22-03-2023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662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22-03-2023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1846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22-03-2023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8224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22-03-2023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154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E9F-98F7-42AF-83C5-FAABF3DA94E8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757D-84EA-4534-9857-ACBA41520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422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22-03-2023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3992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22-03-2023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0236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22-03-2023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0942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22-03-2023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9121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22-03-2023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0242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22-03-2023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5340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22-03-2023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493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22-03-2023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3563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22-03-2023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0897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22-03-2023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91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E9F-98F7-42AF-83C5-FAABF3DA94E8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757D-84EA-4534-9857-ACBA41520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348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22-03-2023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2046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22-03-2023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5532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22-03-2023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7843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22-03-2023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8709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22-03-2023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50627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22-03-2023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18830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22-03-2023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9762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22-03-2023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20347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22-03-2023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6479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22-03-2023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028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E9F-98F7-42AF-83C5-FAABF3DA94E8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757D-84EA-4534-9857-ACBA41520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4918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22-03-2023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65587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22-03-2023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96183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22-03-2023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86936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22-03-2023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47600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22-03-2023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07859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22-03-2023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3551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22-03-2023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70507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22-03-2023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53501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22-03-2023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76733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22-03-2023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466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E9F-98F7-42AF-83C5-FAABF3DA94E8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757D-84EA-4534-9857-ACBA41520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0840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22-03-2023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99144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22-03-2023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80509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22-03-2023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60783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22-03-2023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36755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22-03-2023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32604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22-03-2023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127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E9F-98F7-42AF-83C5-FAABF3DA94E8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757D-84EA-4534-9857-ACBA41520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E9F-98F7-42AF-83C5-FAABF3DA94E8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757D-84EA-4534-9857-ACBA41520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36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E9F-98F7-42AF-83C5-FAABF3DA94E8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757D-84EA-4534-9857-ACBA41520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72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E9F-98F7-42AF-83C5-FAABF3DA94E8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757D-84EA-4534-9857-ACBA41520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13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41E9F-98F7-42AF-83C5-FAABF3DA94E8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E757D-84EA-4534-9857-ACBA41520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22-03-2023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06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22-03-2023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206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22-03-2023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17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22-03-2023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67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73000">
              <a:schemeClr val="accent1">
                <a:lumMod val="30000"/>
                <a:lumOff val="70000"/>
              </a:schemeClr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8328248" y="188640"/>
            <a:ext cx="3672408" cy="1501458"/>
            <a:chOff x="7981054" y="230240"/>
            <a:chExt cx="3672408" cy="1501458"/>
          </a:xfrm>
        </p:grpSpPr>
        <p:pic>
          <p:nvPicPr>
            <p:cNvPr id="5" name="Picture 2" descr="https://bihog.com/wp-content/uploads/2020/02/NABARD-Consultancy-Services-Pvt.-Ltd.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7500" b="56406" l="12342" r="87658">
                          <a14:foregroundMark x1="61076" y1="31875" x2="61076" y2="31875"/>
                          <a14:foregroundMark x1="54325" y1="49844" x2="54325" y2="49844"/>
                          <a14:foregroundMark x1="56646" y1="51094" x2="56646" y2="51094"/>
                          <a14:foregroundMark x1="60338" y1="51094" x2="60338" y2="51094"/>
                          <a14:foregroundMark x1="50316" y1="49375" x2="50316" y2="49375"/>
                          <a14:foregroundMark x1="46941" y1="50156" x2="46941" y2="50156"/>
                          <a14:foregroundMark x1="42300" y1="50000" x2="42300" y2="50000"/>
                          <a14:foregroundMark x1="39873" y1="51563" x2="39873" y2="51563"/>
                          <a14:foregroundMark x1="38502" y1="19063" x2="38502" y2="19063"/>
                          <a14:foregroundMark x1="45886" y1="23906" x2="45886" y2="2390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44" t="7641" r="12219" b="51715"/>
            <a:stretch/>
          </p:blipFill>
          <p:spPr bwMode="auto">
            <a:xfrm>
              <a:off x="8335926" y="230240"/>
              <a:ext cx="2962664" cy="1193681"/>
            </a:xfrm>
            <a:prstGeom prst="rect">
              <a:avLst/>
            </a:prstGeom>
            <a:noFill/>
            <a:ln>
              <a:noFill/>
            </a:ln>
            <a:effectLst>
              <a:outerShdw dist="50800" dir="5400000" algn="ctr" rotWithShape="0">
                <a:srgbClr val="000000">
                  <a:alpha val="0"/>
                </a:srgbClr>
              </a:outerShdw>
            </a:effectLst>
          </p:spPr>
        </p:pic>
        <p:sp>
          <p:nvSpPr>
            <p:cNvPr id="6" name="TextBox 5"/>
            <p:cNvSpPr txBox="1"/>
            <p:nvPr/>
          </p:nvSpPr>
          <p:spPr>
            <a:xfrm>
              <a:off x="7981054" y="1423921"/>
              <a:ext cx="3672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003E29"/>
                  </a:solidFill>
                  <a:latin typeface="Arial Black" panose="020B0A04020102020204" pitchFamily="34" charset="0"/>
                </a:rPr>
                <a:t>NABARD CONSULTANCY SERVICES</a:t>
              </a:r>
              <a:endParaRPr lang="en-IN" sz="1400" b="1" dirty="0">
                <a:solidFill>
                  <a:srgbClr val="003E29"/>
                </a:solidFill>
                <a:latin typeface="Arial Black" panose="020B0A04020102020204" pitchFamily="34" charset="0"/>
              </a:endParaRPr>
            </a:p>
          </p:txBody>
        </p:sp>
      </p:grpSp>
      <p:pic>
        <p:nvPicPr>
          <p:cNvPr id="7" name="Picture 6" descr="NABARD-Consultancy-Services-Pvt.-Ltd..png (948×640)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500" b="56094" l="36076" r="63819">
                        <a14:foregroundMark x1="46308" y1="30312" x2="46308" y2="30312"/>
                        <a14:foregroundMark x1="41878" y1="32500" x2="41878" y2="32500"/>
                        <a14:foregroundMark x1="39662" y1="51563" x2="39662" y2="51563"/>
                        <a14:foregroundMark x1="41878" y1="52188" x2="41878" y2="52188"/>
                        <a14:foregroundMark x1="45148" y1="51094" x2="45148" y2="51094"/>
                        <a14:foregroundMark x1="49051" y1="51406" x2="49051" y2="51406"/>
                        <a14:foregroundMark x1="52637" y1="51094" x2="52637" y2="51094"/>
                        <a14:foregroundMark x1="56329" y1="50781" x2="56329" y2="50781"/>
                        <a14:foregroundMark x1="60338" y1="49844" x2="60338" y2="498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134" t="7757" r="36058" b="42720"/>
          <a:stretch/>
        </p:blipFill>
        <p:spPr bwMode="auto">
          <a:xfrm>
            <a:off x="839435" y="4788192"/>
            <a:ext cx="1646442" cy="197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130942" y="2717176"/>
            <a:ext cx="9869714" cy="16619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b="1" dirty="0">
                <a:solidFill>
                  <a:prstClr val="black"/>
                </a:solidFill>
              </a:rPr>
              <a:t>PROGRESS REPORT</a:t>
            </a:r>
          </a:p>
          <a:p>
            <a:pPr algn="r"/>
            <a:r>
              <a:rPr lang="en-US" sz="4800" b="1" dirty="0">
                <a:solidFill>
                  <a:prstClr val="black"/>
                </a:solidFill>
              </a:rPr>
              <a:t>DISTRICT: THANE</a:t>
            </a:r>
            <a:endParaRPr lang="en-IN" sz="4800" b="1" dirty="0">
              <a:solidFill>
                <a:prstClr val="black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7624" y="27464"/>
            <a:ext cx="3250064" cy="2467436"/>
            <a:chOff x="37624" y="27464"/>
            <a:chExt cx="3250064" cy="2467436"/>
          </a:xfrm>
        </p:grpSpPr>
        <p:pic>
          <p:nvPicPr>
            <p:cNvPr id="8" name="Picture 5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6061" b="95960" l="19722" r="80405">
                          <a14:foregroundMark x1="34640" y1="80808" x2="34640" y2="80808"/>
                          <a14:foregroundMark x1="38432" y1="77778" x2="38432" y2="77778"/>
                          <a14:foregroundMark x1="44248" y1="75758" x2="44248" y2="75758"/>
                          <a14:foregroundMark x1="49810" y1="76768" x2="49810" y2="76768"/>
                          <a14:foregroundMark x1="56384" y1="76263" x2="56384" y2="76263"/>
                          <a14:foregroundMark x1="59798" y1="77946" x2="59798" y2="77946"/>
                          <a14:foregroundMark x1="64855" y1="76263" x2="64855" y2="76263"/>
                          <a14:foregroundMark x1="69912" y1="76936" x2="69912" y2="76936"/>
                          <a14:foregroundMark x1="71934" y1="76431" x2="71934" y2="76431"/>
                          <a14:foregroundMark x1="27939" y1="76431" x2="27939" y2="76431"/>
                          <a14:foregroundMark x1="28951" y1="86195" x2="28951" y2="86195"/>
                          <a14:foregroundMark x1="26802" y1="87879" x2="26802" y2="87879"/>
                          <a14:foregroundMark x1="23767" y1="88889" x2="23767" y2="88889"/>
                          <a14:foregroundMark x1="34134" y1="88552" x2="34134" y2="88552"/>
                          <a14:foregroundMark x1="36410" y1="88552" x2="36410" y2="88552"/>
                          <a14:foregroundMark x1="39949" y1="89057" x2="39949" y2="89057"/>
                          <a14:foregroundMark x1="43363" y1="89226" x2="43363" y2="89226"/>
                          <a14:foregroundMark x1="46018" y1="89562" x2="46018" y2="89562"/>
                          <a14:foregroundMark x1="49305" y1="89394" x2="49305" y2="89394"/>
                          <a14:foregroundMark x1="56131" y1="86195" x2="56131" y2="86195"/>
                          <a14:foregroundMark x1="62200" y1="88047" x2="62200" y2="88047"/>
                          <a14:foregroundMark x1="62579" y1="85354" x2="62579" y2="85354"/>
                          <a14:foregroundMark x1="63717" y1="87374" x2="63717" y2="87374"/>
                          <a14:foregroundMark x1="66751" y1="88047" x2="66751" y2="88047"/>
                          <a14:foregroundMark x1="70164" y1="87879" x2="70164" y2="87879"/>
                          <a14:foregroundMark x1="70038" y1="85017" x2="70038" y2="85017"/>
                          <a14:foregroundMark x1="71302" y1="88047" x2="71302" y2="88047"/>
                          <a14:foregroundMark x1="75474" y1="88215" x2="75474" y2="88215"/>
                          <a14:backgroundMark x1="35145" y1="79798" x2="35145" y2="79798"/>
                          <a14:backgroundMark x1="55879" y1="79966" x2="55879" y2="79966"/>
                          <a14:backgroundMark x1="68521" y1="79966" x2="68521" y2="79966"/>
                          <a14:backgroundMark x1="72566" y1="89226" x2="72566" y2="89226"/>
                          <a14:backgroundMark x1="46903" y1="90067" x2="46903" y2="90067"/>
                          <a14:backgroundMark x1="40076" y1="69360" x2="40076" y2="69360"/>
                          <a14:backgroundMark x1="36662" y1="69360" x2="36662" y2="69360"/>
                          <a14:backgroundMark x1="40455" y1="69360" x2="40455" y2="69360"/>
                          <a14:backgroundMark x1="26169" y1="71549" x2="26169" y2="71549"/>
                          <a14:backgroundMark x1="40582" y1="88047" x2="40582" y2="88047"/>
                          <a14:backgroundMark x1="26296" y1="90067" x2="26296" y2="900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76" t="2344" r="16814"/>
            <a:stretch>
              <a:fillRect/>
            </a:stretch>
          </p:blipFill>
          <p:spPr bwMode="auto">
            <a:xfrm>
              <a:off x="784809" y="550684"/>
              <a:ext cx="1755694" cy="19442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TextBox 12"/>
            <p:cNvSpPr txBox="1"/>
            <p:nvPr/>
          </p:nvSpPr>
          <p:spPr>
            <a:xfrm>
              <a:off x="37624" y="27464"/>
              <a:ext cx="32500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1F497D">
                      <a:lumMod val="60000"/>
                      <a:lumOff val="40000"/>
                    </a:srgbClr>
                  </a:solidFill>
                </a:rPr>
                <a:t>JAL JEEVAN MISSION</a:t>
              </a:r>
              <a:endParaRPr lang="en-IN" sz="2800" b="1" dirty="0">
                <a:solidFill>
                  <a:srgbClr val="1F497D">
                    <a:lumMod val="60000"/>
                    <a:lumOff val="40000"/>
                  </a:srgbClr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491776" y="5754562"/>
            <a:ext cx="3508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rgbClr val="1F497D"/>
                </a:solidFill>
              </a:rPr>
              <a:t>KONKAN REGION</a:t>
            </a:r>
          </a:p>
          <a:p>
            <a:pPr algn="r"/>
            <a:r>
              <a:rPr lang="en-US" sz="2400" b="1" dirty="0">
                <a:solidFill>
                  <a:srgbClr val="1F497D"/>
                </a:solidFill>
              </a:rPr>
              <a:t>JANUARY 2023</a:t>
            </a:r>
            <a:endParaRPr lang="en-IN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495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in Progress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“Retro”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395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in Progress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“Retro”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640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in Progress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“Retro”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7580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in Progress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“Retro”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48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in Progress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“Retro”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238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in Progress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“Retro”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9718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in Progress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“Retro”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4961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in Progress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“Retro”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8713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in Progress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“Retro”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299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in Progress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“Retro”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176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idx="4294967295"/>
          </p:nvPr>
        </p:nvSpPr>
        <p:spPr>
          <a:xfrm>
            <a:off x="203200" y="174171"/>
            <a:ext cx="11776710" cy="784225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District Work Status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455294"/>
              </p:ext>
            </p:extLst>
          </p:nvPr>
        </p:nvGraphicFramePr>
        <p:xfrm>
          <a:off x="346310" y="1252841"/>
          <a:ext cx="11450738" cy="5173718"/>
        </p:xfrm>
        <a:graphic>
          <a:graphicData uri="http://schemas.openxmlformats.org/drawingml/2006/table">
            <a:tbl>
              <a:tblPr/>
              <a:tblGrid>
                <a:gridCol w="16836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1925">
                  <a:extLst>
                    <a:ext uri="{9D8B030D-6E8A-4147-A177-3AD203B41FA5}">
                      <a16:colId xmlns:a16="http://schemas.microsoft.com/office/drawing/2014/main" val="2497114624"/>
                    </a:ext>
                  </a:extLst>
                </a:gridCol>
                <a:gridCol w="201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08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44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7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709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Taluka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Category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No. of Schemes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Work Order Issued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Work In</a:t>
                      </a:r>
                      <a:r>
                        <a:rPr lang="en-IN" sz="18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</a:t>
                      </a: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Progress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Work</a:t>
                      </a:r>
                      <a:r>
                        <a:rPr lang="en-IN" sz="18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Not S</a:t>
                      </a:r>
                      <a:r>
                        <a:rPr lang="en-US" sz="1800" b="1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tarted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993">
                <a:tc rowSpan="2">
                  <a:txBody>
                    <a:bodyPr/>
                    <a:lstStyle/>
                    <a:p>
                      <a:pPr algn="ctr" fontAlgn="b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 b="0" dirty="0">
                        <a:effectLst/>
                        <a:latin typeface="Calibri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993">
                <a:tc vMerge="1">
                  <a:txBody>
                    <a:bodyPr/>
                    <a:lstStyle/>
                    <a:p>
                      <a:pPr algn="ctr" fontAlgn="b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 b="0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6767108"/>
                  </a:ext>
                </a:extLst>
              </a:tr>
              <a:tr h="495993">
                <a:tc rowSpan="2">
                  <a:txBody>
                    <a:bodyPr/>
                    <a:lstStyle/>
                    <a:p>
                      <a:pPr algn="ctr" fontAlgn="b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 b="0" dirty="0">
                        <a:effectLst/>
                        <a:latin typeface="Calibri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8188439"/>
                  </a:ext>
                </a:extLst>
              </a:tr>
              <a:tr h="495993">
                <a:tc vMerge="1">
                  <a:txBody>
                    <a:bodyPr/>
                    <a:lstStyle/>
                    <a:p>
                      <a:pPr algn="ctr" fontAlgn="b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 b="0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8721351"/>
                  </a:ext>
                </a:extLst>
              </a:tr>
              <a:tr h="495993">
                <a:tc rowSpan="2">
                  <a:txBody>
                    <a:bodyPr/>
                    <a:lstStyle/>
                    <a:p>
                      <a:pPr algn="ctr" fontAlgn="b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 b="0" dirty="0">
                        <a:effectLst/>
                        <a:latin typeface="Calibri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4144627"/>
                  </a:ext>
                </a:extLst>
              </a:tr>
              <a:tr h="495993">
                <a:tc vMerge="1">
                  <a:txBody>
                    <a:bodyPr/>
                    <a:lstStyle/>
                    <a:p>
                      <a:pPr algn="ctr" fontAlgn="b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 b="0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8230415"/>
                  </a:ext>
                </a:extLst>
              </a:tr>
              <a:tr h="495993">
                <a:tc rowSpan="2">
                  <a:txBody>
                    <a:bodyPr/>
                    <a:lstStyle/>
                    <a:p>
                      <a:pPr algn="ctr" fontAlgn="b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 b="0" dirty="0">
                        <a:effectLst/>
                        <a:latin typeface="Calibri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308865"/>
                  </a:ext>
                </a:extLst>
              </a:tr>
              <a:tr h="495993">
                <a:tc vMerge="1">
                  <a:txBody>
                    <a:bodyPr/>
                    <a:lstStyle/>
                    <a:p>
                      <a:pPr algn="ctr" fontAlgn="b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 b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995280"/>
                  </a:ext>
                </a:extLst>
              </a:tr>
              <a:tr h="568681">
                <a:tc gridSpan="2">
                  <a:txBody>
                    <a:bodyPr/>
                    <a:lstStyle/>
                    <a:p>
                      <a:pPr algn="ctr" fontAlgn="b"/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600" b="1" dirty="0">
                        <a:effectLst/>
                        <a:latin typeface="Calibri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278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in Progress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“Retro”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4395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in Progress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“Retro”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399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in Progress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“Retro”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3823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in Progress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“Retro”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44749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in Progress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“New”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072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in Progress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“New”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8444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in Progress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“New”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03049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in Progress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“New”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8487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in Progress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“New”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08798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in Progress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“New”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51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7817" y="14345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u="sng" dirty="0">
                <a:solidFill>
                  <a:prstClr val="black"/>
                </a:solidFill>
                <a:latin typeface="Calibri"/>
              </a:rPr>
              <a:t>Executive Summary</a:t>
            </a:r>
            <a:br>
              <a:rPr lang="en-US" sz="4000" b="1" dirty="0">
                <a:solidFill>
                  <a:prstClr val="black"/>
                </a:solidFill>
                <a:latin typeface="Calibri"/>
              </a:rPr>
            </a:br>
            <a:r>
              <a:rPr lang="en-US" sz="2500" b="1" dirty="0">
                <a:solidFill>
                  <a:prstClr val="black"/>
                </a:solidFill>
                <a:latin typeface="Calibri"/>
              </a:rPr>
              <a:t>Work in Progress Schemes</a:t>
            </a:r>
            <a:endParaRPr lang="en-US" b="1" dirty="0"/>
          </a:p>
        </p:txBody>
      </p:sp>
      <p:graphicFrame>
        <p:nvGraphicFramePr>
          <p:cNvPr id="4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2918020"/>
              </p:ext>
            </p:extLst>
          </p:nvPr>
        </p:nvGraphicFramePr>
        <p:xfrm>
          <a:off x="373108" y="1303836"/>
          <a:ext cx="11441522" cy="4275975"/>
        </p:xfrm>
        <a:graphic>
          <a:graphicData uri="http://schemas.openxmlformats.org/drawingml/2006/table">
            <a:tbl>
              <a:tblPr/>
              <a:tblGrid>
                <a:gridCol w="1546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7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6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65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90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98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83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972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87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Taluka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Category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Total No. of Schemes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No. of Schemes based on Physical Progress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7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&lt; 25%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25 &lt;</a:t>
                      </a:r>
                      <a:r>
                        <a:rPr lang="en-IN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50%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50</a:t>
                      </a:r>
                      <a:r>
                        <a:rPr lang="en-IN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&lt; 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75%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75</a:t>
                      </a:r>
                      <a:r>
                        <a:rPr lang="en-IN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&lt; 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100%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Commissioned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725">
                <a:tc rowSpan="2">
                  <a:txBody>
                    <a:bodyPr/>
                    <a:lstStyle/>
                    <a:p>
                      <a:pPr algn="ctr" fontAlgn="ctr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 b="0" dirty="0">
                        <a:effectLst/>
                        <a:latin typeface="Calibri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 b="0" dirty="0">
                        <a:effectLst/>
                        <a:latin typeface="Calibri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 b="0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 b="0" dirty="0">
                        <a:effectLst/>
                        <a:latin typeface="Calibri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 b="0" dirty="0">
                        <a:effectLst/>
                        <a:latin typeface="Calibri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7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 b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 b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 b="0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 b="0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 b="0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725">
                <a:tc rowSpan="2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 b="0">
                        <a:effectLst/>
                        <a:latin typeface="Calibri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 b="0" dirty="0">
                        <a:effectLst/>
                        <a:latin typeface="Calibri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 b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 b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 b="0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3614644"/>
                  </a:ext>
                </a:extLst>
              </a:tr>
              <a:tr h="388725">
                <a:tc vMerge="1">
                  <a:txBody>
                    <a:bodyPr/>
                    <a:lstStyle/>
                    <a:p>
                      <a:pPr algn="ctr" fontAlgn="ctr"/>
                      <a:endParaRPr lang="en-IN" sz="1400" b="1" i="0" u="none" strike="noStrike" dirty="0" err="1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 b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 b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 b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 b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 b="0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0842485"/>
                  </a:ext>
                </a:extLst>
              </a:tr>
              <a:tr h="388725">
                <a:tc rowSpan="2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 b="0">
                        <a:effectLst/>
                        <a:latin typeface="Calibri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 b="0">
                        <a:effectLst/>
                        <a:latin typeface="Calibri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 b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 b="0">
                        <a:effectLst/>
                        <a:latin typeface="Calibri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 b="0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7587983"/>
                  </a:ext>
                </a:extLst>
              </a:tr>
              <a:tr h="388725">
                <a:tc vMerge="1">
                  <a:txBody>
                    <a:bodyPr/>
                    <a:lstStyle/>
                    <a:p>
                      <a:pPr algn="ctr" fontAlgn="ctr"/>
                      <a:endParaRPr lang="en-IN" sz="1400" b="1" i="0" u="none" strike="noStrike" dirty="0" err="1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 b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 b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 b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 b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 b="0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7160972"/>
                  </a:ext>
                </a:extLst>
              </a:tr>
              <a:tr h="388725">
                <a:tc rowSpan="2">
                  <a:txBody>
                    <a:bodyPr/>
                    <a:lstStyle/>
                    <a:p>
                      <a:pPr algn="ctr" fontAlgn="ctr"/>
                      <a:endParaRPr lang="en-IN" sz="1400" b="1" i="0" u="none" strike="noStrike" dirty="0" err="1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 b="0" dirty="0">
                        <a:effectLst/>
                        <a:latin typeface="Calibri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 b="0" dirty="0">
                        <a:effectLst/>
                        <a:latin typeface="Calibri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 b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 b="0">
                        <a:effectLst/>
                        <a:latin typeface="Calibri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 b="0" dirty="0">
                        <a:effectLst/>
                        <a:latin typeface="Calibri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370838"/>
                  </a:ext>
                </a:extLst>
              </a:tr>
              <a:tr h="388725">
                <a:tc vMerge="1">
                  <a:txBody>
                    <a:bodyPr/>
                    <a:lstStyle/>
                    <a:p>
                      <a:pPr algn="ctr" fontAlgn="ctr"/>
                      <a:endParaRPr lang="en-IN" sz="1400" b="1" i="0" u="none" strike="noStrike" dirty="0" err="1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 b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 b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 b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 b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 b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147346"/>
                  </a:ext>
                </a:extLst>
              </a:tr>
              <a:tr h="388725">
                <a:tc gridSpan="2">
                  <a:txBody>
                    <a:bodyPr/>
                    <a:lstStyle/>
                    <a:p>
                      <a:pPr algn="ctr" fontAlgn="ctr"/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 b="1" dirty="0">
                        <a:effectLst/>
                        <a:latin typeface="Calibri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 b="1" dirty="0">
                        <a:effectLst/>
                        <a:latin typeface="Calibri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 b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 b="1" dirty="0">
                        <a:effectLst/>
                        <a:latin typeface="Calibri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 b="1" dirty="0">
                        <a:effectLst/>
                        <a:latin typeface="Calibri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15419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in Progress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“New”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87270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in Progress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“New”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6891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in Progress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“New”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29644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in Progress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“New”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60380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in Progress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“New”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79637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in Progress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“New”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9101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in Progress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“New”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56479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in Progress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“New”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840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in Progress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“New”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2434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in Progress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“New”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9186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in Progress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“Retro”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75628"/>
              </p:ext>
            </p:extLst>
          </p:nvPr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833943"/>
              </p:ext>
            </p:extLst>
          </p:nvPr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4814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in Progress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“New”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67560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in Progress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“New”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89824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in Progress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“New”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7418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in Progress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“New”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22773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Completed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“Retro”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59383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Completed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“Retro”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8743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Completed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“Retro”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93632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Completed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“Retro”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37401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Completed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“Retro”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15465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Completed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“Retro”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776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in Progress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“Retro”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87349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Completed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“Retro”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2352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Completed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“Retro”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9742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Completed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“Retro”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64477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Completed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“Retro”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58686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Completed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“New”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89901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Completed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“New”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05381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Completed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“New”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254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Completed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“New”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45859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Completed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“New”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0902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Completed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“New”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5501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in Progress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“Retro”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3825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Completed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“New”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37425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Completed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“New”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99509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Completed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“New”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9868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Completed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“New”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638000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73000">
              <a:schemeClr val="accent1">
                <a:lumMod val="30000"/>
                <a:lumOff val="70000"/>
              </a:schemeClr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151784" y="3075056"/>
            <a:ext cx="388843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u="sng" dirty="0">
                <a:solidFill>
                  <a:prstClr val="black"/>
                </a:solidFill>
              </a:rPr>
              <a:t>DASHBOARD</a:t>
            </a:r>
            <a:endParaRPr lang="en-IN" sz="4000" b="1" u="sng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5545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179" y="400062"/>
            <a:ext cx="158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Work Status</a:t>
            </a:r>
            <a:endParaRPr lang="en-IN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148792-AE76-4D75-A64B-DB24860FAEDB}"/>
              </a:ext>
            </a:extLst>
          </p:cNvPr>
          <p:cNvSpPr txBox="1"/>
          <p:nvPr/>
        </p:nvSpPr>
        <p:spPr>
          <a:xfrm>
            <a:off x="41945" y="41945"/>
            <a:ext cx="7910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Dashboard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2606375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148792-AE76-4D75-A64B-DB24860FAEDB}"/>
              </a:ext>
            </a:extLst>
          </p:cNvPr>
          <p:cNvSpPr txBox="1"/>
          <p:nvPr/>
        </p:nvSpPr>
        <p:spPr>
          <a:xfrm>
            <a:off x="41945" y="41945"/>
            <a:ext cx="7910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Dashboard</a:t>
            </a:r>
            <a:endParaRPr lang="en-IN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EB59A-1A22-4C49-8CA1-DCAA3BF408F1}"/>
              </a:ext>
            </a:extLst>
          </p:cNvPr>
          <p:cNvSpPr txBox="1"/>
          <p:nvPr/>
        </p:nvSpPr>
        <p:spPr>
          <a:xfrm>
            <a:off x="47488" y="413532"/>
            <a:ext cx="3162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Progress Milestone</a:t>
            </a:r>
            <a:endParaRPr lang="en-IN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C875F48-E3AB-41C0-8B2B-FE05DBF11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500" y="3685890"/>
            <a:ext cx="1675701" cy="62615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3E49154-990A-4565-B45F-AA091F726964}"/>
              </a:ext>
            </a:extLst>
          </p:cNvPr>
          <p:cNvSpPr/>
          <p:nvPr/>
        </p:nvSpPr>
        <p:spPr>
          <a:xfrm>
            <a:off x="1374067" y="3967600"/>
            <a:ext cx="1124125" cy="2429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C687B4E-477F-4511-89C7-E27701CD6C62}"/>
              </a:ext>
            </a:extLst>
          </p:cNvPr>
          <p:cNvSpPr/>
          <p:nvPr/>
        </p:nvSpPr>
        <p:spPr>
          <a:xfrm>
            <a:off x="2161827" y="4170444"/>
            <a:ext cx="929716" cy="1127269"/>
          </a:xfrm>
          <a:custGeom>
            <a:avLst/>
            <a:gdLst>
              <a:gd name="connsiteX0" fmla="*/ 0 w 1647825"/>
              <a:gd name="connsiteY0" fmla="*/ 0 h 1057275"/>
              <a:gd name="connsiteX1" fmla="*/ 542925 w 1647825"/>
              <a:gd name="connsiteY1" fmla="*/ 752475 h 1057275"/>
              <a:gd name="connsiteX2" fmla="*/ 1647825 w 1647825"/>
              <a:gd name="connsiteY2" fmla="*/ 1057275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7825" h="1057275">
                <a:moveTo>
                  <a:pt x="0" y="0"/>
                </a:moveTo>
                <a:cubicBezTo>
                  <a:pt x="134144" y="288131"/>
                  <a:pt x="268288" y="576263"/>
                  <a:pt x="542925" y="752475"/>
                </a:cubicBezTo>
                <a:cubicBezTo>
                  <a:pt x="817562" y="928687"/>
                  <a:pt x="1474788" y="1003300"/>
                  <a:pt x="1647825" y="1057275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96C861-C273-4E5F-AA6D-EB826D6B7C2E}"/>
              </a:ext>
            </a:extLst>
          </p:cNvPr>
          <p:cNvSpPr/>
          <p:nvPr/>
        </p:nvSpPr>
        <p:spPr>
          <a:xfrm>
            <a:off x="1056478" y="2770268"/>
            <a:ext cx="612429" cy="1264444"/>
          </a:xfrm>
          <a:custGeom>
            <a:avLst/>
            <a:gdLst>
              <a:gd name="connsiteX0" fmla="*/ 816572 w 816572"/>
              <a:gd name="connsiteY0" fmla="*/ 0 h 1685925"/>
              <a:gd name="connsiteX1" fmla="*/ 6947 w 816572"/>
              <a:gd name="connsiteY1" fmla="*/ 704850 h 1685925"/>
              <a:gd name="connsiteX2" fmla="*/ 492722 w 816572"/>
              <a:gd name="connsiteY2" fmla="*/ 1685925 h 168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6572" h="1685925">
                <a:moveTo>
                  <a:pt x="816572" y="0"/>
                </a:moveTo>
                <a:cubicBezTo>
                  <a:pt x="438747" y="211931"/>
                  <a:pt x="60922" y="423863"/>
                  <a:pt x="6947" y="704850"/>
                </a:cubicBezTo>
                <a:cubicBezTo>
                  <a:pt x="-47028" y="985838"/>
                  <a:pt x="222847" y="1335881"/>
                  <a:pt x="492722" y="1685925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</p:spTree>
    <p:extLst>
      <p:ext uri="{BB962C8B-B14F-4D97-AF65-F5344CB8AC3E}">
        <p14:creationId xmlns:p14="http://schemas.microsoft.com/office/powerpoint/2010/main" val="285564327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89277" y="2492922"/>
            <a:ext cx="3526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Work Status: </a:t>
            </a:r>
            <a:r>
              <a:rPr lang="en-US" sz="1400" b="1" u="sng" dirty="0" err="1"/>
              <a:t>Taluka</a:t>
            </a:r>
            <a:r>
              <a:rPr lang="en-US" sz="1400" b="1" u="sng" dirty="0"/>
              <a:t> Wise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597" y="442349"/>
            <a:ext cx="3526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Work Status</a:t>
            </a:r>
            <a:r>
              <a:rPr lang="en-IN" sz="1400" u="sng" dirty="0"/>
              <a:t>:</a:t>
            </a:r>
            <a:endParaRPr lang="en-US" sz="1400" b="1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148792-AE76-4D75-A64B-DB24860FAEDB}"/>
              </a:ext>
            </a:extLst>
          </p:cNvPr>
          <p:cNvSpPr txBox="1"/>
          <p:nvPr/>
        </p:nvSpPr>
        <p:spPr>
          <a:xfrm>
            <a:off x="41945" y="41945"/>
            <a:ext cx="7910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Dashboard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43628550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73000">
              <a:schemeClr val="accent1">
                <a:lumMod val="30000"/>
                <a:lumOff val="70000"/>
              </a:schemeClr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026578" y="2890390"/>
            <a:ext cx="6138845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u="sng" dirty="0">
                <a:solidFill>
                  <a:prstClr val="black"/>
                </a:solidFill>
              </a:rPr>
              <a:t>MS – PROJECT</a:t>
            </a:r>
          </a:p>
          <a:p>
            <a:pPr algn="ctr"/>
            <a:r>
              <a:rPr lang="en-US" sz="2400" b="1" dirty="0">
                <a:solidFill>
                  <a:prstClr val="black"/>
                </a:solidFill>
              </a:rPr>
              <a:t>Work in Progress Schemes</a:t>
            </a:r>
            <a:endParaRPr lang="en-IN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92382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07817" y="143451"/>
            <a:ext cx="11776365" cy="92334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u="sng" dirty="0">
                <a:solidFill>
                  <a:prstClr val="black"/>
                </a:solidFill>
                <a:latin typeface="Calibri"/>
              </a:rPr>
              <a:t>Project Overview</a:t>
            </a:r>
            <a:br>
              <a:rPr lang="en-US" sz="4000" b="1" dirty="0">
                <a:solidFill>
                  <a:prstClr val="black"/>
                </a:solidFill>
                <a:latin typeface="Calibri"/>
              </a:rPr>
            </a:br>
            <a:r>
              <a:rPr lang="en-US" sz="2500" b="1" dirty="0">
                <a:solidFill>
                  <a:prstClr val="black"/>
                </a:solidFill>
                <a:latin typeface="Calibri"/>
              </a:rPr>
              <a:t>Physical Progress </a:t>
            </a:r>
            <a:r>
              <a:rPr lang="en-US" sz="2500" b="1" dirty="0" err="1">
                <a:solidFill>
                  <a:prstClr val="black"/>
                </a:solidFill>
                <a:latin typeface="Calibri"/>
              </a:rPr>
              <a:t>vs</a:t>
            </a:r>
            <a:r>
              <a:rPr lang="en-US" sz="2500" b="1" dirty="0">
                <a:solidFill>
                  <a:prstClr val="black"/>
                </a:solidFill>
                <a:latin typeface="Calibri"/>
              </a:rPr>
              <a:t> Financial Progress </a:t>
            </a:r>
            <a:r>
              <a:rPr lang="en-US" sz="2500" b="1" dirty="0" err="1">
                <a:solidFill>
                  <a:prstClr val="black"/>
                </a:solidFill>
                <a:latin typeface="Calibri"/>
              </a:rPr>
              <a:t>vs</a:t>
            </a:r>
            <a:r>
              <a:rPr lang="en-US" sz="2500" b="1" dirty="0">
                <a:solidFill>
                  <a:prstClr val="black"/>
                </a:solidFill>
                <a:latin typeface="Calibri"/>
              </a:rPr>
              <a:t> Time Overrun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28806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in Progress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“Retro”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87548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07817" y="143452"/>
            <a:ext cx="11776365" cy="72740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prstClr val="black"/>
                </a:solidFill>
                <a:latin typeface="Calibri"/>
              </a:rPr>
              <a:t>Late Schemes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815885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73000">
              <a:schemeClr val="accent1">
                <a:lumMod val="30000"/>
                <a:lumOff val="70000"/>
              </a:schemeClr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107668" y="3075057"/>
            <a:ext cx="5976664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u="sng" dirty="0">
                <a:solidFill>
                  <a:prstClr val="black"/>
                </a:solidFill>
              </a:rPr>
              <a:t>SAMPLE SITE VISIT PHOTOS</a:t>
            </a:r>
            <a:endParaRPr lang="en-IN" sz="4000" b="1" u="sng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11097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44440" y="96974"/>
            <a:ext cx="11303122" cy="748145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altLang="en-US" sz="3600" b="1" dirty="0">
                <a:latin typeface="+mn-lt"/>
              </a:rPr>
              <a:t>, Tal. </a:t>
            </a:r>
          </a:p>
        </p:txBody>
      </p:sp>
    </p:spTree>
    <p:extLst>
      <p:ext uri="{BB962C8B-B14F-4D97-AF65-F5344CB8AC3E}">
        <p14:creationId xmlns:p14="http://schemas.microsoft.com/office/powerpoint/2010/main" val="281151412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73000">
              <a:schemeClr val="accent1">
                <a:lumMod val="30000"/>
                <a:lumOff val="70000"/>
              </a:schemeClr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45319" y="1665287"/>
            <a:ext cx="10901362" cy="3527426"/>
            <a:chOff x="645319" y="1671637"/>
            <a:chExt cx="10901362" cy="3527426"/>
          </a:xfrm>
        </p:grpSpPr>
        <p:pic>
          <p:nvPicPr>
            <p:cNvPr id="4" name="Picture 2" descr="Centre allocates Rs 9289 Cr to J&amp;K Jal Jeevan Mission - Northline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0512" y="1671637"/>
              <a:ext cx="3990975" cy="2295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645319" y="3967163"/>
              <a:ext cx="10901362" cy="1231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17" tIns="60958" rIns="121917" bIns="60958">
              <a:spAutoFit/>
            </a:bodyPr>
            <a:lstStyle/>
            <a:p>
              <a:pPr algn="ctr"/>
              <a:r>
                <a:rPr lang="en-US" sz="72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latin typeface="Arial Black" pitchFamily="34" charset="0"/>
                </a:rPr>
                <a:t>Thank You!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1973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in Progress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“Retro”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5669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in Progress</a:t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“Retro”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68341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6748873|-4715511|-15368417|-11851413|-11645362|Markido&quot;,&quot;Id&quot;:&quot;641b02563332364bb85213eb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9713</TotalTime>
  <Words>3339</Words>
  <Application>Microsoft Office PowerPoint</Application>
  <PresentationFormat>Widescreen</PresentationFormat>
  <Paragraphs>938</Paragraphs>
  <Slides>73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73</vt:i4>
      </vt:variant>
    </vt:vector>
  </HeadingPairs>
  <TitlesOfParts>
    <vt:vector size="82" baseType="lpstr">
      <vt:lpstr>Arial</vt:lpstr>
      <vt:lpstr>Arial Black</vt:lpstr>
      <vt:lpstr>Calibri</vt:lpstr>
      <vt:lpstr>Calibri Light</vt:lpstr>
      <vt:lpstr>Office Theme</vt:lpstr>
      <vt:lpstr>1_Office Theme</vt:lpstr>
      <vt:lpstr>2_Office Theme</vt:lpstr>
      <vt:lpstr>4_Office Theme</vt:lpstr>
      <vt:lpstr>5_Office Theme</vt:lpstr>
      <vt:lpstr>PowerPoint Presentation</vt:lpstr>
      <vt:lpstr>District Work Status</vt:lpstr>
      <vt:lpstr>Executive Summary Work in Progress Schemes</vt:lpstr>
      <vt:lpstr>Abstract of Schemes – Work in Progress Category – “Retro”</vt:lpstr>
      <vt:lpstr>Abstract of Schemes – Work in Progress Category – “Retro”</vt:lpstr>
      <vt:lpstr>Abstract of Schemes – Work in Progress Category – “Retro”</vt:lpstr>
      <vt:lpstr>Abstract of Schemes – Work in Progress Category – “Retro”</vt:lpstr>
      <vt:lpstr>Abstract of Schemes – Work in Progress Category – “Retro”</vt:lpstr>
      <vt:lpstr>Abstract of Schemes – Work in Progress Category – “Retro”</vt:lpstr>
      <vt:lpstr>Abstract of Schemes – Work in Progress Category – “Retro”</vt:lpstr>
      <vt:lpstr>Abstract of Schemes – Work in Progress Category – “Retro”</vt:lpstr>
      <vt:lpstr>Abstract of Schemes – Work in Progress Category – “Retro”</vt:lpstr>
      <vt:lpstr>Abstract of Schemes – Work in Progress Category – “Retro”</vt:lpstr>
      <vt:lpstr>Abstract of Schemes – Work in Progress Category – “Retro”</vt:lpstr>
      <vt:lpstr>Abstract of Schemes – Work in Progress Category – “Retro”</vt:lpstr>
      <vt:lpstr>Abstract of Schemes – Work in Progress Category – “Retro”</vt:lpstr>
      <vt:lpstr>Abstract of Schemes – Work in Progress Category – “Retro”</vt:lpstr>
      <vt:lpstr>Abstract of Schemes – Work in Progress Category – “Retro”</vt:lpstr>
      <vt:lpstr>Abstract of Schemes – Work in Progress Category – “Retro”</vt:lpstr>
      <vt:lpstr>Abstract of Schemes – Work in Progress Category – “Retro”</vt:lpstr>
      <vt:lpstr>Abstract of Schemes – Work in Progress Category – “Retro”</vt:lpstr>
      <vt:lpstr>Abstract of Schemes – Work in Progress Category – “Retro”</vt:lpstr>
      <vt:lpstr>Abstract of Schemes – Work in Progress Category – “Retro”</vt:lpstr>
      <vt:lpstr>Abstract of Schemes – Work in Progress Category – “New”</vt:lpstr>
      <vt:lpstr>Abstract of Schemes – Work in Progress Category – “New”</vt:lpstr>
      <vt:lpstr>Abstract of Schemes – Work in Progress Category – “New”</vt:lpstr>
      <vt:lpstr>Abstract of Schemes – Work in Progress Category – “New”</vt:lpstr>
      <vt:lpstr>Abstract of Schemes – Work in Progress Category – “New”</vt:lpstr>
      <vt:lpstr>Abstract of Schemes – Work in Progress Category – “New”</vt:lpstr>
      <vt:lpstr>Abstract of Schemes – Work in Progress Category – “New”</vt:lpstr>
      <vt:lpstr>Abstract of Schemes – Work in Progress Category – “New”</vt:lpstr>
      <vt:lpstr>Abstract of Schemes – Work in Progress Category – “New”</vt:lpstr>
      <vt:lpstr>Abstract of Schemes – Work in Progress Category – “New”</vt:lpstr>
      <vt:lpstr>Abstract of Schemes – Work in Progress Category – “New”</vt:lpstr>
      <vt:lpstr>Abstract of Schemes – Work in Progress Category – “New”</vt:lpstr>
      <vt:lpstr>Abstract of Schemes – Work in Progress Category – “New”</vt:lpstr>
      <vt:lpstr>Abstract of Schemes – Work in Progress Category – “New”</vt:lpstr>
      <vt:lpstr>Abstract of Schemes – Work in Progress Category – “New”</vt:lpstr>
      <vt:lpstr>Abstract of Schemes – Work in Progress Category – “New”</vt:lpstr>
      <vt:lpstr>Abstract of Schemes – Work in Progress Category – “New”</vt:lpstr>
      <vt:lpstr>Abstract of Schemes – Work in Progress Category – “New”</vt:lpstr>
      <vt:lpstr>Abstract of Schemes – Work in Progress Category – “New”</vt:lpstr>
      <vt:lpstr>Abstract of Schemes – Work in Progress Category – “New”</vt:lpstr>
      <vt:lpstr>Abstract of Schemes – Work Completed Category – “Retro”</vt:lpstr>
      <vt:lpstr>Abstract of Schemes – Work Completed Category – “Retro”</vt:lpstr>
      <vt:lpstr>Abstract of Schemes – Work Completed Category – “Retro”</vt:lpstr>
      <vt:lpstr>Abstract of Schemes – Work Completed Category – “Retro”</vt:lpstr>
      <vt:lpstr>Abstract of Schemes – Work Completed Category – “Retro”</vt:lpstr>
      <vt:lpstr>Abstract of Schemes – Work Completed Category – “Retro”</vt:lpstr>
      <vt:lpstr>Abstract of Schemes – Work Completed Category – “Retro”</vt:lpstr>
      <vt:lpstr>Abstract of Schemes – Work Completed Category – “Retro”</vt:lpstr>
      <vt:lpstr>Abstract of Schemes – Work Completed Category – “Retro”</vt:lpstr>
      <vt:lpstr>Abstract of Schemes – Work Completed Category – “Retro”</vt:lpstr>
      <vt:lpstr>Abstract of Schemes – Work Completed Category – “New”</vt:lpstr>
      <vt:lpstr>Abstract of Schemes – Work Completed Category – “New”</vt:lpstr>
      <vt:lpstr>Abstract of Schemes – Work Completed Category – “New”</vt:lpstr>
      <vt:lpstr>Abstract of Schemes – Work Completed Category – “New”</vt:lpstr>
      <vt:lpstr>Abstract of Schemes – Work Completed Category – “New”</vt:lpstr>
      <vt:lpstr>Abstract of Schemes – Work Completed Category – “New”</vt:lpstr>
      <vt:lpstr>Abstract of Schemes – Work Completed Category – “New”</vt:lpstr>
      <vt:lpstr>Abstract of Schemes – Work Completed Category – “New”</vt:lpstr>
      <vt:lpstr>Abstract of Schemes – Work Completed Category – “New”</vt:lpstr>
      <vt:lpstr>Abstract of Schemes – Work Completed Category – “New”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DeepakRanjan Nayak</dc:creator>
  <cp:lastModifiedBy>User</cp:lastModifiedBy>
  <cp:revision>530</cp:revision>
  <dcterms:created xsi:type="dcterms:W3CDTF">2022-03-31T07:35:09Z</dcterms:created>
  <dcterms:modified xsi:type="dcterms:W3CDTF">2023-03-22T13:27:50Z</dcterms:modified>
</cp:coreProperties>
</file>