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  <p:sldMasterId id="2147483708" r:id="rId5"/>
  </p:sldMasterIdLst>
  <p:notesMasterIdLst>
    <p:notesMasterId r:id="rId38"/>
  </p:notesMasterIdLst>
  <p:sldIdLst>
    <p:sldId id="744" r:id="rId6"/>
    <p:sldId id="739" r:id="rId7"/>
    <p:sldId id="740" r:id="rId8"/>
    <p:sldId id="741" r:id="rId9"/>
    <p:sldId id="776" r:id="rId10"/>
    <p:sldId id="777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95" r:id="rId22"/>
    <p:sldId id="796" r:id="rId23"/>
    <p:sldId id="797" r:id="rId24"/>
    <p:sldId id="798" r:id="rId25"/>
    <p:sldId id="799" r:id="rId26"/>
    <p:sldId id="800" r:id="rId27"/>
    <p:sldId id="745" r:id="rId28"/>
    <p:sldId id="770" r:id="rId29"/>
    <p:sldId id="773" r:id="rId30"/>
    <p:sldId id="771" r:id="rId31"/>
    <p:sldId id="748" r:id="rId32"/>
    <p:sldId id="774" r:id="rId33"/>
    <p:sldId id="775" r:id="rId34"/>
    <p:sldId id="747" r:id="rId35"/>
    <p:sldId id="760" r:id="rId36"/>
    <p:sldId id="768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9823" autoAdjust="0"/>
  </p:normalViewPr>
  <p:slideViewPr>
    <p:cSldViewPr snapToGrid="0">
      <p:cViewPr varScale="1">
        <p:scale>
          <a:sx n="84" d="100"/>
          <a:sy n="84" d="100"/>
        </p:scale>
        <p:origin x="-259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657C-BFCD-480A-9D33-DBC343DA306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C0173-7218-4FCF-8E4B-31AC14C57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2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3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4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1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8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22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5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2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9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2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9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12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24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3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9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5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89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04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5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84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70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062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88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76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034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47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91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55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618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9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760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78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55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05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50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673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6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84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91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05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078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67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260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E9F-98F7-42AF-83C5-FAABF3DA94E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0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EBD2-4BCD-4C09-BA28-11C7F273C231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11-04-2023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5C9F-A357-4538-B836-2246151A74C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28248" y="188640"/>
            <a:ext cx="3672408" cy="1501458"/>
            <a:chOff x="7981054" y="230240"/>
            <a:chExt cx="3672408" cy="1501458"/>
          </a:xfrm>
        </p:grpSpPr>
        <p:pic>
          <p:nvPicPr>
            <p:cNvPr id="5" name="Picture 2" descr="https://bihog.com/wp-content/uploads/2020/02/NABARD-Consultancy-Services-Pvt.-Ltd.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00" b="56406" l="12342" r="87658">
                          <a14:foregroundMark x1="61076" y1="31875" x2="61076" y2="31875"/>
                          <a14:foregroundMark x1="54325" y1="49844" x2="54325" y2="49844"/>
                          <a14:foregroundMark x1="56646" y1="51094" x2="56646" y2="51094"/>
                          <a14:foregroundMark x1="60338" y1="51094" x2="60338" y2="51094"/>
                          <a14:foregroundMark x1="50316" y1="49375" x2="50316" y2="49375"/>
                          <a14:foregroundMark x1="46941" y1="50156" x2="46941" y2="50156"/>
                          <a14:foregroundMark x1="42300" y1="50000" x2="42300" y2="50000"/>
                          <a14:foregroundMark x1="39873" y1="51563" x2="39873" y2="51563"/>
                          <a14:foregroundMark x1="38502" y1="19063" x2="38502" y2="19063"/>
                          <a14:foregroundMark x1="45886" y1="23906" x2="45886" y2="23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4" t="7641" r="12219" b="51715"/>
            <a:stretch/>
          </p:blipFill>
          <p:spPr bwMode="auto">
            <a:xfrm>
              <a:off x="8335926" y="230240"/>
              <a:ext cx="2962664" cy="1193681"/>
            </a:xfrm>
            <a:prstGeom prst="rect">
              <a:avLst/>
            </a:prstGeom>
            <a:noFill/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7981054" y="1423921"/>
              <a:ext cx="367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3E29"/>
                  </a:solidFill>
                  <a:latin typeface="Arial Black" panose="020B0A04020102020204" pitchFamily="34" charset="0"/>
                </a:rPr>
                <a:t>NABARD CONSULTANCY SERVICES</a:t>
              </a:r>
              <a:endParaRPr lang="en-IN" sz="1400" b="1" dirty="0">
                <a:solidFill>
                  <a:srgbClr val="003E29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7" name="Picture 6" descr="NABARD-Consultancy-Services-Pvt.-Ltd..png (948×64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56094" l="36076" r="63819">
                        <a14:foregroundMark x1="46308" y1="30312" x2="46308" y2="30312"/>
                        <a14:foregroundMark x1="41878" y1="32500" x2="41878" y2="32500"/>
                        <a14:foregroundMark x1="39662" y1="51563" x2="39662" y2="51563"/>
                        <a14:foregroundMark x1="41878" y1="52188" x2="41878" y2="52188"/>
                        <a14:foregroundMark x1="45148" y1="51094" x2="45148" y2="51094"/>
                        <a14:foregroundMark x1="49051" y1="51406" x2="49051" y2="51406"/>
                        <a14:foregroundMark x1="52637" y1="51094" x2="52637" y2="51094"/>
                        <a14:foregroundMark x1="56329" y1="50781" x2="56329" y2="50781"/>
                        <a14:foregroundMark x1="60338" y1="49844" x2="60338" y2="4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34" t="7757" r="36058" b="42720"/>
          <a:stretch/>
        </p:blipFill>
        <p:spPr bwMode="auto">
          <a:xfrm>
            <a:off x="839435" y="4788192"/>
            <a:ext cx="1646442" cy="19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0942" y="2717176"/>
            <a:ext cx="9869714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>
                <a:solidFill>
                  <a:prstClr val="black"/>
                </a:solidFill>
              </a:rPr>
              <a:t>PROGRESS REPORT</a:t>
            </a:r>
          </a:p>
          <a:p>
            <a:pPr algn="r"/>
            <a:r>
              <a:rPr lang="en-US" sz="4800" b="1" dirty="0">
                <a:solidFill>
                  <a:prstClr val="black"/>
                </a:solidFill>
              </a:rPr>
              <a:t>DISTRICT: </a:t>
            </a:r>
            <a:r>
              <a:rPr lang="en-US" sz="4800" b="1" dirty="0" smtClean="0">
                <a:solidFill>
                  <a:prstClr val="black"/>
                </a:solidFill>
              </a:rPr>
              <a:t>CHANDRAPUR</a:t>
            </a:r>
            <a:endParaRPr lang="en-IN" sz="4800" b="1" dirty="0">
              <a:solidFill>
                <a:prstClr val="black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624" y="27464"/>
            <a:ext cx="3250064" cy="2467436"/>
            <a:chOff x="37624" y="27464"/>
            <a:chExt cx="3250064" cy="2467436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061" b="95960" l="19722" r="80405">
                          <a14:foregroundMark x1="34640" y1="80808" x2="34640" y2="80808"/>
                          <a14:foregroundMark x1="38432" y1="77778" x2="38432" y2="77778"/>
                          <a14:foregroundMark x1="44248" y1="75758" x2="44248" y2="75758"/>
                          <a14:foregroundMark x1="49810" y1="76768" x2="49810" y2="76768"/>
                          <a14:foregroundMark x1="56384" y1="76263" x2="56384" y2="76263"/>
                          <a14:foregroundMark x1="59798" y1="77946" x2="59798" y2="77946"/>
                          <a14:foregroundMark x1="64855" y1="76263" x2="64855" y2="76263"/>
                          <a14:foregroundMark x1="69912" y1="76936" x2="69912" y2="76936"/>
                          <a14:foregroundMark x1="71934" y1="76431" x2="71934" y2="76431"/>
                          <a14:foregroundMark x1="27939" y1="76431" x2="27939" y2="76431"/>
                          <a14:foregroundMark x1="28951" y1="86195" x2="28951" y2="86195"/>
                          <a14:foregroundMark x1="26802" y1="87879" x2="26802" y2="87879"/>
                          <a14:foregroundMark x1="23767" y1="88889" x2="23767" y2="88889"/>
                          <a14:foregroundMark x1="34134" y1="88552" x2="34134" y2="88552"/>
                          <a14:foregroundMark x1="36410" y1="88552" x2="36410" y2="88552"/>
                          <a14:foregroundMark x1="39949" y1="89057" x2="39949" y2="89057"/>
                          <a14:foregroundMark x1="43363" y1="89226" x2="43363" y2="89226"/>
                          <a14:foregroundMark x1="46018" y1="89562" x2="46018" y2="89562"/>
                          <a14:foregroundMark x1="49305" y1="89394" x2="49305" y2="89394"/>
                          <a14:foregroundMark x1="56131" y1="86195" x2="56131" y2="86195"/>
                          <a14:foregroundMark x1="62200" y1="88047" x2="62200" y2="88047"/>
                          <a14:foregroundMark x1="62579" y1="85354" x2="62579" y2="85354"/>
                          <a14:foregroundMark x1="63717" y1="87374" x2="63717" y2="87374"/>
                          <a14:foregroundMark x1="66751" y1="88047" x2="66751" y2="88047"/>
                          <a14:foregroundMark x1="70164" y1="87879" x2="70164" y2="87879"/>
                          <a14:foregroundMark x1="70038" y1="85017" x2="70038" y2="85017"/>
                          <a14:foregroundMark x1="71302" y1="88047" x2="71302" y2="88047"/>
                          <a14:foregroundMark x1="75474" y1="88215" x2="75474" y2="88215"/>
                          <a14:backgroundMark x1="35145" y1="79798" x2="35145" y2="79798"/>
                          <a14:backgroundMark x1="55879" y1="79966" x2="55879" y2="79966"/>
                          <a14:backgroundMark x1="68521" y1="79966" x2="68521" y2="79966"/>
                          <a14:backgroundMark x1="72566" y1="89226" x2="72566" y2="89226"/>
                          <a14:backgroundMark x1="46903" y1="90067" x2="46903" y2="90067"/>
                          <a14:backgroundMark x1="40076" y1="69360" x2="40076" y2="69360"/>
                          <a14:backgroundMark x1="36662" y1="69360" x2="36662" y2="69360"/>
                          <a14:backgroundMark x1="40455" y1="69360" x2="40455" y2="69360"/>
                          <a14:backgroundMark x1="26169" y1="71549" x2="26169" y2="71549"/>
                          <a14:backgroundMark x1="40582" y1="88047" x2="40582" y2="88047"/>
                          <a14:backgroundMark x1="26296" y1="90067" x2="26296" y2="900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6" t="2344" r="16814"/>
            <a:stretch>
              <a:fillRect/>
            </a:stretch>
          </p:blipFill>
          <p:spPr bwMode="auto">
            <a:xfrm>
              <a:off x="784809" y="550684"/>
              <a:ext cx="1755694" cy="194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624" y="27464"/>
              <a:ext cx="3250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JAL JEEVAN MISSION</a:t>
              </a:r>
              <a:endParaRPr lang="en-IN" sz="2800" b="1" dirty="0">
                <a:solidFill>
                  <a:srgbClr val="1F497D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491776" y="5754562"/>
            <a:ext cx="3508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1F497D"/>
                </a:solidFill>
              </a:rPr>
              <a:t>NAGPUR</a:t>
            </a:r>
            <a:r>
              <a:rPr lang="en-US" sz="3200" b="1" dirty="0" smtClean="0">
                <a:solidFill>
                  <a:srgbClr val="1F497D"/>
                </a:solidFill>
              </a:rPr>
              <a:t> </a:t>
            </a:r>
            <a:r>
              <a:rPr lang="en-US" sz="3200" b="1" dirty="0">
                <a:solidFill>
                  <a:srgbClr val="1F497D"/>
                </a:solidFill>
              </a:rPr>
              <a:t>REGION</a:t>
            </a:r>
          </a:p>
          <a:p>
            <a:pPr algn="r"/>
            <a:r>
              <a:rPr lang="en-US" sz="2400" b="1" dirty="0" smtClean="0">
                <a:solidFill>
                  <a:srgbClr val="1F497D"/>
                </a:solidFill>
              </a:rPr>
              <a:t>MARCH </a:t>
            </a:r>
            <a:r>
              <a:rPr lang="en-US" sz="2400" b="1" dirty="0">
                <a:solidFill>
                  <a:srgbClr val="1F497D"/>
                </a:solidFill>
              </a:rPr>
              <a:t>2023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9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757042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Naleshwar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Ramendra Rapeti Bala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77,23,692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Junasurla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Maa. Durga Construction Murkhada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1,58,66,805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Nagbid Taluka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Kachepar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Prakash Construction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12,16,886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01-08-2022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70.77%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60.61%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Mohadi Mokasa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Shivam Liladhar Hemne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87,96,604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46.67%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38.41%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33.79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Wasala Mendha &amp; Makta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Ku. Manali Arun Tangdaplavar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43,27,336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28.28%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Irvha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Tushar Sukru Hatwar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24,64,333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11-01-2022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Navegaon Pandav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Arvind Vinayak Mahajan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46,19,419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21.16%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12.81%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Balapur Kh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Sarang Manapure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42,79,983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Ajaysingh Dhunna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86,36,365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7.68%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Kordha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Ajay Chafle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58,12,599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9.01%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Tekri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Ajay Chafle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59,78,105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Kothulna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Ashish Namdev Katekhaye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30,44,497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11-01-2022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8.63%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Korambi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Kamlesh Building Material Suppliers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24,74,380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8.33%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9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964794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Telimendha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Ashish Namdev Kathekhaye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37,20,205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Mangali Arab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Ajay Chafle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70,37,430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6.40%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Nanded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Shrikant G Jaiswal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1,15,85,240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Chargaon Chak &amp; Chargaon Manpur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Rohit Dinesh Dupare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32,81,234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Panjarepar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Tushar Sukru Hatwar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39,86,826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11-01-2022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Jivnapur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Sohebudin Khajhi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30,32,044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Chindhichak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1,21,02,942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Balapur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 Dange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88,68,711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23-01-2023\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2.86%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Navegaon(Hundeshwari)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Ajay Nanaji Chafale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75,44,070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Kojbi &amp; Kojbi Chak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Tanvir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Chindimal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Ashish Namdev Katkhaye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20,40,832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Walni &amp; Mendha Chargaon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64,21,881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12-05-2022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Akapur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Swapnil Vasantrao Meshram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41,15,655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10-03-2022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Kitadi Mendha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Tirupati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39,24,306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64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65154"/>
              </p:ext>
            </p:extLst>
          </p:nvPr>
        </p:nvGraphicFramePr>
        <p:xfrm>
          <a:off x="497929" y="1760442"/>
          <a:ext cx="11196139" cy="4757042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Vilam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Ajay Chafle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63,06,488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Khadki (Panodi)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Ajay Nanaji Chafle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82,14,812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Kanhalgaon &amp; Sonuli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Goroba Bhagirath Shinde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1,12,21,597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Sawali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Sakhri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Deepak P. Gonewar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4,14,74,656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30.71%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20.49%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Vtad Khurd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3,74,34,105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Antargaon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Anil Narayan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1,67,24,927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13.58%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Pendhari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Sushil Kavadu Nareddiwar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96,05,517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Sonapur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Pawar Constriuction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1,15,82,432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Pawar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96,43,793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Nifandra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Deepak P. Gonewar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82,92,338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Kishor Anil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1,26,49,523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Rohankar Treding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75,63,408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3.82%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Pavar Construstion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1,44,24,052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8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1511"/>
              </p:ext>
            </p:extLst>
          </p:nvPr>
        </p:nvGraphicFramePr>
        <p:xfrm>
          <a:off x="497929" y="1760442"/>
          <a:ext cx="11196139" cy="4757042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Khedi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Asit Mondal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87,86,687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Donala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Jyoti Construction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51,55,800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Chandli Bk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Ankush Arun Wargantiwar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95,75,430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Sindewahi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Palasgaon Jat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Kishor Anil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90,12,763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Antargaon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79,13,351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36.39%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Petgaon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J.V.Construction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1,40,57,234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Kokewada &amp; 3 Villages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Anil Narayan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1,54,70,258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25.11%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Kokewada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Anil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1,54,70,258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20.25%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Kukadheti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Asit Adhir Mondal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39,58,550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11-03-2022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Minghari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Maa Durga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70,46,856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11.99%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Yergaon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Onkar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74,13,454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Kanhalgaon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61,43,916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Mendha 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79,40,537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4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76872"/>
              </p:ext>
            </p:extLst>
          </p:nvPr>
        </p:nvGraphicFramePr>
        <p:xfrm>
          <a:off x="497929" y="1760442"/>
          <a:ext cx="11196139" cy="4757042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Mohadi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Gopalji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1,57,16,281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Chitki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Swapnil Vasant Meshram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18,61,213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27-09-2022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Sarandi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Ajikaya Chandrashekhar Mankar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45,99,063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Pawnachak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Onkar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55,67,715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Tekari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Gopalji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99,76,974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Singadzari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Gopal Jaiswal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79,55,013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Gadbori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Gopalji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86,62,472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Jamsala New And 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1,00,72,703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Ladbori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Gopalji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1,28,71,258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Shivni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Gopalji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1,73,24,837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Warora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Vanli Vangram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Pritam Dnyaneshwar Aasutkar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9,13,503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21-04-2022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86.47%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71.68%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Wadadhamal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Vaibhav Lahuji Gaorkar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25,54,047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Gaul Bhuj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Nikhil Nanaji Thakre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45,24,326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55.24%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54.53%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Pawan Bopanwar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21,36,446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Girola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Srg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52,78,233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40.33%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36.46%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Yensa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Pritam Dnyaneshwar Aasutkar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27,65,376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39.09%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Mandav Gurhad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Sunil Utam Bhoyar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35,04,107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37.16%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30.30%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Bembal Tukum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Thakare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63,09,629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33.62%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30.58%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Jamkhula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Nikhil Nanaji Thakare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22,39,525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17-06-2022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Shegaon Bk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Madhukar K Veragade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1,57,44,319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23.45%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Chargaon Kh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Thakare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75,08,216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25.80%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23.31%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Waygaon Bhoyer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Pritam Dnyaneshwar Aasutkar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15,95,985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24.44%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Arvi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Thakare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28,00,520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18.78%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Kisor Anil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22,58,595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Dongargaon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Nikhil Nanaji Thakre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33,70,686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20.01%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Jamgaon Kh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Saurabh Vairagade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25,56,295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12-07-2022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19.60%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Khambada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Sumit B More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69,17,449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10-03-2022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18.92%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71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36952"/>
              </p:ext>
            </p:extLst>
          </p:nvPr>
        </p:nvGraphicFramePr>
        <p:xfrm>
          <a:off x="497929" y="1760442"/>
          <a:ext cx="11196139" cy="375993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Salori Yensa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Pritam Dnyaneshwar Aasutkar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18,41,892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18.89%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Soit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Thakre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39,92,486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16.29%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Fattapur Raiyyatwari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Sunil Utam Bhoyar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28,18,792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17-06-2022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Dahegaon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Thakare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53,48,145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12-07-2022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13.76%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Kosarsar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K. M. 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56,59,033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12.59%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Abamakta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Thakare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45,03,237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10.92%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Tembhurda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Ujjwal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47,55,297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6.93%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Hudki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Atul Prushotam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38,66,429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Nikhil Nanaji Thakre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61,06,569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Chargaon Bk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Sunil Utam Bhoyar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65,55,600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Bodkha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Nikhil Nanaji Thakre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66,69,142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6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5185"/>
              </p:ext>
            </p:extLst>
          </p:nvPr>
        </p:nvGraphicFramePr>
        <p:xfrm>
          <a:off x="497929" y="1760442"/>
          <a:ext cx="11196139" cy="4757042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Bramhapuri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Gaidongari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Khemraj Tidake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44,07,617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53.82%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43.94%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Rampuri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Avinash Maske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32,88,054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41.42%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Kalamgaon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68,33,534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36.94%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32.13%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Surbodi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Tirupati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63,52,256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22.31%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Parsodi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Chetan Vinod Chandragiriwar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33,94,105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Navegaon Khurd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Aarohi Solutions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58,37,770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22.01%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Kharbi (Khedmakta)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Khemraj Tidke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37,64,208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19.06%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16.09%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Khemraj Tidake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38,25,969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19.04%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Parsodi Jani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Chetan Vinod Chandragiriwar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25,00,019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15.75%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10.07%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Saighata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Arvind Vinayak Mahajan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51,54,640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13.30%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Uchali &amp; Kaleta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Vilas Sontakke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1,35,52,548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11.53%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Kothulna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Akshya Khemraj Tidke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57,67,817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Bhaleshwar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Tikde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68,94,325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6.91%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7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24290"/>
              </p:ext>
            </p:extLst>
          </p:nvPr>
        </p:nvGraphicFramePr>
        <p:xfrm>
          <a:off x="497929" y="1760442"/>
          <a:ext cx="11196139" cy="4984390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469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Brlgaon Kh &amp; Murpar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Gopalji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1,20,81,282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Powanpar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Roshan Bhagvan Navghade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46,20,061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6.51%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Saygaon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Avinash Murlidhar Maske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55,43,798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Chikalgaon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Prashant Ramchandre Ramteke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1,10,38,716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Gawarla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Roshan Navghade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29,91,364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Avinash Murlidhar Maske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71,05,826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469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Kosambi Khadasmara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Amol Mahadav Sukare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74,19,672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06-06-2022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Tirupati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1,10,99,639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Kothunlna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Akshya Khemraj Tidke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57,67,817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Bhagwanpur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Amol Mahadev Sukare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61,17,370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Boddegaon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Saurabh Rameshvar Bhandarkar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74,54,171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469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Ganeshpur &amp; Chichkheda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Gori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1,48,26,922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57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Sawalgaon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Pritam Ganeshwar Ashutakar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1,43,59,887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4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8611"/>
              </p:ext>
            </p:extLst>
          </p:nvPr>
        </p:nvGraphicFramePr>
        <p:xfrm>
          <a:off x="497929" y="1760443"/>
          <a:ext cx="11196139" cy="4984392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04997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Chimur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Umri Buti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Pargya Dayaram Ramteke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18,80,487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49.75%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37.08%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4414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Navegaon Bramhan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Savapnil Kumar Raut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46,63,438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14.56%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12.78%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Jamani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Milind Raut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12.57%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Chiklpar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Mayur Baburao Gajbhey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21,60,695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3.67%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Pandharpauni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Partik Shribharos Dhok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26,08,685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Umri Butti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Pradnya Dayaram Ramteke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18,80,487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05-12-2021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4414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Kaparla (Kh) &amp; (Bk)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Sumit Sunil Bisvas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42,72,637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06-07-2022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Kalamgaon Neri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Savpnilkumar Harishchand Raut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30,44,204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4414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Khapari (Dak Bangla)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Aniket Khanke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04997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Bhejgaon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Ankush Arun Wargantiwar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1,45,86,700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19.71%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Tadbhuj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Dhanjay Kesavrao Barde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27,87,058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Shivapur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K.M. 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76,90,301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049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Golabhuj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Rajat Anil Mungelwar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44,73,816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203200" y="174171"/>
            <a:ext cx="11776710" cy="784225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District Work Status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75289"/>
              </p:ext>
            </p:extLst>
          </p:nvPr>
        </p:nvGraphicFramePr>
        <p:xfrm>
          <a:off x="346310" y="1252841"/>
          <a:ext cx="11450738" cy="5537254"/>
        </p:xfrm>
        <a:graphic>
          <a:graphicData uri="http://schemas.openxmlformats.org/drawingml/2006/table">
            <a:tbl>
              <a:tblPr/>
              <a:tblGrid>
                <a:gridCol w="1683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1925">
                  <a:extLst>
                    <a:ext uri="{9D8B030D-6E8A-4147-A177-3AD203B41FA5}">
                      <a16:colId xmlns="" xmlns:a16="http://schemas.microsoft.com/office/drawing/2014/main" val="2497114624"/>
                    </a:ext>
                  </a:extLst>
                </a:gridCol>
                <a:gridCol w="2011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08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44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78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58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Taluka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Category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No. of Schemes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 Order Issued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 In</a:t>
                      </a:r>
                      <a:r>
                        <a:rPr lang="en-IN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Work</a:t>
                      </a:r>
                      <a:r>
                        <a:rPr lang="en-IN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Not S</a:t>
                      </a:r>
                      <a:r>
                        <a:rPr lang="en-US" sz="18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tarted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 err="1">
                          <a:effectLst/>
                          <a:latin typeface="Calibri"/>
                        </a:rPr>
                        <a:t>Bramhapuri</a:t>
                      </a:r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36767108"/>
                  </a:ext>
                </a:extLst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Chimur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48188439"/>
                  </a:ext>
                </a:extLst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38721351"/>
                  </a:ext>
                </a:extLst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Mul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Nagbid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Sawali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Sindewahi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Warora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34144627"/>
                  </a:ext>
                </a:extLst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dirty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18230415"/>
                  </a:ext>
                </a:extLst>
              </a:tr>
              <a:tr h="30043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325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310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4308865"/>
                  </a:ext>
                </a:extLst>
              </a:tr>
              <a:tr h="3004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3995280"/>
                  </a:ext>
                </a:extLst>
              </a:tr>
              <a:tr h="3444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effectLst/>
                          <a:latin typeface="Calibri"/>
                        </a:rPr>
                        <a:t>451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effectLst/>
                          <a:latin typeface="Calibri"/>
                        </a:rPr>
                        <a:t>430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effectLst/>
                          <a:latin typeface="Calibri"/>
                        </a:rPr>
                        <a:t>248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27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78707"/>
              </p:ext>
            </p:extLst>
          </p:nvPr>
        </p:nvGraphicFramePr>
        <p:xfrm>
          <a:off x="497929" y="1760442"/>
          <a:ext cx="11196139" cy="4860918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Nagbid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Umargaon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Milind Ramesh Gahane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22,65,376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10-03-2022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11.42%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Bond Nawanagar &amp; Rajoli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A,S. Dange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96,63,842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8.07%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Mindala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Rajendra Devrao Kannamwar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58,06,990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01-08-2022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7.25%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Dhamangaon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Malatai Anandrao Khardiwar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24,14,484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12-08-2022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Pardi Jatin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Trimurti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38,77,799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Ranparsodi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Ajay Nanaji Chafle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61,76,988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Sawali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Ankush Arun Wargantiwar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74,90,662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20-04-2022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34.24%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Saikheda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74,67,488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18.55%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Mangarmendha &amp; Meha Kh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75,02,331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15.47%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74,22,520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Bormala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Pavar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1,16,21,962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Dabgaon Chak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2,46,26,612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84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10937"/>
              </p:ext>
            </p:extLst>
          </p:nvPr>
        </p:nvGraphicFramePr>
        <p:xfrm>
          <a:off x="497929" y="1760442"/>
          <a:ext cx="11196139" cy="4964794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Dongargaon Mhaske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Ankush Wargantiwar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1,12,67,559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Chkhali&amp;Barsagad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83,52,953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Usarpar Chak &amp; Usapar Tukum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Pavar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1,37,38,881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Janakapur Tukum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Rajendra Devraoji Kananvar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55,86,391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Janakpur Tuikum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Parsent Pudlik Baagre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31,10,630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Gaydongari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Pavar Construstion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67,64,854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Karoli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 Pavar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93,69,985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Jamkeroda&amp;Pethgaon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1,33,63,618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Sindewahi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Mohobodi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Lakhan Pawar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28,34,351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20.26%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17.72%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Kukkaddheti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44,19,622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13.46%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Jatlapur (Mota)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Maa. Laxmi Construction Gunjhewahi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45,57,837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Bamani Chak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Maa Laxmi Construction Gujewahi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36,34,255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9.69%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Khairi Chak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Maa. Laxmi Construction Gunjhewahi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47,76,794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8.75%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7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“New”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76568"/>
              </p:ext>
            </p:extLst>
          </p:nvPr>
        </p:nvGraphicFramePr>
        <p:xfrm>
          <a:off x="497929" y="1760442"/>
          <a:ext cx="11196139" cy="4528549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Murpar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Kishor Parbhudas Ghadse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54,04,469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Gadmaushi Chak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64,29,883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Alesur &amp; Alesur Chak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1,17,83,360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Chargaon Bagde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Omkar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66,95,808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Kacchepar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Gopal Jaiswal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87,24,388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3.79%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Bamani Mal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Maa Laxmi Construction Gunjhewahi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31,61,783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Sawargatha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54,09,891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Asit Adhir Mandal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54,74,520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Kalamgaon Ganna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Asit Adhir Mondal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71,19,116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Naleshwar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88,49,965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Wasera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Gopal Jaiswal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1,73,93,105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Warora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Gaul Kh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Akshya Ashok Daf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48,97,375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11.78%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51784" y="3075056"/>
            <a:ext cx="38884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DASHBOARD</a:t>
            </a:r>
            <a:endParaRPr lang="en-IN" sz="4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5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79" y="400062"/>
            <a:ext cx="158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Work Status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6063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8EB59A-1A22-4C49-8CA1-DCAA3BF408F1}"/>
              </a:ext>
            </a:extLst>
          </p:cNvPr>
          <p:cNvSpPr txBox="1"/>
          <p:nvPr/>
        </p:nvSpPr>
        <p:spPr>
          <a:xfrm>
            <a:off x="47488" y="413532"/>
            <a:ext cx="316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Progress Milestone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C875F48-E3AB-41C0-8B2B-FE05DBF1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0" y="3685890"/>
            <a:ext cx="1675701" cy="6261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3E49154-990A-4565-B45F-AA091F726964}"/>
              </a:ext>
            </a:extLst>
          </p:cNvPr>
          <p:cNvSpPr/>
          <p:nvPr/>
        </p:nvSpPr>
        <p:spPr>
          <a:xfrm>
            <a:off x="1374067" y="3967600"/>
            <a:ext cx="1124125" cy="242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C687B4E-477F-4511-89C7-E27701CD6C62}"/>
              </a:ext>
            </a:extLst>
          </p:cNvPr>
          <p:cNvSpPr/>
          <p:nvPr/>
        </p:nvSpPr>
        <p:spPr>
          <a:xfrm>
            <a:off x="2161827" y="4170444"/>
            <a:ext cx="929716" cy="1127269"/>
          </a:xfrm>
          <a:custGeom>
            <a:avLst/>
            <a:gdLst>
              <a:gd name="connsiteX0" fmla="*/ 0 w 1647825"/>
              <a:gd name="connsiteY0" fmla="*/ 0 h 1057275"/>
              <a:gd name="connsiteX1" fmla="*/ 542925 w 1647825"/>
              <a:gd name="connsiteY1" fmla="*/ 752475 h 1057275"/>
              <a:gd name="connsiteX2" fmla="*/ 1647825 w 1647825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57275">
                <a:moveTo>
                  <a:pt x="0" y="0"/>
                </a:moveTo>
                <a:cubicBezTo>
                  <a:pt x="134144" y="288131"/>
                  <a:pt x="268288" y="576263"/>
                  <a:pt x="542925" y="752475"/>
                </a:cubicBezTo>
                <a:cubicBezTo>
                  <a:pt x="817562" y="928687"/>
                  <a:pt x="1474788" y="1003300"/>
                  <a:pt x="1647825" y="10572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5296C861-C273-4E5F-AA6D-EB826D6B7C2E}"/>
              </a:ext>
            </a:extLst>
          </p:cNvPr>
          <p:cNvSpPr/>
          <p:nvPr/>
        </p:nvSpPr>
        <p:spPr>
          <a:xfrm>
            <a:off x="1056478" y="2770268"/>
            <a:ext cx="612429" cy="1264444"/>
          </a:xfrm>
          <a:custGeom>
            <a:avLst/>
            <a:gdLst>
              <a:gd name="connsiteX0" fmla="*/ 816572 w 816572"/>
              <a:gd name="connsiteY0" fmla="*/ 0 h 1685925"/>
              <a:gd name="connsiteX1" fmla="*/ 6947 w 816572"/>
              <a:gd name="connsiteY1" fmla="*/ 704850 h 1685925"/>
              <a:gd name="connsiteX2" fmla="*/ 492722 w 816572"/>
              <a:gd name="connsiteY2" fmla="*/ 168592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572" h="1685925">
                <a:moveTo>
                  <a:pt x="816572" y="0"/>
                </a:moveTo>
                <a:cubicBezTo>
                  <a:pt x="438747" y="211931"/>
                  <a:pt x="60922" y="423863"/>
                  <a:pt x="6947" y="704850"/>
                </a:cubicBezTo>
                <a:cubicBezTo>
                  <a:pt x="-47028" y="985838"/>
                  <a:pt x="222847" y="1335881"/>
                  <a:pt x="492722" y="168592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85564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9277" y="2492922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Work Status: </a:t>
            </a:r>
            <a:r>
              <a:rPr lang="en-US" sz="1400" b="1" u="sng" dirty="0" err="1"/>
              <a:t>Taluka</a:t>
            </a:r>
            <a:r>
              <a:rPr lang="en-US" sz="1400" b="1" u="sng" dirty="0"/>
              <a:t> Wise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97" y="442349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Work Status</a:t>
            </a:r>
            <a:r>
              <a:rPr lang="en-IN" sz="1400" u="sng" dirty="0"/>
              <a:t>:</a:t>
            </a:r>
            <a:endParaRPr lang="en-US" sz="1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36285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6578" y="2890390"/>
            <a:ext cx="6138845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MS – PROJECT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Work in Progress Schemes</a:t>
            </a:r>
            <a:endParaRPr lang="en-I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2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17" y="143451"/>
            <a:ext cx="11776365" cy="9233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prstClr val="black"/>
                </a:solidFill>
                <a:latin typeface="Calibri"/>
              </a:rPr>
              <a:t>Project Overview</a:t>
            </a:r>
            <a:r>
              <a:rPr lang="en-US" sz="40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4000" b="1" dirty="0">
                <a:solidFill>
                  <a:prstClr val="black"/>
                </a:solidFill>
                <a:latin typeface="Calibri"/>
              </a:rPr>
            </a:br>
            <a:r>
              <a:rPr lang="en-US" sz="2500" b="1" dirty="0">
                <a:solidFill>
                  <a:prstClr val="black"/>
                </a:solidFill>
                <a:latin typeface="Calibri"/>
              </a:rPr>
              <a:t>Physical Progress </a:t>
            </a:r>
            <a:r>
              <a:rPr lang="en-US" sz="2500" b="1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2500" b="1" dirty="0">
                <a:solidFill>
                  <a:prstClr val="black"/>
                </a:solidFill>
                <a:latin typeface="Calibri"/>
              </a:rPr>
              <a:t> Financial Progress </a:t>
            </a:r>
            <a:r>
              <a:rPr lang="en-US" sz="2500" b="1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2500" b="1" dirty="0">
                <a:solidFill>
                  <a:prstClr val="black"/>
                </a:solidFill>
                <a:latin typeface="Calibri"/>
              </a:rPr>
              <a:t> Time Overrun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806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17" y="143452"/>
            <a:ext cx="11776365" cy="7274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prstClr val="black"/>
                </a:solidFill>
                <a:latin typeface="Calibri"/>
              </a:rPr>
              <a:t>Late Schemes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5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7817" y="14345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  <a:latin typeface="Calibri"/>
              </a:rPr>
              <a:t>Executive Summary</a:t>
            </a:r>
            <a:r>
              <a:rPr lang="en-US" sz="40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4000" b="1" dirty="0">
                <a:solidFill>
                  <a:prstClr val="black"/>
                </a:solidFill>
                <a:latin typeface="Calibri"/>
              </a:rPr>
            </a:br>
            <a:r>
              <a:rPr lang="en-US" sz="2500" b="1" dirty="0">
                <a:solidFill>
                  <a:prstClr val="black"/>
                </a:solidFill>
                <a:latin typeface="Calibri"/>
              </a:rPr>
              <a:t>Work in Progress Schemes</a:t>
            </a:r>
            <a:endParaRPr lang="en-US" b="1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353850"/>
              </p:ext>
            </p:extLst>
          </p:nvPr>
        </p:nvGraphicFramePr>
        <p:xfrm>
          <a:off x="373108" y="1303837"/>
          <a:ext cx="11441522" cy="5477206"/>
        </p:xfrm>
        <a:graphic>
          <a:graphicData uri="http://schemas.openxmlformats.org/drawingml/2006/table">
            <a:tbl>
              <a:tblPr/>
              <a:tblGrid>
                <a:gridCol w="1546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7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6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65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90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0989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183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5972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2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Taluka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Total No. of Schemes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No. of Schemes based on Physical Progress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&lt; 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25 &lt;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50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&lt;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75</a:t>
                      </a:r>
                      <a:r>
                        <a:rPr lang="en-IN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&lt; 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Commissioned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 err="1">
                          <a:effectLst/>
                          <a:latin typeface="Calibri"/>
                        </a:rPr>
                        <a:t>Bramhapuri</a:t>
                      </a:r>
                      <a:endParaRPr lang="en-IN" sz="1400" b="1" dirty="0">
                        <a:effectLst/>
                        <a:latin typeface="Calibri"/>
                      </a:endParaRP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Chimur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3614644"/>
                  </a:ext>
                </a:extLst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0842485"/>
                  </a:ext>
                </a:extLst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Mul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Nagbid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Sawali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Sindewahi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>
                          <a:effectLst/>
                          <a:latin typeface="Calibri"/>
                        </a:rPr>
                        <a:t>Warora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7587983"/>
                  </a:ext>
                </a:extLst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7160972"/>
                  </a:ext>
                </a:extLst>
              </a:tr>
              <a:tr h="2882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Retro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5370838"/>
                  </a:ext>
                </a:extLst>
              </a:tr>
              <a:tr h="288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7147346"/>
                  </a:ext>
                </a:extLst>
              </a:tr>
              <a:tr h="28827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22860" marR="22860" marT="15240" marB="152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effectLst/>
                          <a:latin typeface="Calibri"/>
                        </a:rPr>
                        <a:t>248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54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07668" y="3075057"/>
            <a:ext cx="59766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u="sng" dirty="0">
                <a:solidFill>
                  <a:prstClr val="black"/>
                </a:solidFill>
              </a:rPr>
              <a:t>SAMPLE SITE VISIT PHOTOS</a:t>
            </a:r>
            <a:endParaRPr lang="en-IN" sz="40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0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4440" y="96974"/>
            <a:ext cx="11303122" cy="748145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600" b="1" dirty="0">
                <a:latin typeface="+mn-lt"/>
              </a:rPr>
              <a:t>, Tal. </a:t>
            </a:r>
          </a:p>
        </p:txBody>
      </p:sp>
    </p:spTree>
    <p:extLst>
      <p:ext uri="{BB962C8B-B14F-4D97-AF65-F5344CB8AC3E}">
        <p14:creationId xmlns:p14="http://schemas.microsoft.com/office/powerpoint/2010/main" val="281151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5319" y="1665287"/>
            <a:ext cx="10901362" cy="3527426"/>
            <a:chOff x="645319" y="1671637"/>
            <a:chExt cx="10901362" cy="3527426"/>
          </a:xfrm>
        </p:grpSpPr>
        <p:pic>
          <p:nvPicPr>
            <p:cNvPr id="4" name="Picture 2" descr="Centre allocates Rs 9289 Cr to J&amp;K Jal Jeevan Mission - Northlin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512" y="1671637"/>
              <a:ext cx="399097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45319" y="3967163"/>
              <a:ext cx="10901362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/>
            <a:p>
              <a:pPr algn="ctr"/>
              <a:r>
                <a:rPr lang="en-US" sz="7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latin typeface="Arial Black" pitchFamily="34" charset="0"/>
                </a:rPr>
                <a:t>Thank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97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5628"/>
              </p:ext>
            </p:extLst>
          </p:nvPr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08906"/>
              </p:ext>
            </p:extLst>
          </p:nvPr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Bramhapuri</a:t>
                      </a: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Chandgaon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Svapnil Vasantrao Meshram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9,19,338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27-09-2022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62.42%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Adyaljani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Kamlesh Buillding Materiyal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65,82,638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25.56%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Jugnala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Arohi Solution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1,21,38,379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23.51%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Zilbodi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Roshan Bhagwan Navghare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19,49,079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21.75%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Popatrao Buddhe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43,87,441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Maldongri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Gopalji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1,02,07,443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14.99%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Belpatli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Roshan Bhagvan Navghde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26,65,653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01-08-2022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Sondri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Akashy Khemraj Tidke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63,79,706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13.27%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Udapur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Tirupati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1,19,17,850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12.59%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Khandala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Warhi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87,22,023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12.38%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Chaugan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Akshay Khemraj Tikde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1,45,80,237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7.79%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Nanhori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Shailesh Ravishankar Jaiswal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1,67,41,590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19-12-2023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Mudaza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Avinash Murlidhar Maske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1,29,54,066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8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58888"/>
              </p:ext>
            </p:extLst>
          </p:nvPr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Kudesawli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Avinash Maske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57,54,225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Baradkinhi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Avinas Murlidhar Maske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1,09,96,837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Hardoli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Sagar Maroti Bagmare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82,97,644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Marar Mendha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Arohi Solution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84,02,018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Waygaon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Sandeep Anandrao Tupat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47,73,652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Ranmochan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Nikhil Popatrao Buddhe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55,80,423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2.67%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Chorti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Amol Mahadev Sukare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65,58,719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Nandgaon Jani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Pritam Gyaneshwar Asutkar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49,73,294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Dighori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Vahari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1,25,86,619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Gopalji Jaiswal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1,97,50,451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Chandali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Avinash Maske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32,14,380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22-06-2022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Gangalwadi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Me. Tirupati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1,42,88,760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Chimur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Paradpar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Shrikant Gopalji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17,85,433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94.81%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73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Navegaon Peth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60,06,920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54.45%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Wadhona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Swapnil Vasantrao Meshram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15,65,903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47.68%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43.71%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Satara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Gajanan Udapure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29,95,872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11-01-2022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46.90%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Dabka Heti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Pragat Namdev Sahare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41,35,346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39.36%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35.75%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Sawarla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Sumit Jagdish Govardhar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52,43,585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31-10-2022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24.06%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15.94%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Ajaysingh Dhunna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1,04,42,510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Mangaigaon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98,65,015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19.52%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Dongarla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Sumit Jagdish Govardhan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33,82,623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18.48%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12.25%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Harni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Shrikant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25,04,998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17.37%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12.04%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Piti Chuha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Prakash Construction Company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11,08,203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01-07-2022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Hiwra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Ajaysingh Dhunna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59,76,350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16.14%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Dinesh Dhukre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24,00,964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15.83%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Wadala (Shivra)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Kunal Sunil Jumle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9,23,855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Kolari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46,97,950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14.09%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8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653166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Sonegaon (Ga)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59,19,615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13.44%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Jamani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Milind Raut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34,97,955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12.73%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Motegaon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89,62,125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11.15%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Nimdhela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Gajanan Somaji Udapure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50,29,330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10.86%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Baradghat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Shubham Gajanan Udapure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36,43,206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Yerkheda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31,74,786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Bramhangaon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Shrikrupa Building Material Suppliers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33,85,281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9.24%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Shivra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Pravin Borkar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49,72,516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9.02%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Kawthala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Parvin Haridas Borkar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29,44,247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8.40%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Talodi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Anil Gore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1,04,28,573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Murpar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Kalyani Sakharkar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92,84,503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7.47%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Amarpuri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Vikram Godam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23,96,597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Ambeneri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Gajanan Somaji Udapure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58,12,784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31-10-2022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Majra Begde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Nitesh Mohan Samarth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45,04,732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7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760442"/>
          <a:ext cx="11196139" cy="4860918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Kitadi Makta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Pravin Haridas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23,53,729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Keslabodi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Milind Raut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86,12,223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Piparda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77,50,867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Nandara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Gajanan Somaji Udapure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61,34,912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Chak Jambhulvihira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Ku. Pooja Panjabrao Shinde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42,21,368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Karbada Chaiti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Ku. Kalyani Madan Sakharkar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17,93,536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Puyardand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Dinesh Dhukre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46,61,664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Tekepar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69,97,287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Sawargaon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Jayaswal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1,14,13,374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Kajalsar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1,70,98,250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Kewada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1,55,50,286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Kawadasi (Deshmane)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Kalyani Madan Sakharkar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1,11,95,478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Mangrud &amp; Zari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Mohsin Khan Nasib Khan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17,97,332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27-09-2022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Pachgaon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Ku. Pragya Dayaram Ramteke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21,85,655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6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02811"/>
            <a:ext cx="11776365" cy="92334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+mn-lt"/>
              </a:rPr>
              <a:t>Abstract of Schemes – Work in Progress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sz="2200" b="1" dirty="0">
                <a:latin typeface="+mn-lt"/>
              </a:rPr>
              <a:t>Category – “Retro”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2ED02E3-74AC-0540-57C1-C7CE9A2A37E1}"/>
              </a:ext>
            </a:extLst>
          </p:cNvPr>
          <p:cNvGraphicFramePr>
            <a:graphicFrameLocks noGrp="1"/>
          </p:cNvGraphicFramePr>
          <p:nvPr/>
        </p:nvGraphicFramePr>
        <p:xfrm>
          <a:off x="497929" y="1167257"/>
          <a:ext cx="11196139" cy="593185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335200627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2633546498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1550490918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322946444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482487857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21689941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427825464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647308564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316838983"/>
                    </a:ext>
                  </a:extLst>
                </a:gridCol>
              </a:tblGrid>
              <a:tr h="5931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No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Scheme Name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Name of Agency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 Amount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(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excl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 GST)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W.O.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Date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Construction</a:t>
                      </a:r>
                      <a:b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</a:b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Period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Physical 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Progress</a:t>
                      </a: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 Bill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(Recommended)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 Bill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(Recommended)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Lakhs</a:t>
                      </a:r>
                      <a:endParaRPr kumimoji="0" lang="en-I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14" marR="8014" marT="80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9141223"/>
                  </a:ext>
                </a:extLst>
              </a:tr>
            </a:tbl>
          </a:graphicData>
        </a:graphic>
      </p:graphicFrame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3D68098B-0439-EFF3-306E-F6D3EB39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58526"/>
              </p:ext>
            </p:extLst>
          </p:nvPr>
        </p:nvGraphicFramePr>
        <p:xfrm>
          <a:off x="497929" y="1760442"/>
          <a:ext cx="11196139" cy="4757042"/>
        </p:xfrm>
        <a:graphic>
          <a:graphicData uri="http://schemas.openxmlformats.org/drawingml/2006/table">
            <a:tbl>
              <a:tblPr/>
              <a:tblGrid>
                <a:gridCol w="453210">
                  <a:extLst>
                    <a:ext uri="{9D8B030D-6E8A-4147-A177-3AD203B41FA5}">
                      <a16:colId xmlns="" xmlns:a16="http://schemas.microsoft.com/office/drawing/2014/main" val="232975009"/>
                    </a:ext>
                  </a:extLst>
                </a:gridCol>
                <a:gridCol w="1355422">
                  <a:extLst>
                    <a:ext uri="{9D8B030D-6E8A-4147-A177-3AD203B41FA5}">
                      <a16:colId xmlns="" xmlns:a16="http://schemas.microsoft.com/office/drawing/2014/main" val="785303415"/>
                    </a:ext>
                  </a:extLst>
                </a:gridCol>
                <a:gridCol w="2876357">
                  <a:extLst>
                    <a:ext uri="{9D8B030D-6E8A-4147-A177-3AD203B41FA5}">
                      <a16:colId xmlns="" xmlns:a16="http://schemas.microsoft.com/office/drawing/2014/main" val="2413870011"/>
                    </a:ext>
                  </a:extLst>
                </a:gridCol>
                <a:gridCol w="1273610">
                  <a:extLst>
                    <a:ext uri="{9D8B030D-6E8A-4147-A177-3AD203B41FA5}">
                      <a16:colId xmlns="" xmlns:a16="http://schemas.microsoft.com/office/drawing/2014/main" val="1904706511"/>
                    </a:ext>
                  </a:extLst>
                </a:gridCol>
                <a:gridCol w="1073266">
                  <a:extLst>
                    <a:ext uri="{9D8B030D-6E8A-4147-A177-3AD203B41FA5}">
                      <a16:colId xmlns="" xmlns:a16="http://schemas.microsoft.com/office/drawing/2014/main" val="1261089464"/>
                    </a:ext>
                  </a:extLst>
                </a:gridCol>
                <a:gridCol w="1202059">
                  <a:extLst>
                    <a:ext uri="{9D8B030D-6E8A-4147-A177-3AD203B41FA5}">
                      <a16:colId xmlns="" xmlns:a16="http://schemas.microsoft.com/office/drawing/2014/main" val="3569328776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379136875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1990831582"/>
                    </a:ext>
                  </a:extLst>
                </a:gridCol>
                <a:gridCol w="987405">
                  <a:extLst>
                    <a:ext uri="{9D8B030D-6E8A-4147-A177-3AD203B41FA5}">
                      <a16:colId xmlns="" xmlns:a16="http://schemas.microsoft.com/office/drawing/2014/main" val="566365327"/>
                    </a:ext>
                  </a:extLst>
                </a:gridCol>
              </a:tblGrid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Khandala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Mayur Bapurao Gajbhe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31,02,375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22-11-2022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23742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Titwa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Inovation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33,21,221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09-12-2022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3230208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Lohara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1,09,88,121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22-11-2022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286842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Borgaon Butti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Aniket Sanjay Khanke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44,83,859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0.57%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882313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Navegaon (Ramdeghi)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Nitesh Mohan Samarth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42,16,993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08-12-2022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6586532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Masal Tukum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Gajanan Somaji Udapure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59,69,065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28-09-2022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166236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Saradpar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T. K. Construction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64,89,040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65709391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Bothali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Shrikrupa Building Material Suppliers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83,07,006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17525817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Navtala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Pravin Haridas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91,34,550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21-10-2022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 Months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7610716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Jambulghat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Shrikant Gopal Jayasval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3,19,04,627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0.08%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89831600"/>
                  </a:ext>
                </a:extLst>
              </a:tr>
              <a:tr h="332369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Taluka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9378695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Chandpur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M.K. Veragade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1,52,70,580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22.54%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16080532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Khalwaspeth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 Kishor Parbhudas Ghadse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72,04,310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14.86%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11.49%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39046834"/>
                  </a:ext>
                </a:extLst>
              </a:tr>
              <a:tr h="3323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Uthalpeth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Shri. Kishor Parbhudas Ghadse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68,04,868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30-01-2023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Months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369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34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4715511|-15368417|-11851413|-11645362|Markido&quot;,&quot;Id&quot;:&quot;641b02563332364bb85213e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9733</TotalTime>
  <Words>4614</Words>
  <Application>Microsoft Office PowerPoint</Application>
  <PresentationFormat>Custom</PresentationFormat>
  <Paragraphs>2779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Office Theme</vt:lpstr>
      <vt:lpstr>1_Office Theme</vt:lpstr>
      <vt:lpstr>2_Office Theme</vt:lpstr>
      <vt:lpstr>4_Office Theme</vt:lpstr>
      <vt:lpstr>5_Office Theme</vt:lpstr>
      <vt:lpstr>PowerPoint Presentation</vt:lpstr>
      <vt:lpstr>District Work Status</vt:lpstr>
      <vt:lpstr>Executive Summary Work in Progress Schemes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“Retro”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Abstract of Schemes – Work in Progress Category – “New”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DeepakRanjan Nayak</dc:creator>
  <cp:lastModifiedBy>CCSPL</cp:lastModifiedBy>
  <cp:revision>593</cp:revision>
  <dcterms:created xsi:type="dcterms:W3CDTF">2022-03-31T07:35:09Z</dcterms:created>
  <dcterms:modified xsi:type="dcterms:W3CDTF">2023-04-11T13:18:52Z</dcterms:modified>
</cp:coreProperties>
</file>