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289" r:id="rId5"/>
    <p:sldId id="286" r:id="rId6"/>
    <p:sldId id="280" r:id="rId7"/>
    <p:sldId id="268" r:id="rId8"/>
    <p:sldId id="295" r:id="rId9"/>
    <p:sldId id="294" r:id="rId10"/>
    <p:sldId id="296"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70"/>
  </p:normalViewPr>
  <p:slideViewPr>
    <p:cSldViewPr snapToGrid="0">
      <p:cViewPr>
        <p:scale>
          <a:sx n="48" d="100"/>
          <a:sy n="48" d="100"/>
        </p:scale>
        <p:origin x="1364" y="276"/>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7/7/2025</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7/7/2025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DDB85-52C5-123C-472B-8F5B026F96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0E90F4-16D0-AD7A-738A-12F6BE0DBB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73E44-4D7C-BAD0-FDF0-0EF0684B2A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8E3D05-D4EB-AB66-7A3A-1CC42917335E}"/>
              </a:ext>
            </a:extLst>
          </p:cNvPr>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138569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3696043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29338-D31C-BB42-557D-96A5EAEB9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C6A9B8-E56C-1D2F-009C-3D4B2A3305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8A291A-9158-C5D4-787F-0ADEE79492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384A8F-09AD-A225-965E-04E227F39BAE}"/>
              </a:ext>
            </a:extLst>
          </p:cNvPr>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282555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226386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7/7/2025</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7/7/2025</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Click to 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63328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7/7/2025</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7/7/2025</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7/7/2025</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7/7/2025</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7/7/2025</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7/7/2025</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7/7/2025</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7/7/2025</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7/7/2025</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sv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000" dirty="0">
                <a:latin typeface="Gill Sans MT" panose="020B0502020104020203" pitchFamily="34" charset="0"/>
              </a:rPr>
              <a:t>BIKE SALES:</a:t>
            </a:r>
            <a:br>
              <a:rPr lang="en-US" sz="5000" dirty="0">
                <a:solidFill>
                  <a:schemeClr val="bg1"/>
                </a:solidFill>
                <a:latin typeface="Gill Sans MT" panose="020B0502020104020203" pitchFamily="34" charset="0"/>
              </a:rPr>
            </a:br>
            <a:r>
              <a:rPr lang="en-US" sz="5000" dirty="0">
                <a:solidFill>
                  <a:schemeClr val="bg1"/>
                </a:solidFill>
                <a:latin typeface="Gill Sans MT" panose="020B0502020104020203" pitchFamily="34" charset="0"/>
              </a:rPr>
              <a:t>GROWTH STRATEGY</a:t>
            </a: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207698" y="2331086"/>
            <a:ext cx="5165558" cy="833856"/>
          </a:xfrm>
        </p:spPr>
        <p:txBody>
          <a:bodyPr>
            <a:normAutofit fontScale="90000"/>
          </a:bodyPr>
          <a:lstStyle/>
          <a:p>
            <a:r>
              <a:rPr lang="en-US" dirty="0">
                <a:solidFill>
                  <a:schemeClr val="bg1"/>
                </a:solidFill>
                <a:latin typeface="Aptos" panose="020B0004020202020204" pitchFamily="34" charset="0"/>
              </a:rPr>
              <a:t>BIKE SALES PRESENTATION</a:t>
            </a:r>
            <a:endParaRPr lang="en-US" dirty="0">
              <a:latin typeface="Aptos" panose="020B0004020202020204"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313932" y="30355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3217631"/>
            <a:ext cx="5181600" cy="16033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solidFill>
                  <a:schemeClr val="bg1"/>
                </a:solidFill>
                <a:latin typeface="Aptos" panose="020B0004020202020204" pitchFamily="34" charset="0"/>
              </a:rPr>
              <a:t>In this presentation, we'll unpack the vital patterns within our bike sales data to understand our customer base more deeply. By analyzing purchasing behavior across various demographics and geographical areas, we've identified key opportunities to refine our approach and enhance sales performance through targeted strategies.</a:t>
            </a:r>
            <a:endParaRPr lang="en-US" sz="1700" dirty="0">
              <a:solidFill>
                <a:schemeClr val="bg1"/>
              </a:solidFill>
              <a:effectLst/>
              <a:latin typeface="Aptos" panose="020B0004020202020204" pitchFamily="34" charset="0"/>
            </a:endParaRP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pic>
        <p:nvPicPr>
          <p:cNvPr id="4" name="Picture 3" descr="A screenshot of a graph&#10;&#10;AI-generated content may be incorrect.">
            <a:extLst>
              <a:ext uri="{FF2B5EF4-FFF2-40B4-BE49-F238E27FC236}">
                <a16:creationId xmlns:a16="http://schemas.microsoft.com/office/drawing/2014/main" id="{1F93D9BC-E421-68EB-8426-C8CC6E947F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5260"/>
            <a:ext cx="12192000" cy="6563639"/>
          </a:xfrm>
          <a:prstGeom prst="rect">
            <a:avLst/>
          </a:prstGeom>
        </p:spPr>
      </p:pic>
    </p:spTree>
    <p:extLst>
      <p:ext uri="{BB962C8B-B14F-4D97-AF65-F5344CB8AC3E}">
        <p14:creationId xmlns:p14="http://schemas.microsoft.com/office/powerpoint/2010/main" val="226321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4</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dirty="0">
                <a:solidFill>
                  <a:schemeClr val="bg1"/>
                </a:solidFill>
              </a:rPr>
              <a:t>KEY INSIGHTS</a:t>
            </a: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flipV="1">
            <a:off x="940098" y="1252603"/>
            <a:ext cx="2955495" cy="80231"/>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18" name="Title 3">
            <a:extLst>
              <a:ext uri="{FF2B5EF4-FFF2-40B4-BE49-F238E27FC236}">
                <a16:creationId xmlns:a16="http://schemas.microsoft.com/office/drawing/2014/main" id="{BBAE5803-E8CE-D16A-DEC1-9C11962FB326}"/>
              </a:ext>
            </a:extLst>
          </p:cNvPr>
          <p:cNvSpPr txBox="1">
            <a:spLocks/>
          </p:cNvSpPr>
          <p:nvPr/>
        </p:nvSpPr>
        <p:spPr>
          <a:xfrm>
            <a:off x="363363" y="1690688"/>
            <a:ext cx="11476452" cy="484933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a:solidFill>
                  <a:schemeClr val="bg1"/>
                </a:solidFill>
                <a:latin typeface="Aptos" panose="020B0004020202020204" pitchFamily="34" charset="0"/>
              </a:rPr>
              <a:t>Based on our analysis of 1000 customer records, the following insights emerge regarding bike purchase behavior:</a:t>
            </a:r>
          </a:p>
          <a:p>
            <a:endParaRPr lang="en-US" dirty="0">
              <a:solidFill>
                <a:schemeClr val="bg1"/>
              </a:solidFill>
              <a:latin typeface="Aptos" panose="020B0004020202020204" pitchFamily="34" charset="0"/>
            </a:endParaRPr>
          </a:p>
          <a:p>
            <a:pPr marL="457200" indent="-457200">
              <a:buFont typeface="Arial" panose="020B0604020202020204" pitchFamily="34" charset="0"/>
              <a:buChar char="•"/>
            </a:pPr>
            <a:r>
              <a:rPr lang="en-US" dirty="0">
                <a:solidFill>
                  <a:schemeClr val="bg1"/>
                </a:solidFill>
                <a:latin typeface="Aptos" panose="020B0004020202020204" pitchFamily="34" charset="0"/>
              </a:rPr>
              <a:t>Overall Purchase Demographics: 48.1% of our customer base (481 customers) made a bike purchase. Among these purchasers, male customers (242) slightly outnumber female customers (239). The remaining 51.9% (519 customers) made no bike purchases.</a:t>
            </a:r>
          </a:p>
          <a:p>
            <a:endParaRPr lang="en-US" dirty="0">
              <a:solidFill>
                <a:schemeClr val="bg1"/>
              </a:solidFill>
              <a:latin typeface="Aptos" panose="020B0004020202020204" pitchFamily="34" charset="0"/>
            </a:endParaRPr>
          </a:p>
          <a:p>
            <a:pPr marL="457200" indent="-457200">
              <a:buFont typeface="Arial" panose="020B0604020202020204" pitchFamily="34" charset="0"/>
              <a:buChar char="•"/>
            </a:pPr>
            <a:r>
              <a:rPr lang="en-US" dirty="0">
                <a:solidFill>
                  <a:schemeClr val="bg1"/>
                </a:solidFill>
                <a:latin typeface="Aptos" panose="020B0004020202020204" pitchFamily="34" charset="0"/>
              </a:rPr>
              <a:t>Car Ownership Impact: Customers owning 0-2 cars exhibit a significantly higher bike purchase rate compared to those owning 3-4 cars, indicating an inverse relationship between car ownership and bike purchases.</a:t>
            </a:r>
          </a:p>
          <a:p>
            <a:endParaRPr lang="en-US" dirty="0">
              <a:solidFill>
                <a:schemeClr val="bg1"/>
              </a:solidFill>
              <a:latin typeface="Aptos" panose="020B0004020202020204" pitchFamily="34" charset="0"/>
            </a:endParaRPr>
          </a:p>
          <a:p>
            <a:pPr marL="457200" indent="-457200">
              <a:buFont typeface="Arial" panose="020B0604020202020204" pitchFamily="34" charset="0"/>
              <a:buChar char="•"/>
            </a:pPr>
            <a:r>
              <a:rPr lang="en-US" dirty="0">
                <a:solidFill>
                  <a:schemeClr val="bg1"/>
                </a:solidFill>
                <a:latin typeface="Aptos" panose="020B0004020202020204" pitchFamily="34" charset="0"/>
              </a:rPr>
              <a:t>Commute Distance Correlation: A clear inverse correlation exists between commute distance and bike purchases. Customers with commute distances of 0-1 mile show the highest bike purchase rates, which decline significantly as commute distances increase.</a:t>
            </a:r>
          </a:p>
          <a:p>
            <a:endParaRPr lang="en-US" dirty="0">
              <a:solidFill>
                <a:schemeClr val="bg1"/>
              </a:solidFill>
              <a:latin typeface="Aptos" panose="020B0004020202020204" pitchFamily="34" charset="0"/>
            </a:endParaRPr>
          </a:p>
        </p:txBody>
      </p:sp>
    </p:spTree>
    <p:extLst>
      <p:ext uri="{BB962C8B-B14F-4D97-AF65-F5344CB8AC3E}">
        <p14:creationId xmlns:p14="http://schemas.microsoft.com/office/powerpoint/2010/main" val="106590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92920-8611-8E2F-7F12-2C9DFB00B981}"/>
            </a:ext>
          </a:extLst>
        </p:cNvPr>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2B2285B0-F446-2283-7621-B28309EDA6F6}"/>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516DFDE4-711C-62CB-4AB9-B7EDEE33A3A8}"/>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592DFBD9-E671-0231-B998-C0F0AACF5173}"/>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5</a:t>
            </a:r>
          </a:p>
        </p:txBody>
      </p:sp>
      <p:sp>
        <p:nvSpPr>
          <p:cNvPr id="4" name="Title 3">
            <a:extLst>
              <a:ext uri="{FF2B5EF4-FFF2-40B4-BE49-F238E27FC236}">
                <a16:creationId xmlns:a16="http://schemas.microsoft.com/office/drawing/2014/main" id="{E350FAD8-EC76-4865-C0CA-C382EEFCD717}"/>
              </a:ext>
            </a:extLst>
          </p:cNvPr>
          <p:cNvSpPr>
            <a:spLocks noGrp="1"/>
          </p:cNvSpPr>
          <p:nvPr>
            <p:ph type="title"/>
          </p:nvPr>
        </p:nvSpPr>
        <p:spPr>
          <a:xfrm>
            <a:off x="824292" y="365125"/>
            <a:ext cx="10515600" cy="1325563"/>
          </a:xfrm>
        </p:spPr>
        <p:txBody>
          <a:bodyPr/>
          <a:lstStyle/>
          <a:p>
            <a:r>
              <a:rPr lang="en-US" dirty="0">
                <a:solidFill>
                  <a:schemeClr val="bg1"/>
                </a:solidFill>
              </a:rPr>
              <a:t>KEY INSIGHTS</a:t>
            </a:r>
          </a:p>
        </p:txBody>
      </p:sp>
      <p:sp>
        <p:nvSpPr>
          <p:cNvPr id="49" name="object 6" descr="Beige rectangle">
            <a:extLst>
              <a:ext uri="{FF2B5EF4-FFF2-40B4-BE49-F238E27FC236}">
                <a16:creationId xmlns:a16="http://schemas.microsoft.com/office/drawing/2014/main" id="{29E6F83D-565F-367A-3148-F3BDAFDA29ED}"/>
              </a:ext>
            </a:extLst>
          </p:cNvPr>
          <p:cNvSpPr/>
          <p:nvPr/>
        </p:nvSpPr>
        <p:spPr>
          <a:xfrm flipV="1">
            <a:off x="940098" y="1252603"/>
            <a:ext cx="2955495" cy="80231"/>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18" name="Title 3">
            <a:extLst>
              <a:ext uri="{FF2B5EF4-FFF2-40B4-BE49-F238E27FC236}">
                <a16:creationId xmlns:a16="http://schemas.microsoft.com/office/drawing/2014/main" id="{9EE20512-DA37-45D3-D718-71A973A51B84}"/>
              </a:ext>
            </a:extLst>
          </p:cNvPr>
          <p:cNvSpPr txBox="1">
            <a:spLocks/>
          </p:cNvSpPr>
          <p:nvPr/>
        </p:nvSpPr>
        <p:spPr>
          <a:xfrm>
            <a:off x="363363" y="1690688"/>
            <a:ext cx="11476452" cy="4849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marL="457200" indent="-457200">
              <a:buFont typeface="Arial" panose="020B0604020202020204" pitchFamily="34" charset="0"/>
              <a:buChar char="•"/>
            </a:pPr>
            <a:r>
              <a:rPr lang="en-US" sz="2800" dirty="0">
                <a:solidFill>
                  <a:schemeClr val="bg1"/>
                </a:solidFill>
                <a:latin typeface="Aptos" panose="020B0004020202020204" pitchFamily="34" charset="0"/>
              </a:rPr>
              <a:t>Income Segment Performance: Most bike purchases originate from customers in the Low to Mid-income brackets. High-income customers represent a notably smaller proportion of total bike purchases.</a:t>
            </a:r>
          </a:p>
          <a:p>
            <a:endParaRPr lang="en-US" sz="2800" dirty="0">
              <a:solidFill>
                <a:schemeClr val="bg1"/>
              </a:solidFill>
              <a:latin typeface="Aptos" panose="020B0004020202020204" pitchFamily="34" charset="0"/>
            </a:endParaRPr>
          </a:p>
          <a:p>
            <a:pPr marL="457200" indent="-457200">
              <a:buFont typeface="Arial" panose="020B0604020202020204" pitchFamily="34" charset="0"/>
              <a:buChar char="•"/>
            </a:pPr>
            <a:r>
              <a:rPr lang="en-US" sz="2800" dirty="0">
                <a:solidFill>
                  <a:schemeClr val="bg1"/>
                </a:solidFill>
                <a:latin typeface="Aptos" panose="020B0004020202020204" pitchFamily="34" charset="0"/>
              </a:rPr>
              <a:t>Age Bracket Sweet Spot: The middle-age bracket accounts for the highest volume of bike purchases, significantly outperforming both younger and older customer segments.</a:t>
            </a:r>
          </a:p>
          <a:p>
            <a:endParaRPr lang="en-US" sz="2800" dirty="0">
              <a:solidFill>
                <a:schemeClr val="bg1"/>
              </a:solidFill>
              <a:latin typeface="Aptos" panose="020B0004020202020204" pitchFamily="34" charset="0"/>
            </a:endParaRPr>
          </a:p>
          <a:p>
            <a:pPr marL="457200" indent="-457200">
              <a:buFont typeface="Arial" panose="020B0604020202020204" pitchFamily="34" charset="0"/>
              <a:buChar char="•"/>
            </a:pPr>
            <a:r>
              <a:rPr lang="en-US" sz="2800" dirty="0">
                <a:solidFill>
                  <a:schemeClr val="bg1"/>
                </a:solidFill>
                <a:latin typeface="Aptos" panose="020B0004020202020204" pitchFamily="34" charset="0"/>
              </a:rPr>
              <a:t>Geographic Sales Concentration: North America is our strongest sales region, followed by Europe, with the Pacific region showing the lowest sales volume.</a:t>
            </a:r>
          </a:p>
        </p:txBody>
      </p:sp>
    </p:spTree>
    <p:extLst>
      <p:ext uri="{BB962C8B-B14F-4D97-AF65-F5344CB8AC3E}">
        <p14:creationId xmlns:p14="http://schemas.microsoft.com/office/powerpoint/2010/main" val="164209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1BE2-A8BA-40A1-94C4-CC37ABD685BA}"/>
              </a:ext>
            </a:extLst>
          </p:cNvPr>
          <p:cNvSpPr>
            <a:spLocks noGrp="1"/>
          </p:cNvSpPr>
          <p:nvPr>
            <p:ph type="title"/>
          </p:nvPr>
        </p:nvSpPr>
        <p:spPr>
          <a:xfrm>
            <a:off x="800547" y="-411487"/>
            <a:ext cx="10515600" cy="1325563"/>
          </a:xfrm>
        </p:spPr>
        <p:txBody>
          <a:bodyPr/>
          <a:lstStyle/>
          <a:p>
            <a:r>
              <a:rPr lang="en-US" dirty="0"/>
              <a:t>RECOMMENDATION</a:t>
            </a:r>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4591341" y="6492875"/>
            <a:ext cx="357116" cy="365125"/>
          </a:xfrm>
        </p:spPr>
        <p:txBody>
          <a:bodyPr/>
          <a:lstStyle/>
          <a:p>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a:off x="911033" y="492601"/>
            <a:ext cx="4149481" cy="83596"/>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8" name="Title 1">
            <a:extLst>
              <a:ext uri="{FF2B5EF4-FFF2-40B4-BE49-F238E27FC236}">
                <a16:creationId xmlns:a16="http://schemas.microsoft.com/office/drawing/2014/main" id="{044AE758-AD8C-1998-6B60-5B53D20BA722}"/>
              </a:ext>
            </a:extLst>
          </p:cNvPr>
          <p:cNvSpPr txBox="1">
            <a:spLocks/>
          </p:cNvSpPr>
          <p:nvPr/>
        </p:nvSpPr>
        <p:spPr>
          <a:xfrm>
            <a:off x="800547" y="1565755"/>
            <a:ext cx="10515600" cy="50479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endParaRPr lang="en-US" dirty="0"/>
          </a:p>
        </p:txBody>
      </p:sp>
      <p:sp>
        <p:nvSpPr>
          <p:cNvPr id="9" name="Title 1">
            <a:extLst>
              <a:ext uri="{FF2B5EF4-FFF2-40B4-BE49-F238E27FC236}">
                <a16:creationId xmlns:a16="http://schemas.microsoft.com/office/drawing/2014/main" id="{1443C042-3643-9DE7-39A7-DD20723C6187}"/>
              </a:ext>
            </a:extLst>
          </p:cNvPr>
          <p:cNvSpPr txBox="1">
            <a:spLocks/>
          </p:cNvSpPr>
          <p:nvPr/>
        </p:nvSpPr>
        <p:spPr>
          <a:xfrm>
            <a:off x="800547" y="816604"/>
            <a:ext cx="10515600" cy="610456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lvl="0" eaLnBrk="0" fontAlgn="base" hangingPunct="0">
              <a:lnSpc>
                <a:spcPct val="100000"/>
              </a:lnSpc>
              <a:spcAft>
                <a:spcPct val="0"/>
              </a:spcAft>
            </a:pPr>
            <a:r>
              <a:rPr lang="en-US" altLang="en-US" dirty="0">
                <a:solidFill>
                  <a:schemeClr val="tx1"/>
                </a:solidFill>
                <a:latin typeface="Arial" panose="020B0604020202020204" pitchFamily="34" charset="0"/>
              </a:rPr>
              <a:t>1. Address High-Income Customer Gap:</a:t>
            </a:r>
          </a:p>
          <a:p>
            <a:pPr lvl="0" eaLnBrk="0" fontAlgn="base" hangingPunct="0">
              <a:lnSpc>
                <a:spcPct val="100000"/>
              </a:lnSpc>
              <a:spcAft>
                <a:spcPct val="0"/>
              </a:spcAft>
            </a:pPr>
            <a:endParaRPr lang="en-US" altLang="en-US" b="0" dirty="0">
              <a:solidFill>
                <a:schemeClr val="tx1"/>
              </a:solidFill>
              <a:latin typeface="Arial" panose="020B0604020202020204" pitchFamily="34" charset="0"/>
            </a:endParaRPr>
          </a:p>
          <a:p>
            <a:pPr lvl="0" eaLnBrk="0" fontAlgn="base" hangingPunct="0">
              <a:lnSpc>
                <a:spcPct val="100000"/>
              </a:lnSpc>
              <a:spcAft>
                <a:spcPct val="0"/>
              </a:spcAft>
              <a:buFontTx/>
              <a:buChar char="•"/>
            </a:pPr>
            <a:r>
              <a:rPr lang="en-US" altLang="en-US" dirty="0">
                <a:solidFill>
                  <a:schemeClr val="tx1"/>
                </a:solidFill>
                <a:latin typeface="Arial" panose="020B0604020202020204" pitchFamily="34" charset="0"/>
              </a:rPr>
              <a:t>Recommendation:</a:t>
            </a:r>
            <a:r>
              <a:rPr lang="en-US" altLang="en-US" b="0" dirty="0">
                <a:solidFill>
                  <a:schemeClr val="tx1"/>
                </a:solidFill>
                <a:latin typeface="Arial" panose="020B0604020202020204" pitchFamily="34" charset="0"/>
              </a:rPr>
              <a:t> Investigate specific reasons for low bike purchase rates among high-income customers. This could involve surveys, focus groups, or market research. Based on findings, we could consider introducing premium, luxury, or specialized (e.g., high-performance road bikes, electric bikes) offerings with associated marketing that aligns with their lifestyle and preferences.</a:t>
            </a:r>
          </a:p>
          <a:p>
            <a:pPr lvl="0" eaLnBrk="0" fontAlgn="base" hangingPunct="0">
              <a:lnSpc>
                <a:spcPct val="100000"/>
              </a:lnSpc>
              <a:spcAft>
                <a:spcPct val="0"/>
              </a:spcAft>
              <a:buFontTx/>
              <a:buChar char="•"/>
            </a:pPr>
            <a:r>
              <a:rPr lang="en-US" altLang="en-US" dirty="0">
                <a:solidFill>
                  <a:schemeClr val="tx1"/>
                </a:solidFill>
                <a:latin typeface="Arial" panose="020B0604020202020204" pitchFamily="34" charset="0"/>
              </a:rPr>
              <a:t>Rationale:</a:t>
            </a:r>
            <a:r>
              <a:rPr lang="en-US" altLang="en-US" b="0" dirty="0">
                <a:solidFill>
                  <a:schemeClr val="tx1"/>
                </a:solidFill>
                <a:latin typeface="Arial" panose="020B0604020202020204" pitchFamily="34" charset="0"/>
              </a:rPr>
              <a:t> This segment represents an untapped market. Understanding their barriers (e.g., lack of perceived need, preference for high-end alternatives) is crucial to unlocking potential revenue.</a:t>
            </a:r>
          </a:p>
          <a:p>
            <a:pPr lvl="0" eaLnBrk="0" fontAlgn="base" hangingPunct="0">
              <a:lnSpc>
                <a:spcPct val="100000"/>
              </a:lnSpc>
              <a:spcAft>
                <a:spcPct val="0"/>
              </a:spcAft>
            </a:pPr>
            <a:endParaRPr lang="en-US" altLang="en-US" b="0" dirty="0">
              <a:solidFill>
                <a:schemeClr val="tx1"/>
              </a:solidFill>
              <a:latin typeface="Arial" panose="020B0604020202020204" pitchFamily="34" charset="0"/>
            </a:endParaRPr>
          </a:p>
          <a:p>
            <a:pPr lvl="0" eaLnBrk="0" fontAlgn="base" hangingPunct="0">
              <a:lnSpc>
                <a:spcPct val="100000"/>
              </a:lnSpc>
              <a:spcAft>
                <a:spcPct val="0"/>
              </a:spcAft>
            </a:pPr>
            <a:r>
              <a:rPr lang="en-US" altLang="en-US" dirty="0">
                <a:solidFill>
                  <a:schemeClr val="tx1"/>
                </a:solidFill>
                <a:latin typeface="Arial" panose="020B0604020202020204" pitchFamily="34" charset="0"/>
              </a:rPr>
              <a:t>2. Geographic Expansion &amp; Optimization:</a:t>
            </a:r>
          </a:p>
          <a:p>
            <a:pPr lvl="0" eaLnBrk="0" fontAlgn="base" hangingPunct="0">
              <a:lnSpc>
                <a:spcPct val="100000"/>
              </a:lnSpc>
              <a:spcAft>
                <a:spcPct val="0"/>
              </a:spcAft>
            </a:pPr>
            <a:endParaRPr lang="en-US" altLang="en-US" b="0" dirty="0">
              <a:solidFill>
                <a:schemeClr val="tx1"/>
              </a:solidFill>
              <a:latin typeface="Arial" panose="020B0604020202020204" pitchFamily="34" charset="0"/>
            </a:endParaRPr>
          </a:p>
          <a:p>
            <a:pPr lvl="0" eaLnBrk="0" fontAlgn="base" hangingPunct="0">
              <a:lnSpc>
                <a:spcPct val="100000"/>
              </a:lnSpc>
              <a:spcAft>
                <a:spcPct val="0"/>
              </a:spcAft>
              <a:buFontTx/>
              <a:buChar char="•"/>
            </a:pPr>
            <a:r>
              <a:rPr lang="en-US" altLang="en-US" dirty="0">
                <a:solidFill>
                  <a:schemeClr val="tx1"/>
                </a:solidFill>
                <a:latin typeface="Arial" panose="020B0604020202020204" pitchFamily="34" charset="0"/>
              </a:rPr>
              <a:t>Recommendation:</a:t>
            </a:r>
            <a:r>
              <a:rPr lang="en-US" altLang="en-US" b="0" dirty="0">
                <a:solidFill>
                  <a:schemeClr val="tx1"/>
                </a:solidFill>
                <a:latin typeface="Arial" panose="020B0604020202020204" pitchFamily="34" charset="0"/>
              </a:rPr>
              <a:t> Analyze market saturation and growth potential within North America to maximize existing strengths. Simultaneously, develop specific growth strategies for Europe, focus on replicating successful North American tactics where applicable, and conducting further market research in the Pacific region to understand unique challenges and opportunities before significant investment.</a:t>
            </a:r>
          </a:p>
          <a:p>
            <a:pPr lvl="0" eaLnBrk="0" fontAlgn="base" hangingPunct="0">
              <a:lnSpc>
                <a:spcPct val="100000"/>
              </a:lnSpc>
              <a:spcAft>
                <a:spcPct val="0"/>
              </a:spcAft>
              <a:buFontTx/>
              <a:buChar char="•"/>
            </a:pPr>
            <a:r>
              <a:rPr lang="en-US" altLang="en-US" dirty="0">
                <a:solidFill>
                  <a:schemeClr val="tx1"/>
                </a:solidFill>
                <a:latin typeface="Arial" panose="020B0604020202020204" pitchFamily="34" charset="0"/>
              </a:rPr>
              <a:t>Rationale:</a:t>
            </a:r>
            <a:r>
              <a:rPr lang="en-US" altLang="en-US" b="0" dirty="0">
                <a:solidFill>
                  <a:schemeClr val="tx1"/>
                </a:solidFill>
                <a:latin typeface="Arial" panose="020B0604020202020204" pitchFamily="34" charset="0"/>
              </a:rPr>
              <a:t> Prioritizing efforts where current sales are strongest allows for efficient resource allocation, while strategic planning for lower-performing regions ensures future growth.</a:t>
            </a:r>
          </a:p>
          <a:p>
            <a:pPr lvl="0" eaLnBrk="0" fontAlgn="base" hangingPunct="0">
              <a:lnSpc>
                <a:spcPct val="100000"/>
              </a:lnSpc>
              <a:spcAft>
                <a:spcPct val="0"/>
              </a:spcAft>
            </a:pPr>
            <a:endParaRPr lang="en-US" altLang="en-US" b="0" dirty="0">
              <a:solidFill>
                <a:schemeClr val="tx1"/>
              </a:solidFill>
              <a:latin typeface="Arial" panose="020B0604020202020204" pitchFamily="34" charset="0"/>
            </a:endParaRPr>
          </a:p>
          <a:p>
            <a:pPr lvl="0" eaLnBrk="0" fontAlgn="base" hangingPunct="0">
              <a:lnSpc>
                <a:spcPct val="100000"/>
              </a:lnSpc>
              <a:spcAft>
                <a:spcPct val="0"/>
              </a:spcAft>
            </a:pPr>
            <a:r>
              <a:rPr lang="en-US" altLang="en-US" dirty="0">
                <a:solidFill>
                  <a:schemeClr val="tx1"/>
                </a:solidFill>
                <a:latin typeface="Arial" panose="020B0604020202020204" pitchFamily="34" charset="0"/>
              </a:rPr>
              <a:t>3. Gender-Specific Marketing Refinement:</a:t>
            </a:r>
          </a:p>
          <a:p>
            <a:pPr lvl="0" eaLnBrk="0" fontAlgn="base" hangingPunct="0">
              <a:lnSpc>
                <a:spcPct val="100000"/>
              </a:lnSpc>
              <a:spcAft>
                <a:spcPct val="0"/>
              </a:spcAft>
            </a:pPr>
            <a:endParaRPr lang="en-US" altLang="en-US" b="0" dirty="0">
              <a:solidFill>
                <a:schemeClr val="tx1"/>
              </a:solidFill>
              <a:latin typeface="Arial" panose="020B0604020202020204" pitchFamily="34" charset="0"/>
            </a:endParaRPr>
          </a:p>
          <a:p>
            <a:pPr lvl="0" eaLnBrk="0" fontAlgn="base" hangingPunct="0">
              <a:lnSpc>
                <a:spcPct val="100000"/>
              </a:lnSpc>
              <a:spcAft>
                <a:spcPct val="0"/>
              </a:spcAft>
              <a:buFontTx/>
              <a:buChar char="•"/>
            </a:pPr>
            <a:r>
              <a:rPr lang="en-US" altLang="en-US" dirty="0">
                <a:solidFill>
                  <a:schemeClr val="tx1"/>
                </a:solidFill>
                <a:latin typeface="Arial" panose="020B0604020202020204" pitchFamily="34" charset="0"/>
              </a:rPr>
              <a:t>Recommendation:</a:t>
            </a:r>
            <a:r>
              <a:rPr lang="en-US" altLang="en-US" b="0" dirty="0">
                <a:solidFill>
                  <a:schemeClr val="tx1"/>
                </a:solidFill>
                <a:latin typeface="Arial" panose="020B0604020202020204" pitchFamily="34" charset="0"/>
              </a:rPr>
              <a:t> While males slightly out-purchase females, investigate subtle marketing adjustments to appeal more broadly to female customers, ensuring product presentation and messaging are inclusive and represent diverse cycling interests.</a:t>
            </a:r>
          </a:p>
          <a:p>
            <a:pPr lvl="0" eaLnBrk="0" fontAlgn="base" hangingPunct="0">
              <a:lnSpc>
                <a:spcPct val="100000"/>
              </a:lnSpc>
              <a:spcAft>
                <a:spcPct val="0"/>
              </a:spcAft>
              <a:buFontTx/>
              <a:buChar char="•"/>
            </a:pPr>
            <a:r>
              <a:rPr lang="en-US" altLang="en-US" dirty="0">
                <a:solidFill>
                  <a:schemeClr val="tx1"/>
                </a:solidFill>
                <a:latin typeface="Arial" panose="020B0604020202020204" pitchFamily="34" charset="0"/>
              </a:rPr>
              <a:t>Rationale:</a:t>
            </a:r>
            <a:r>
              <a:rPr lang="en-US" altLang="en-US" b="0" dirty="0">
                <a:solidFill>
                  <a:schemeClr val="tx1"/>
                </a:solidFill>
                <a:latin typeface="Arial" panose="020B0604020202020204" pitchFamily="34" charset="0"/>
              </a:rPr>
              <a:t> A slight imbalance suggests potential to increase female participation without alienating the male base. Small adjustments could yield incremental sales.</a:t>
            </a:r>
          </a:p>
          <a:p>
            <a:endParaRPr lang="en-US" dirty="0">
              <a:latin typeface="Aptos" panose="020B0004020202020204" pitchFamily="34" charset="0"/>
            </a:endParaRPr>
          </a:p>
        </p:txBody>
      </p:sp>
    </p:spTree>
    <p:extLst>
      <p:ext uri="{BB962C8B-B14F-4D97-AF65-F5344CB8AC3E}">
        <p14:creationId xmlns:p14="http://schemas.microsoft.com/office/powerpoint/2010/main" val="127605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19110-F516-7484-1712-6CE8FC19DE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668139-FC42-3735-D711-023B643AB306}"/>
              </a:ext>
            </a:extLst>
          </p:cNvPr>
          <p:cNvSpPr>
            <a:spLocks noGrp="1"/>
          </p:cNvSpPr>
          <p:nvPr>
            <p:ph type="title"/>
          </p:nvPr>
        </p:nvSpPr>
        <p:spPr>
          <a:xfrm>
            <a:off x="800547" y="-98337"/>
            <a:ext cx="10515600" cy="1325563"/>
          </a:xfrm>
        </p:spPr>
        <p:txBody>
          <a:bodyPr/>
          <a:lstStyle/>
          <a:p>
            <a:r>
              <a:rPr lang="en-US" dirty="0"/>
              <a:t>RECOMMENDATION</a:t>
            </a:r>
          </a:p>
        </p:txBody>
      </p:sp>
      <p:sp>
        <p:nvSpPr>
          <p:cNvPr id="3" name="Slide Number Placeholder 2">
            <a:extLst>
              <a:ext uri="{FF2B5EF4-FFF2-40B4-BE49-F238E27FC236}">
                <a16:creationId xmlns:a16="http://schemas.microsoft.com/office/drawing/2014/main" id="{F76D78E8-AE76-3CC6-6A6E-D03842FDD729}"/>
              </a:ext>
            </a:extLst>
          </p:cNvPr>
          <p:cNvSpPr>
            <a:spLocks noGrp="1"/>
          </p:cNvSpPr>
          <p:nvPr>
            <p:ph type="sldNum" sz="quarter" idx="12"/>
          </p:nvPr>
        </p:nvSpPr>
        <p:spPr>
          <a:xfrm>
            <a:off x="14591341" y="6492875"/>
            <a:ext cx="357116" cy="365125"/>
          </a:xfrm>
        </p:spPr>
        <p:txBody>
          <a:bodyPr/>
          <a:lstStyle/>
          <a:p>
            <a:endParaRPr lang="en-US" dirty="0"/>
          </a:p>
        </p:txBody>
      </p:sp>
      <p:sp>
        <p:nvSpPr>
          <p:cNvPr id="5" name="object 18" descr="Beige rectangle">
            <a:extLst>
              <a:ext uri="{FF2B5EF4-FFF2-40B4-BE49-F238E27FC236}">
                <a16:creationId xmlns:a16="http://schemas.microsoft.com/office/drawing/2014/main" id="{7F1C3A43-8532-A90C-C690-FE3C494586B3}"/>
              </a:ext>
            </a:extLst>
          </p:cNvPr>
          <p:cNvSpPr/>
          <p:nvPr/>
        </p:nvSpPr>
        <p:spPr>
          <a:xfrm>
            <a:off x="923559" y="830802"/>
            <a:ext cx="4149481" cy="71071"/>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8" name="Title 1">
            <a:extLst>
              <a:ext uri="{FF2B5EF4-FFF2-40B4-BE49-F238E27FC236}">
                <a16:creationId xmlns:a16="http://schemas.microsoft.com/office/drawing/2014/main" id="{7B461C94-32ED-ECE9-FE5A-07FD5A55B55D}"/>
              </a:ext>
            </a:extLst>
          </p:cNvPr>
          <p:cNvSpPr txBox="1">
            <a:spLocks/>
          </p:cNvSpPr>
          <p:nvPr/>
        </p:nvSpPr>
        <p:spPr>
          <a:xfrm>
            <a:off x="800547" y="1565755"/>
            <a:ext cx="10515600" cy="50479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endParaRPr lang="en-US" dirty="0"/>
          </a:p>
        </p:txBody>
      </p:sp>
      <p:sp>
        <p:nvSpPr>
          <p:cNvPr id="9" name="Title 1">
            <a:extLst>
              <a:ext uri="{FF2B5EF4-FFF2-40B4-BE49-F238E27FC236}">
                <a16:creationId xmlns:a16="http://schemas.microsoft.com/office/drawing/2014/main" id="{F5A83395-D31C-5312-23FC-FF9541A32037}"/>
              </a:ext>
            </a:extLst>
          </p:cNvPr>
          <p:cNvSpPr txBox="1">
            <a:spLocks/>
          </p:cNvSpPr>
          <p:nvPr/>
        </p:nvSpPr>
        <p:spPr>
          <a:xfrm>
            <a:off x="875853" y="900693"/>
            <a:ext cx="10515600" cy="58831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lvl="0" eaLnBrk="0" fontAlgn="base" hangingPunct="0">
              <a:lnSpc>
                <a:spcPct val="100000"/>
              </a:lnSpc>
              <a:spcAft>
                <a:spcPct val="0"/>
              </a:spcAft>
            </a:pPr>
            <a:r>
              <a:rPr lang="en-US" altLang="en-US" sz="2000" dirty="0">
                <a:solidFill>
                  <a:schemeClr val="tx1"/>
                </a:solidFill>
                <a:latin typeface="Aptos" panose="020B0004020202020204" pitchFamily="34" charset="0"/>
              </a:rPr>
              <a:t>4. Target Low-to-Mid Car Owners &amp; Short Commuters:</a:t>
            </a:r>
          </a:p>
          <a:p>
            <a:pPr lvl="0" eaLnBrk="0" fontAlgn="base" hangingPunct="0">
              <a:lnSpc>
                <a:spcPct val="100000"/>
              </a:lnSpc>
              <a:spcAft>
                <a:spcPct val="0"/>
              </a:spcAft>
            </a:pPr>
            <a:endParaRPr lang="en-US" altLang="en-US" sz="2000" b="0" dirty="0">
              <a:solidFill>
                <a:schemeClr val="tx1"/>
              </a:solidFill>
              <a:latin typeface="Aptos" panose="020B0004020202020204" pitchFamily="34" charset="0"/>
            </a:endParaRPr>
          </a:p>
          <a:p>
            <a:pPr lvl="0" eaLnBrk="0" fontAlgn="base" hangingPunct="0">
              <a:lnSpc>
                <a:spcPct val="100000"/>
              </a:lnSpc>
              <a:spcAft>
                <a:spcPct val="0"/>
              </a:spcAft>
              <a:buFontTx/>
              <a:buChar char="•"/>
            </a:pPr>
            <a:r>
              <a:rPr lang="en-US" altLang="en-US" sz="2000" dirty="0">
                <a:solidFill>
                  <a:schemeClr val="tx1"/>
                </a:solidFill>
                <a:latin typeface="Aptos" panose="020B0004020202020204" pitchFamily="34" charset="0"/>
              </a:rPr>
              <a:t>Recommendation:</a:t>
            </a:r>
            <a:r>
              <a:rPr lang="en-US" altLang="en-US" sz="2000" b="0" dirty="0">
                <a:solidFill>
                  <a:schemeClr val="tx1"/>
                </a:solidFill>
                <a:latin typeface="Aptos" panose="020B0004020202020204" pitchFamily="34" charset="0"/>
              </a:rPr>
              <a:t> Develop targeted marketing campaigns (digital ads, local promotions) specifically aimed at individuals with 0-2 cars, particularly those residing in urban or suburban areas with short commute distances (0-1 mile).</a:t>
            </a:r>
          </a:p>
          <a:p>
            <a:pPr lvl="0" eaLnBrk="0" fontAlgn="base" hangingPunct="0">
              <a:lnSpc>
                <a:spcPct val="100000"/>
              </a:lnSpc>
              <a:spcAft>
                <a:spcPct val="0"/>
              </a:spcAft>
              <a:buFontTx/>
              <a:buChar char="•"/>
            </a:pPr>
            <a:r>
              <a:rPr lang="en-US" altLang="en-US" sz="2000" dirty="0">
                <a:solidFill>
                  <a:schemeClr val="tx1"/>
                </a:solidFill>
                <a:latin typeface="Aptos" panose="020B0004020202020204" pitchFamily="34" charset="0"/>
              </a:rPr>
              <a:t>Rationale:</a:t>
            </a:r>
            <a:r>
              <a:rPr lang="en-US" altLang="en-US" sz="2000" b="0" dirty="0">
                <a:solidFill>
                  <a:schemeClr val="tx1"/>
                </a:solidFill>
                <a:latin typeface="Aptos" panose="020B0004020202020204" pitchFamily="34" charset="0"/>
              </a:rPr>
              <a:t> This segment demonstrates the highest propensity for bike purchases and represents an immediate growth opportunity. We should focus our message on convenience, health benefits for short commutes, and environmental advantages of biking over short drives.</a:t>
            </a:r>
          </a:p>
          <a:p>
            <a:pPr lvl="0" eaLnBrk="0" fontAlgn="base" hangingPunct="0">
              <a:lnSpc>
                <a:spcPct val="100000"/>
              </a:lnSpc>
              <a:spcAft>
                <a:spcPct val="0"/>
              </a:spcAft>
            </a:pPr>
            <a:endParaRPr lang="en-US" altLang="en-US" sz="2000" b="0" dirty="0">
              <a:solidFill>
                <a:schemeClr val="tx1"/>
              </a:solidFill>
              <a:latin typeface="Aptos" panose="020B0004020202020204" pitchFamily="34" charset="0"/>
            </a:endParaRPr>
          </a:p>
          <a:p>
            <a:pPr lvl="0" eaLnBrk="0" fontAlgn="base" hangingPunct="0">
              <a:lnSpc>
                <a:spcPct val="100000"/>
              </a:lnSpc>
              <a:spcAft>
                <a:spcPct val="0"/>
              </a:spcAft>
            </a:pPr>
            <a:r>
              <a:rPr lang="en-US" altLang="en-US" sz="2000" dirty="0">
                <a:solidFill>
                  <a:schemeClr val="tx1"/>
                </a:solidFill>
                <a:latin typeface="Aptos" panose="020B0004020202020204" pitchFamily="34" charset="0"/>
              </a:rPr>
              <a:t>5. Strategic Focus on Mid-Income &amp; Middle-Aged Demographics:</a:t>
            </a:r>
          </a:p>
          <a:p>
            <a:pPr lvl="0" eaLnBrk="0" fontAlgn="base" hangingPunct="0">
              <a:lnSpc>
                <a:spcPct val="100000"/>
              </a:lnSpc>
              <a:spcAft>
                <a:spcPct val="0"/>
              </a:spcAft>
            </a:pPr>
            <a:endParaRPr lang="en-US" altLang="en-US" sz="2000" b="0" dirty="0">
              <a:solidFill>
                <a:schemeClr val="tx1"/>
              </a:solidFill>
              <a:latin typeface="Aptos" panose="020B0004020202020204" pitchFamily="34" charset="0"/>
            </a:endParaRPr>
          </a:p>
          <a:p>
            <a:pPr lvl="0" eaLnBrk="0" fontAlgn="base" hangingPunct="0">
              <a:lnSpc>
                <a:spcPct val="100000"/>
              </a:lnSpc>
              <a:spcAft>
                <a:spcPct val="0"/>
              </a:spcAft>
              <a:buFontTx/>
              <a:buChar char="•"/>
            </a:pPr>
            <a:r>
              <a:rPr lang="en-US" altLang="en-US" sz="2000" dirty="0">
                <a:solidFill>
                  <a:schemeClr val="tx1"/>
                </a:solidFill>
                <a:latin typeface="Aptos" panose="020B0004020202020204" pitchFamily="34" charset="0"/>
              </a:rPr>
              <a:t>Recommendation:</a:t>
            </a:r>
            <a:r>
              <a:rPr lang="en-US" altLang="en-US" sz="2000" b="0" dirty="0">
                <a:solidFill>
                  <a:schemeClr val="tx1"/>
                </a:solidFill>
                <a:latin typeface="Aptos" panose="020B0004020202020204" pitchFamily="34" charset="0"/>
              </a:rPr>
              <a:t> Tailor product offerings and marketing messages to resonate with the values and needs of the Low to Mid-income and middle-aged customer groups. Consider introducing more accessible price points or financing options for these segments.</a:t>
            </a:r>
          </a:p>
          <a:p>
            <a:pPr lvl="0" eaLnBrk="0" fontAlgn="base" hangingPunct="0">
              <a:lnSpc>
                <a:spcPct val="100000"/>
              </a:lnSpc>
              <a:spcAft>
                <a:spcPct val="0"/>
              </a:spcAft>
              <a:buFontTx/>
              <a:buChar char="•"/>
            </a:pPr>
            <a:r>
              <a:rPr lang="en-US" altLang="en-US" sz="2000" dirty="0">
                <a:solidFill>
                  <a:schemeClr val="tx1"/>
                </a:solidFill>
                <a:latin typeface="Aptos" panose="020B0004020202020204" pitchFamily="34" charset="0"/>
              </a:rPr>
              <a:t>Rationale:</a:t>
            </a:r>
            <a:r>
              <a:rPr lang="en-US" altLang="en-US" sz="2000" b="0" dirty="0">
                <a:solidFill>
                  <a:schemeClr val="tx1"/>
                </a:solidFill>
                <a:latin typeface="Aptos" panose="020B0004020202020204" pitchFamily="34" charset="0"/>
              </a:rPr>
              <a:t> These groups are currently our strongest purchasing segments. We being able to understand their specific needs (e.g., family-friendly bikes, e-bikes for easier commutes, leisure biking) can further solidify and expand this core customer base.</a:t>
            </a:r>
          </a:p>
          <a:p>
            <a:pPr lvl="0" eaLnBrk="0" fontAlgn="base" hangingPunct="0">
              <a:lnSpc>
                <a:spcPct val="100000"/>
              </a:lnSpc>
              <a:spcAft>
                <a:spcPct val="0"/>
              </a:spcAft>
            </a:pPr>
            <a:endParaRPr lang="en-US" altLang="en-US" sz="2000" b="0" dirty="0">
              <a:solidFill>
                <a:schemeClr val="tx1"/>
              </a:solidFill>
              <a:latin typeface="Aptos" panose="020B0004020202020204" pitchFamily="34" charset="0"/>
            </a:endParaRPr>
          </a:p>
          <a:p>
            <a:pPr lvl="0" eaLnBrk="0" fontAlgn="base" hangingPunct="0">
              <a:lnSpc>
                <a:spcPct val="100000"/>
              </a:lnSpc>
              <a:spcAft>
                <a:spcPct val="0"/>
              </a:spcAft>
            </a:pPr>
            <a:endParaRPr lang="en-US" sz="2000" dirty="0">
              <a:latin typeface="Aptos" panose="020B0004020202020204" pitchFamily="34" charset="0"/>
            </a:endParaRPr>
          </a:p>
        </p:txBody>
      </p:sp>
    </p:spTree>
    <p:extLst>
      <p:ext uri="{BB962C8B-B14F-4D97-AF65-F5344CB8AC3E}">
        <p14:creationId xmlns:p14="http://schemas.microsoft.com/office/powerpoint/2010/main" val="268293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Sidney Okoro</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a:solidFill>
                  <a:schemeClr val="bg2">
                    <a:lumMod val="20000"/>
                    <a:lumOff val="80000"/>
                    <a:alpha val="75000"/>
                  </a:schemeClr>
                </a:solidFill>
                <a:cs typeface="Arial"/>
              </a:rPr>
              <a:t>sidneyokoro11@gmail.com</a:t>
            </a:r>
          </a:p>
          <a:p>
            <a:pPr marL="0" marR="5080" indent="0">
              <a:buFont typeface="Arial" panose="020B0604020202020204" pitchFamily="34" charset="0"/>
              <a:buNone/>
            </a:pPr>
            <a:r>
              <a:rPr lang="en-US" sz="2500" b="1" i="1" spc="45" dirty="0">
                <a:solidFill>
                  <a:schemeClr val="bg2">
                    <a:lumMod val="20000"/>
                    <a:lumOff val="80000"/>
                    <a:alpha val="75000"/>
                  </a:schemeClr>
                </a:solidFill>
                <a:cs typeface="Arial"/>
              </a:rPr>
              <a:t>07061666447</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pic>
        <p:nvPicPr>
          <p:cNvPr id="8" name="Graphic 7" descr="Person icon">
            <a:extLst>
              <a:ext uri="{FF2B5EF4-FFF2-40B4-BE49-F238E27FC236}">
                <a16:creationId xmlns:a16="http://schemas.microsoft.com/office/drawing/2014/main" id="{AC7339AD-1A2B-4702-8C29-5CFB6D1BBB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5237" y="3470503"/>
            <a:ext cx="342900" cy="352425"/>
          </a:xfrm>
          <a:prstGeom prst="rect">
            <a:avLst/>
          </a:prstGeom>
        </p:spPr>
      </p:pic>
      <p:pic>
        <p:nvPicPr>
          <p:cNvPr id="9" name="Graphic 8" descr="Mail icon">
            <a:extLst>
              <a:ext uri="{FF2B5EF4-FFF2-40B4-BE49-F238E27FC236}">
                <a16:creationId xmlns:a16="http://schemas.microsoft.com/office/drawing/2014/main" id="{DE19364B-D5B6-43E8-B6E4-DC0094FA3C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237" y="3965704"/>
            <a:ext cx="342900" cy="342900"/>
          </a:xfrm>
          <a:prstGeom prst="rect">
            <a:avLst/>
          </a:prstGeom>
        </p:spPr>
      </p:pic>
      <p:pic>
        <p:nvPicPr>
          <p:cNvPr id="10" name="Graphic 9" descr="Phone icon">
            <a:extLst>
              <a:ext uri="{FF2B5EF4-FFF2-40B4-BE49-F238E27FC236}">
                <a16:creationId xmlns:a16="http://schemas.microsoft.com/office/drawing/2014/main" id="{7821267F-71E4-4DA4-8BC7-EB09162207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237" y="4451380"/>
            <a:ext cx="342900" cy="342900"/>
          </a:xfrm>
          <a:prstGeom prst="rect">
            <a:avLst/>
          </a:prstGeom>
        </p:spPr>
      </p:pic>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838200" y="17015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174</TotalTime>
  <Words>740</Words>
  <Application>Microsoft Office PowerPoint</Application>
  <PresentationFormat>Widescreen</PresentationFormat>
  <Paragraphs>58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Arial </vt:lpstr>
      <vt:lpstr>Calibri</vt:lpstr>
      <vt:lpstr>Gill Sans MT</vt:lpstr>
      <vt:lpstr>Office Theme</vt:lpstr>
      <vt:lpstr>BIKE SALES: GROWTH STRATEGY</vt:lpstr>
      <vt:lpstr>BIKE SALES PRESENTATION</vt:lpstr>
      <vt:lpstr>PowerPoint Presentation</vt:lpstr>
      <vt:lpstr>KEY INSIGHTS</vt:lpstr>
      <vt:lpstr>KEY INSIGHTS</vt:lpstr>
      <vt:lpstr>RECOMMENDATION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Oliver Viren</dc:creator>
  <cp:lastModifiedBy>Oliver Viren</cp:lastModifiedBy>
  <cp:revision>2</cp:revision>
  <dcterms:created xsi:type="dcterms:W3CDTF">2025-07-07T20:10:54Z</dcterms:created>
  <dcterms:modified xsi:type="dcterms:W3CDTF">2025-07-07T23:05:44Z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