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4A743-BC1F-48B1-9EC0-571629EC8E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64B23B-6B55-4586-B47E-C62CECA19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A65DC-5512-4CBE-A991-8F7FE2CC7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596D3-3A19-4F99-AD02-CECF6D1BB69D}" type="datetimeFigureOut">
              <a:rPr lang="en-ID" smtClean="0"/>
              <a:t>17/05/2020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39949-0838-4367-BEE9-501D1AD47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C8668-C607-4EE2-9CA1-3058101F0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3DEB1-6293-4855-88CF-F4E5720E4CD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29706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7008B-DB8F-470B-80FF-D8C7FAB90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DF981A-EB1D-43CC-A0E6-81FFFC747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88D85-BAD6-4A4C-93A7-B832FC51D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596D3-3A19-4F99-AD02-CECF6D1BB69D}" type="datetimeFigureOut">
              <a:rPr lang="en-ID" smtClean="0"/>
              <a:t>17/05/2020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F4352-2D26-4E67-B2A0-D54F8DEFA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87B00-5DFB-4166-AE2B-2359D97EB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3DEB1-6293-4855-88CF-F4E5720E4CD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4947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5B5C13-35B1-4805-BDA4-98FB27237D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1E45E0-DCAB-4185-9CAD-9BAC1C58B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934F8-F05E-4794-AD57-53E318107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596D3-3A19-4F99-AD02-CECF6D1BB69D}" type="datetimeFigureOut">
              <a:rPr lang="en-ID" smtClean="0"/>
              <a:t>17/05/2020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A4424-2356-482E-9FAA-286C739A3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56B88-D51B-41F8-9D85-5420584C3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3DEB1-6293-4855-88CF-F4E5720E4CD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96147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F51C9-F71F-49CD-932F-3F574158D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24F23-8DC3-4BC1-8BE6-C079C11F5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E396B-51AA-4ED6-9587-A6BEAE2F2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596D3-3A19-4F99-AD02-CECF6D1BB69D}" type="datetimeFigureOut">
              <a:rPr lang="en-ID" smtClean="0"/>
              <a:t>17/05/2020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D7C1E-8389-4A91-BFF0-137E7DB8C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D35FE-F3AD-44C8-A8AB-4A5DB4327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3DEB1-6293-4855-88CF-F4E5720E4CD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56369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1049F-FE65-41B4-A1F3-841C8E9CB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2331B-2893-424B-9581-1937E416B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BE508-6746-40C8-ADE3-A8DDAEEEA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596D3-3A19-4F99-AD02-CECF6D1BB69D}" type="datetimeFigureOut">
              <a:rPr lang="en-ID" smtClean="0"/>
              <a:t>17/05/2020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88481-B0B2-42D4-A2FD-D06B63C7C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D9B81-A728-4D76-8D12-5BF4555C9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3DEB1-6293-4855-88CF-F4E5720E4CD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42500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5D0BC-C715-4493-9E39-942D0A9E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735FC-965A-4504-A454-869B4DE1AA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B674EB-0365-40DC-92F7-DA0A9C946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E2B467-DC93-4407-ABBB-85A7EE595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596D3-3A19-4F99-AD02-CECF6D1BB69D}" type="datetimeFigureOut">
              <a:rPr lang="en-ID" smtClean="0"/>
              <a:t>17/05/2020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7411E-2528-4470-88E6-22630C3EA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2850C-C372-49D9-AEC3-378151DD1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3DEB1-6293-4855-88CF-F4E5720E4CD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02637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7949C-B732-43AC-B327-6B12A9680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9D817C-B128-4550-82EF-1ECBC0799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24421C-B200-424B-ABE9-1FE2655E0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F2BAB0-CA56-46F7-BF79-943C6541FC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3B3B4C-7E6C-4B1D-BEDC-01A0DA0D48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0095E8-6A0A-4F70-971E-5964E9926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596D3-3A19-4F99-AD02-CECF6D1BB69D}" type="datetimeFigureOut">
              <a:rPr lang="en-ID" smtClean="0"/>
              <a:t>17/05/2020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815FC8-428B-4242-B378-94695EB79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F16640-F4BF-4CEA-85DB-2C52D3987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3DEB1-6293-4855-88CF-F4E5720E4CD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21614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96951-01AD-4B42-B189-AF1FC41A1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2330FB-ADAB-4027-9AE1-12472409B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596D3-3A19-4F99-AD02-CECF6D1BB69D}" type="datetimeFigureOut">
              <a:rPr lang="en-ID" smtClean="0"/>
              <a:t>17/05/2020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6E6D54-0E99-4F2E-8EE8-2460C61D3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31C814-DB2E-49A9-873A-A31DCFC36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3DEB1-6293-4855-88CF-F4E5720E4CD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63340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CF5E67-A5B7-4372-81BA-A95263696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596D3-3A19-4F99-AD02-CECF6D1BB69D}" type="datetimeFigureOut">
              <a:rPr lang="en-ID" smtClean="0"/>
              <a:t>17/05/2020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724F99-6268-42CE-8DB7-394657963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26E582-5427-4BC5-A6C7-87749E804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3DEB1-6293-4855-88CF-F4E5720E4CD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55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DE6F1-96D7-4D6F-BD9D-9AD655A7D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6D33B-87B9-4ECC-A7AF-3137F0FF1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1740D-5430-40A0-9E1F-251DA413D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1B869-710B-4BC9-A072-97FA1D833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596D3-3A19-4F99-AD02-CECF6D1BB69D}" type="datetimeFigureOut">
              <a:rPr lang="en-ID" smtClean="0"/>
              <a:t>17/05/2020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226BF6-B0D1-4680-9889-B648836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DA5C3B-3A69-4F88-9494-746C9CBEB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3DEB1-6293-4855-88CF-F4E5720E4CD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86848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C3A6C-1E00-48A7-83C4-30969134C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50E09A-C457-44CB-9D90-D04D39CF3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CA87B9-839E-4BF8-B397-6ECF6E3AE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E29246-9677-42DC-BB85-74A1A2CB1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596D3-3A19-4F99-AD02-CECF6D1BB69D}" type="datetimeFigureOut">
              <a:rPr lang="en-ID" smtClean="0"/>
              <a:t>17/05/2020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AFDEC7-5344-4443-9390-E57A8FA3E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F999F8-51AB-432D-9B15-94CECEDEA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3DEB1-6293-4855-88CF-F4E5720E4CD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90573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711E29-811A-4D0A-915D-B369F8954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C7B65-0800-4DD1-AC66-6277E6B1A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535EE-CFBD-48AB-9C91-4337BBE727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596D3-3A19-4F99-AD02-CECF6D1BB69D}" type="datetimeFigureOut">
              <a:rPr lang="en-ID" smtClean="0"/>
              <a:t>17/05/2020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47589-AD60-431E-9F3B-286C6598FF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38DE6-8033-4221-A572-ACBC82C26F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3DEB1-6293-4855-88CF-F4E5720E4CD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02176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81E1A-93D1-4358-9E5B-B9D1086D2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Vending Machine </a:t>
            </a:r>
            <a:br>
              <a:rPr lang="en-US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VHDL</a:t>
            </a:r>
            <a:endParaRPr lang="en-ID" b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245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63D3F-712C-49B0-9F6B-458BE63B1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4337" y="1300559"/>
            <a:ext cx="8823325" cy="4256881"/>
          </a:xfrm>
        </p:spPr>
        <p:txBody>
          <a:bodyPr anchor="t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3600">
                <a:ea typeface="Open Sans" panose="020B0606030504020204" pitchFamily="34" charset="0"/>
                <a:cs typeface="Open Sans" panose="020B0606030504020204" pitchFamily="34" charset="0"/>
              </a:rPr>
              <a:t>Vending machine ini memiliki isi 6 minuman dan 5 makanan dan menerima uang Rp 5.000, Rp 10.000, serta Rp 20.000 (maksimal uang yang ada dalam mesin Rp 20.000)</a:t>
            </a:r>
            <a:br>
              <a:rPr lang="en-ID" sz="3600"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ID" sz="360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450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5EF9A-5932-479C-B724-99AAED5C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Schematics</a:t>
            </a:r>
            <a:endParaRPr lang="en-ID" b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F8DC7688-0BB2-4276-8CAE-4788FBA5A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89" y="1953212"/>
            <a:ext cx="6343185" cy="4308817"/>
          </a:xfrm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731BB9F-DD51-49C0-B726-49336E1D95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405900"/>
              </p:ext>
            </p:extLst>
          </p:nvPr>
        </p:nvGraphicFramePr>
        <p:xfrm>
          <a:off x="9272806" y="2817923"/>
          <a:ext cx="2080994" cy="344410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87394">
                  <a:extLst>
                    <a:ext uri="{9D8B030D-6E8A-4147-A177-3AD203B41FA5}">
                      <a16:colId xmlns:a16="http://schemas.microsoft.com/office/drawing/2014/main" val="2838540114"/>
                    </a:ext>
                  </a:extLst>
                </a:gridCol>
                <a:gridCol w="446665">
                  <a:extLst>
                    <a:ext uri="{9D8B030D-6E8A-4147-A177-3AD203B41FA5}">
                      <a16:colId xmlns:a16="http://schemas.microsoft.com/office/drawing/2014/main" val="3863293604"/>
                    </a:ext>
                  </a:extLst>
                </a:gridCol>
                <a:gridCol w="646935">
                  <a:extLst>
                    <a:ext uri="{9D8B030D-6E8A-4147-A177-3AD203B41FA5}">
                      <a16:colId xmlns:a16="http://schemas.microsoft.com/office/drawing/2014/main" val="3628031632"/>
                    </a:ext>
                  </a:extLst>
                </a:gridCol>
              </a:tblGrid>
              <a:tr h="249496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+mj-lt"/>
                        </a:rPr>
                        <a:t>Output Table</a:t>
                      </a:r>
                      <a:endParaRPr lang="en-ID" sz="1200">
                        <a:latin typeface="+mj-lt"/>
                      </a:endParaRPr>
                    </a:p>
                  </a:txBody>
                  <a:tcPr marL="115356" marR="115356" marT="57678" marB="57678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02213"/>
                  </a:ext>
                </a:extLst>
              </a:tr>
              <a:tr h="239726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+mj-lt"/>
                        </a:rPr>
                        <a:t>Drink</a:t>
                      </a:r>
                      <a:endParaRPr lang="en-ID" sz="1200" b="1">
                        <a:latin typeface="+mj-lt"/>
                      </a:endParaRPr>
                    </a:p>
                  </a:txBody>
                  <a:tcPr marL="59111" marR="59111" marT="29555" marB="29555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+mj-lt"/>
                        </a:rPr>
                        <a:t>Price</a:t>
                      </a:r>
                      <a:endParaRPr lang="en-ID" sz="1200" b="1">
                        <a:latin typeface="+mj-lt"/>
                      </a:endParaRPr>
                    </a:p>
                  </a:txBody>
                  <a:tcPr marL="59111" marR="59111" marT="29555" marB="29555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+mj-lt"/>
                        </a:rPr>
                        <a:t>Sel code</a:t>
                      </a:r>
                      <a:endParaRPr lang="en-ID" sz="1200" b="1">
                        <a:latin typeface="+mj-lt"/>
                      </a:endParaRPr>
                    </a:p>
                  </a:txBody>
                  <a:tcPr marL="59111" marR="59111" marT="29555" marB="29555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244087"/>
                  </a:ext>
                </a:extLst>
              </a:tr>
              <a:tr h="237522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+mj-lt"/>
                        </a:rPr>
                        <a:t>Water</a:t>
                      </a:r>
                      <a:endParaRPr lang="en-ID" sz="1200">
                        <a:latin typeface="+mj-lt"/>
                      </a:endParaRPr>
                    </a:p>
                  </a:txBody>
                  <a:tcPr marL="59111" marR="59111" marT="29555" marB="29555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+mj-lt"/>
                        </a:rPr>
                        <a:t>5</a:t>
                      </a:r>
                      <a:endParaRPr lang="en-ID" sz="1200">
                        <a:latin typeface="+mj-lt"/>
                      </a:endParaRPr>
                    </a:p>
                  </a:txBody>
                  <a:tcPr marL="59111" marR="59111" marT="29555" marB="29555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+mj-lt"/>
                        </a:rPr>
                        <a:t>0001</a:t>
                      </a:r>
                      <a:endParaRPr lang="en-ID" sz="1200">
                        <a:latin typeface="+mj-lt"/>
                      </a:endParaRPr>
                    </a:p>
                  </a:txBody>
                  <a:tcPr marL="59111" marR="59111" marT="29555" marB="29555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0890262"/>
                  </a:ext>
                </a:extLst>
              </a:tr>
              <a:tr h="239726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+mj-lt"/>
                        </a:rPr>
                        <a:t>Tea</a:t>
                      </a:r>
                      <a:endParaRPr lang="en-ID" sz="1200">
                        <a:latin typeface="+mj-lt"/>
                      </a:endParaRPr>
                    </a:p>
                  </a:txBody>
                  <a:tcPr marL="59111" marR="59111" marT="29555" marB="29555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+mj-lt"/>
                        </a:rPr>
                        <a:t>5</a:t>
                      </a:r>
                      <a:endParaRPr lang="en-ID" sz="1200">
                        <a:latin typeface="+mj-lt"/>
                      </a:endParaRPr>
                    </a:p>
                  </a:txBody>
                  <a:tcPr marL="59111" marR="59111" marT="29555" marB="29555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+mj-lt"/>
                        </a:rPr>
                        <a:t>0010</a:t>
                      </a:r>
                      <a:endParaRPr lang="en-ID" sz="1200">
                        <a:latin typeface="+mj-lt"/>
                      </a:endParaRPr>
                    </a:p>
                  </a:txBody>
                  <a:tcPr marL="59111" marR="59111" marT="29555" marB="29555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1857806"/>
                  </a:ext>
                </a:extLst>
              </a:tr>
              <a:tr h="239726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+mj-lt"/>
                        </a:rPr>
                        <a:t>Milk</a:t>
                      </a:r>
                      <a:endParaRPr lang="en-ID" sz="1200">
                        <a:latin typeface="+mj-lt"/>
                      </a:endParaRPr>
                    </a:p>
                  </a:txBody>
                  <a:tcPr marL="59111" marR="59111" marT="29555" marB="29555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+mj-lt"/>
                        </a:rPr>
                        <a:t>5</a:t>
                      </a:r>
                      <a:endParaRPr lang="en-ID" sz="1200">
                        <a:latin typeface="+mj-lt"/>
                      </a:endParaRPr>
                    </a:p>
                  </a:txBody>
                  <a:tcPr marL="59111" marR="59111" marT="29555" marB="29555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+mj-lt"/>
                        </a:rPr>
                        <a:t>0011</a:t>
                      </a:r>
                      <a:endParaRPr lang="en-ID" sz="1200">
                        <a:latin typeface="+mj-lt"/>
                      </a:endParaRPr>
                    </a:p>
                  </a:txBody>
                  <a:tcPr marL="59111" marR="59111" marT="29555" marB="29555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319059"/>
                  </a:ext>
                </a:extLst>
              </a:tr>
              <a:tr h="239726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+mj-lt"/>
                        </a:rPr>
                        <a:t>Green tea</a:t>
                      </a:r>
                      <a:endParaRPr lang="en-ID" sz="1200">
                        <a:latin typeface="+mj-lt"/>
                      </a:endParaRPr>
                    </a:p>
                  </a:txBody>
                  <a:tcPr marL="59111" marR="59111" marT="29555" marB="29555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+mj-lt"/>
                        </a:rPr>
                        <a:t>10</a:t>
                      </a:r>
                      <a:endParaRPr lang="en-ID" sz="1200">
                        <a:latin typeface="+mj-lt"/>
                      </a:endParaRPr>
                    </a:p>
                  </a:txBody>
                  <a:tcPr marL="59111" marR="59111" marT="29555" marB="29555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+mj-lt"/>
                        </a:rPr>
                        <a:t>0100</a:t>
                      </a:r>
                      <a:endParaRPr lang="en-ID" sz="1200">
                        <a:latin typeface="+mj-lt"/>
                      </a:endParaRPr>
                    </a:p>
                  </a:txBody>
                  <a:tcPr marL="59111" marR="59111" marT="29555" marB="29555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3587013"/>
                  </a:ext>
                </a:extLst>
              </a:tr>
              <a:tr h="239726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+mj-lt"/>
                        </a:rPr>
                        <a:t>Coffee</a:t>
                      </a:r>
                      <a:endParaRPr lang="en-ID" sz="1200">
                        <a:latin typeface="+mj-lt"/>
                      </a:endParaRPr>
                    </a:p>
                  </a:txBody>
                  <a:tcPr marL="59111" marR="59111" marT="29555" marB="29555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+mj-lt"/>
                        </a:rPr>
                        <a:t>10</a:t>
                      </a:r>
                      <a:endParaRPr lang="en-ID" sz="1200">
                        <a:latin typeface="+mj-lt"/>
                      </a:endParaRPr>
                    </a:p>
                  </a:txBody>
                  <a:tcPr marL="59111" marR="59111" marT="29555" marB="29555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+mj-lt"/>
                        </a:rPr>
                        <a:t>0101</a:t>
                      </a:r>
                      <a:endParaRPr lang="en-ID" sz="1200">
                        <a:latin typeface="+mj-lt"/>
                      </a:endParaRPr>
                    </a:p>
                  </a:txBody>
                  <a:tcPr marL="59111" marR="59111" marT="29555" marB="29555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6940487"/>
                  </a:ext>
                </a:extLst>
              </a:tr>
              <a:tr h="239726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+mj-lt"/>
                        </a:rPr>
                        <a:t>Soda</a:t>
                      </a:r>
                      <a:endParaRPr lang="en-ID" sz="1200">
                        <a:latin typeface="+mj-lt"/>
                      </a:endParaRPr>
                    </a:p>
                  </a:txBody>
                  <a:tcPr marL="59111" marR="59111" marT="29555" marB="29555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+mj-lt"/>
                        </a:rPr>
                        <a:t>10</a:t>
                      </a:r>
                      <a:endParaRPr lang="en-ID" sz="1200">
                        <a:latin typeface="+mj-lt"/>
                      </a:endParaRPr>
                    </a:p>
                  </a:txBody>
                  <a:tcPr marL="59111" marR="59111" marT="29555" marB="29555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+mj-lt"/>
                        </a:rPr>
                        <a:t>0110</a:t>
                      </a:r>
                      <a:endParaRPr lang="en-ID" sz="1200">
                        <a:latin typeface="+mj-lt"/>
                      </a:endParaRPr>
                    </a:p>
                  </a:txBody>
                  <a:tcPr marL="59111" marR="59111" marT="29555" marB="29555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4557036"/>
                  </a:ext>
                </a:extLst>
              </a:tr>
              <a:tr h="239726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+mj-lt"/>
                        </a:rPr>
                        <a:t>Food</a:t>
                      </a:r>
                      <a:endParaRPr lang="en-ID" sz="1200" b="1">
                        <a:latin typeface="+mj-lt"/>
                      </a:endParaRPr>
                    </a:p>
                  </a:txBody>
                  <a:tcPr marL="59111" marR="59111" marT="29555" marB="29555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+mj-lt"/>
                        </a:rPr>
                        <a:t>Price</a:t>
                      </a:r>
                      <a:endParaRPr lang="en-ID" sz="1200" b="1">
                        <a:latin typeface="+mj-lt"/>
                      </a:endParaRPr>
                    </a:p>
                  </a:txBody>
                  <a:tcPr marL="59111" marR="59111" marT="29555" marB="29555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+mj-lt"/>
                        </a:rPr>
                        <a:t>Sel code</a:t>
                      </a:r>
                      <a:endParaRPr lang="en-ID" sz="1200" b="1">
                        <a:latin typeface="+mj-lt"/>
                      </a:endParaRPr>
                    </a:p>
                  </a:txBody>
                  <a:tcPr marL="59111" marR="59111" marT="29555" marB="29555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8943332"/>
                  </a:ext>
                </a:extLst>
              </a:tr>
              <a:tr h="239726"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latin typeface="+mj-lt"/>
                        </a:rPr>
                        <a:t>Candy</a:t>
                      </a:r>
                      <a:endParaRPr lang="en-ID" sz="1200" b="0">
                        <a:latin typeface="+mj-lt"/>
                      </a:endParaRPr>
                    </a:p>
                  </a:txBody>
                  <a:tcPr marL="59111" marR="59111" marT="29555" marB="29555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latin typeface="+mj-lt"/>
                        </a:rPr>
                        <a:t>5</a:t>
                      </a:r>
                      <a:endParaRPr lang="en-ID" sz="1200" b="0">
                        <a:latin typeface="+mj-lt"/>
                      </a:endParaRPr>
                    </a:p>
                  </a:txBody>
                  <a:tcPr marL="59111" marR="59111" marT="29555" marB="29555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latin typeface="+mj-lt"/>
                        </a:rPr>
                        <a:t>0111</a:t>
                      </a:r>
                      <a:endParaRPr lang="en-ID" sz="1200" b="0">
                        <a:latin typeface="+mj-lt"/>
                      </a:endParaRPr>
                    </a:p>
                  </a:txBody>
                  <a:tcPr marL="59111" marR="59111" marT="29555" marB="29555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762524"/>
                  </a:ext>
                </a:extLst>
              </a:tr>
              <a:tr h="239726"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latin typeface="+mj-lt"/>
                        </a:rPr>
                        <a:t>Chocolate Bar</a:t>
                      </a:r>
                      <a:endParaRPr lang="en-ID" sz="1200" b="0">
                        <a:latin typeface="+mj-lt"/>
                      </a:endParaRPr>
                    </a:p>
                  </a:txBody>
                  <a:tcPr marL="59111" marR="59111" marT="29555" marB="29555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latin typeface="+mj-lt"/>
                        </a:rPr>
                        <a:t>5</a:t>
                      </a:r>
                      <a:endParaRPr lang="en-ID" sz="1200" b="0">
                        <a:latin typeface="+mj-lt"/>
                      </a:endParaRPr>
                    </a:p>
                  </a:txBody>
                  <a:tcPr marL="59111" marR="59111" marT="29555" marB="29555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latin typeface="+mj-lt"/>
                        </a:rPr>
                        <a:t>1000</a:t>
                      </a:r>
                      <a:endParaRPr lang="en-ID" sz="1200" b="0">
                        <a:latin typeface="+mj-lt"/>
                      </a:endParaRPr>
                    </a:p>
                  </a:txBody>
                  <a:tcPr marL="59111" marR="59111" marT="29555" marB="29555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5668957"/>
                  </a:ext>
                </a:extLst>
              </a:tr>
              <a:tr h="239726"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latin typeface="+mj-lt"/>
                        </a:rPr>
                        <a:t>Gum</a:t>
                      </a:r>
                      <a:endParaRPr lang="en-ID" sz="1200" b="0">
                        <a:latin typeface="+mj-lt"/>
                      </a:endParaRPr>
                    </a:p>
                  </a:txBody>
                  <a:tcPr marL="59111" marR="59111" marT="29555" marB="29555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latin typeface="+mj-lt"/>
                        </a:rPr>
                        <a:t>5</a:t>
                      </a:r>
                      <a:endParaRPr lang="en-ID" sz="1200" b="0">
                        <a:latin typeface="+mj-lt"/>
                      </a:endParaRPr>
                    </a:p>
                  </a:txBody>
                  <a:tcPr marL="59111" marR="59111" marT="29555" marB="29555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latin typeface="+mj-lt"/>
                        </a:rPr>
                        <a:t>1001</a:t>
                      </a:r>
                      <a:endParaRPr lang="en-ID" sz="1200" b="0">
                        <a:latin typeface="+mj-lt"/>
                      </a:endParaRPr>
                    </a:p>
                  </a:txBody>
                  <a:tcPr marL="59111" marR="59111" marT="29555" marB="29555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7982612"/>
                  </a:ext>
                </a:extLst>
              </a:tr>
              <a:tr h="239726"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latin typeface="+mj-lt"/>
                        </a:rPr>
                        <a:t>Cookies</a:t>
                      </a:r>
                      <a:endParaRPr lang="en-ID" sz="1200" b="0">
                        <a:latin typeface="+mj-lt"/>
                      </a:endParaRPr>
                    </a:p>
                  </a:txBody>
                  <a:tcPr marL="59111" marR="59111" marT="29555" marB="29555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latin typeface="+mj-lt"/>
                        </a:rPr>
                        <a:t>10</a:t>
                      </a:r>
                      <a:endParaRPr lang="en-ID" sz="1200" b="0">
                        <a:latin typeface="+mj-lt"/>
                      </a:endParaRPr>
                    </a:p>
                  </a:txBody>
                  <a:tcPr marL="59111" marR="59111" marT="29555" marB="29555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latin typeface="+mj-lt"/>
                        </a:rPr>
                        <a:t>1010</a:t>
                      </a:r>
                      <a:endParaRPr lang="en-ID" sz="1200" b="0">
                        <a:latin typeface="+mj-lt"/>
                      </a:endParaRPr>
                    </a:p>
                  </a:txBody>
                  <a:tcPr marL="59111" marR="59111" marT="29555" marB="29555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0390053"/>
                  </a:ext>
                </a:extLst>
              </a:tr>
              <a:tr h="239726"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latin typeface="+mj-lt"/>
                        </a:rPr>
                        <a:t>Chips</a:t>
                      </a:r>
                      <a:endParaRPr lang="en-ID" sz="1200" b="0">
                        <a:latin typeface="+mj-lt"/>
                      </a:endParaRPr>
                    </a:p>
                  </a:txBody>
                  <a:tcPr marL="59111" marR="59111" marT="29555" marB="29555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latin typeface="+mj-lt"/>
                        </a:rPr>
                        <a:t>15</a:t>
                      </a:r>
                      <a:endParaRPr lang="en-ID" sz="1200" b="0">
                        <a:latin typeface="+mj-lt"/>
                      </a:endParaRPr>
                    </a:p>
                  </a:txBody>
                  <a:tcPr marL="59111" marR="59111" marT="29555" marB="29555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latin typeface="+mj-lt"/>
                        </a:rPr>
                        <a:t>1011</a:t>
                      </a:r>
                      <a:endParaRPr lang="en-ID" sz="1200" b="0">
                        <a:latin typeface="+mj-lt"/>
                      </a:endParaRPr>
                    </a:p>
                  </a:txBody>
                  <a:tcPr marL="59111" marR="59111" marT="29555" marB="29555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4189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766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9EC4F-6074-4211-A6D7-CB622421C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State Diagram</a:t>
            </a:r>
            <a:endParaRPr lang="en-ID" b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A9199D-326B-4E80-8C2F-41D6436748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8497"/>
            <a:ext cx="6408634" cy="4740066"/>
          </a:xfrm>
        </p:spPr>
      </p:pic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66C4D0BB-EFF6-4896-9506-86D6624AE2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647074"/>
              </p:ext>
            </p:extLst>
          </p:nvPr>
        </p:nvGraphicFramePr>
        <p:xfrm>
          <a:off x="8058747" y="3058995"/>
          <a:ext cx="1563135" cy="217504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69097">
                  <a:extLst>
                    <a:ext uri="{9D8B030D-6E8A-4147-A177-3AD203B41FA5}">
                      <a16:colId xmlns:a16="http://schemas.microsoft.com/office/drawing/2014/main" val="2838540114"/>
                    </a:ext>
                  </a:extLst>
                </a:gridCol>
                <a:gridCol w="794038">
                  <a:extLst>
                    <a:ext uri="{9D8B030D-6E8A-4147-A177-3AD203B41FA5}">
                      <a16:colId xmlns:a16="http://schemas.microsoft.com/office/drawing/2014/main" val="3863293604"/>
                    </a:ext>
                  </a:extLst>
                </a:gridCol>
              </a:tblGrid>
              <a:tr h="24949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+mj-lt"/>
                        </a:rPr>
                        <a:t>Class A</a:t>
                      </a:r>
                      <a:endParaRPr lang="en-ID" sz="1200">
                        <a:latin typeface="+mj-lt"/>
                      </a:endParaRPr>
                    </a:p>
                  </a:txBody>
                  <a:tcPr marL="115356" marR="115356" marT="57678" marB="57678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02213"/>
                  </a:ext>
                </a:extLst>
              </a:tr>
              <a:tr h="239726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+mj-lt"/>
                        </a:rPr>
                        <a:t>Input (Sel)</a:t>
                      </a:r>
                      <a:endParaRPr lang="en-ID" sz="1200" b="1">
                        <a:latin typeface="+mj-lt"/>
                      </a:endParaRPr>
                    </a:p>
                  </a:txBody>
                  <a:tcPr marL="59111" marR="59111" marT="29555" marB="29555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+mj-lt"/>
                        </a:rPr>
                        <a:t>Output</a:t>
                      </a:r>
                      <a:endParaRPr lang="en-ID" sz="1200" b="1">
                        <a:latin typeface="+mj-lt"/>
                      </a:endParaRPr>
                    </a:p>
                  </a:txBody>
                  <a:tcPr marL="59111" marR="59111" marT="29555" marB="29555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244087"/>
                  </a:ext>
                </a:extLst>
              </a:tr>
              <a:tr h="237522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+mj-lt"/>
                        </a:rPr>
                        <a:t>0001</a:t>
                      </a:r>
                      <a:endParaRPr lang="en-ID" sz="1200">
                        <a:latin typeface="+mj-lt"/>
                      </a:endParaRPr>
                    </a:p>
                  </a:txBody>
                  <a:tcPr marL="59111" marR="59111" marT="29555" marB="29555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+mj-lt"/>
                        </a:rPr>
                        <a:t>Water </a:t>
                      </a:r>
                      <a:endParaRPr lang="en-ID" sz="1200">
                        <a:latin typeface="+mj-lt"/>
                      </a:endParaRPr>
                    </a:p>
                  </a:txBody>
                  <a:tcPr marL="59111" marR="59111" marT="29555" marB="29555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0890262"/>
                  </a:ext>
                </a:extLst>
              </a:tr>
              <a:tr h="239726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+mj-lt"/>
                        </a:rPr>
                        <a:t>0010</a:t>
                      </a:r>
                      <a:endParaRPr lang="en-ID" sz="1200">
                        <a:latin typeface="+mj-lt"/>
                      </a:endParaRPr>
                    </a:p>
                  </a:txBody>
                  <a:tcPr marL="59111" marR="59111" marT="29555" marB="29555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+mj-lt"/>
                        </a:rPr>
                        <a:t>Tea</a:t>
                      </a:r>
                      <a:endParaRPr lang="en-ID" sz="1200">
                        <a:latin typeface="+mj-lt"/>
                      </a:endParaRPr>
                    </a:p>
                  </a:txBody>
                  <a:tcPr marL="59111" marR="59111" marT="29555" marB="29555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1857806"/>
                  </a:ext>
                </a:extLst>
              </a:tr>
              <a:tr h="239726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+mj-lt"/>
                        </a:rPr>
                        <a:t>0011</a:t>
                      </a:r>
                      <a:endParaRPr lang="en-ID" sz="1200">
                        <a:latin typeface="+mj-lt"/>
                      </a:endParaRPr>
                    </a:p>
                  </a:txBody>
                  <a:tcPr marL="59111" marR="59111" marT="29555" marB="29555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+mj-lt"/>
                        </a:rPr>
                        <a:t>Milk</a:t>
                      </a:r>
                      <a:endParaRPr lang="en-ID" sz="1200">
                        <a:latin typeface="+mj-lt"/>
                      </a:endParaRPr>
                    </a:p>
                  </a:txBody>
                  <a:tcPr marL="59111" marR="59111" marT="29555" marB="29555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319059"/>
                  </a:ext>
                </a:extLst>
              </a:tr>
              <a:tr h="239726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+mj-lt"/>
                        </a:rPr>
                        <a:t>0111</a:t>
                      </a:r>
                      <a:endParaRPr lang="en-ID" sz="1200">
                        <a:latin typeface="+mj-lt"/>
                      </a:endParaRPr>
                    </a:p>
                  </a:txBody>
                  <a:tcPr marL="59111" marR="59111" marT="29555" marB="29555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+mj-lt"/>
                        </a:rPr>
                        <a:t>Candy</a:t>
                      </a:r>
                      <a:endParaRPr lang="en-ID" sz="1200">
                        <a:latin typeface="+mj-lt"/>
                      </a:endParaRPr>
                    </a:p>
                  </a:txBody>
                  <a:tcPr marL="59111" marR="59111" marT="29555" marB="29555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3587013"/>
                  </a:ext>
                </a:extLst>
              </a:tr>
              <a:tr h="239726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+mj-lt"/>
                        </a:rPr>
                        <a:t>1000</a:t>
                      </a:r>
                      <a:endParaRPr lang="en-ID" sz="1200">
                        <a:latin typeface="+mj-lt"/>
                      </a:endParaRPr>
                    </a:p>
                  </a:txBody>
                  <a:tcPr marL="59111" marR="59111" marT="29555" marB="29555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+mj-lt"/>
                        </a:rPr>
                        <a:t>Chocolate Bar</a:t>
                      </a:r>
                      <a:endParaRPr lang="en-ID" sz="1200">
                        <a:latin typeface="+mj-lt"/>
                      </a:endParaRPr>
                    </a:p>
                  </a:txBody>
                  <a:tcPr marL="59111" marR="59111" marT="29555" marB="29555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6940487"/>
                  </a:ext>
                </a:extLst>
              </a:tr>
              <a:tr h="239726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+mj-lt"/>
                        </a:rPr>
                        <a:t>1001</a:t>
                      </a:r>
                      <a:endParaRPr lang="en-ID" sz="1200">
                        <a:latin typeface="+mj-lt"/>
                      </a:endParaRPr>
                    </a:p>
                  </a:txBody>
                  <a:tcPr marL="59111" marR="59111" marT="29555" marB="29555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+mj-lt"/>
                        </a:rPr>
                        <a:t>Gum</a:t>
                      </a:r>
                      <a:endParaRPr lang="en-ID" sz="1200">
                        <a:latin typeface="+mj-lt"/>
                      </a:endParaRPr>
                    </a:p>
                  </a:txBody>
                  <a:tcPr marL="59111" marR="59111" marT="29555" marB="29555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4557036"/>
                  </a:ext>
                </a:extLst>
              </a:tr>
            </a:tbl>
          </a:graphicData>
        </a:graphic>
      </p:graphicFrame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2B2E473B-4239-42C3-A3C9-85560AECA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368624"/>
              </p:ext>
            </p:extLst>
          </p:nvPr>
        </p:nvGraphicFramePr>
        <p:xfrm>
          <a:off x="9790665" y="3058995"/>
          <a:ext cx="1563135" cy="150818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69097">
                  <a:extLst>
                    <a:ext uri="{9D8B030D-6E8A-4147-A177-3AD203B41FA5}">
                      <a16:colId xmlns:a16="http://schemas.microsoft.com/office/drawing/2014/main" val="2838540114"/>
                    </a:ext>
                  </a:extLst>
                </a:gridCol>
                <a:gridCol w="794038">
                  <a:extLst>
                    <a:ext uri="{9D8B030D-6E8A-4147-A177-3AD203B41FA5}">
                      <a16:colId xmlns:a16="http://schemas.microsoft.com/office/drawing/2014/main" val="3863293604"/>
                    </a:ext>
                  </a:extLst>
                </a:gridCol>
              </a:tblGrid>
              <a:tr h="24949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+mj-lt"/>
                        </a:rPr>
                        <a:t>Class B</a:t>
                      </a:r>
                      <a:endParaRPr lang="en-ID" sz="1200">
                        <a:latin typeface="+mj-lt"/>
                      </a:endParaRPr>
                    </a:p>
                  </a:txBody>
                  <a:tcPr marL="115356" marR="115356" marT="57678" marB="57678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02213"/>
                  </a:ext>
                </a:extLst>
              </a:tr>
              <a:tr h="239726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+mj-lt"/>
                        </a:rPr>
                        <a:t>Input (Sel)</a:t>
                      </a:r>
                      <a:endParaRPr lang="en-ID" sz="1200" b="1">
                        <a:latin typeface="+mj-lt"/>
                      </a:endParaRPr>
                    </a:p>
                  </a:txBody>
                  <a:tcPr marL="59111" marR="59111" marT="29555" marB="29555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+mj-lt"/>
                        </a:rPr>
                        <a:t>Output</a:t>
                      </a:r>
                      <a:endParaRPr lang="en-ID" sz="1200" b="1">
                        <a:latin typeface="+mj-lt"/>
                      </a:endParaRPr>
                    </a:p>
                  </a:txBody>
                  <a:tcPr marL="59111" marR="59111" marT="29555" marB="29555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244087"/>
                  </a:ext>
                </a:extLst>
              </a:tr>
              <a:tr h="237522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+mj-lt"/>
                        </a:rPr>
                        <a:t>0100</a:t>
                      </a:r>
                      <a:endParaRPr lang="en-ID" sz="1200">
                        <a:latin typeface="+mj-lt"/>
                      </a:endParaRPr>
                    </a:p>
                  </a:txBody>
                  <a:tcPr marL="59111" marR="59111" marT="29555" marB="29555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+mj-lt"/>
                        </a:rPr>
                        <a:t>Green Tea </a:t>
                      </a:r>
                      <a:endParaRPr lang="en-ID" sz="1200">
                        <a:latin typeface="+mj-lt"/>
                      </a:endParaRPr>
                    </a:p>
                  </a:txBody>
                  <a:tcPr marL="59111" marR="59111" marT="29555" marB="29555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0890262"/>
                  </a:ext>
                </a:extLst>
              </a:tr>
              <a:tr h="239726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+mj-lt"/>
                        </a:rPr>
                        <a:t>0101</a:t>
                      </a:r>
                      <a:endParaRPr lang="en-ID" sz="1200">
                        <a:latin typeface="+mj-lt"/>
                      </a:endParaRPr>
                    </a:p>
                  </a:txBody>
                  <a:tcPr marL="59111" marR="59111" marT="29555" marB="29555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+mj-lt"/>
                        </a:rPr>
                        <a:t>Coffee</a:t>
                      </a:r>
                      <a:endParaRPr lang="en-ID" sz="1200">
                        <a:latin typeface="+mj-lt"/>
                      </a:endParaRPr>
                    </a:p>
                  </a:txBody>
                  <a:tcPr marL="59111" marR="59111" marT="29555" marB="29555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1857806"/>
                  </a:ext>
                </a:extLst>
              </a:tr>
              <a:tr h="239726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+mj-lt"/>
                        </a:rPr>
                        <a:t>0110</a:t>
                      </a:r>
                      <a:endParaRPr lang="en-ID" sz="1200">
                        <a:latin typeface="+mj-lt"/>
                      </a:endParaRPr>
                    </a:p>
                  </a:txBody>
                  <a:tcPr marL="59111" marR="59111" marT="29555" marB="29555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+mj-lt"/>
                        </a:rPr>
                        <a:t>Soda</a:t>
                      </a:r>
                      <a:endParaRPr lang="en-ID" sz="1200">
                        <a:latin typeface="+mj-lt"/>
                      </a:endParaRPr>
                    </a:p>
                  </a:txBody>
                  <a:tcPr marL="59111" marR="59111" marT="29555" marB="29555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319059"/>
                  </a:ext>
                </a:extLst>
              </a:tr>
              <a:tr h="239726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+mj-lt"/>
                        </a:rPr>
                        <a:t>1010</a:t>
                      </a:r>
                      <a:endParaRPr lang="en-ID" sz="1200">
                        <a:latin typeface="+mj-lt"/>
                      </a:endParaRPr>
                    </a:p>
                  </a:txBody>
                  <a:tcPr marL="59111" marR="59111" marT="29555" marB="29555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+mj-lt"/>
                        </a:rPr>
                        <a:t>Cookies</a:t>
                      </a:r>
                      <a:endParaRPr lang="en-ID" sz="1200">
                        <a:latin typeface="+mj-lt"/>
                      </a:endParaRPr>
                    </a:p>
                  </a:txBody>
                  <a:tcPr marL="59111" marR="59111" marT="29555" marB="29555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3587013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12547D7D-F596-4EDB-BC15-5790A4BA86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63209"/>
              </p:ext>
            </p:extLst>
          </p:nvPr>
        </p:nvGraphicFramePr>
        <p:xfrm>
          <a:off x="8058746" y="5496347"/>
          <a:ext cx="1563135" cy="78221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69097">
                  <a:extLst>
                    <a:ext uri="{9D8B030D-6E8A-4147-A177-3AD203B41FA5}">
                      <a16:colId xmlns:a16="http://schemas.microsoft.com/office/drawing/2014/main" val="2838540114"/>
                    </a:ext>
                  </a:extLst>
                </a:gridCol>
                <a:gridCol w="794038">
                  <a:extLst>
                    <a:ext uri="{9D8B030D-6E8A-4147-A177-3AD203B41FA5}">
                      <a16:colId xmlns:a16="http://schemas.microsoft.com/office/drawing/2014/main" val="3863293604"/>
                    </a:ext>
                  </a:extLst>
                </a:gridCol>
              </a:tblGrid>
              <a:tr h="24949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+mj-lt"/>
                        </a:rPr>
                        <a:t>Class C</a:t>
                      </a:r>
                      <a:endParaRPr lang="en-ID" sz="1200">
                        <a:latin typeface="+mj-lt"/>
                      </a:endParaRPr>
                    </a:p>
                  </a:txBody>
                  <a:tcPr marL="115356" marR="115356" marT="57678" marB="57678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02213"/>
                  </a:ext>
                </a:extLst>
              </a:tr>
              <a:tr h="239726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+mj-lt"/>
                        </a:rPr>
                        <a:t>Input (Sel)</a:t>
                      </a:r>
                      <a:endParaRPr lang="en-ID" sz="1200" b="1">
                        <a:latin typeface="+mj-lt"/>
                      </a:endParaRPr>
                    </a:p>
                  </a:txBody>
                  <a:tcPr marL="59111" marR="59111" marT="29555" marB="29555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+mj-lt"/>
                        </a:rPr>
                        <a:t>Output</a:t>
                      </a:r>
                      <a:endParaRPr lang="en-ID" sz="1200" b="1">
                        <a:latin typeface="+mj-lt"/>
                      </a:endParaRPr>
                    </a:p>
                  </a:txBody>
                  <a:tcPr marL="59111" marR="59111" marT="29555" marB="29555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244087"/>
                  </a:ext>
                </a:extLst>
              </a:tr>
              <a:tr h="239726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+mj-lt"/>
                        </a:rPr>
                        <a:t>1011</a:t>
                      </a:r>
                      <a:endParaRPr lang="en-ID" sz="1200">
                        <a:latin typeface="+mj-lt"/>
                      </a:endParaRPr>
                    </a:p>
                  </a:txBody>
                  <a:tcPr marL="59111" marR="59111" marT="29555" marB="29555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+mj-lt"/>
                        </a:rPr>
                        <a:t>Chips</a:t>
                      </a:r>
                      <a:endParaRPr lang="en-ID" sz="1200">
                        <a:latin typeface="+mj-lt"/>
                      </a:endParaRPr>
                    </a:p>
                  </a:txBody>
                  <a:tcPr marL="59111" marR="59111" marT="29555" marB="29555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3587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4098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127</Words>
  <Application>Microsoft Office PowerPoint</Application>
  <PresentationFormat>Widescreen</PresentationFormat>
  <Paragraphs>75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Open Sans</vt:lpstr>
      <vt:lpstr>Office Theme</vt:lpstr>
      <vt:lpstr>Vending Machine  in VHDL</vt:lpstr>
      <vt:lpstr>Vending machine ini memiliki isi 6 minuman dan 5 makanan dan menerima uang Rp 5.000, Rp 10.000, serta Rp 20.000 (maksimal uang yang ada dalam mesin Rp 20.000) </vt:lpstr>
      <vt:lpstr>Schematics</vt:lpstr>
      <vt:lpstr>State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Vending Machine  in VHDL</dc:title>
  <dc:creator>Mohammad AlFarisi</dc:creator>
  <cp:lastModifiedBy>Mohammad AlFarisi</cp:lastModifiedBy>
  <cp:revision>4</cp:revision>
  <dcterms:created xsi:type="dcterms:W3CDTF">2020-05-17T07:30:11Z</dcterms:created>
  <dcterms:modified xsi:type="dcterms:W3CDTF">2020-05-17T09:48:33Z</dcterms:modified>
</cp:coreProperties>
</file>